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93" r:id="rId3"/>
    <p:sldId id="298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326" autoAdjust="0"/>
  </p:normalViewPr>
  <p:slideViewPr>
    <p:cSldViewPr>
      <p:cViewPr>
        <p:scale>
          <a:sx n="70" d="100"/>
          <a:sy n="70" d="100"/>
        </p:scale>
        <p:origin x="-2342" y="-115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115" y="637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206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4C44A-8365-4D26-8E1F-6DBFB6C2378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42FC9-1A4F-4527-A371-5AA7716E6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8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C268-B160-4061-9F71-800646DD1DA6}" type="datetime1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87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36B4B-A479-4AE1-AE20-A8BD4F845A24}" type="datetime1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257800" y="8930497"/>
            <a:ext cx="1600200" cy="213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8E5E-8C8B-439B-A3AF-B23FC20CF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6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107504"/>
            <a:ext cx="2952328" cy="900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02 - </a:t>
            </a:r>
            <a:r>
              <a:rPr lang="ko-KR" altLang="en-US" sz="1200" b="1" dirty="0" err="1"/>
              <a:t>스터디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기계</a:t>
            </a:r>
            <a:r>
              <a:rPr lang="en-US" altLang="ko-KR" sz="1200" b="1" dirty="0"/>
              <a:t>-</a:t>
            </a:r>
            <a:r>
              <a:rPr lang="en-US" altLang="ko-KR" sz="1200" b="1" dirty="0" err="1"/>
              <a:t>sarima</a:t>
            </a:r>
            <a:r>
              <a:rPr lang="en-US" altLang="ko-KR" sz="1200" b="1" dirty="0"/>
              <a:t>(1/2)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03 - </a:t>
            </a:r>
            <a:r>
              <a:rPr lang="ko-KR" altLang="en-US" sz="1200" dirty="0" smtClean="0"/>
              <a:t>이원분산분석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smtClean="0"/>
              <a:t>05 </a:t>
            </a:r>
            <a:r>
              <a:rPr lang="en-US" altLang="ko-KR" sz="1200" dirty="0"/>
              <a:t>- </a:t>
            </a:r>
            <a:r>
              <a:rPr lang="ko-KR" altLang="en-US" sz="1200" b="1" dirty="0" err="1"/>
              <a:t>스터디</a:t>
            </a:r>
            <a:r>
              <a:rPr lang="en-US" altLang="ko-KR" sz="1200" b="1" dirty="0"/>
              <a:t>3-</a:t>
            </a:r>
            <a:r>
              <a:rPr lang="ko-KR" altLang="en-US" sz="1200" b="1" dirty="0"/>
              <a:t>기계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05 - T </a:t>
            </a:r>
            <a:r>
              <a:rPr lang="ko-KR" altLang="en-US" sz="1200" dirty="0"/>
              <a:t>검정</a:t>
            </a:r>
          </a:p>
          <a:p>
            <a:pPr marL="0" indent="0">
              <a:buNone/>
            </a:pPr>
            <a:r>
              <a:rPr lang="en-US" altLang="ko-KR" sz="1200" dirty="0"/>
              <a:t>06 - </a:t>
            </a:r>
            <a:r>
              <a:rPr lang="ko-KR" altLang="en-US" sz="1200" dirty="0"/>
              <a:t>우연성 검정</a:t>
            </a:r>
          </a:p>
          <a:p>
            <a:pPr marL="0" indent="0">
              <a:buNone/>
            </a:pPr>
            <a:r>
              <a:rPr lang="en-US" altLang="ko-KR" sz="1200" dirty="0"/>
              <a:t>07 - </a:t>
            </a:r>
            <a:r>
              <a:rPr lang="ko-KR" altLang="en-US" sz="1200" dirty="0" err="1"/>
              <a:t>모분산</a:t>
            </a:r>
            <a:r>
              <a:rPr lang="ko-KR" altLang="en-US" sz="1200" dirty="0"/>
              <a:t> 추정</a:t>
            </a:r>
          </a:p>
          <a:p>
            <a:pPr marL="0" indent="0">
              <a:buNone/>
            </a:pPr>
            <a:r>
              <a:rPr lang="en-US" altLang="ko-KR" sz="1200" dirty="0"/>
              <a:t>08 - </a:t>
            </a:r>
            <a:r>
              <a:rPr lang="en-US" altLang="ko-KR" sz="1200" dirty="0" err="1"/>
              <a:t>chisq.test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09 - </a:t>
            </a:r>
            <a:r>
              <a:rPr lang="en-US" altLang="ko-KR" sz="1200" dirty="0" err="1"/>
              <a:t>t.test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z.test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SIGN.test</a:t>
            </a:r>
            <a:r>
              <a:rPr lang="en-US" altLang="ko-KR" sz="1200" dirty="0" smtClean="0"/>
              <a:t> F</a:t>
            </a:r>
            <a:r>
              <a:rPr lang="ko-KR" altLang="en-US" sz="1200" dirty="0" smtClean="0"/>
              <a:t>통계량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10 - </a:t>
            </a:r>
            <a:r>
              <a:rPr lang="ko-KR" altLang="en-US" sz="1200" dirty="0"/>
              <a:t>곽기영 분산분석</a:t>
            </a:r>
          </a:p>
          <a:p>
            <a:pPr marL="0" indent="0">
              <a:buNone/>
            </a:pPr>
            <a:r>
              <a:rPr lang="en-US" altLang="ko-KR" sz="1200" dirty="0"/>
              <a:t>11 - </a:t>
            </a:r>
            <a:r>
              <a:rPr lang="ko-KR" altLang="en-US" sz="1200" dirty="0" err="1"/>
              <a:t>편상관계수</a:t>
            </a:r>
            <a:endParaRPr lang="ko-KR" altLang="en-US" sz="1200" dirty="0"/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12 - </a:t>
            </a:r>
            <a:r>
              <a:rPr lang="ko-KR" altLang="en-US" sz="1200" dirty="0" err="1"/>
              <a:t>머신러닝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elasticnet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svm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rf</a:t>
            </a:r>
            <a:r>
              <a:rPr lang="en-US" altLang="ko-KR" sz="1200" dirty="0"/>
              <a:t>) </a:t>
            </a:r>
            <a:r>
              <a:rPr lang="ko-KR" altLang="en-US" sz="1200" dirty="0"/>
              <a:t>성능 비교</a:t>
            </a:r>
          </a:p>
          <a:p>
            <a:pPr marL="0" indent="0">
              <a:buNone/>
            </a:pPr>
            <a:r>
              <a:rPr lang="en-US" altLang="ko-KR" sz="1200" dirty="0"/>
              <a:t>13 - </a:t>
            </a:r>
            <a:r>
              <a:rPr lang="ko-KR" altLang="en-US" sz="1200" dirty="0"/>
              <a:t>곽기영 </a:t>
            </a:r>
            <a:r>
              <a:rPr lang="en-US" altLang="ko-KR" sz="1200" dirty="0"/>
              <a:t>SVM</a:t>
            </a:r>
          </a:p>
          <a:p>
            <a:pPr marL="0" indent="0">
              <a:buNone/>
            </a:pPr>
            <a:r>
              <a:rPr lang="en-US" altLang="ko-KR" sz="1200" dirty="0"/>
              <a:t>14 - </a:t>
            </a:r>
            <a:r>
              <a:rPr lang="ko-KR" altLang="en-US" sz="1200" dirty="0"/>
              <a:t>곽기영 </a:t>
            </a:r>
            <a:r>
              <a:rPr lang="en-US" altLang="ko-KR" sz="1200" dirty="0"/>
              <a:t>RF</a:t>
            </a:r>
          </a:p>
          <a:p>
            <a:pPr marL="0" indent="0">
              <a:buNone/>
            </a:pPr>
            <a:r>
              <a:rPr lang="en-US" altLang="ko-KR" sz="1200" dirty="0"/>
              <a:t>15 - </a:t>
            </a:r>
            <a:r>
              <a:rPr lang="ko-KR" altLang="en-US" sz="1200" dirty="0" err="1"/>
              <a:t>빅분기</a:t>
            </a:r>
            <a:r>
              <a:rPr lang="ko-KR" altLang="en-US" sz="1200" dirty="0"/>
              <a:t> </a:t>
            </a:r>
            <a:r>
              <a:rPr lang="en-US" altLang="ko-KR" sz="1200" dirty="0"/>
              <a:t>RF</a:t>
            </a:r>
          </a:p>
          <a:p>
            <a:pPr marL="0" indent="0">
              <a:buNone/>
            </a:pPr>
            <a:r>
              <a:rPr lang="en-US" altLang="ko-KR" sz="1200" dirty="0"/>
              <a:t>16 - </a:t>
            </a:r>
            <a:r>
              <a:rPr lang="en-US" altLang="ko-KR" sz="1200" dirty="0" err="1"/>
              <a:t>XGBoost</a:t>
            </a:r>
            <a:r>
              <a:rPr lang="en-US" altLang="ko-KR" sz="1200" dirty="0"/>
              <a:t> Affairs (1/2)</a:t>
            </a:r>
          </a:p>
          <a:p>
            <a:pPr marL="0" indent="0">
              <a:buNone/>
            </a:pPr>
            <a:r>
              <a:rPr lang="en-US" altLang="ko-KR" sz="1200" dirty="0"/>
              <a:t>18 - Decision tree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19 - </a:t>
            </a:r>
            <a:r>
              <a:rPr lang="ko-KR" altLang="en-US" sz="1200" dirty="0"/>
              <a:t>곽기영 </a:t>
            </a:r>
            <a:r>
              <a:rPr lang="ko-KR" altLang="en-US" sz="1200" dirty="0" err="1"/>
              <a:t>계층적군집분석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20 - </a:t>
            </a:r>
            <a:r>
              <a:rPr lang="ko-KR" altLang="en-US" sz="1200" dirty="0"/>
              <a:t>곽기영 </a:t>
            </a:r>
            <a:r>
              <a:rPr lang="en-US" altLang="ko-KR" sz="1200" dirty="0"/>
              <a:t>k-means</a:t>
            </a:r>
          </a:p>
          <a:p>
            <a:pPr marL="0" indent="0">
              <a:buNone/>
            </a:pPr>
            <a:r>
              <a:rPr lang="en-US" altLang="ko-KR" sz="1200" dirty="0"/>
              <a:t>21 - R</a:t>
            </a:r>
            <a:r>
              <a:rPr lang="ko-KR" altLang="en-US" sz="1200" dirty="0"/>
              <a:t>에서 실루엣 분석</a:t>
            </a:r>
            <a:r>
              <a:rPr lang="en-US" altLang="ko-KR" sz="1200" dirty="0"/>
              <a:t>(Silhouette Analysis) </a:t>
            </a:r>
            <a:r>
              <a:rPr lang="ko-KR" altLang="en-US" sz="1200" dirty="0"/>
              <a:t>실시하기</a:t>
            </a:r>
          </a:p>
          <a:p>
            <a:pPr marL="0" indent="0">
              <a:buNone/>
            </a:pPr>
            <a:r>
              <a:rPr lang="en-US" altLang="ko-KR" sz="1200" dirty="0"/>
              <a:t>22 - </a:t>
            </a:r>
            <a:r>
              <a:rPr lang="ko-KR" altLang="en-US" sz="1200" dirty="0"/>
              <a:t>코로나 </a:t>
            </a:r>
            <a:r>
              <a:rPr lang="ko-KR" altLang="en-US" sz="1200" dirty="0" err="1"/>
              <a:t>시계열</a:t>
            </a:r>
            <a:r>
              <a:rPr lang="ko-KR" altLang="en-US" sz="1200" dirty="0"/>
              <a:t> 데이터</a:t>
            </a:r>
          </a:p>
          <a:p>
            <a:pPr marL="0" indent="0">
              <a:buNone/>
            </a:pPr>
            <a:r>
              <a:rPr lang="en-US" altLang="ko-KR" sz="1200" dirty="0"/>
              <a:t>23 - </a:t>
            </a:r>
            <a:r>
              <a:rPr lang="ko-KR" altLang="en-US" sz="1200" dirty="0"/>
              <a:t>곽기영 </a:t>
            </a:r>
            <a:r>
              <a:rPr lang="ko-KR" altLang="en-US" sz="1200" dirty="0" err="1"/>
              <a:t>자카드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24 - </a:t>
            </a:r>
            <a:r>
              <a:rPr lang="ko-KR" altLang="en-US" sz="1200" dirty="0"/>
              <a:t>곽기영 </a:t>
            </a:r>
            <a:r>
              <a:rPr lang="en-US" altLang="ko-KR" sz="1200" dirty="0"/>
              <a:t>MDS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25 - </a:t>
            </a:r>
            <a:r>
              <a:rPr lang="ko-KR" altLang="en-US" sz="1200" dirty="0"/>
              <a:t>회귀분석 </a:t>
            </a:r>
            <a:r>
              <a:rPr lang="en-US" altLang="ko-KR" sz="1200" dirty="0" err="1" smtClean="0"/>
              <a:t>anova</a:t>
            </a:r>
            <a:r>
              <a:rPr lang="en-US" altLang="ko-KR" sz="1200" dirty="0" smtClean="0"/>
              <a:t> &amp; </a:t>
            </a:r>
            <a:r>
              <a:rPr lang="ko-KR" altLang="en-US" sz="1200" dirty="0" err="1" smtClean="0"/>
              <a:t>잔차분</a:t>
            </a:r>
            <a:r>
              <a:rPr lang="ko-KR" altLang="en-US" sz="1200" dirty="0" err="1"/>
              <a:t>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26 - </a:t>
            </a:r>
            <a:r>
              <a:rPr lang="ko-KR" altLang="en-US" sz="1200" dirty="0"/>
              <a:t>곽기영 다항회귀분석</a:t>
            </a:r>
          </a:p>
          <a:p>
            <a:pPr marL="0" indent="0">
              <a:buNone/>
            </a:pPr>
            <a:r>
              <a:rPr lang="en-US" altLang="ko-KR" sz="1200" dirty="0"/>
              <a:t>27 - </a:t>
            </a:r>
            <a:r>
              <a:rPr lang="ko-KR" altLang="en-US" sz="1200" dirty="0"/>
              <a:t>곽기영 조절효과분석</a:t>
            </a:r>
          </a:p>
          <a:p>
            <a:pPr marL="0" indent="0">
              <a:buNone/>
            </a:pPr>
            <a:r>
              <a:rPr lang="en-US" altLang="ko-KR" sz="1200" dirty="0"/>
              <a:t>28 - </a:t>
            </a:r>
            <a:r>
              <a:rPr lang="ko-KR" altLang="en-US" sz="1200" dirty="0"/>
              <a:t>곽기영 매개효과분석</a:t>
            </a:r>
          </a:p>
          <a:p>
            <a:pPr marL="0" indent="0">
              <a:buNone/>
            </a:pPr>
            <a:r>
              <a:rPr lang="en-US" altLang="ko-KR" sz="1200" dirty="0"/>
              <a:t>29 - </a:t>
            </a:r>
            <a:r>
              <a:rPr lang="ko-KR" altLang="en-US" sz="1200" dirty="0"/>
              <a:t>조절매개효과분석</a:t>
            </a:r>
          </a:p>
          <a:p>
            <a:pPr marL="0" indent="0">
              <a:buNone/>
            </a:pPr>
            <a:r>
              <a:rPr lang="en-US" altLang="ko-KR" sz="1200" dirty="0"/>
              <a:t>30 - </a:t>
            </a:r>
            <a:r>
              <a:rPr lang="ko-KR" altLang="en-US" sz="1200" dirty="0"/>
              <a:t>곽기영 페널티회귀분석</a:t>
            </a:r>
          </a:p>
          <a:p>
            <a:pPr marL="0" indent="0">
              <a:buNone/>
            </a:pPr>
            <a:r>
              <a:rPr lang="en-US" altLang="ko-KR" sz="1200" dirty="0"/>
              <a:t>31 - </a:t>
            </a:r>
            <a:r>
              <a:rPr lang="ko-KR" altLang="en-US" sz="1200" dirty="0"/>
              <a:t>곽기영 </a:t>
            </a:r>
            <a:r>
              <a:rPr lang="ko-KR" altLang="en-US" sz="1200" dirty="0" err="1"/>
              <a:t>로지스틱</a:t>
            </a:r>
            <a:r>
              <a:rPr lang="ko-KR" altLang="en-US" sz="1200" dirty="0"/>
              <a:t> 회귀분석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32 - STL</a:t>
            </a:r>
          </a:p>
          <a:p>
            <a:pPr marL="0" indent="0">
              <a:buNone/>
            </a:pPr>
            <a:r>
              <a:rPr lang="en-US" altLang="ko-KR" sz="1200" dirty="0"/>
              <a:t>33 - </a:t>
            </a:r>
            <a:r>
              <a:rPr lang="ko-KR" altLang="en-US" sz="1200" dirty="0"/>
              <a:t>곽기영 </a:t>
            </a:r>
            <a:r>
              <a:rPr lang="ko-KR" altLang="en-US" sz="1200" dirty="0" err="1"/>
              <a:t>시계열생성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34 - </a:t>
            </a:r>
            <a:r>
              <a:rPr lang="ko-KR" altLang="en-US" sz="1200" dirty="0"/>
              <a:t>곽기영 </a:t>
            </a:r>
            <a:r>
              <a:rPr lang="en-US" altLang="ko-KR" sz="1200" dirty="0"/>
              <a:t>ARIMA</a:t>
            </a:r>
          </a:p>
          <a:p>
            <a:pPr marL="0" indent="0">
              <a:buNone/>
            </a:pPr>
            <a:r>
              <a:rPr lang="en-US" altLang="ko-KR" sz="1200" dirty="0"/>
              <a:t>35 - </a:t>
            </a:r>
            <a:r>
              <a:rPr lang="ko-KR" altLang="en-US" sz="1200" dirty="0"/>
              <a:t>곽기영 </a:t>
            </a:r>
            <a:r>
              <a:rPr lang="ko-KR" altLang="en-US" sz="1200" dirty="0" err="1"/>
              <a:t>지수평활법</a:t>
            </a:r>
            <a:endParaRPr lang="ko-KR" altLang="en-US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717032" y="107504"/>
            <a:ext cx="3024336" cy="7056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36 - </a:t>
            </a:r>
            <a:r>
              <a:rPr lang="ko-KR" altLang="en-US" sz="1200" dirty="0"/>
              <a:t>곽기영 생존분석 </a:t>
            </a:r>
            <a:r>
              <a:rPr lang="en-US" altLang="ko-KR" sz="1200" dirty="0"/>
              <a:t>km</a:t>
            </a:r>
          </a:p>
          <a:p>
            <a:pPr marL="0" indent="0">
              <a:buNone/>
            </a:pPr>
            <a:r>
              <a:rPr lang="en-US" altLang="ko-KR" sz="1200" dirty="0"/>
              <a:t>37 - 23</a:t>
            </a:r>
            <a:r>
              <a:rPr lang="ko-KR" altLang="en-US" sz="1200" dirty="0"/>
              <a:t>회 </a:t>
            </a:r>
            <a:r>
              <a:rPr lang="en-US" altLang="ko-KR" sz="1200" dirty="0"/>
              <a:t>ADP </a:t>
            </a:r>
            <a:r>
              <a:rPr lang="ko-KR" altLang="en-US" sz="1200" dirty="0"/>
              <a:t>실기 합격자 인터뷰 </a:t>
            </a:r>
            <a:r>
              <a:rPr lang="en-US" altLang="ko-KR" sz="1200" dirty="0"/>
              <a:t>(1/3)</a:t>
            </a:r>
          </a:p>
          <a:p>
            <a:pPr marL="0" indent="0">
              <a:buNone/>
            </a:pPr>
            <a:r>
              <a:rPr lang="en-US" altLang="ko-KR" sz="1200" dirty="0"/>
              <a:t>40 - P </a:t>
            </a:r>
            <a:r>
              <a:rPr lang="ko-KR" altLang="en-US" sz="1200" dirty="0" smtClean="0"/>
              <a:t>관리도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41 </a:t>
            </a:r>
            <a:r>
              <a:rPr lang="en-US" altLang="ko-KR" sz="1200" dirty="0"/>
              <a:t>- 25</a:t>
            </a:r>
            <a:r>
              <a:rPr lang="ko-KR" altLang="en-US" sz="1200" dirty="0"/>
              <a:t>회 </a:t>
            </a:r>
            <a:r>
              <a:rPr lang="ko-KR" altLang="en-US" sz="1200" dirty="0" err="1"/>
              <a:t>시계열</a:t>
            </a:r>
            <a:r>
              <a:rPr lang="ko-KR" altLang="en-US" sz="1200" dirty="0"/>
              <a:t> 문제</a:t>
            </a:r>
          </a:p>
          <a:p>
            <a:pPr marL="0" indent="0">
              <a:buNone/>
            </a:pPr>
            <a:r>
              <a:rPr lang="en-US" altLang="ko-KR" sz="1200" dirty="0"/>
              <a:t>42 - 25</a:t>
            </a:r>
            <a:r>
              <a:rPr lang="ko-KR" altLang="en-US" sz="1200" dirty="0"/>
              <a:t>회 </a:t>
            </a:r>
            <a:r>
              <a:rPr lang="ko-KR" altLang="en-US" sz="1200" dirty="0" err="1"/>
              <a:t>공장별로</a:t>
            </a:r>
            <a:r>
              <a:rPr lang="ko-KR" altLang="en-US" sz="1200" dirty="0"/>
              <a:t> 제품 </a:t>
            </a:r>
            <a:r>
              <a:rPr lang="ko-KR" altLang="en-US" sz="1200" dirty="0" smtClean="0"/>
              <a:t>차이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43 - 24</a:t>
            </a:r>
            <a:r>
              <a:rPr lang="ko-KR" altLang="en-US" sz="1200" dirty="0"/>
              <a:t>회 다중회귀</a:t>
            </a:r>
          </a:p>
          <a:p>
            <a:pPr marL="0" indent="0">
              <a:buNone/>
            </a:pPr>
            <a:r>
              <a:rPr lang="en-US" altLang="ko-KR" sz="1200" dirty="0"/>
              <a:t>45 - 24</a:t>
            </a:r>
            <a:r>
              <a:rPr lang="ko-KR" altLang="en-US" sz="1200" dirty="0"/>
              <a:t>회 </a:t>
            </a:r>
            <a:r>
              <a:rPr lang="en-US" altLang="ko-KR" sz="1200" dirty="0"/>
              <a:t>9</a:t>
            </a:r>
            <a:r>
              <a:rPr lang="ko-KR" altLang="en-US" sz="1200" dirty="0"/>
              <a:t>개 표본 신뢰구간</a:t>
            </a:r>
          </a:p>
          <a:p>
            <a:pPr marL="0" indent="0">
              <a:buNone/>
            </a:pPr>
            <a:r>
              <a:rPr lang="en-US" altLang="ko-KR" sz="1200" dirty="0"/>
              <a:t>46 - 23</a:t>
            </a:r>
            <a:r>
              <a:rPr lang="ko-KR" altLang="en-US" sz="1200" dirty="0"/>
              <a:t>회 객실사용여부 </a:t>
            </a:r>
          </a:p>
          <a:p>
            <a:pPr marL="0" indent="0">
              <a:buNone/>
            </a:pPr>
            <a:r>
              <a:rPr lang="en-US" altLang="ko-KR" sz="1200" dirty="0"/>
              <a:t>49 - 20</a:t>
            </a:r>
            <a:r>
              <a:rPr lang="ko-KR" altLang="en-US" sz="1200" dirty="0"/>
              <a:t>회 기출 </a:t>
            </a:r>
            <a:r>
              <a:rPr lang="en-US" altLang="ko-KR" sz="1200" dirty="0"/>
              <a:t>2</a:t>
            </a:r>
            <a:r>
              <a:rPr lang="ko-KR" altLang="en-US" sz="1200" dirty="0"/>
              <a:t>번 전력사용량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50 </a:t>
            </a:r>
            <a:r>
              <a:rPr lang="en-US" altLang="ko-KR" sz="1200" dirty="0"/>
              <a:t>- 24 - </a:t>
            </a:r>
            <a:r>
              <a:rPr lang="ko-KR" altLang="en-US" sz="1200" dirty="0"/>
              <a:t>합격후기</a:t>
            </a:r>
          </a:p>
          <a:p>
            <a:pPr marL="0" indent="0">
              <a:buNone/>
            </a:pPr>
            <a:r>
              <a:rPr lang="en-US" altLang="ko-KR" sz="1200" dirty="0"/>
              <a:t>51 - 23 – </a:t>
            </a:r>
            <a:r>
              <a:rPr lang="ko-KR" altLang="en-US" sz="1200" dirty="0"/>
              <a:t>합격후기 </a:t>
            </a:r>
            <a:r>
              <a:rPr lang="en-US" altLang="ko-KR" sz="1200" dirty="0"/>
              <a:t>(1/2)</a:t>
            </a:r>
            <a:endParaRPr lang="en-US" altLang="ko-KR" sz="12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 smtClean="0"/>
              <a:t>53 - </a:t>
            </a:r>
            <a:r>
              <a:rPr lang="ko-KR" altLang="en-US" sz="1200" dirty="0" err="1" smtClean="0"/>
              <a:t>히트맵</a:t>
            </a:r>
            <a:r>
              <a:rPr lang="ko-KR" altLang="en-US" sz="1200" dirty="0" smtClean="0"/>
              <a:t> 시각화 샘플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54 - 22</a:t>
            </a:r>
            <a:r>
              <a:rPr lang="ko-KR" altLang="en-US" sz="1200" dirty="0"/>
              <a:t>회 다항회귀 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차까지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55 - 18</a:t>
            </a:r>
            <a:r>
              <a:rPr lang="ko-KR" altLang="en-US" sz="1200" dirty="0"/>
              <a:t>회 </a:t>
            </a:r>
            <a:r>
              <a:rPr lang="ko-KR" altLang="en-US" sz="1200" dirty="0" err="1"/>
              <a:t>시계열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정상성</a:t>
            </a:r>
            <a:r>
              <a:rPr lang="ko-KR" altLang="en-US" sz="1200" dirty="0"/>
              <a:t> 체크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9149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스터디</a:t>
            </a:r>
            <a:r>
              <a:rPr lang="en-US" altLang="ko-KR" sz="1800" b="1" dirty="0"/>
              <a:t>2</a:t>
            </a:r>
            <a:r>
              <a:rPr lang="en-US" altLang="ko-KR" sz="1800" b="1" dirty="0" smtClean="0"/>
              <a:t>-</a:t>
            </a:r>
            <a:r>
              <a:rPr lang="ko-KR" altLang="en-US" sz="1800" b="1" dirty="0" smtClean="0"/>
              <a:t>통계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 # &lt;</a:t>
            </a:r>
            <a:r>
              <a:rPr lang="ko-KR" altLang="en-US" sz="900" dirty="0"/>
              <a:t>통계분석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r>
              <a:rPr lang="en-US" altLang="ko-KR" sz="900" dirty="0"/>
              <a:t># 1. Admission </a:t>
            </a:r>
            <a:r>
              <a:rPr lang="ko-KR" altLang="en-US" sz="900" dirty="0"/>
              <a:t>데이터 변수의 설명은 아래와 같다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#-------------------------------------------------------------------------------------------------------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dplyr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PerformanceAnalytics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library(car)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1-1. </a:t>
            </a:r>
            <a:r>
              <a:rPr lang="ko-KR" altLang="en-US" sz="900" dirty="0"/>
              <a:t>종속변수 </a:t>
            </a:r>
            <a:r>
              <a:rPr lang="en-US" altLang="ko-KR" sz="900" dirty="0" err="1"/>
              <a:t>Change_of_Admit</a:t>
            </a:r>
            <a:r>
              <a:rPr lang="en-US" altLang="ko-KR" sz="900" dirty="0"/>
              <a:t> </a:t>
            </a:r>
            <a:r>
              <a:rPr lang="ko-KR" altLang="en-US" sz="900" dirty="0"/>
              <a:t>와 나머지 독립변수에 대해 </a:t>
            </a:r>
            <a:r>
              <a:rPr lang="ko-KR" altLang="en-US" sz="900" dirty="0" err="1"/>
              <a:t>피어슨</a:t>
            </a:r>
            <a:r>
              <a:rPr lang="ko-KR" altLang="en-US" sz="900" dirty="0"/>
              <a:t> 상관계수를 이용한 상관관계분석을 수행하고</a:t>
            </a:r>
            <a:r>
              <a:rPr lang="en-US" altLang="ko-KR" sz="900" dirty="0"/>
              <a:t>, </a:t>
            </a:r>
            <a:r>
              <a:rPr lang="ko-KR" altLang="en-US" sz="900" dirty="0"/>
              <a:t>그래프를 이용하여 분석결과를 설명하시오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 err="1"/>
              <a:t>rm</a:t>
            </a:r>
            <a:r>
              <a:rPr lang="en-US" altLang="ko-KR" sz="900" dirty="0"/>
              <a:t>(list=</a:t>
            </a:r>
            <a:r>
              <a:rPr lang="en-US" altLang="ko-KR" sz="900" dirty="0" err="1"/>
              <a:t>ls</a:t>
            </a:r>
            <a:r>
              <a:rPr lang="en-US" altLang="ko-KR" sz="900" dirty="0"/>
              <a:t>())</a:t>
            </a:r>
          </a:p>
          <a:p>
            <a:pPr marL="0" indent="0">
              <a:buNone/>
            </a:pPr>
            <a:r>
              <a:rPr lang="en-US" altLang="ko-KR" sz="900" dirty="0"/>
              <a:t>Admission &lt;-  read.csv("dataset/Admission.csv")</a:t>
            </a:r>
          </a:p>
          <a:p>
            <a:pPr marL="0" indent="0">
              <a:buNone/>
            </a:pPr>
            <a:r>
              <a:rPr lang="en-US" altLang="ko-KR" sz="900" dirty="0" err="1"/>
              <a:t>chart.Correlation</a:t>
            </a:r>
            <a:r>
              <a:rPr lang="en-US" altLang="ko-KR" sz="900" dirty="0"/>
              <a:t>(Admission, histogram=TRUE, </a:t>
            </a:r>
            <a:r>
              <a:rPr lang="en-US" altLang="ko-KR" sz="900" dirty="0" err="1"/>
              <a:t>pch</a:t>
            </a:r>
            <a:r>
              <a:rPr lang="en-US" altLang="ko-KR" sz="900" dirty="0"/>
              <a:t>="+")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Chance_of_Admit</a:t>
            </a:r>
            <a:r>
              <a:rPr lang="en-US" altLang="ko-KR" sz="900" dirty="0"/>
              <a:t> </a:t>
            </a:r>
            <a:r>
              <a:rPr lang="ko-KR" altLang="en-US" sz="900" dirty="0"/>
              <a:t>과 상관성이 높은 변수는 상위 </a:t>
            </a:r>
            <a:r>
              <a:rPr lang="en-US" altLang="ko-KR" sz="900" dirty="0"/>
              <a:t>3</a:t>
            </a:r>
            <a:r>
              <a:rPr lang="ko-KR" altLang="en-US" sz="900" dirty="0"/>
              <a:t>개 변수는 </a:t>
            </a:r>
            <a:r>
              <a:rPr lang="en-US" altLang="ko-KR" sz="900" dirty="0"/>
              <a:t>CGPA GRE TOEFL</a:t>
            </a:r>
          </a:p>
          <a:p>
            <a:pPr marL="0" indent="0">
              <a:buNone/>
            </a:pPr>
            <a:r>
              <a:rPr lang="en-US" altLang="ko-KR" sz="900" dirty="0"/>
              <a:t># 3</a:t>
            </a:r>
            <a:r>
              <a:rPr lang="ko-KR" altLang="en-US" sz="900" dirty="0"/>
              <a:t>개 변수는 공통적으로 </a:t>
            </a:r>
            <a:r>
              <a:rPr lang="ko-KR" altLang="en-US" sz="900" dirty="0" err="1"/>
              <a:t>연속형</a:t>
            </a:r>
            <a:r>
              <a:rPr lang="ko-KR" altLang="en-US" sz="900" dirty="0"/>
              <a:t> 변수이며 강한 </a:t>
            </a:r>
            <a:r>
              <a:rPr lang="ko-KR" altLang="en-US" sz="900" dirty="0" err="1"/>
              <a:t>선형성을</a:t>
            </a:r>
            <a:r>
              <a:rPr lang="ko-KR" altLang="en-US" sz="900" dirty="0"/>
              <a:t> 보여준다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Chance_of_Admit</a:t>
            </a:r>
            <a:r>
              <a:rPr lang="en-US" altLang="ko-KR" sz="900" dirty="0"/>
              <a:t> </a:t>
            </a:r>
            <a:r>
              <a:rPr lang="ko-KR" altLang="en-US" sz="900" dirty="0"/>
              <a:t>과 상관성도 높지만 </a:t>
            </a:r>
            <a:r>
              <a:rPr lang="en-US" altLang="ko-KR" sz="900" dirty="0"/>
              <a:t>3</a:t>
            </a:r>
            <a:r>
              <a:rPr lang="ko-KR" altLang="en-US" sz="900" dirty="0"/>
              <a:t>개 변수 상호간에도 </a:t>
            </a:r>
            <a:r>
              <a:rPr lang="ko-KR" altLang="en-US" sz="900" dirty="0" err="1"/>
              <a:t>높은상관성을</a:t>
            </a:r>
            <a:r>
              <a:rPr lang="ko-KR" altLang="en-US" sz="900" dirty="0"/>
              <a:t> 보여줌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가장 낮은 변수는 </a:t>
            </a:r>
            <a:r>
              <a:rPr lang="en-US" altLang="ko-KR" sz="900" dirty="0"/>
              <a:t>Research </a:t>
            </a:r>
            <a:r>
              <a:rPr lang="ko-KR" altLang="en-US" sz="900" dirty="0"/>
              <a:t>이지만 상관계수 </a:t>
            </a:r>
            <a:r>
              <a:rPr lang="en-US" altLang="ko-KR" sz="900" dirty="0"/>
              <a:t>0.55 </a:t>
            </a:r>
            <a:r>
              <a:rPr lang="ko-KR" altLang="en-US" sz="900" dirty="0"/>
              <a:t>로 강한 상관성을 보여준다</a:t>
            </a:r>
          </a:p>
          <a:p>
            <a:pPr marL="0" indent="0">
              <a:buNone/>
            </a:pPr>
            <a:r>
              <a:rPr lang="en-US" altLang="ko-KR" sz="900" dirty="0"/>
              <a:t># CGPA GRE TOEFL 3</a:t>
            </a:r>
            <a:r>
              <a:rPr lang="ko-KR" altLang="en-US" sz="900" dirty="0"/>
              <a:t>개를 제외한 변수는 범주형 변수로서 비록 상관계수는 높지만 변수 각각의 </a:t>
            </a:r>
            <a:r>
              <a:rPr lang="en-US" altLang="ko-KR" sz="900" dirty="0"/>
              <a:t>range </a:t>
            </a:r>
            <a:r>
              <a:rPr lang="ko-KR" altLang="en-US" sz="900" dirty="0"/>
              <a:t>가 크기 때문에 직접적인 관련성이 클지는 의문이다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선형회귀를 위해 </a:t>
            </a:r>
            <a:r>
              <a:rPr lang="ko-KR" altLang="en-US" sz="900" dirty="0" err="1"/>
              <a:t>확률값을</a:t>
            </a:r>
            <a:r>
              <a:rPr lang="ko-KR" altLang="en-US" sz="900" dirty="0"/>
              <a:t> </a:t>
            </a:r>
            <a:r>
              <a:rPr lang="ko-KR" altLang="en-US" sz="900" dirty="0" err="1"/>
              <a:t>로짓으로</a:t>
            </a:r>
            <a:r>
              <a:rPr lang="ko-KR" altLang="en-US" sz="900" dirty="0"/>
              <a:t> 변환함</a:t>
            </a:r>
          </a:p>
          <a:p>
            <a:pPr marL="0" indent="0">
              <a:buNone/>
            </a:pPr>
            <a:r>
              <a:rPr lang="en-US" altLang="ko-KR" sz="900" dirty="0"/>
              <a:t>Admission %&gt;% </a:t>
            </a:r>
          </a:p>
          <a:p>
            <a:pPr marL="0" indent="0">
              <a:buNone/>
            </a:pPr>
            <a:r>
              <a:rPr lang="en-US" altLang="ko-KR" sz="900" dirty="0"/>
              <a:t>  mutate(</a:t>
            </a:r>
            <a:r>
              <a:rPr lang="en-US" altLang="ko-KR" sz="900" dirty="0" err="1"/>
              <a:t>logit</a:t>
            </a:r>
            <a:r>
              <a:rPr lang="en-US" altLang="ko-KR" sz="900" dirty="0"/>
              <a:t>=log(</a:t>
            </a:r>
            <a:r>
              <a:rPr lang="en-US" altLang="ko-KR" sz="900" dirty="0" err="1"/>
              <a:t>Chance_of_Admit</a:t>
            </a:r>
            <a:r>
              <a:rPr lang="en-US" altLang="ko-KR" sz="900" dirty="0"/>
              <a:t>/(1-Chance_of_Admit))) %&gt;% </a:t>
            </a:r>
          </a:p>
          <a:p>
            <a:pPr marL="0" indent="0">
              <a:buNone/>
            </a:pPr>
            <a:r>
              <a:rPr lang="en-US" altLang="ko-KR" sz="900" dirty="0"/>
              <a:t>  select(-</a:t>
            </a:r>
            <a:r>
              <a:rPr lang="en-US" altLang="ko-KR" sz="900" dirty="0" err="1"/>
              <a:t>Chance_of_Admit</a:t>
            </a:r>
            <a:r>
              <a:rPr lang="en-US" altLang="ko-KR" sz="900" dirty="0"/>
              <a:t>) -&gt; </a:t>
            </a:r>
            <a:r>
              <a:rPr lang="en-US" altLang="ko-KR" sz="900" dirty="0" err="1"/>
              <a:t>Admission.c</a:t>
            </a:r>
            <a:endParaRPr lang="en-US" altLang="ko-KR" sz="900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chart.Correlation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Admission.c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Chance_of_Admit</a:t>
            </a:r>
            <a:r>
              <a:rPr lang="en-US" altLang="ko-KR" sz="900" dirty="0"/>
              <a:t> </a:t>
            </a:r>
            <a:r>
              <a:rPr lang="ko-KR" altLang="en-US" sz="900" dirty="0"/>
              <a:t>의 </a:t>
            </a:r>
            <a:r>
              <a:rPr lang="ko-KR" altLang="en-US" sz="900" dirty="0" err="1"/>
              <a:t>로짓인</a:t>
            </a:r>
            <a:r>
              <a:rPr lang="ko-KR" altLang="en-US" sz="900" dirty="0"/>
              <a:t> </a:t>
            </a:r>
            <a:r>
              <a:rPr lang="en-US" altLang="ko-KR" sz="900" dirty="0" err="1"/>
              <a:t>logit</a:t>
            </a:r>
            <a:r>
              <a:rPr lang="en-US" altLang="ko-KR" sz="900" dirty="0"/>
              <a:t> </a:t>
            </a:r>
            <a:r>
              <a:rPr lang="ko-KR" altLang="en-US" sz="900" dirty="0"/>
              <a:t>변수와 상관성이 높은 변수는 상위 </a:t>
            </a:r>
            <a:r>
              <a:rPr lang="en-US" altLang="ko-KR" sz="900" dirty="0"/>
              <a:t>3</a:t>
            </a:r>
            <a:r>
              <a:rPr lang="ko-KR" altLang="en-US" sz="900" dirty="0"/>
              <a:t>개 변수는 </a:t>
            </a:r>
            <a:r>
              <a:rPr lang="en-US" altLang="ko-KR" sz="900" dirty="0"/>
              <a:t>CGPA GRE TOEFL</a:t>
            </a:r>
          </a:p>
          <a:p>
            <a:pPr marL="0" indent="0">
              <a:buNone/>
            </a:pPr>
            <a:r>
              <a:rPr lang="en-US" altLang="ko-KR" sz="900" dirty="0"/>
              <a:t># 3</a:t>
            </a:r>
            <a:r>
              <a:rPr lang="ko-KR" altLang="en-US" sz="900" dirty="0"/>
              <a:t>개 변수는 공통적으로 </a:t>
            </a:r>
            <a:r>
              <a:rPr lang="ko-KR" altLang="en-US" sz="900" dirty="0" err="1"/>
              <a:t>연속형</a:t>
            </a:r>
            <a:r>
              <a:rPr lang="ko-KR" altLang="en-US" sz="900" dirty="0"/>
              <a:t> 변수이며 강한 </a:t>
            </a:r>
            <a:r>
              <a:rPr lang="ko-KR" altLang="en-US" sz="900" dirty="0" err="1"/>
              <a:t>선형성을</a:t>
            </a:r>
            <a:r>
              <a:rPr lang="ko-KR" altLang="en-US" sz="900" dirty="0"/>
              <a:t> 보여준다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Chance_of_Admit</a:t>
            </a:r>
            <a:r>
              <a:rPr lang="en-US" altLang="ko-KR" sz="900" dirty="0"/>
              <a:t> </a:t>
            </a:r>
            <a:r>
              <a:rPr lang="ko-KR" altLang="en-US" sz="900" dirty="0"/>
              <a:t>과 상관성도 높지만 </a:t>
            </a:r>
            <a:r>
              <a:rPr lang="en-US" altLang="ko-KR" sz="900" dirty="0"/>
              <a:t>3</a:t>
            </a:r>
            <a:r>
              <a:rPr lang="ko-KR" altLang="en-US" sz="900" dirty="0"/>
              <a:t>개 변수 상호간에도 </a:t>
            </a:r>
            <a:r>
              <a:rPr lang="ko-KR" altLang="en-US" sz="900" dirty="0" err="1"/>
              <a:t>높은상관성을</a:t>
            </a:r>
            <a:r>
              <a:rPr lang="ko-KR" altLang="en-US" sz="900" dirty="0"/>
              <a:t> 보여줌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가장 낮은 변수는 </a:t>
            </a:r>
            <a:r>
              <a:rPr lang="en-US" altLang="ko-KR" sz="900" dirty="0"/>
              <a:t>Research </a:t>
            </a:r>
            <a:r>
              <a:rPr lang="ko-KR" altLang="en-US" sz="900" dirty="0"/>
              <a:t>이지만 상관계수 </a:t>
            </a:r>
            <a:r>
              <a:rPr lang="en-US" altLang="ko-KR" sz="900" dirty="0"/>
              <a:t>0.56 </a:t>
            </a:r>
            <a:r>
              <a:rPr lang="ko-KR" altLang="en-US" sz="900" dirty="0"/>
              <a:t>임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73016" y="611560"/>
            <a:ext cx="3240360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 err="1"/>
              <a:t>Admission.lm</a:t>
            </a:r>
            <a:r>
              <a:rPr lang="en-US" altLang="ko-KR" sz="900" dirty="0"/>
              <a:t> &lt;-  lm(formula=</a:t>
            </a:r>
            <a:r>
              <a:rPr lang="en-US" altLang="ko-KR" sz="900" dirty="0" err="1"/>
              <a:t>logit</a:t>
            </a:r>
            <a:r>
              <a:rPr lang="en-US" altLang="ko-KR" sz="900" dirty="0"/>
              <a:t>~.,data=</a:t>
            </a:r>
            <a:r>
              <a:rPr lang="en-US" altLang="ko-KR" sz="900" dirty="0" err="1"/>
              <a:t>Admission.c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#SOP </a:t>
            </a:r>
            <a:r>
              <a:rPr lang="ko-KR" altLang="en-US" sz="900" dirty="0"/>
              <a:t>변수가 유의수준 </a:t>
            </a:r>
            <a:r>
              <a:rPr lang="en-US" altLang="ko-KR" sz="900" dirty="0"/>
              <a:t>0.05</a:t>
            </a:r>
            <a:r>
              <a:rPr lang="ko-KR" altLang="en-US" sz="900" dirty="0"/>
              <a:t>에서 유의하지 않음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Admission.lm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Admission.lm.step</a:t>
            </a:r>
            <a:r>
              <a:rPr lang="en-US" altLang="ko-KR" sz="900" dirty="0"/>
              <a:t> &lt;- step(</a:t>
            </a:r>
            <a:r>
              <a:rPr lang="en-US" altLang="ko-KR" sz="900" dirty="0" err="1"/>
              <a:t>Admission.lm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SOP </a:t>
            </a:r>
            <a:r>
              <a:rPr lang="ko-KR" altLang="en-US" sz="900" dirty="0"/>
              <a:t>변수가 제거됨</a:t>
            </a:r>
            <a:r>
              <a:rPr lang="en-US" altLang="ko-KR" sz="900" dirty="0"/>
              <a:t>. AIC : -811.5 -&gt; -812.71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다중공선성</a:t>
            </a:r>
            <a:r>
              <a:rPr lang="ko-KR" altLang="en-US" sz="900" dirty="0"/>
              <a:t> 없음 확인</a:t>
            </a:r>
            <a:r>
              <a:rPr lang="en-US" altLang="ko-KR" sz="900" dirty="0"/>
              <a:t>: CGPA 5.102055 ~ 10 </a:t>
            </a:r>
            <a:r>
              <a:rPr lang="ko-KR" altLang="en-US" sz="900" dirty="0"/>
              <a:t>미만임</a:t>
            </a:r>
          </a:p>
          <a:p>
            <a:pPr marL="0" indent="0">
              <a:buNone/>
            </a:pPr>
            <a:r>
              <a:rPr lang="en-US" altLang="ko-KR" sz="900" dirty="0" err="1"/>
              <a:t>vif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잔차분석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독립성</a:t>
            </a:r>
          </a:p>
          <a:p>
            <a:pPr marL="0" indent="0">
              <a:buNone/>
            </a:pPr>
            <a:r>
              <a:rPr lang="en-US" altLang="ko-KR" sz="900" dirty="0"/>
              <a:t># 0.9401954 (2</a:t>
            </a:r>
            <a:r>
              <a:rPr lang="ko-KR" altLang="en-US" sz="900" dirty="0" err="1"/>
              <a:t>근처여야하는</a:t>
            </a:r>
            <a:r>
              <a:rPr lang="en-US" altLang="ko-KR" sz="900" dirty="0"/>
              <a:t>) </a:t>
            </a:r>
            <a:r>
              <a:rPr lang="en-US" altLang="ko-KR" sz="900" dirty="0" err="1"/>
              <a:t>pvalue</a:t>
            </a:r>
            <a:r>
              <a:rPr lang="en-US" altLang="ko-KR" sz="900" dirty="0"/>
              <a:t> 0 </a:t>
            </a:r>
            <a:r>
              <a:rPr lang="ko-KR" altLang="en-US" sz="900" dirty="0"/>
              <a:t>독립이 아니다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 err="1"/>
              <a:t>durbinWatsonTest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Admission.lm.step$residuals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durbinWatsonTest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plot(</a:t>
            </a:r>
            <a:r>
              <a:rPr lang="en-US" altLang="ko-KR" sz="900" dirty="0" err="1"/>
              <a:t>Admission.lm.step$residuals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 err="1"/>
              <a:t>잔차분석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정규성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 p-value = 9.225e-05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위배</a:t>
            </a:r>
          </a:p>
          <a:p>
            <a:pPr marL="0" indent="0">
              <a:buNone/>
            </a:pPr>
            <a:r>
              <a:rPr lang="en-US" altLang="ko-KR" sz="900" dirty="0" err="1"/>
              <a:t>shapiro.test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Admission.lm.step$residuals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hist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Admission.lm.step$residuals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qqPlot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plot(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, 2)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 err="1"/>
              <a:t>잔차분석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등분산성 </a:t>
            </a:r>
            <a:r>
              <a:rPr lang="en-US" altLang="ko-KR" sz="900" dirty="0"/>
              <a:t>p = 0.44473 </a:t>
            </a:r>
            <a:r>
              <a:rPr lang="ko-KR" altLang="en-US" sz="900" dirty="0" err="1"/>
              <a:t>등분산</a:t>
            </a:r>
            <a:r>
              <a:rPr lang="ko-KR" altLang="en-US" sz="900" dirty="0"/>
              <a:t> 만족</a:t>
            </a:r>
          </a:p>
          <a:p>
            <a:pPr marL="0" indent="0">
              <a:buNone/>
            </a:pPr>
            <a:r>
              <a:rPr lang="en-US" altLang="ko-KR" sz="900" dirty="0" err="1"/>
              <a:t>ncvTest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plot(</a:t>
            </a:r>
            <a:r>
              <a:rPr lang="en-US" altLang="ko-KR" sz="900" dirty="0" err="1"/>
              <a:t>Admission.lm.step$residuals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plot(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, 3)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2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스터디</a:t>
            </a:r>
            <a:r>
              <a:rPr lang="en-US" altLang="ko-KR" sz="1800" b="1" dirty="0"/>
              <a:t>1</a:t>
            </a:r>
            <a:r>
              <a:rPr lang="en-US" altLang="ko-KR" sz="1800" b="1" dirty="0" smtClean="0"/>
              <a:t>-</a:t>
            </a:r>
            <a:r>
              <a:rPr lang="ko-KR" altLang="en-US" sz="1800" b="1" dirty="0" smtClean="0"/>
              <a:t>통계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#&lt;</a:t>
            </a:r>
            <a:r>
              <a:rPr lang="ko-KR" altLang="en-US" sz="900" dirty="0"/>
              <a:t>통계분석</a:t>
            </a:r>
            <a:r>
              <a:rPr lang="en-US" altLang="ko-KR" sz="900" dirty="0"/>
              <a:t>&gt; (50</a:t>
            </a:r>
            <a:r>
              <a:rPr lang="ko-KR" altLang="en-US" sz="900" dirty="0"/>
              <a:t>점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(</a:t>
            </a:r>
            <a:r>
              <a:rPr lang="ko-KR" altLang="en-US" sz="900" dirty="0"/>
              <a:t>기출</a:t>
            </a:r>
            <a:r>
              <a:rPr lang="en-US" altLang="ko-KR" sz="900" dirty="0"/>
              <a:t>, 2021-12-18) A</a:t>
            </a:r>
            <a:r>
              <a:rPr lang="ko-KR" altLang="en-US" sz="900" dirty="0"/>
              <a:t>공장에서 만든 제품의 수명이 </a:t>
            </a:r>
            <a:r>
              <a:rPr lang="en-US" altLang="ko-KR" sz="900" dirty="0"/>
              <a:t>10,000</a:t>
            </a:r>
            <a:r>
              <a:rPr lang="ko-KR" altLang="en-US" sz="900" dirty="0"/>
              <a:t>시간이라고 하는데</a:t>
            </a:r>
            <a:r>
              <a:rPr lang="en-US" altLang="ko-KR" sz="900" dirty="0"/>
              <a:t>, 12</a:t>
            </a:r>
            <a:r>
              <a:rPr lang="ko-KR" altLang="en-US" sz="900" dirty="0"/>
              <a:t>개 샘플을 뽑았을 때 유의수준 </a:t>
            </a:r>
            <a:r>
              <a:rPr lang="en-US" altLang="ko-KR" sz="900" dirty="0"/>
              <a:t>5%</a:t>
            </a:r>
            <a:r>
              <a:rPr lang="ko-KR" altLang="en-US" sz="900" dirty="0"/>
              <a:t>에서 부호검정을 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6-1. </a:t>
            </a:r>
            <a:r>
              <a:rPr lang="ko-KR" altLang="en-US" sz="900" dirty="0"/>
              <a:t>연구가설과 </a:t>
            </a:r>
            <a:r>
              <a:rPr lang="ko-KR" altLang="en-US" sz="900" dirty="0" err="1"/>
              <a:t>귀무가설을</a:t>
            </a:r>
            <a:r>
              <a:rPr lang="ko-KR" altLang="en-US" sz="900" dirty="0"/>
              <a:t> 작성하여라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6-2. </a:t>
            </a:r>
            <a:r>
              <a:rPr lang="ko-KR" altLang="en-US" sz="900" dirty="0"/>
              <a:t>유효한 샘플의 수를 제시하라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6-3. </a:t>
            </a:r>
            <a:r>
              <a:rPr lang="ko-KR" altLang="en-US" sz="900" dirty="0"/>
              <a:t>검정통계량을 제시하고 연구가설 채택여부를 작성하시오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7. </a:t>
            </a:r>
            <a:r>
              <a:rPr lang="ko-KR" altLang="en-US" sz="900" dirty="0"/>
              <a:t>갈 때 </a:t>
            </a:r>
            <a:r>
              <a:rPr lang="en-US" altLang="ko-KR" sz="900" dirty="0"/>
              <a:t>4km/h</a:t>
            </a:r>
            <a:r>
              <a:rPr lang="ko-KR" altLang="en-US" sz="900" dirty="0"/>
              <a:t>로 가고 올 때 </a:t>
            </a:r>
            <a:r>
              <a:rPr lang="en-US" altLang="ko-KR" sz="900" dirty="0"/>
              <a:t>5km/h</a:t>
            </a:r>
            <a:r>
              <a:rPr lang="ko-KR" altLang="en-US" sz="900" dirty="0"/>
              <a:t>로 왔다면 왕복 평균 속도는</a:t>
            </a:r>
            <a:r>
              <a:rPr lang="en-US" altLang="ko-KR" sz="900" dirty="0"/>
              <a:t>? (</a:t>
            </a:r>
            <a:r>
              <a:rPr lang="ko-KR" altLang="en-US" sz="900" dirty="0"/>
              <a:t>조화평균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round(2 * (4*5) / (4+5),3)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8. </a:t>
            </a:r>
            <a:r>
              <a:rPr lang="ko-KR" altLang="en-US" sz="900" dirty="0" err="1"/>
              <a:t>연매출이</a:t>
            </a:r>
            <a:r>
              <a:rPr lang="ko-KR" altLang="en-US" sz="900" dirty="0"/>
              <a:t> </a:t>
            </a:r>
            <a:r>
              <a:rPr lang="en-US" altLang="ko-KR" sz="900" dirty="0"/>
              <a:t>3000, 4000, 5000</a:t>
            </a:r>
            <a:r>
              <a:rPr lang="ko-KR" altLang="en-US" sz="900" dirty="0"/>
              <a:t>이었다면 연평균 몇 배가 증가한 것인가</a:t>
            </a:r>
            <a:r>
              <a:rPr lang="en-US" altLang="ko-KR" sz="900" dirty="0"/>
              <a:t>? (</a:t>
            </a:r>
            <a:r>
              <a:rPr lang="ko-KR" altLang="en-US" sz="900" dirty="0"/>
              <a:t>기하평균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3000 * (1+x)^2 = 5000</a:t>
            </a:r>
          </a:p>
          <a:p>
            <a:pPr marL="0" indent="0">
              <a:buNone/>
            </a:pPr>
            <a:r>
              <a:rPr lang="en-US" altLang="ko-KR" sz="900" dirty="0"/>
              <a:t>round((5000 / 3000) ^ (1/2) - 1, 3)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9. </a:t>
            </a:r>
            <a:r>
              <a:rPr lang="ko-KR" altLang="en-US" sz="900" dirty="0"/>
              <a:t>남성</a:t>
            </a:r>
            <a:r>
              <a:rPr lang="en-US" altLang="ko-KR" sz="900" dirty="0"/>
              <a:t>, </a:t>
            </a:r>
            <a:r>
              <a:rPr lang="ko-KR" altLang="en-US" sz="900" dirty="0"/>
              <a:t>여성의 등산</a:t>
            </a:r>
            <a:r>
              <a:rPr lang="en-US" altLang="ko-KR" sz="900" dirty="0"/>
              <a:t>, </a:t>
            </a:r>
            <a:r>
              <a:rPr lang="ko-KR" altLang="en-US" sz="900" dirty="0"/>
              <a:t>수영에 대한 취미 선호도 </a:t>
            </a:r>
            <a:r>
              <a:rPr lang="ko-KR" altLang="en-US" sz="900" dirty="0" err="1"/>
              <a:t>빈도표</a:t>
            </a:r>
            <a:r>
              <a:rPr lang="en-US" altLang="ko-KR" sz="900" dirty="0"/>
              <a:t>(2x2)</a:t>
            </a:r>
            <a:r>
              <a:rPr lang="ko-KR" altLang="en-US" sz="900" dirty="0"/>
              <a:t>를 보고</a:t>
            </a:r>
            <a:r>
              <a:rPr lang="en-US" altLang="ko-KR" sz="900" dirty="0"/>
              <a:t>, </a:t>
            </a:r>
            <a:r>
              <a:rPr lang="ko-KR" altLang="en-US" sz="900" dirty="0"/>
              <a:t>남성 중에서 등산을 좋아할 확률을 구하시오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round(20 / (20+10),3)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10. </a:t>
            </a:r>
            <a:r>
              <a:rPr lang="ko-KR" altLang="en-US" sz="900" dirty="0"/>
              <a:t>표본 </a:t>
            </a:r>
            <a:r>
              <a:rPr lang="en-US" altLang="ko-KR" sz="900" dirty="0"/>
              <a:t>10</a:t>
            </a:r>
            <a:r>
              <a:rPr lang="ko-KR" altLang="en-US" sz="900" dirty="0"/>
              <a:t>개의 분산이 </a:t>
            </a:r>
            <a:r>
              <a:rPr lang="en-US" altLang="ko-KR" sz="900" dirty="0"/>
              <a:t>90</a:t>
            </a:r>
            <a:r>
              <a:rPr lang="ko-KR" altLang="en-US" sz="900" dirty="0"/>
              <a:t>일 때 신뢰도 </a:t>
            </a:r>
            <a:r>
              <a:rPr lang="en-US" altLang="ko-KR" sz="900" dirty="0"/>
              <a:t>95%</a:t>
            </a:r>
            <a:r>
              <a:rPr lang="ko-KR" altLang="en-US" sz="900" dirty="0"/>
              <a:t>로 </a:t>
            </a:r>
            <a:r>
              <a:rPr lang="ko-KR" altLang="en-US" sz="900" dirty="0" err="1"/>
              <a:t>모분산의</a:t>
            </a:r>
            <a:r>
              <a:rPr lang="ko-KR" altLang="en-US" sz="900" dirty="0"/>
              <a:t> 신뢰구간을 추정하시오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표본분산 </a:t>
            </a:r>
            <a:r>
              <a:rPr lang="en-US" altLang="ko-KR" sz="900" dirty="0"/>
              <a:t>= </a:t>
            </a:r>
            <a:r>
              <a:rPr lang="en-US" altLang="ko-KR" sz="900" dirty="0" err="1"/>
              <a:t>chisq</a:t>
            </a:r>
            <a:r>
              <a:rPr lang="en-US" altLang="ko-KR" sz="900" dirty="0"/>
              <a:t> * </a:t>
            </a:r>
            <a:r>
              <a:rPr lang="ko-KR" altLang="en-US" sz="900" dirty="0" err="1"/>
              <a:t>모분산</a:t>
            </a:r>
            <a:r>
              <a:rPr lang="en-US" altLang="ko-KR" sz="900" dirty="0"/>
              <a:t>/(n-1)</a:t>
            </a:r>
          </a:p>
          <a:p>
            <a:pPr marL="0" indent="0">
              <a:buNone/>
            </a:pPr>
            <a:r>
              <a:rPr lang="en-US" altLang="ko-KR" sz="900" dirty="0" err="1"/>
              <a:t>qchisq</a:t>
            </a:r>
            <a:r>
              <a:rPr lang="en-US" altLang="ko-KR" sz="900" dirty="0"/>
              <a:t>(0.05/2,10-1) # 2.700389</a:t>
            </a:r>
          </a:p>
          <a:p>
            <a:pPr marL="0" indent="0">
              <a:buNone/>
            </a:pPr>
            <a:r>
              <a:rPr lang="en-US" altLang="ko-KR" sz="900" dirty="0" err="1"/>
              <a:t>qchisq</a:t>
            </a:r>
            <a:r>
              <a:rPr lang="en-US" altLang="ko-KR" sz="900" dirty="0"/>
              <a:t>(1-0.05/2,10-1) # 19.02277</a:t>
            </a:r>
          </a:p>
          <a:p>
            <a:pPr marL="0" indent="0">
              <a:buNone/>
            </a:pPr>
            <a:r>
              <a:rPr lang="en-US" altLang="ko-KR" sz="900" dirty="0"/>
              <a:t>(</a:t>
            </a:r>
            <a:r>
              <a:rPr lang="en-US" altLang="ko-KR" sz="900" dirty="0" err="1"/>
              <a:t>ci.min</a:t>
            </a:r>
            <a:r>
              <a:rPr lang="en-US" altLang="ko-KR" sz="900" dirty="0"/>
              <a:t> &lt;- round(90 * (10-1) / </a:t>
            </a:r>
            <a:r>
              <a:rPr lang="en-US" altLang="ko-KR" sz="900" dirty="0" err="1"/>
              <a:t>qchisq</a:t>
            </a:r>
            <a:r>
              <a:rPr lang="en-US" altLang="ko-KR" sz="900" dirty="0"/>
              <a:t>(1-0.05/2,10-1),3))</a:t>
            </a:r>
          </a:p>
          <a:p>
            <a:pPr marL="0" indent="0">
              <a:buNone/>
            </a:pPr>
            <a:r>
              <a:rPr lang="en-US" altLang="ko-KR" sz="900" dirty="0"/>
              <a:t>(</a:t>
            </a:r>
            <a:r>
              <a:rPr lang="en-US" altLang="ko-KR" sz="900" dirty="0" err="1"/>
              <a:t>ci.max</a:t>
            </a:r>
            <a:r>
              <a:rPr lang="en-US" altLang="ko-KR" sz="900" dirty="0"/>
              <a:t> &lt;- round(90 * (10-1) / </a:t>
            </a:r>
            <a:r>
              <a:rPr lang="en-US" altLang="ko-KR" sz="900" dirty="0" err="1"/>
              <a:t>qchisq</a:t>
            </a:r>
            <a:r>
              <a:rPr lang="en-US" altLang="ko-KR" sz="900" dirty="0"/>
              <a:t>(0.05/2,10-1)  ,3))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2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스터디</a:t>
            </a:r>
            <a:r>
              <a:rPr lang="en-US" altLang="ko-KR" sz="1800" b="1" dirty="0" smtClean="0"/>
              <a:t>1-</a:t>
            </a:r>
            <a:r>
              <a:rPr lang="ko-KR" altLang="en-US" sz="1800" b="1" dirty="0" smtClean="0"/>
              <a:t>기계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#&lt;</a:t>
            </a:r>
            <a:r>
              <a:rPr lang="ko-KR" altLang="en-US" sz="900" dirty="0"/>
              <a:t>기계학습</a:t>
            </a:r>
            <a:r>
              <a:rPr lang="en-US" altLang="ko-KR" sz="900" dirty="0"/>
              <a:t>&gt; (50</a:t>
            </a:r>
            <a:r>
              <a:rPr lang="ko-KR" altLang="en-US" sz="900" dirty="0"/>
              <a:t>점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#1. dataset&lt;cars&gt; </a:t>
            </a:r>
            <a:r>
              <a:rPr lang="ko-KR" altLang="en-US" sz="900" dirty="0"/>
              <a:t>데이터와 선형회귀방정식을 시각화하고 </a:t>
            </a:r>
            <a:r>
              <a:rPr lang="en-US" altLang="ko-KR" sz="900" dirty="0"/>
              <a:t>RMSE, MAE</a:t>
            </a:r>
            <a:r>
              <a:rPr lang="ko-KR" altLang="en-US" sz="900" dirty="0"/>
              <a:t>값을 구하시오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en-US" altLang="ko-KR" sz="900" dirty="0"/>
              <a:t>library(forecast)</a:t>
            </a:r>
          </a:p>
          <a:p>
            <a:pPr marL="0" indent="0">
              <a:buNone/>
            </a:pPr>
            <a:r>
              <a:rPr lang="en-US" altLang="ko-KR" sz="900" dirty="0"/>
              <a:t>library(car)</a:t>
            </a:r>
          </a:p>
          <a:p>
            <a:pPr marL="0" indent="0">
              <a:buNone/>
            </a:pPr>
            <a:r>
              <a:rPr lang="en-US" altLang="ko-KR" sz="900" dirty="0"/>
              <a:t>#EDA</a:t>
            </a:r>
          </a:p>
          <a:p>
            <a:pPr marL="0" indent="0">
              <a:buNone/>
            </a:pPr>
            <a:r>
              <a:rPr lang="en-US" altLang="ko-KR" sz="900" dirty="0"/>
              <a:t>cars</a:t>
            </a:r>
          </a:p>
          <a:p>
            <a:pPr marL="0" indent="0">
              <a:buNone/>
            </a:pPr>
            <a:r>
              <a:rPr lang="en-US" altLang="ko-KR" sz="900" dirty="0"/>
              <a:t>plot(cars)     # </a:t>
            </a:r>
            <a:r>
              <a:rPr lang="ko-KR" altLang="en-US" sz="900" dirty="0" err="1"/>
              <a:t>우상향</a:t>
            </a:r>
            <a:r>
              <a:rPr lang="ko-KR" altLang="en-US" sz="900" dirty="0"/>
              <a:t> 추세</a:t>
            </a:r>
            <a:r>
              <a:rPr lang="en-US" altLang="ko-KR" sz="900" dirty="0"/>
              <a:t>. x </a:t>
            </a:r>
            <a:r>
              <a:rPr lang="ko-KR" altLang="en-US" sz="900" dirty="0" err="1"/>
              <a:t>증가시</a:t>
            </a:r>
            <a:r>
              <a:rPr lang="ko-KR" altLang="en-US" sz="900" dirty="0"/>
              <a:t> </a:t>
            </a:r>
            <a:r>
              <a:rPr lang="en-US" altLang="ko-KR" sz="900" dirty="0"/>
              <a:t>y </a:t>
            </a:r>
            <a:r>
              <a:rPr lang="ko-KR" altLang="en-US" sz="900" dirty="0"/>
              <a:t>값 변동폭 커짐</a:t>
            </a:r>
          </a:p>
          <a:p>
            <a:pPr marL="0" indent="0">
              <a:buNone/>
            </a:pPr>
            <a:r>
              <a:rPr lang="en-US" altLang="ko-KR" sz="900" dirty="0"/>
              <a:t>summary(cars)  # </a:t>
            </a:r>
            <a:r>
              <a:rPr lang="ko-KR" altLang="en-US" sz="900" dirty="0" err="1"/>
              <a:t>결측치</a:t>
            </a:r>
            <a:r>
              <a:rPr lang="ko-KR" altLang="en-US" sz="900" dirty="0"/>
              <a:t> 없음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(cars)</a:t>
            </a:r>
          </a:p>
          <a:p>
            <a:pPr marL="0" indent="0">
              <a:buNone/>
            </a:pPr>
            <a:r>
              <a:rPr lang="en-US" altLang="ko-KR" sz="900" dirty="0" err="1"/>
              <a:t>boxTidwell</a:t>
            </a:r>
            <a:r>
              <a:rPr lang="en-US" altLang="ko-KR" sz="900" dirty="0"/>
              <a:t>(</a:t>
            </a:r>
            <a:r>
              <a:rPr lang="en-US" altLang="ko-KR" sz="900" dirty="0" err="1"/>
              <a:t>dist~speed,data</a:t>
            </a:r>
            <a:r>
              <a:rPr lang="en-US" altLang="ko-KR" sz="900" dirty="0"/>
              <a:t>=cars)   #</a:t>
            </a:r>
            <a:r>
              <a:rPr lang="ko-KR" altLang="en-US" sz="900" dirty="0" err="1"/>
              <a:t>선형성</a:t>
            </a:r>
            <a:r>
              <a:rPr lang="ko-KR" altLang="en-US" sz="900" dirty="0"/>
              <a:t> </a:t>
            </a:r>
            <a:r>
              <a:rPr lang="en-US" altLang="ko-KR" sz="900" dirty="0"/>
              <a:t>: 0.1657 </a:t>
            </a:r>
            <a:r>
              <a:rPr lang="ko-KR" altLang="en-US" sz="900" dirty="0" err="1"/>
              <a:t>선형성</a:t>
            </a:r>
            <a:r>
              <a:rPr lang="ko-KR" altLang="en-US" sz="900" dirty="0"/>
              <a:t> 만족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회귀</a:t>
            </a:r>
          </a:p>
          <a:p>
            <a:pPr marL="0" indent="0">
              <a:buNone/>
            </a:pPr>
            <a:r>
              <a:rPr lang="en-US" altLang="ko-KR" sz="900" dirty="0" err="1"/>
              <a:t>cars.lm</a:t>
            </a:r>
            <a:r>
              <a:rPr lang="en-US" altLang="ko-KR" sz="900" dirty="0"/>
              <a:t> &lt;- lm(</a:t>
            </a:r>
            <a:r>
              <a:rPr lang="en-US" altLang="ko-KR" sz="900" dirty="0" err="1"/>
              <a:t>dist~speed,data</a:t>
            </a:r>
            <a:r>
              <a:rPr lang="en-US" altLang="ko-KR" sz="900" dirty="0"/>
              <a:t>=cars)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cars.lm</a:t>
            </a:r>
            <a:r>
              <a:rPr lang="en-US" altLang="ko-KR" sz="900" dirty="0"/>
              <a:t>)  # </a:t>
            </a:r>
            <a:r>
              <a:rPr lang="ko-KR" altLang="en-US" sz="900" dirty="0"/>
              <a:t>회귀 계수 </a:t>
            </a:r>
            <a:r>
              <a:rPr lang="ko-KR" altLang="en-US" sz="900" dirty="0" err="1"/>
              <a:t>유의미</a:t>
            </a:r>
            <a:r>
              <a:rPr lang="en-US" altLang="ko-KR" sz="900" dirty="0"/>
              <a:t>. </a:t>
            </a:r>
            <a:r>
              <a:rPr lang="ko-KR" altLang="en-US" sz="900" dirty="0"/>
              <a:t>회귀모델도 </a:t>
            </a:r>
            <a:r>
              <a:rPr lang="ko-KR" altLang="en-US" sz="900" dirty="0" err="1"/>
              <a:t>유의미</a:t>
            </a:r>
            <a:r>
              <a:rPr lang="ko-KR" altLang="en-US" sz="900" dirty="0"/>
              <a:t> </a:t>
            </a:r>
            <a:r>
              <a:rPr lang="en-US" altLang="ko-KR" sz="900" dirty="0"/>
              <a:t>p-value: 1.49e-12</a:t>
            </a:r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시각화</a:t>
            </a:r>
          </a:p>
          <a:p>
            <a:pPr marL="0" indent="0">
              <a:buNone/>
            </a:pPr>
            <a:r>
              <a:rPr lang="en-US" altLang="ko-KR" sz="900" dirty="0"/>
              <a:t>plot(cars)</a:t>
            </a:r>
          </a:p>
          <a:p>
            <a:pPr marL="0" indent="0">
              <a:buNone/>
            </a:pPr>
            <a:r>
              <a:rPr lang="en-US" altLang="ko-KR" sz="900" dirty="0"/>
              <a:t>lines(sort(</a:t>
            </a:r>
            <a:r>
              <a:rPr lang="en-US" altLang="ko-KR" sz="900" dirty="0" err="1"/>
              <a:t>cars$speed</a:t>
            </a:r>
            <a:r>
              <a:rPr lang="en-US" altLang="ko-KR" sz="900" dirty="0"/>
              <a:t>),fitted(</a:t>
            </a:r>
            <a:r>
              <a:rPr lang="en-US" altLang="ko-KR" sz="900" dirty="0" err="1"/>
              <a:t>cars.lm</a:t>
            </a:r>
            <a:r>
              <a:rPr lang="en-US" altLang="ko-KR" sz="900" dirty="0"/>
              <a:t>)[order(</a:t>
            </a:r>
            <a:r>
              <a:rPr lang="en-US" altLang="ko-KR" sz="900" dirty="0" err="1"/>
              <a:t>cars$speed</a:t>
            </a:r>
            <a:r>
              <a:rPr lang="en-US" altLang="ko-KR" sz="900" dirty="0"/>
              <a:t>)],</a:t>
            </a:r>
          </a:p>
          <a:p>
            <a:pPr marL="0" indent="0">
              <a:buNone/>
            </a:pPr>
            <a:r>
              <a:rPr lang="en-US" altLang="ko-KR" sz="900" dirty="0"/>
              <a:t>      col = "</a:t>
            </a:r>
            <a:r>
              <a:rPr lang="en-US" altLang="ko-KR" sz="900" dirty="0" err="1"/>
              <a:t>red",type</a:t>
            </a:r>
            <a:r>
              <a:rPr lang="en-US" altLang="ko-KR" sz="900" dirty="0"/>
              <a:t> = "l",</a:t>
            </a:r>
          </a:p>
          <a:p>
            <a:pPr marL="0" indent="0">
              <a:buNone/>
            </a:pPr>
            <a:r>
              <a:rPr lang="en-US" altLang="ko-KR" sz="900" dirty="0"/>
              <a:t>      </a:t>
            </a:r>
            <a:r>
              <a:rPr lang="en-US" altLang="ko-KR" sz="900" dirty="0" err="1"/>
              <a:t>lty</a:t>
            </a:r>
            <a:r>
              <a:rPr lang="en-US" altLang="ko-KR" sz="900" dirty="0"/>
              <a:t>=2,</a:t>
            </a:r>
          </a:p>
          <a:p>
            <a:pPr marL="0" indent="0">
              <a:buNone/>
            </a:pPr>
            <a:r>
              <a:rPr lang="en-US" altLang="ko-KR" sz="900" dirty="0"/>
              <a:t>      </a:t>
            </a:r>
            <a:r>
              <a:rPr lang="en-US" altLang="ko-KR" sz="900" dirty="0" err="1"/>
              <a:t>lwd</a:t>
            </a:r>
            <a:r>
              <a:rPr lang="en-US" altLang="ko-KR" sz="900" dirty="0"/>
              <a:t>=2)</a:t>
            </a:r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평가</a:t>
            </a:r>
          </a:p>
          <a:p>
            <a:pPr marL="0" indent="0">
              <a:buNone/>
            </a:pPr>
            <a:r>
              <a:rPr lang="en-US" altLang="ko-KR" sz="900" dirty="0" err="1"/>
              <a:t>cars.lm.accuracy</a:t>
            </a:r>
            <a:r>
              <a:rPr lang="en-US" altLang="ko-KR" sz="900" dirty="0"/>
              <a:t> &lt;- accuracy(</a:t>
            </a:r>
            <a:r>
              <a:rPr lang="en-US" altLang="ko-KR" sz="900" dirty="0" err="1"/>
              <a:t>cars.lm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cars.lm.accuracy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round(</a:t>
            </a:r>
            <a:r>
              <a:rPr lang="en-US" altLang="ko-KR" sz="900" dirty="0" err="1"/>
              <a:t>cars.lm.accuracy</a:t>
            </a:r>
            <a:r>
              <a:rPr lang="en-US" altLang="ko-KR" sz="900" dirty="0"/>
              <a:t>[2],3)  #RMSE 15.069</a:t>
            </a:r>
          </a:p>
          <a:p>
            <a:pPr marL="0" indent="0">
              <a:buNone/>
            </a:pPr>
            <a:r>
              <a:rPr lang="en-US" altLang="ko-KR" sz="900" dirty="0"/>
              <a:t>round(</a:t>
            </a:r>
            <a:r>
              <a:rPr lang="en-US" altLang="ko-KR" sz="900" dirty="0" err="1"/>
              <a:t>cars.lm.accuracy</a:t>
            </a:r>
            <a:r>
              <a:rPr lang="en-US" altLang="ko-KR" sz="900" dirty="0"/>
              <a:t>[3],3)  #MAE 11.58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잔차</a:t>
            </a:r>
            <a:r>
              <a:rPr lang="ko-KR" altLang="en-US" sz="900" dirty="0"/>
              <a:t> 진단</a:t>
            </a:r>
          </a:p>
          <a:p>
            <a:pPr marL="0" indent="0">
              <a:buNone/>
            </a:pPr>
            <a:r>
              <a:rPr lang="en-US" altLang="ko-KR" sz="900" dirty="0" err="1"/>
              <a:t>durbinWatsonTest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cars.lm</a:t>
            </a:r>
            <a:r>
              <a:rPr lang="en-US" altLang="ko-KR" sz="900" dirty="0"/>
              <a:t>)       # p-value = 0.182 </a:t>
            </a:r>
            <a:r>
              <a:rPr lang="ko-KR" altLang="en-US" sz="900" dirty="0"/>
              <a:t>독립성 가정 충족</a:t>
            </a:r>
          </a:p>
          <a:p>
            <a:pPr marL="0" indent="0">
              <a:buNone/>
            </a:pPr>
            <a:r>
              <a:rPr lang="en-US" altLang="ko-KR" sz="900" dirty="0" err="1"/>
              <a:t>shapiro.test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cars.lm$residuals</a:t>
            </a:r>
            <a:r>
              <a:rPr lang="en-US" altLang="ko-KR" sz="900" dirty="0"/>
              <a:t>) # 0.02152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가정 위배</a:t>
            </a:r>
          </a:p>
          <a:p>
            <a:pPr marL="0" indent="0">
              <a:buNone/>
            </a:pPr>
            <a:r>
              <a:rPr lang="en-US" altLang="ko-KR" sz="900" dirty="0" err="1"/>
              <a:t>ncvTest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cars.lm</a:t>
            </a:r>
            <a:r>
              <a:rPr lang="en-US" altLang="ko-KR" sz="900" dirty="0"/>
              <a:t>)                # p = 0.031049 </a:t>
            </a:r>
            <a:r>
              <a:rPr lang="ko-KR" altLang="en-US" sz="900" dirty="0"/>
              <a:t>등분산성 위배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73016" y="611560"/>
            <a:ext cx="3240360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#2. dataset&lt;Cars93&gt; (</a:t>
            </a:r>
            <a:r>
              <a:rPr lang="en-US" altLang="ko-KR" sz="900" dirty="0" err="1"/>
              <a:t>library:MASS</a:t>
            </a:r>
            <a:r>
              <a:rPr lang="en-US" altLang="ko-KR" sz="900" dirty="0"/>
              <a:t>) </a:t>
            </a:r>
            <a:r>
              <a:rPr lang="ko-KR" altLang="en-US" sz="900" dirty="0"/>
              <a:t>각 변수들을 시각화하고 </a:t>
            </a:r>
            <a:r>
              <a:rPr lang="ko-KR" altLang="en-US" sz="900" dirty="0" err="1"/>
              <a:t>후진제거법</a:t>
            </a:r>
            <a:r>
              <a:rPr lang="ko-KR" altLang="en-US" sz="900" dirty="0"/>
              <a:t> 사용 후 결정계수와 수정된 결정계수를 구하고 회귀계수에 대해 해석하시오</a:t>
            </a:r>
            <a:r>
              <a:rPr lang="en-US" altLang="ko-KR" sz="900" dirty="0"/>
              <a:t>. (Target=Price)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skimr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dplyr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library(ggplot2)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fastDummies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data(Cars93,package="MASS")</a:t>
            </a:r>
          </a:p>
          <a:p>
            <a:pPr marL="0" indent="0">
              <a:buNone/>
            </a:pPr>
            <a:r>
              <a:rPr lang="en-US" altLang="ko-KR" sz="900" dirty="0"/>
              <a:t>#EDA</a:t>
            </a:r>
          </a:p>
          <a:p>
            <a:pPr marL="0" indent="0">
              <a:buNone/>
            </a:pPr>
            <a:r>
              <a:rPr lang="en-US" altLang="ko-KR" sz="900" dirty="0"/>
              <a:t>head(Cars93)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(Cars93)     #'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': 93 obs. of  27 variables:</a:t>
            </a:r>
          </a:p>
          <a:p>
            <a:pPr marL="0" indent="0">
              <a:buNone/>
            </a:pPr>
            <a:r>
              <a:rPr lang="en-US" altLang="ko-KR" sz="900" dirty="0"/>
              <a:t>skim(Cars93)    # </a:t>
            </a:r>
            <a:r>
              <a:rPr lang="ko-KR" altLang="en-US" sz="900" dirty="0"/>
              <a:t>대부분 </a:t>
            </a:r>
            <a:r>
              <a:rPr lang="en-US" altLang="ko-KR" sz="900" dirty="0" err="1"/>
              <a:t>n_unique</a:t>
            </a:r>
            <a:r>
              <a:rPr lang="en-US" altLang="ko-KR" sz="900" dirty="0"/>
              <a:t> 6 </a:t>
            </a:r>
            <a:r>
              <a:rPr lang="ko-KR" altLang="en-US" sz="900" dirty="0"/>
              <a:t>이하</a:t>
            </a:r>
          </a:p>
          <a:p>
            <a:pPr marL="0" indent="0">
              <a:buNone/>
            </a:pPr>
            <a:r>
              <a:rPr lang="en-US" altLang="ko-KR" sz="900" dirty="0"/>
              <a:t>skim(Cars93,Make,Manufacturer,Model)</a:t>
            </a:r>
          </a:p>
          <a:p>
            <a:pPr marL="0" indent="0">
              <a:buNone/>
            </a:pPr>
            <a:r>
              <a:rPr lang="en-US" altLang="ko-KR" sz="900" dirty="0"/>
              <a:t>Cars93 %&gt;% </a:t>
            </a:r>
          </a:p>
          <a:p>
            <a:pPr marL="0" indent="0">
              <a:buNone/>
            </a:pPr>
            <a:r>
              <a:rPr lang="en-US" altLang="ko-KR" sz="900" dirty="0"/>
              <a:t>  select(</a:t>
            </a:r>
            <a:r>
              <a:rPr lang="en-US" altLang="ko-KR" sz="900" dirty="0" err="1"/>
              <a:t>Manufacturer,Make,Model</a:t>
            </a:r>
            <a:r>
              <a:rPr lang="en-US" altLang="ko-KR" sz="900" dirty="0"/>
              <a:t>) # Make = Manufacturer + Model</a:t>
            </a:r>
          </a:p>
          <a:p>
            <a:pPr marL="0" indent="0">
              <a:buNone/>
            </a:pPr>
            <a:r>
              <a:rPr lang="en-US" altLang="ko-KR" sz="900" dirty="0"/>
              <a:t>Cars93 %&gt;% </a:t>
            </a:r>
          </a:p>
          <a:p>
            <a:pPr marL="0" indent="0">
              <a:buNone/>
            </a:pPr>
            <a:r>
              <a:rPr lang="en-US" altLang="ko-KR" sz="900" dirty="0"/>
              <a:t>  filter(Manufacturer =="Chevrolet" ) %&gt;% </a:t>
            </a:r>
          </a:p>
          <a:p>
            <a:pPr marL="0" indent="0">
              <a:buNone/>
            </a:pPr>
            <a:r>
              <a:rPr lang="en-US" altLang="ko-KR" sz="900" dirty="0"/>
              <a:t>  select(</a:t>
            </a:r>
            <a:r>
              <a:rPr lang="en-US" altLang="ko-KR" sz="900" dirty="0" err="1"/>
              <a:t>Price,Make,Manufacturer,Model,Price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모델은 곧 가격이다</a:t>
            </a:r>
            <a:r>
              <a:rPr lang="en-US" altLang="ko-KR" sz="900" dirty="0"/>
              <a:t>. </a:t>
            </a:r>
            <a:r>
              <a:rPr lang="ko-KR" altLang="en-US" sz="900" dirty="0"/>
              <a:t>예측변수라고 </a:t>
            </a:r>
            <a:r>
              <a:rPr lang="ko-KR" altLang="en-US" sz="900" dirty="0" err="1"/>
              <a:t>볼수가</a:t>
            </a:r>
            <a:r>
              <a:rPr lang="ko-KR" altLang="en-US" sz="900" dirty="0"/>
              <a:t> 없다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AirBags</a:t>
            </a:r>
            <a:r>
              <a:rPr lang="en-US" altLang="ko-KR" sz="900" dirty="0"/>
              <a:t> </a:t>
            </a:r>
            <a:r>
              <a:rPr lang="ko-KR" altLang="en-US" sz="900" dirty="0"/>
              <a:t>종류에 따른 가격 차이가 크다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DriveTrain</a:t>
            </a:r>
            <a:r>
              <a:rPr lang="en-US" altLang="ko-KR" sz="900" dirty="0"/>
              <a:t> </a:t>
            </a:r>
            <a:r>
              <a:rPr lang="ko-KR" altLang="en-US" sz="900" dirty="0" err="1"/>
              <a:t>후륜이</a:t>
            </a:r>
            <a:r>
              <a:rPr lang="ko-KR" altLang="en-US" sz="900" dirty="0"/>
              <a:t> </a:t>
            </a:r>
            <a:r>
              <a:rPr lang="ko-KR" altLang="en-US" sz="900" dirty="0" err="1"/>
              <a:t>전륜보다</a:t>
            </a:r>
            <a:r>
              <a:rPr lang="ko-KR" altLang="en-US" sz="900" dirty="0"/>
              <a:t> 고가임</a:t>
            </a:r>
            <a:r>
              <a:rPr lang="en-US" altLang="ko-KR" sz="900" dirty="0"/>
              <a:t>. </a:t>
            </a:r>
            <a:r>
              <a:rPr lang="ko-KR" altLang="en-US" sz="900" dirty="0"/>
              <a:t>일반적으로 </a:t>
            </a:r>
            <a:r>
              <a:rPr lang="ko-KR" altLang="en-US" sz="900" dirty="0" err="1"/>
              <a:t>전륜임</a:t>
            </a:r>
            <a:r>
              <a:rPr lang="en-US" altLang="ko-KR" sz="900" dirty="0"/>
              <a:t>. 4wd </a:t>
            </a:r>
            <a:r>
              <a:rPr lang="ko-KR" altLang="en-US" sz="900" dirty="0"/>
              <a:t>일부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Cars93 %&gt;%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(x=Manufacturer, y=Price, fill=</a:t>
            </a:r>
            <a:r>
              <a:rPr lang="en-US" altLang="ko-KR" sz="900" dirty="0" err="1"/>
              <a:t>AirBags</a:t>
            </a:r>
            <a:r>
              <a:rPr lang="en-US" altLang="ko-KR" sz="900" dirty="0"/>
              <a:t>))+</a:t>
            </a:r>
          </a:p>
          <a:p>
            <a:pPr marL="0" indent="0">
              <a:buNone/>
            </a:pPr>
            <a:r>
              <a:rPr lang="en-US" altLang="ko-KR" sz="900" dirty="0"/>
              <a:t>  #</a:t>
            </a:r>
            <a:r>
              <a:rPr lang="en-US" altLang="ko-KR" sz="900" dirty="0" err="1"/>
              <a:t>ggplot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(x=Manufacturer, y=Price, fill=Type))+</a:t>
            </a:r>
          </a:p>
          <a:p>
            <a:pPr marL="0" indent="0">
              <a:buNone/>
            </a:pPr>
            <a:r>
              <a:rPr lang="en-US" altLang="ko-KR" sz="900" dirty="0"/>
              <a:t>  # </a:t>
            </a:r>
            <a:r>
              <a:rPr lang="en-US" altLang="ko-KR" sz="900" dirty="0" err="1"/>
              <a:t>ggplot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(x=Manufacturer, y=Price, fill=</a:t>
            </a:r>
            <a:r>
              <a:rPr lang="en-US" altLang="ko-KR" sz="900" dirty="0" err="1"/>
              <a:t>DriveTrain</a:t>
            </a:r>
            <a:r>
              <a:rPr lang="en-US" altLang="ko-KR" sz="900" dirty="0"/>
              <a:t>))+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geom_boxplot</a:t>
            </a:r>
            <a:r>
              <a:rPr lang="en-US" altLang="ko-KR" sz="900" dirty="0"/>
              <a:t>(position='dodge')+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coord_flip</a:t>
            </a:r>
            <a:r>
              <a:rPr lang="en-US" altLang="ko-KR" sz="900" dirty="0"/>
              <a:t>()+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scale_y_continuous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전치리 및 모델링</a:t>
            </a:r>
          </a:p>
          <a:p>
            <a:pPr marL="0" indent="0">
              <a:buNone/>
            </a:pPr>
            <a:r>
              <a:rPr lang="en-US" altLang="ko-KR" sz="900" dirty="0"/>
              <a:t>Cars93.m &lt;- Cars93 %&gt;% </a:t>
            </a:r>
          </a:p>
          <a:p>
            <a:pPr marL="0" indent="0">
              <a:buNone/>
            </a:pPr>
            <a:r>
              <a:rPr lang="en-US" altLang="ko-KR" sz="900" dirty="0"/>
              <a:t>  select (-c(</a:t>
            </a:r>
            <a:r>
              <a:rPr lang="en-US" altLang="ko-KR" sz="900" dirty="0" err="1"/>
              <a:t>Manufacturer,Model,Min.Price,Max.Price,Make</a:t>
            </a:r>
            <a:r>
              <a:rPr lang="en-US" altLang="ko-KR" sz="900" dirty="0"/>
              <a:t>)) %&gt;% </a:t>
            </a:r>
          </a:p>
          <a:p>
            <a:pPr marL="0" indent="0">
              <a:buNone/>
            </a:pPr>
            <a:r>
              <a:rPr lang="en-US" altLang="ko-KR" sz="900" dirty="0"/>
              <a:t>  filter(!is.na(</a:t>
            </a:r>
            <a:r>
              <a:rPr lang="en-US" altLang="ko-KR" sz="900" dirty="0" err="1"/>
              <a:t>Luggage.room</a:t>
            </a:r>
            <a:r>
              <a:rPr lang="en-US" altLang="ko-KR" sz="900" dirty="0"/>
              <a:t>)) %&gt;%   # </a:t>
            </a:r>
            <a:r>
              <a:rPr lang="en-US" altLang="ko-KR" sz="900" dirty="0" err="1"/>
              <a:t>knn</a:t>
            </a:r>
            <a:r>
              <a:rPr lang="en-US" altLang="ko-KR" sz="900" dirty="0"/>
              <a:t> </a:t>
            </a:r>
            <a:r>
              <a:rPr lang="ko-KR" altLang="en-US" sz="900" dirty="0"/>
              <a:t>대체로 수정</a:t>
            </a:r>
            <a:r>
              <a:rPr lang="en-US" altLang="ko-KR" sz="900" dirty="0"/>
              <a:t>?</a:t>
            </a:r>
          </a:p>
          <a:p>
            <a:pPr marL="0" indent="0">
              <a:buNone/>
            </a:pPr>
            <a:r>
              <a:rPr lang="en-US" altLang="ko-KR" sz="900" dirty="0"/>
              <a:t>  # is.na() %&gt;% sum()</a:t>
            </a:r>
          </a:p>
          <a:p>
            <a:pPr marL="0" indent="0">
              <a:buNone/>
            </a:pPr>
            <a:r>
              <a:rPr lang="en-US" altLang="ko-KR" sz="900" dirty="0"/>
              <a:t>  # summary()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dummy_cols</a:t>
            </a:r>
            <a:r>
              <a:rPr lang="en-US" altLang="ko-KR" sz="900" dirty="0"/>
              <a:t>(</a:t>
            </a:r>
            <a:r>
              <a:rPr lang="en-US" altLang="ko-KR" sz="900" dirty="0" err="1"/>
              <a:t>remove_selected_columns</a:t>
            </a:r>
            <a:r>
              <a:rPr lang="en-US" altLang="ko-KR" sz="900" dirty="0"/>
              <a:t> = T)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(Cars93.m)</a:t>
            </a:r>
          </a:p>
          <a:p>
            <a:pPr marL="0" indent="0">
              <a:buNone/>
            </a:pPr>
            <a:r>
              <a:rPr lang="en-US" altLang="ko-KR" sz="900" dirty="0"/>
              <a:t>summary(Cars93.m)</a:t>
            </a:r>
          </a:p>
          <a:p>
            <a:pPr marL="0" indent="0">
              <a:buNone/>
            </a:pPr>
            <a:r>
              <a:rPr lang="en-US" altLang="ko-KR" sz="900" dirty="0"/>
              <a:t>Cars93.m.lm &lt;- lm(Price ~ . , data = Cars93.m)</a:t>
            </a:r>
          </a:p>
          <a:p>
            <a:pPr marL="0" indent="0">
              <a:buNone/>
            </a:pPr>
            <a:r>
              <a:rPr lang="en-US" altLang="ko-KR" sz="900" dirty="0"/>
              <a:t>summary(Cars93.m.lm)    # 0.8491 0.7649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후진제거법</a:t>
            </a:r>
            <a:r>
              <a:rPr lang="ko-KR" altLang="en-US" sz="900" dirty="0"/>
              <a:t> 사용</a:t>
            </a:r>
          </a:p>
          <a:p>
            <a:pPr marL="0" indent="0">
              <a:buNone/>
            </a:pPr>
            <a:r>
              <a:rPr lang="en-US" altLang="ko-KR" sz="900" dirty="0"/>
              <a:t>Cars93.m.lm.stepped &lt;-  step(object=Cars93.m.lm, direction = "backward")</a:t>
            </a:r>
          </a:p>
          <a:p>
            <a:pPr marL="0" indent="0">
              <a:buNone/>
            </a:pPr>
            <a:r>
              <a:rPr lang="en-US" altLang="ko-KR" sz="900" dirty="0"/>
              <a:t>summary(Cars93.m.lm.stepped) # 0.8383 0.7953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유의미하지 않은 변수 </a:t>
            </a:r>
            <a:r>
              <a:rPr lang="en-US" altLang="ko-KR" sz="900" dirty="0"/>
              <a:t>: </a:t>
            </a:r>
            <a:r>
              <a:rPr lang="en-US" altLang="ko-KR" sz="900" dirty="0" err="1"/>
              <a:t>Turn.circle</a:t>
            </a:r>
            <a:r>
              <a:rPr lang="en-US" altLang="ko-KR" sz="900" dirty="0"/>
              <a:t> </a:t>
            </a:r>
            <a:r>
              <a:rPr lang="en-US" altLang="ko-KR" sz="900" dirty="0" err="1"/>
              <a:t>Luggage.room</a:t>
            </a:r>
            <a:r>
              <a:rPr lang="en-US" altLang="ko-KR" sz="900" dirty="0"/>
              <a:t> Cylinders_3 Cylinders_6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2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스터디</a:t>
            </a:r>
            <a:r>
              <a:rPr lang="en-US" altLang="ko-KR" sz="1800" b="1" dirty="0" smtClean="0"/>
              <a:t>1-</a:t>
            </a:r>
            <a:r>
              <a:rPr lang="ko-KR" altLang="en-US" sz="1800" b="1" dirty="0" smtClean="0"/>
              <a:t>기계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6696744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#3. dataset&lt;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&gt; </a:t>
            </a:r>
            <a:r>
              <a:rPr lang="ko-KR" altLang="en-US" sz="900" dirty="0"/>
              <a:t>변수 시각화를 통해 </a:t>
            </a:r>
            <a:r>
              <a:rPr lang="en-US" altLang="ko-KR" sz="900" dirty="0"/>
              <a:t>EDA</a:t>
            </a:r>
            <a:r>
              <a:rPr lang="ko-KR" altLang="en-US" sz="900" dirty="0"/>
              <a:t>하고 주성분분석 결과를 서술하시오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skimr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library(ggplot2)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PerformanceAnalytics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#EDA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head(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sum(is.na(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))  # </a:t>
            </a:r>
            <a:r>
              <a:rPr lang="ko-KR" altLang="en-US" sz="900" dirty="0" err="1"/>
              <a:t>결측치</a:t>
            </a:r>
            <a:r>
              <a:rPr lang="ko-KR" altLang="en-US" sz="900" dirty="0"/>
              <a:t> 없음</a:t>
            </a:r>
          </a:p>
          <a:p>
            <a:pPr marL="0" indent="0">
              <a:buNone/>
            </a:pPr>
            <a:r>
              <a:rPr lang="en-US" altLang="ko-KR" sz="900" dirty="0"/>
              <a:t>skim(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boxplot(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   # </a:t>
            </a:r>
            <a:r>
              <a:rPr lang="ko-KR" altLang="en-US" sz="900" dirty="0"/>
              <a:t>바닥에 </a:t>
            </a:r>
            <a:r>
              <a:rPr lang="ko-KR" altLang="en-US" sz="900" dirty="0" err="1"/>
              <a:t>깔린것들</a:t>
            </a:r>
            <a:r>
              <a:rPr lang="ko-KR" altLang="en-US" sz="900" dirty="0"/>
              <a:t> 범주형 유력</a:t>
            </a:r>
            <a:r>
              <a:rPr lang="en-US" altLang="ko-KR" sz="900" dirty="0"/>
              <a:t>/</a:t>
            </a:r>
            <a:r>
              <a:rPr lang="en-US" altLang="ko-KR" sz="900" dirty="0" err="1"/>
              <a:t>wt</a:t>
            </a:r>
            <a:r>
              <a:rPr lang="en-US" altLang="ko-KR" sz="900" dirty="0"/>
              <a:t> </a:t>
            </a:r>
            <a:r>
              <a:rPr lang="en-US" altLang="ko-KR" sz="900" dirty="0" err="1"/>
              <a:t>qseq</a:t>
            </a:r>
            <a:r>
              <a:rPr lang="en-US" altLang="ko-KR" sz="900" dirty="0"/>
              <a:t> carb </a:t>
            </a:r>
            <a:r>
              <a:rPr lang="ko-KR" altLang="en-US" sz="900" dirty="0"/>
              <a:t>는 이상치도 있고</a:t>
            </a:r>
          </a:p>
          <a:p>
            <a:pPr marL="0" indent="0">
              <a:buNone/>
            </a:pPr>
            <a:r>
              <a:rPr lang="en-US" altLang="ko-KR" sz="900" dirty="0"/>
              <a:t>boxplot(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[,-c(1,3:4)])</a:t>
            </a:r>
          </a:p>
          <a:p>
            <a:pPr marL="0" indent="0">
              <a:buNone/>
            </a:pPr>
            <a:r>
              <a:rPr lang="en-US" altLang="ko-KR" sz="900" dirty="0" err="1"/>
              <a:t>chart.Correlation</a:t>
            </a:r>
            <a:r>
              <a:rPr lang="en-US" altLang="ko-KR" sz="900" dirty="0"/>
              <a:t>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#PCA</a:t>
            </a:r>
          </a:p>
          <a:p>
            <a:pPr marL="0" indent="0">
              <a:buNone/>
            </a:pPr>
            <a:r>
              <a:rPr lang="en-US" altLang="ko-KR" sz="900" dirty="0" err="1"/>
              <a:t>mtcars.pca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prcomp</a:t>
            </a:r>
            <a:r>
              <a:rPr lang="en-US" altLang="ko-KR" sz="900" dirty="0"/>
              <a:t>(</a:t>
            </a:r>
            <a:r>
              <a:rPr lang="en-US" altLang="ko-KR" sz="900" dirty="0" err="1"/>
              <a:t>mtcars,scale</a:t>
            </a:r>
            <a:r>
              <a:rPr lang="en-US" altLang="ko-KR" sz="900" dirty="0"/>
              <a:t>=T)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mtcars.pca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screeplot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mtcars.pca,type</a:t>
            </a:r>
            <a:r>
              <a:rPr lang="en-US" altLang="ko-KR" sz="900" dirty="0"/>
              <a:t>='l', </a:t>
            </a:r>
            <a:r>
              <a:rPr lang="en-US" altLang="ko-KR" sz="900" dirty="0" err="1"/>
              <a:t>pch</a:t>
            </a:r>
            <a:r>
              <a:rPr lang="en-US" altLang="ko-KR" sz="900" dirty="0"/>
              <a:t>=19) #2 </a:t>
            </a:r>
            <a:r>
              <a:rPr lang="ko-KR" altLang="en-US" sz="900" dirty="0"/>
              <a:t>또는 </a:t>
            </a:r>
            <a:r>
              <a:rPr lang="en-US" altLang="ko-KR" sz="900" dirty="0"/>
              <a:t>3</a:t>
            </a:r>
          </a:p>
          <a:p>
            <a:pPr marL="0" indent="0">
              <a:buNone/>
            </a:pPr>
            <a:r>
              <a:rPr lang="en-US" altLang="ko-KR" sz="900" dirty="0" err="1"/>
              <a:t>biplot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mtcars.pca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head(scale(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##4. dataset&lt;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&gt; </a:t>
            </a:r>
            <a:r>
              <a:rPr lang="ko-KR" altLang="en-US" sz="900" dirty="0"/>
              <a:t>변속기 종류</a:t>
            </a:r>
            <a:r>
              <a:rPr lang="en-US" altLang="ko-KR" sz="900" dirty="0"/>
              <a:t>(am)</a:t>
            </a:r>
            <a:r>
              <a:rPr lang="ko-KR" altLang="en-US" sz="900" dirty="0"/>
              <a:t>와 실린더의 개수</a:t>
            </a:r>
            <a:r>
              <a:rPr lang="en-US" altLang="ko-KR" sz="900" dirty="0"/>
              <a:t>(</a:t>
            </a:r>
            <a:r>
              <a:rPr lang="en-US" altLang="ko-KR" sz="900" dirty="0" err="1"/>
              <a:t>cyl</a:t>
            </a:r>
            <a:r>
              <a:rPr lang="en-US" altLang="ko-KR" sz="900" dirty="0"/>
              <a:t>)</a:t>
            </a:r>
            <a:r>
              <a:rPr lang="ko-KR" altLang="en-US" sz="900" dirty="0"/>
              <a:t>에 따라 주행거리</a:t>
            </a:r>
            <a:r>
              <a:rPr lang="en-US" altLang="ko-KR" sz="900" dirty="0"/>
              <a:t>(mpg) </a:t>
            </a:r>
            <a:r>
              <a:rPr lang="ko-KR" altLang="en-US" sz="900" dirty="0"/>
              <a:t>평균에 유의미한 차이가 있는지 시각화하고 해설하시오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gplots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aov</a:t>
            </a:r>
            <a:r>
              <a:rPr lang="en-US" altLang="ko-KR" sz="900" dirty="0"/>
              <a:t>(mpg ~ am*</a:t>
            </a:r>
            <a:r>
              <a:rPr lang="en-US" altLang="ko-KR" sz="900" dirty="0" err="1"/>
              <a:t>cyl,data</a:t>
            </a:r>
            <a:r>
              <a:rPr lang="en-US" altLang="ko-KR" sz="900" dirty="0"/>
              <a:t>=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))</a:t>
            </a:r>
          </a:p>
          <a:p>
            <a:pPr marL="0" indent="0">
              <a:buNone/>
            </a:pPr>
            <a:r>
              <a:rPr lang="en-US" altLang="ko-KR" sz="900" dirty="0"/>
              <a:t>boxplot(mpg ~ </a:t>
            </a:r>
            <a:r>
              <a:rPr lang="en-US" altLang="ko-KR" sz="900" dirty="0" err="1"/>
              <a:t>am+cyl,data</a:t>
            </a:r>
            <a:r>
              <a:rPr lang="en-US" altLang="ko-KR" sz="900" dirty="0"/>
              <a:t>=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,</a:t>
            </a:r>
          </a:p>
          <a:p>
            <a:pPr marL="0" indent="0">
              <a:buNone/>
            </a:pPr>
            <a:r>
              <a:rPr lang="en-US" altLang="ko-KR" sz="900" dirty="0"/>
              <a:t>        col=c("</a:t>
            </a:r>
            <a:r>
              <a:rPr lang="en-US" altLang="ko-KR" sz="900" dirty="0" err="1"/>
              <a:t>deeppink</a:t>
            </a:r>
            <a:r>
              <a:rPr lang="en-US" altLang="ko-KR" sz="900" dirty="0"/>
              <a:t>","</a:t>
            </a:r>
            <a:r>
              <a:rPr lang="en-US" altLang="ko-KR" sz="900" dirty="0" err="1"/>
              <a:t>yellowgreen</a:t>
            </a:r>
            <a:r>
              <a:rPr lang="en-US" altLang="ko-KR" sz="900" dirty="0"/>
              <a:t>") , </a:t>
            </a:r>
            <a:r>
              <a:rPr lang="en-US" altLang="ko-KR" sz="900" dirty="0" err="1"/>
              <a:t>las</a:t>
            </a:r>
            <a:r>
              <a:rPr lang="en-US" altLang="ko-KR" sz="900" dirty="0"/>
              <a:t>=1 )</a:t>
            </a:r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실린더가 많을 수록 연비가 </a:t>
            </a:r>
            <a:r>
              <a:rPr lang="ko-KR" altLang="en-US" sz="900" dirty="0" err="1"/>
              <a:t>안좋아짐</a:t>
            </a:r>
            <a:r>
              <a:rPr lang="en-US" altLang="ko-KR" sz="900" dirty="0"/>
              <a:t>. am </a:t>
            </a:r>
            <a:r>
              <a:rPr lang="ko-KR" altLang="en-US" sz="900" dirty="0"/>
              <a:t>이 </a:t>
            </a:r>
            <a:r>
              <a:rPr lang="en-US" altLang="ko-KR" sz="900" dirty="0"/>
              <a:t>1</a:t>
            </a:r>
            <a:r>
              <a:rPr lang="ko-KR" altLang="en-US" sz="900" dirty="0" err="1"/>
              <a:t>인경우</a:t>
            </a:r>
            <a:r>
              <a:rPr lang="ko-KR" altLang="en-US" sz="900" dirty="0"/>
              <a:t> 연비가 </a:t>
            </a:r>
            <a:r>
              <a:rPr lang="ko-KR" altLang="en-US" sz="900" dirty="0" err="1"/>
              <a:t>안좋아짐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상호작용 효과는 보이지 않음</a:t>
            </a:r>
          </a:p>
          <a:p>
            <a:pPr marL="0" indent="0">
              <a:buNone/>
            </a:pPr>
            <a:r>
              <a:rPr lang="en-US" altLang="ko-KR" sz="900" dirty="0" err="1"/>
              <a:t>plotmeans</a:t>
            </a:r>
            <a:r>
              <a:rPr lang="en-US" altLang="ko-KR" sz="900" dirty="0"/>
              <a:t>(mpg ~ interaction(</a:t>
            </a:r>
            <a:r>
              <a:rPr lang="en-US" altLang="ko-KR" sz="900" dirty="0" err="1"/>
              <a:t>am,cyl,sep</a:t>
            </a:r>
            <a:r>
              <a:rPr lang="en-US" altLang="ko-KR" sz="900" dirty="0"/>
              <a:t>="+") , </a:t>
            </a:r>
          </a:p>
          <a:p>
            <a:pPr marL="0" indent="0">
              <a:buNone/>
            </a:pPr>
            <a:r>
              <a:rPr lang="en-US" altLang="ko-KR" sz="900" dirty="0"/>
              <a:t>          data=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,</a:t>
            </a:r>
          </a:p>
          <a:p>
            <a:pPr marL="0" indent="0">
              <a:buNone/>
            </a:pPr>
            <a:r>
              <a:rPr lang="en-US" altLang="ko-KR" sz="900" dirty="0"/>
              <a:t>          connect=list(c(1,3,5), c(2,4,6)),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xlab</a:t>
            </a:r>
            <a:r>
              <a:rPr lang="en-US" altLang="ko-KR" sz="900" dirty="0"/>
              <a:t> = "</a:t>
            </a:r>
            <a:r>
              <a:rPr lang="en-US" altLang="ko-KR" sz="900" dirty="0" err="1"/>
              <a:t>am+cyl</a:t>
            </a:r>
            <a:r>
              <a:rPr lang="en-US" altLang="ko-KR" sz="900" dirty="0"/>
              <a:t>",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ccol</a:t>
            </a:r>
            <a:r>
              <a:rPr lang="en-US" altLang="ko-KR" sz="900" dirty="0"/>
              <a:t>=c("</a:t>
            </a:r>
            <a:r>
              <a:rPr lang="en-US" altLang="ko-KR" sz="900" dirty="0" err="1"/>
              <a:t>red","green</a:t>
            </a:r>
            <a:r>
              <a:rPr lang="en-US" altLang="ko-KR" sz="900" dirty="0"/>
              <a:t>"), </a:t>
            </a:r>
            <a:r>
              <a:rPr lang="en-US" altLang="ko-KR" sz="900" dirty="0" err="1"/>
              <a:t>pch</a:t>
            </a:r>
            <a:r>
              <a:rPr lang="en-US" altLang="ko-KR" sz="900" dirty="0"/>
              <a:t>=7 )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#5. dataset&lt;iris&gt; Species</a:t>
            </a:r>
            <a:r>
              <a:rPr lang="ko-KR" altLang="en-US" sz="900" dirty="0"/>
              <a:t>별로 </a:t>
            </a:r>
            <a:r>
              <a:rPr lang="en-US" altLang="ko-KR" sz="900" dirty="0" err="1"/>
              <a:t>Sepal.Length</a:t>
            </a:r>
            <a:r>
              <a:rPr lang="ko-KR" altLang="en-US" sz="900" dirty="0"/>
              <a:t>의 평균이 차이가 있는지 적절하게 시각화하고 검정하시오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시각화 분석</a:t>
            </a:r>
          </a:p>
          <a:p>
            <a:pPr marL="0" indent="0">
              <a:buNone/>
            </a:pPr>
            <a:r>
              <a:rPr lang="en-US" altLang="ko-KR" sz="900" dirty="0"/>
              <a:t>boxplot(</a:t>
            </a:r>
            <a:r>
              <a:rPr lang="en-US" altLang="ko-KR" sz="900" dirty="0" err="1"/>
              <a:t>Sepal.Length~Species,data</a:t>
            </a:r>
            <a:r>
              <a:rPr lang="en-US" altLang="ko-KR" sz="900" dirty="0"/>
              <a:t>=iris)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분산 분석</a:t>
            </a:r>
          </a:p>
          <a:p>
            <a:pPr marL="0" indent="0">
              <a:buNone/>
            </a:pPr>
            <a:r>
              <a:rPr lang="en-US" altLang="ko-KR" sz="900" dirty="0" err="1"/>
              <a:t>nrow</a:t>
            </a:r>
            <a:r>
              <a:rPr lang="en-US" altLang="ko-KR" sz="900" dirty="0"/>
              <a:t>(iris)        #150 &gt; 30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가정함</a:t>
            </a:r>
          </a:p>
          <a:p>
            <a:pPr marL="0" indent="0">
              <a:buNone/>
            </a:pPr>
            <a:r>
              <a:rPr lang="en-US" altLang="ko-KR" sz="900" dirty="0" err="1"/>
              <a:t>leveneTest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Sepal.Length~Species,data</a:t>
            </a:r>
            <a:r>
              <a:rPr lang="en-US" altLang="ko-KR" sz="900" dirty="0"/>
              <a:t>=iris)  # 0.05 </a:t>
            </a:r>
            <a:r>
              <a:rPr lang="ko-KR" altLang="en-US" sz="900" dirty="0"/>
              <a:t>보다 작음</a:t>
            </a:r>
            <a:r>
              <a:rPr lang="en-US" altLang="ko-KR" sz="900" dirty="0"/>
              <a:t>. </a:t>
            </a:r>
            <a:r>
              <a:rPr lang="ko-KR" altLang="en-US" sz="900" dirty="0" err="1"/>
              <a:t>이분산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이분산</a:t>
            </a:r>
            <a:r>
              <a:rPr lang="ko-KR" altLang="en-US" sz="900" dirty="0"/>
              <a:t> 가정 분산분석 </a:t>
            </a:r>
            <a:r>
              <a:rPr lang="en-US" altLang="ko-KR" sz="900" dirty="0"/>
              <a:t>- p-value&lt; 2.2e-16 </a:t>
            </a:r>
            <a:r>
              <a:rPr lang="ko-KR" altLang="en-US" sz="900" dirty="0" err="1"/>
              <a:t>유의미</a:t>
            </a:r>
            <a:r>
              <a:rPr lang="ko-KR" altLang="en-US" sz="900" dirty="0"/>
              <a:t> </a:t>
            </a:r>
            <a:r>
              <a:rPr lang="en-US" altLang="ko-KR" sz="900" dirty="0"/>
              <a:t>Species</a:t>
            </a:r>
            <a:r>
              <a:rPr lang="ko-KR" altLang="en-US" sz="900" dirty="0"/>
              <a:t>별로 모두 같지는 않다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 err="1"/>
              <a:t>oneway.test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Sepal.Length~Species,data</a:t>
            </a:r>
            <a:r>
              <a:rPr lang="en-US" altLang="ko-KR" sz="900" dirty="0"/>
              <a:t>=</a:t>
            </a:r>
            <a:r>
              <a:rPr lang="en-US" altLang="ko-KR" sz="900" dirty="0" err="1"/>
              <a:t>iris,var.equal</a:t>
            </a:r>
            <a:r>
              <a:rPr lang="en-US" altLang="ko-KR" sz="900" dirty="0"/>
              <a:t> = FALSE)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사후분석 </a:t>
            </a:r>
            <a:r>
              <a:rPr lang="en-US" altLang="ko-KR" sz="900" dirty="0"/>
              <a:t>- </a:t>
            </a:r>
            <a:r>
              <a:rPr lang="ko-KR" altLang="en-US" sz="900" dirty="0"/>
              <a:t>모든 조합에서의 평균 차이가 유의미함</a:t>
            </a:r>
          </a:p>
          <a:p>
            <a:pPr marL="0" indent="0">
              <a:buNone/>
            </a:pPr>
            <a:r>
              <a:rPr lang="en-US" altLang="ko-KR" sz="900" dirty="0" err="1"/>
              <a:t>TukeyHSD</a:t>
            </a:r>
            <a:r>
              <a:rPr lang="en-US" altLang="ko-KR" sz="900" dirty="0"/>
              <a:t>(</a:t>
            </a:r>
            <a:r>
              <a:rPr lang="en-US" altLang="ko-KR" sz="900" dirty="0" err="1"/>
              <a:t>aov</a:t>
            </a:r>
            <a:r>
              <a:rPr lang="en-US" altLang="ko-KR" sz="900" dirty="0"/>
              <a:t>(</a:t>
            </a:r>
            <a:r>
              <a:rPr lang="en-US" altLang="ko-KR" sz="900" dirty="0" err="1"/>
              <a:t>Sepal.Length~Species</a:t>
            </a:r>
            <a:r>
              <a:rPr lang="en-US" altLang="ko-KR" sz="900" dirty="0"/>
              <a:t>, data=iris))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0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스터디</a:t>
            </a:r>
            <a:r>
              <a:rPr lang="en-US" altLang="ko-KR" sz="1800" b="1" dirty="0" smtClean="0"/>
              <a:t>-</a:t>
            </a:r>
            <a:r>
              <a:rPr lang="ko-KR" altLang="en-US" sz="1800" b="1" dirty="0" smtClean="0"/>
              <a:t>기계</a:t>
            </a:r>
            <a:r>
              <a:rPr lang="en-US" altLang="ko-KR" sz="1800" b="1" dirty="0" smtClean="0"/>
              <a:t>-</a:t>
            </a:r>
            <a:r>
              <a:rPr lang="en-US" altLang="ko-KR" sz="1800" b="1" dirty="0" err="1" smtClean="0"/>
              <a:t>sarima</a:t>
            </a:r>
            <a:r>
              <a:rPr lang="en-US" altLang="ko-KR" sz="1800" b="1" dirty="0" smtClean="0"/>
              <a:t>(1/2)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/>
              <a:t>rm</a:t>
            </a:r>
            <a:r>
              <a:rPr lang="en-US" altLang="ko-KR" sz="900" dirty="0"/>
              <a:t>(list=</a:t>
            </a:r>
            <a:r>
              <a:rPr lang="en-US" altLang="ko-KR" sz="900" dirty="0" err="1"/>
              <a:t>ls</a:t>
            </a:r>
            <a:r>
              <a:rPr lang="en-US" altLang="ko-KR" sz="900" dirty="0"/>
              <a:t>())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tseries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library(forecast)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dplyr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car_sale</a:t>
            </a:r>
            <a:r>
              <a:rPr lang="en-US" altLang="ko-KR" sz="900" dirty="0"/>
              <a:t> &lt;- read.csv("dataset/car_sale.csv")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car_sale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min(</a:t>
            </a:r>
            <a:r>
              <a:rPr lang="en-US" altLang="ko-KR" sz="900" dirty="0" err="1"/>
              <a:t>car_sale$Month</a:t>
            </a:r>
            <a:r>
              <a:rPr lang="en-US" altLang="ko-KR" sz="900" dirty="0"/>
              <a:t>);max(</a:t>
            </a:r>
            <a:r>
              <a:rPr lang="en-US" altLang="ko-KR" sz="900" dirty="0" err="1"/>
              <a:t>car_sale$Month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car_sale.ts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ts</a:t>
            </a:r>
            <a:r>
              <a:rPr lang="en-US" altLang="ko-KR" sz="900" dirty="0"/>
              <a:t>(</a:t>
            </a:r>
            <a:r>
              <a:rPr lang="en-US" altLang="ko-KR" sz="900" dirty="0" err="1"/>
              <a:t>car_sale$Sales</a:t>
            </a:r>
            <a:r>
              <a:rPr lang="en-US" altLang="ko-KR" sz="900" dirty="0"/>
              <a:t>, frequency = 12, start = c(1960,1))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train &lt;- window(</a:t>
            </a:r>
            <a:r>
              <a:rPr lang="en-US" altLang="ko-KR" sz="900" dirty="0" err="1"/>
              <a:t>car_sale.ts</a:t>
            </a:r>
            <a:r>
              <a:rPr lang="en-US" altLang="ko-KR" sz="900" dirty="0"/>
              <a:t>, c(1960,1), c(1966,4))</a:t>
            </a:r>
          </a:p>
          <a:p>
            <a:pPr marL="0" indent="0">
              <a:buNone/>
            </a:pPr>
            <a:r>
              <a:rPr lang="en-US" altLang="ko-KR" sz="900" dirty="0"/>
              <a:t>test &lt;- window(</a:t>
            </a:r>
            <a:r>
              <a:rPr lang="en-US" altLang="ko-KR" sz="900" dirty="0" err="1"/>
              <a:t>car_sale.ts</a:t>
            </a:r>
            <a:r>
              <a:rPr lang="en-US" altLang="ko-KR" sz="900" dirty="0"/>
              <a:t>, c(1966,5))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1-1 </a:t>
            </a:r>
            <a:r>
              <a:rPr lang="ko-KR" altLang="en-US" sz="900" dirty="0" err="1"/>
              <a:t>정상성</a:t>
            </a:r>
            <a:r>
              <a:rPr lang="ko-KR" altLang="en-US" sz="900" dirty="0"/>
              <a:t> 판단</a:t>
            </a:r>
          </a:p>
          <a:p>
            <a:pPr marL="0" indent="0">
              <a:buNone/>
            </a:pPr>
            <a:r>
              <a:rPr lang="en-US" altLang="ko-KR" sz="900" dirty="0" err="1"/>
              <a:t>ggtsdisplay</a:t>
            </a:r>
            <a:r>
              <a:rPr lang="en-US" altLang="ko-KR" sz="900" dirty="0"/>
              <a:t>(train)        #</a:t>
            </a:r>
            <a:r>
              <a:rPr lang="ko-KR" altLang="en-US" sz="900" dirty="0"/>
              <a:t>계절성보임 추세보임 자기상관존재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정상성</a:t>
            </a:r>
            <a:r>
              <a:rPr lang="ko-KR" altLang="en-US" sz="900" dirty="0"/>
              <a:t> 검정 </a:t>
            </a:r>
            <a:r>
              <a:rPr lang="en-US" altLang="ko-KR" sz="900" dirty="0"/>
              <a:t>: </a:t>
            </a:r>
            <a:r>
              <a:rPr lang="en-US" altLang="ko-KR" sz="900" dirty="0" err="1"/>
              <a:t>kpss</a:t>
            </a:r>
            <a:r>
              <a:rPr lang="en-US" altLang="ko-KR" sz="900" dirty="0"/>
              <a:t> </a:t>
            </a:r>
            <a:r>
              <a:rPr lang="ko-KR" altLang="en-US" sz="900" dirty="0"/>
              <a:t>검정 결과 비정상 </a:t>
            </a:r>
            <a:r>
              <a:rPr lang="ko-KR" altLang="en-US" sz="900" dirty="0" err="1"/>
              <a:t>시계열로</a:t>
            </a:r>
            <a:r>
              <a:rPr lang="ko-KR" altLang="en-US" sz="900" dirty="0"/>
              <a:t> 판단</a:t>
            </a:r>
          </a:p>
          <a:p>
            <a:pPr marL="0" indent="0">
              <a:buNone/>
            </a:pPr>
            <a:r>
              <a:rPr lang="en-US" altLang="ko-KR" sz="900" dirty="0" err="1"/>
              <a:t>adf.test</a:t>
            </a:r>
            <a:r>
              <a:rPr lang="en-US" altLang="ko-KR" sz="900" dirty="0"/>
              <a:t>(train)           # </a:t>
            </a:r>
            <a:r>
              <a:rPr lang="ko-KR" altLang="en-US" sz="900" dirty="0" err="1"/>
              <a:t>귀무가설</a:t>
            </a:r>
            <a:r>
              <a:rPr lang="ko-KR" altLang="en-US" sz="900" dirty="0"/>
              <a:t>  비정상 </a:t>
            </a:r>
            <a:r>
              <a:rPr lang="en-US" altLang="ko-KR" sz="900" dirty="0"/>
              <a:t>- p-value 0.01 </a:t>
            </a:r>
            <a:r>
              <a:rPr lang="ko-KR" altLang="en-US" sz="900" dirty="0"/>
              <a:t>즉 정상</a:t>
            </a:r>
          </a:p>
          <a:p>
            <a:pPr marL="0" indent="0">
              <a:buNone/>
            </a:pPr>
            <a:r>
              <a:rPr lang="en-US" altLang="ko-KR" sz="900" dirty="0" err="1"/>
              <a:t>kpss.test</a:t>
            </a:r>
            <a:r>
              <a:rPr lang="en-US" altLang="ko-KR" sz="900" dirty="0"/>
              <a:t>(train)          # </a:t>
            </a:r>
            <a:r>
              <a:rPr lang="ko-KR" altLang="en-US" sz="900" dirty="0" err="1"/>
              <a:t>귀무가설</a:t>
            </a:r>
            <a:r>
              <a:rPr lang="ko-KR" altLang="en-US" sz="900" dirty="0"/>
              <a:t>  정상   </a:t>
            </a:r>
            <a:r>
              <a:rPr lang="en-US" altLang="ko-KR" sz="900" dirty="0"/>
              <a:t>- p-value 0.01 </a:t>
            </a:r>
            <a:r>
              <a:rPr lang="ko-KR" altLang="en-US" sz="900" dirty="0"/>
              <a:t>즉 비정상</a:t>
            </a:r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분산 안정화 필요 검토</a:t>
            </a:r>
          </a:p>
          <a:p>
            <a:pPr marL="0" indent="0">
              <a:buNone/>
            </a:pPr>
            <a:r>
              <a:rPr lang="en-US" altLang="ko-KR" sz="900" dirty="0"/>
              <a:t>(lambda &lt;- </a:t>
            </a:r>
            <a:r>
              <a:rPr lang="en-US" altLang="ko-KR" sz="900" dirty="0" err="1"/>
              <a:t>BoxCox.lambda</a:t>
            </a:r>
            <a:r>
              <a:rPr lang="en-US" altLang="ko-KR" sz="900" dirty="0"/>
              <a:t>(train))  #0.05170881 </a:t>
            </a:r>
            <a:r>
              <a:rPr lang="ko-KR" altLang="en-US" sz="900" dirty="0"/>
              <a:t>로그변환</a:t>
            </a:r>
          </a:p>
          <a:p>
            <a:pPr marL="0" indent="0">
              <a:buNone/>
            </a:pPr>
            <a:r>
              <a:rPr lang="en-US" altLang="ko-KR" sz="900" dirty="0" err="1"/>
              <a:t>ggtsdisplay</a:t>
            </a:r>
            <a:r>
              <a:rPr lang="en-US" altLang="ko-KR" sz="900" dirty="0"/>
              <a:t>(log(train))    #p=2 q=2 P=? Q=1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1-2 </a:t>
            </a:r>
            <a:r>
              <a:rPr lang="ko-KR" altLang="en-US" sz="900" dirty="0"/>
              <a:t>계절성 판단</a:t>
            </a:r>
          </a:p>
          <a:p>
            <a:pPr marL="0" indent="0">
              <a:buNone/>
            </a:pPr>
            <a:r>
              <a:rPr lang="en-US" altLang="ko-KR" sz="900" dirty="0" err="1"/>
              <a:t>decomp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stl</a:t>
            </a:r>
            <a:r>
              <a:rPr lang="en-US" altLang="ko-KR" sz="900" dirty="0"/>
              <a:t>(log(train),</a:t>
            </a:r>
            <a:r>
              <a:rPr lang="en-US" altLang="ko-KR" sz="900" dirty="0" err="1"/>
              <a:t>s.window</a:t>
            </a:r>
            <a:r>
              <a:rPr lang="en-US" altLang="ko-KR" sz="900" dirty="0"/>
              <a:t> = "per")</a:t>
            </a:r>
          </a:p>
          <a:p>
            <a:pPr marL="0" indent="0">
              <a:buNone/>
            </a:pPr>
            <a:r>
              <a:rPr lang="en-US" altLang="ko-KR" sz="900" dirty="0" err="1"/>
              <a:t>autoplot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decomp</a:t>
            </a:r>
            <a:r>
              <a:rPr lang="en-US" altLang="ko-KR" sz="900" dirty="0"/>
              <a:t>)     # </a:t>
            </a:r>
            <a:r>
              <a:rPr lang="ko-KR" altLang="en-US" sz="900" dirty="0"/>
              <a:t>계절성이 존재함</a:t>
            </a:r>
          </a:p>
          <a:p>
            <a:pPr marL="0" indent="0">
              <a:buNone/>
            </a:pPr>
            <a:r>
              <a:rPr lang="en-US" altLang="ko-KR" sz="900" dirty="0" err="1"/>
              <a:t>nsdiffs</a:t>
            </a:r>
            <a:r>
              <a:rPr lang="en-US" altLang="ko-KR" sz="900" dirty="0"/>
              <a:t>(train) # 1</a:t>
            </a:r>
            <a:r>
              <a:rPr lang="ko-KR" altLang="en-US" sz="900" dirty="0"/>
              <a:t>차의 계절 차분 필요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1-3 </a:t>
            </a:r>
            <a:r>
              <a:rPr lang="ko-KR" altLang="en-US" sz="900" dirty="0"/>
              <a:t>적합한 </a:t>
            </a:r>
            <a:r>
              <a:rPr lang="ko-KR" altLang="en-US" sz="900" dirty="0" err="1"/>
              <a:t>시계열</a:t>
            </a:r>
            <a:endParaRPr lang="ko-KR" altLang="en-US" sz="900" dirty="0"/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변환 및 계절 차분 결과 확인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차분 이후 </a:t>
            </a:r>
            <a:r>
              <a:rPr lang="en-US" altLang="ko-KR" sz="900" dirty="0" err="1"/>
              <a:t>Acf</a:t>
            </a:r>
            <a:r>
              <a:rPr lang="en-US" altLang="ko-KR" sz="900" dirty="0"/>
              <a:t> </a:t>
            </a:r>
            <a:r>
              <a:rPr lang="en-US" altLang="ko-KR" sz="900" dirty="0" err="1"/>
              <a:t>Pacf</a:t>
            </a:r>
            <a:r>
              <a:rPr lang="en-US" altLang="ko-KR" sz="900" dirty="0"/>
              <a:t> </a:t>
            </a:r>
            <a:r>
              <a:rPr lang="ko-KR" altLang="en-US" sz="900" dirty="0"/>
              <a:t>분석 결과 </a:t>
            </a:r>
            <a:r>
              <a:rPr lang="en-US" altLang="ko-KR" sz="900" dirty="0"/>
              <a:t>2</a:t>
            </a:r>
            <a:r>
              <a:rPr lang="ko-KR" altLang="en-US" sz="900" dirty="0"/>
              <a:t>기 이후에 막대기가 작아짐</a:t>
            </a:r>
          </a:p>
          <a:p>
            <a:pPr marL="0" indent="0">
              <a:buNone/>
            </a:pPr>
            <a:r>
              <a:rPr lang="en-US" altLang="ko-KR" sz="900" dirty="0"/>
              <a:t>train %&gt;% </a:t>
            </a:r>
          </a:p>
          <a:p>
            <a:pPr marL="0" indent="0">
              <a:buNone/>
            </a:pPr>
            <a:r>
              <a:rPr lang="en-US" altLang="ko-KR" sz="900" dirty="0"/>
              <a:t>  log %&gt;% </a:t>
            </a:r>
          </a:p>
          <a:p>
            <a:pPr marL="0" indent="0">
              <a:buNone/>
            </a:pPr>
            <a:r>
              <a:rPr lang="en-US" altLang="ko-KR" sz="900" dirty="0"/>
              <a:t>  diff(lag=12,difference=1) %&gt;%  # </a:t>
            </a:r>
            <a:r>
              <a:rPr lang="ko-KR" altLang="en-US" sz="900" dirty="0"/>
              <a:t>계절 차분</a:t>
            </a:r>
          </a:p>
          <a:p>
            <a:pPr marL="0" indent="0">
              <a:buNone/>
            </a:pPr>
            <a:r>
              <a:rPr lang="ko-KR" altLang="en-US" sz="900" dirty="0"/>
              <a:t>  </a:t>
            </a:r>
            <a:r>
              <a:rPr lang="en-US" altLang="ko-KR" sz="900" dirty="0" err="1"/>
              <a:t>ggtsdisplay</a:t>
            </a:r>
            <a:r>
              <a:rPr lang="en-US" altLang="ko-KR" sz="900" dirty="0"/>
              <a:t>()   #p=2 q=2 P=1 Q=1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일반차분 필요성 확인</a:t>
            </a:r>
          </a:p>
          <a:p>
            <a:pPr marL="0" indent="0">
              <a:buNone/>
            </a:pPr>
            <a:r>
              <a:rPr lang="en-US" altLang="ko-KR" sz="900" dirty="0"/>
              <a:t>train %&gt;%</a:t>
            </a:r>
          </a:p>
          <a:p>
            <a:pPr marL="0" indent="0">
              <a:buNone/>
            </a:pPr>
            <a:r>
              <a:rPr lang="en-US" altLang="ko-KR" sz="900" dirty="0"/>
              <a:t>  log %&gt;% </a:t>
            </a:r>
          </a:p>
          <a:p>
            <a:pPr marL="0" indent="0">
              <a:buNone/>
            </a:pPr>
            <a:r>
              <a:rPr lang="en-US" altLang="ko-KR" sz="900" dirty="0"/>
              <a:t>  diff(lag=12,difference=1) %&gt;%  # </a:t>
            </a:r>
            <a:r>
              <a:rPr lang="ko-KR" altLang="en-US" sz="900" dirty="0"/>
              <a:t>계절 차분</a:t>
            </a:r>
          </a:p>
          <a:p>
            <a:pPr marL="0" indent="0">
              <a:buNone/>
            </a:pPr>
            <a:r>
              <a:rPr lang="ko-KR" altLang="en-US" sz="900" dirty="0"/>
              <a:t>  </a:t>
            </a:r>
            <a:r>
              <a:rPr lang="en-US" altLang="ko-KR" sz="900" dirty="0" err="1"/>
              <a:t>ndiffs</a:t>
            </a:r>
            <a:r>
              <a:rPr lang="en-US" altLang="ko-KR" sz="900" dirty="0"/>
              <a:t> #0 </a:t>
            </a:r>
            <a:r>
              <a:rPr lang="ko-KR" altLang="en-US" sz="900" dirty="0"/>
              <a:t>일반 차분은 불필요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Arima</a:t>
            </a:r>
            <a:r>
              <a:rPr lang="en-US" altLang="ko-KR" sz="900" dirty="0"/>
              <a:t> </a:t>
            </a:r>
            <a:r>
              <a:rPr lang="ko-KR" altLang="en-US" sz="900" dirty="0"/>
              <a:t>모델링</a:t>
            </a:r>
          </a:p>
          <a:p>
            <a:pPr marL="0" indent="0">
              <a:buNone/>
            </a:pPr>
            <a:r>
              <a:rPr lang="en-US" altLang="ko-KR" sz="900" dirty="0"/>
              <a:t>train %&gt;% </a:t>
            </a:r>
          </a:p>
          <a:p>
            <a:pPr marL="0" indent="0">
              <a:buNone/>
            </a:pPr>
            <a:r>
              <a:rPr lang="en-US" altLang="ko-KR" sz="900" dirty="0"/>
              <a:t>  log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Arima</a:t>
            </a:r>
            <a:r>
              <a:rPr lang="en-US" altLang="ko-KR" sz="900" dirty="0"/>
              <a:t>(order=c(2,0,2),</a:t>
            </a:r>
          </a:p>
          <a:p>
            <a:pPr marL="0" indent="0">
              <a:buNone/>
            </a:pPr>
            <a:r>
              <a:rPr lang="en-US" altLang="ko-KR" sz="900" dirty="0"/>
              <a:t>        seasonal = list(order=c(1,1,1),period=12)</a:t>
            </a:r>
          </a:p>
          <a:p>
            <a:pPr marL="0" indent="0">
              <a:buNone/>
            </a:pPr>
            <a:r>
              <a:rPr lang="en-US" altLang="ko-KR" sz="900" dirty="0"/>
              <a:t>  ) %&gt;% </a:t>
            </a:r>
          </a:p>
          <a:p>
            <a:pPr marL="0" indent="0">
              <a:buNone/>
            </a:pPr>
            <a:r>
              <a:rPr lang="en-US" altLang="ko-KR" sz="900" dirty="0"/>
              <a:t>  residuals() %&gt;% </a:t>
            </a:r>
            <a:r>
              <a:rPr lang="en-US" altLang="ko-KR" sz="900" dirty="0" err="1"/>
              <a:t>ggtsdisplay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6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/>
              <a:t>스터디</a:t>
            </a:r>
            <a:r>
              <a:rPr lang="en-US" altLang="ko-KR" sz="1800" b="1" dirty="0"/>
              <a:t>-</a:t>
            </a:r>
            <a:r>
              <a:rPr lang="ko-KR" altLang="en-US" sz="1800" b="1" dirty="0"/>
              <a:t>기계</a:t>
            </a:r>
            <a:r>
              <a:rPr lang="en-US" altLang="ko-KR" sz="1800" b="1" dirty="0"/>
              <a:t>-</a:t>
            </a:r>
            <a:r>
              <a:rPr lang="en-US" altLang="ko-KR" sz="1800" b="1" dirty="0" err="1" smtClean="0"/>
              <a:t>sarima</a:t>
            </a:r>
            <a:r>
              <a:rPr lang="en-US" altLang="ko-KR" sz="1800" b="1" dirty="0" smtClean="0"/>
              <a:t>(2/2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539552"/>
            <a:ext cx="6813376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최적 </a:t>
            </a:r>
            <a:r>
              <a:rPr lang="ko-KR" altLang="en-US" sz="900" dirty="0" err="1"/>
              <a:t>파라미터</a:t>
            </a:r>
            <a:r>
              <a:rPr lang="ko-KR" altLang="en-US" sz="900" dirty="0"/>
              <a:t> 탐색</a:t>
            </a:r>
          </a:p>
          <a:p>
            <a:pPr marL="0" indent="0">
              <a:buNone/>
            </a:pPr>
            <a:r>
              <a:rPr lang="en-US" altLang="ko-KR" sz="900" dirty="0"/>
              <a:t>stats &lt;- 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auto.arima</a:t>
            </a:r>
            <a:r>
              <a:rPr lang="en-US" altLang="ko-KR" sz="900" dirty="0"/>
              <a:t>(log(train),trace = T)</a:t>
            </a:r>
          </a:p>
          <a:p>
            <a:pPr marL="0" indent="0">
              <a:buNone/>
            </a:pPr>
            <a:r>
              <a:rPr lang="en-US" altLang="ko-KR" sz="900" dirty="0"/>
              <a:t># Best model: ARIMA(0,0,0)(2,1,0)[12] with drift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#p=2 q=2 P=1 Q=1 </a:t>
            </a:r>
            <a:r>
              <a:rPr lang="ko-KR" altLang="en-US" sz="900" dirty="0"/>
              <a:t>이내의 범위에서 </a:t>
            </a:r>
            <a:r>
              <a:rPr lang="ko-KR" altLang="en-US" sz="900" dirty="0" err="1"/>
              <a:t>모델링한</a:t>
            </a:r>
            <a:r>
              <a:rPr lang="ko-KR" altLang="en-US" sz="900" dirty="0"/>
              <a:t> 결과 </a:t>
            </a:r>
            <a:r>
              <a:rPr lang="en-US" altLang="ko-KR" sz="900" dirty="0"/>
              <a:t>AIC </a:t>
            </a:r>
            <a:r>
              <a:rPr lang="ko-KR" altLang="en-US" sz="900" dirty="0"/>
              <a:t>지표 수집</a:t>
            </a:r>
          </a:p>
          <a:p>
            <a:pPr marL="0" indent="0">
              <a:buNone/>
            </a:pPr>
            <a:r>
              <a:rPr lang="en-US" altLang="ko-KR" sz="900" dirty="0"/>
              <a:t>for(p in 0:2){</a:t>
            </a:r>
          </a:p>
          <a:p>
            <a:pPr marL="0" indent="0">
              <a:buNone/>
            </a:pPr>
            <a:r>
              <a:rPr lang="en-US" altLang="ko-KR" sz="900" dirty="0"/>
              <a:t>  for(q in 0:2){</a:t>
            </a:r>
          </a:p>
          <a:p>
            <a:pPr marL="0" indent="0">
              <a:buNone/>
            </a:pPr>
            <a:r>
              <a:rPr lang="en-US" altLang="ko-KR" sz="900" dirty="0"/>
              <a:t>    for(P in 0:1){</a:t>
            </a:r>
          </a:p>
          <a:p>
            <a:pPr marL="0" indent="0">
              <a:buNone/>
            </a:pPr>
            <a:r>
              <a:rPr lang="en-US" altLang="ko-KR" sz="900" dirty="0"/>
              <a:t>      for(Q in 0:1){</a:t>
            </a:r>
          </a:p>
          <a:p>
            <a:pPr marL="0" indent="0">
              <a:buNone/>
            </a:pPr>
            <a:r>
              <a:rPr lang="en-US" altLang="ko-KR" sz="900" dirty="0"/>
              <a:t>        train %&gt;% </a:t>
            </a:r>
          </a:p>
          <a:p>
            <a:pPr marL="0" indent="0">
              <a:buNone/>
            </a:pPr>
            <a:r>
              <a:rPr lang="en-US" altLang="ko-KR" sz="900" dirty="0"/>
              <a:t>          log %&gt;% 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Arima</a:t>
            </a:r>
            <a:r>
              <a:rPr lang="en-US" altLang="ko-KR" sz="900" dirty="0"/>
              <a:t>(order=c(p,0,q),</a:t>
            </a:r>
          </a:p>
          <a:p>
            <a:pPr marL="0" indent="0">
              <a:buNone/>
            </a:pPr>
            <a:r>
              <a:rPr lang="en-US" altLang="ko-KR" sz="900" dirty="0"/>
              <a:t>                </a:t>
            </a:r>
            <a:r>
              <a:rPr lang="en-US" altLang="ko-KR" sz="900" dirty="0" err="1"/>
              <a:t>include.mean</a:t>
            </a:r>
            <a:r>
              <a:rPr lang="en-US" altLang="ko-KR" sz="900" dirty="0"/>
              <a:t> = F,</a:t>
            </a:r>
          </a:p>
          <a:p>
            <a:pPr marL="0" indent="0">
              <a:buNone/>
            </a:pPr>
            <a:r>
              <a:rPr lang="en-US" altLang="ko-KR" sz="900" dirty="0"/>
              <a:t>                seasonal = list(order=c(P,1,Q),period=12),</a:t>
            </a:r>
          </a:p>
          <a:p>
            <a:pPr marL="0" indent="0">
              <a:buNone/>
            </a:pPr>
            <a:r>
              <a:rPr lang="en-US" altLang="ko-KR" sz="900" dirty="0"/>
              <a:t>                # lambda = lambda,</a:t>
            </a:r>
          </a:p>
          <a:p>
            <a:pPr marL="0" indent="0">
              <a:buNone/>
            </a:pPr>
            <a:r>
              <a:rPr lang="en-US" altLang="ko-KR" sz="900" dirty="0"/>
              <a:t>                method = "ML"</a:t>
            </a:r>
          </a:p>
          <a:p>
            <a:pPr marL="0" indent="0">
              <a:buNone/>
            </a:pPr>
            <a:r>
              <a:rPr lang="en-US" altLang="ko-KR" sz="900" dirty="0"/>
              <a:t>          ) %&gt;%</a:t>
            </a:r>
          </a:p>
          <a:p>
            <a:pPr marL="0" indent="0">
              <a:buNone/>
            </a:pPr>
            <a:r>
              <a:rPr lang="en-US" altLang="ko-KR" sz="900" dirty="0"/>
              <a:t>          AIC() -&gt; AIC</a:t>
            </a:r>
          </a:p>
          <a:p>
            <a:pPr marL="0" indent="0">
              <a:buNone/>
            </a:pPr>
            <a:r>
              <a:rPr lang="en-US" altLang="ko-KR" sz="900" dirty="0"/>
              <a:t>        stats &lt;- </a:t>
            </a: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stats,data.frame</a:t>
            </a:r>
            <a:r>
              <a:rPr lang="en-US" altLang="ko-KR" sz="900" dirty="0"/>
              <a:t>(p=</a:t>
            </a:r>
            <a:r>
              <a:rPr lang="en-US" altLang="ko-KR" sz="900" dirty="0" err="1"/>
              <a:t>p,q</a:t>
            </a:r>
            <a:r>
              <a:rPr lang="en-US" altLang="ko-KR" sz="900" dirty="0"/>
              <a:t>=</a:t>
            </a:r>
            <a:r>
              <a:rPr lang="en-US" altLang="ko-KR" sz="900" dirty="0" err="1"/>
              <a:t>q,P</a:t>
            </a:r>
            <a:r>
              <a:rPr lang="en-US" altLang="ko-KR" sz="900" dirty="0"/>
              <a:t>=P,Q=Q,AIC=AIC))</a:t>
            </a:r>
          </a:p>
          <a:p>
            <a:pPr marL="0" indent="0">
              <a:buNone/>
            </a:pPr>
            <a:r>
              <a:rPr lang="en-US" altLang="ko-KR" sz="900" dirty="0"/>
              <a:t>      </a:t>
            </a:r>
            <a:r>
              <a:rPr lang="en-US" altLang="ko-KR" sz="900" dirty="0" smtClean="0"/>
              <a:t>}    }  }}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stats %&gt;% </a:t>
            </a:r>
          </a:p>
          <a:p>
            <a:pPr marL="0" indent="0">
              <a:buNone/>
            </a:pPr>
            <a:r>
              <a:rPr lang="en-US" altLang="ko-KR" sz="900" dirty="0"/>
              <a:t>  arrange(</a:t>
            </a:r>
            <a:r>
              <a:rPr lang="en-US" altLang="ko-KR" sz="900" dirty="0" err="1"/>
              <a:t>desc</a:t>
            </a:r>
            <a:r>
              <a:rPr lang="en-US" altLang="ko-KR" sz="900" dirty="0"/>
              <a:t>(AIC))</a:t>
            </a:r>
          </a:p>
          <a:p>
            <a:pPr marL="0" indent="0">
              <a:buNone/>
            </a:pPr>
            <a:r>
              <a:rPr lang="en-US" altLang="ko-KR" sz="900" dirty="0"/>
              <a:t># AIC </a:t>
            </a:r>
            <a:r>
              <a:rPr lang="ko-KR" altLang="en-US" sz="900" dirty="0"/>
              <a:t>가 가장 낮은 기준에 의해 우수한 </a:t>
            </a:r>
            <a:r>
              <a:rPr lang="en-US" altLang="ko-KR" sz="900" dirty="0"/>
              <a:t>2</a:t>
            </a:r>
            <a:r>
              <a:rPr lang="ko-KR" altLang="en-US" sz="900" dirty="0"/>
              <a:t>개 모델 선정</a:t>
            </a:r>
          </a:p>
          <a:p>
            <a:pPr marL="0" indent="0">
              <a:buNone/>
            </a:pPr>
            <a:r>
              <a:rPr lang="en-US" altLang="ko-KR" sz="900" dirty="0" smtClean="0"/>
              <a:t>#----------------------------------------------------------------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1-4 </a:t>
            </a:r>
            <a:r>
              <a:rPr lang="ko-KR" altLang="en-US" sz="900" dirty="0"/>
              <a:t>모형 비교 평가 및 </a:t>
            </a:r>
            <a:r>
              <a:rPr lang="ko-KR" altLang="en-US" sz="900" dirty="0" err="1"/>
              <a:t>잔차</a:t>
            </a:r>
            <a:r>
              <a:rPr lang="ko-KR" altLang="en-US" sz="900" dirty="0"/>
              <a:t> 검증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최종 선정한 </a:t>
            </a:r>
            <a:r>
              <a:rPr lang="en-US" altLang="ko-KR" sz="900" dirty="0"/>
              <a:t>ARIMA(1,0,1)(1,1,1)[12] </a:t>
            </a:r>
            <a:r>
              <a:rPr lang="ko-KR" altLang="en-US" sz="900" dirty="0"/>
              <a:t>모델에 대한 </a:t>
            </a:r>
            <a:r>
              <a:rPr lang="ko-KR" altLang="en-US" sz="900" dirty="0" err="1"/>
              <a:t>잔차</a:t>
            </a:r>
            <a:r>
              <a:rPr lang="ko-KR" altLang="en-US" sz="900" dirty="0"/>
              <a:t> 검증</a:t>
            </a:r>
          </a:p>
          <a:p>
            <a:pPr marL="0" indent="0">
              <a:buNone/>
            </a:pPr>
            <a:r>
              <a:rPr lang="en-US" altLang="ko-KR" sz="900" dirty="0"/>
              <a:t>model1 &lt;- train %&gt;% </a:t>
            </a:r>
          </a:p>
          <a:p>
            <a:pPr marL="0" indent="0">
              <a:buNone/>
            </a:pPr>
            <a:r>
              <a:rPr lang="en-US" altLang="ko-KR" sz="900" dirty="0"/>
              <a:t>  log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Arima</a:t>
            </a:r>
            <a:r>
              <a:rPr lang="en-US" altLang="ko-KR" sz="900" dirty="0"/>
              <a:t>(order=c(1,0,1),</a:t>
            </a:r>
          </a:p>
          <a:p>
            <a:pPr marL="0" indent="0">
              <a:buNone/>
            </a:pPr>
            <a:r>
              <a:rPr lang="en-US" altLang="ko-KR" sz="900" dirty="0"/>
              <a:t>        seasonal = list(order=c(0,1,1),period=12)</a:t>
            </a:r>
          </a:p>
          <a:p>
            <a:pPr marL="0" indent="0">
              <a:buNone/>
            </a:pPr>
            <a:r>
              <a:rPr lang="en-US" altLang="ko-KR" sz="900" dirty="0"/>
              <a:t>  ) </a:t>
            </a:r>
          </a:p>
          <a:p>
            <a:pPr marL="0" indent="0">
              <a:buNone/>
            </a:pPr>
            <a:r>
              <a:rPr lang="en-US" altLang="ko-KR" sz="900" dirty="0"/>
              <a:t>model2 &lt;- train %&gt;% </a:t>
            </a:r>
          </a:p>
          <a:p>
            <a:pPr marL="0" indent="0">
              <a:buNone/>
            </a:pPr>
            <a:r>
              <a:rPr lang="en-US" altLang="ko-KR" sz="900" dirty="0"/>
              <a:t>  log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Arima</a:t>
            </a:r>
            <a:r>
              <a:rPr lang="en-US" altLang="ko-KR" sz="900" dirty="0"/>
              <a:t>(order=c(2,0,1),</a:t>
            </a:r>
          </a:p>
          <a:p>
            <a:pPr marL="0" indent="0">
              <a:buNone/>
            </a:pPr>
            <a:r>
              <a:rPr lang="en-US" altLang="ko-KR" sz="900" dirty="0"/>
              <a:t>        seasonal = list(order=c(0,1,1),period=12),method = "ML"</a:t>
            </a:r>
          </a:p>
          <a:p>
            <a:pPr marL="0" indent="0">
              <a:buNone/>
            </a:pPr>
            <a:r>
              <a:rPr lang="en-US" altLang="ko-KR" sz="900" dirty="0"/>
              <a:t>  ) </a:t>
            </a:r>
          </a:p>
          <a:p>
            <a:pPr marL="0" indent="0">
              <a:buNone/>
            </a:pPr>
            <a:r>
              <a:rPr lang="en-US" altLang="ko-KR" sz="900" dirty="0"/>
              <a:t>#model1 </a:t>
            </a:r>
            <a:r>
              <a:rPr lang="ko-KR" altLang="en-US" sz="900" dirty="0"/>
              <a:t>과 </a:t>
            </a:r>
            <a:r>
              <a:rPr lang="en-US" altLang="ko-KR" sz="900" dirty="0"/>
              <a:t>model2</a:t>
            </a:r>
            <a:r>
              <a:rPr lang="ko-KR" altLang="en-US" sz="900" dirty="0"/>
              <a:t>의 </a:t>
            </a:r>
            <a:r>
              <a:rPr lang="en-US" altLang="ko-KR" sz="900" dirty="0"/>
              <a:t>RMSE </a:t>
            </a:r>
            <a:r>
              <a:rPr lang="ko-KR" altLang="en-US" sz="900" dirty="0"/>
              <a:t>지표가 </a:t>
            </a:r>
            <a:r>
              <a:rPr lang="en-US" altLang="ko-KR" sz="900" dirty="0"/>
              <a:t>0.09090533   0.08911953 </a:t>
            </a:r>
            <a:r>
              <a:rPr lang="ko-KR" altLang="en-US" sz="900" dirty="0"/>
              <a:t>정확도로 </a:t>
            </a:r>
            <a:r>
              <a:rPr lang="ko-KR" altLang="en-US" sz="900" dirty="0" err="1"/>
              <a:t>평가시</a:t>
            </a:r>
            <a:r>
              <a:rPr lang="ko-KR" altLang="en-US" sz="900" dirty="0"/>
              <a:t> </a:t>
            </a:r>
            <a:r>
              <a:rPr lang="en-US" altLang="ko-KR" sz="900" dirty="0"/>
              <a:t>model2 </a:t>
            </a:r>
            <a:r>
              <a:rPr lang="ko-KR" altLang="en-US" sz="900" dirty="0"/>
              <a:t>최종 선정 </a:t>
            </a:r>
          </a:p>
          <a:p>
            <a:pPr marL="0" indent="0">
              <a:buNone/>
            </a:pPr>
            <a:r>
              <a:rPr lang="en-US" altLang="ko-KR" sz="900" dirty="0" smtClean="0"/>
              <a:t>accuracy(model1);accuracy(model2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 p-value = 0.8218 </a:t>
            </a:r>
            <a:r>
              <a:rPr lang="ko-KR" altLang="en-US" sz="900" dirty="0"/>
              <a:t>가 </a:t>
            </a:r>
            <a:r>
              <a:rPr lang="en-US" altLang="ko-KR" sz="900" dirty="0"/>
              <a:t>0.05 </a:t>
            </a:r>
            <a:r>
              <a:rPr lang="ko-KR" altLang="en-US" sz="900" dirty="0"/>
              <a:t>보다 크므로 독립이다</a:t>
            </a:r>
            <a:r>
              <a:rPr lang="en-US" altLang="ko-KR" sz="900" dirty="0"/>
              <a:t>(</a:t>
            </a:r>
            <a:r>
              <a:rPr lang="ko-KR" altLang="en-US" sz="900" dirty="0"/>
              <a:t>자기 상관이 없다</a:t>
            </a:r>
            <a:r>
              <a:rPr lang="en-US" altLang="ko-KR" sz="900" dirty="0"/>
              <a:t>).</a:t>
            </a:r>
          </a:p>
          <a:p>
            <a:pPr marL="0" indent="0">
              <a:buNone/>
            </a:pPr>
            <a:r>
              <a:rPr lang="en-US" altLang="ko-KR" sz="900" dirty="0"/>
              <a:t>model2 %&gt;% </a:t>
            </a:r>
          </a:p>
          <a:p>
            <a:pPr marL="0" indent="0">
              <a:buNone/>
            </a:pPr>
            <a:r>
              <a:rPr lang="en-US" altLang="ko-KR" sz="900" dirty="0" smtClean="0"/>
              <a:t>residuals</a:t>
            </a:r>
            <a:r>
              <a:rPr lang="en-US" altLang="ko-KR" sz="900" dirty="0"/>
              <a:t>() %&gt;% </a:t>
            </a:r>
            <a:r>
              <a:rPr lang="en-US" altLang="ko-KR" sz="900" dirty="0" err="1"/>
              <a:t>Box.test</a:t>
            </a:r>
            <a:r>
              <a:rPr lang="en-US" altLang="ko-KR" sz="900" dirty="0"/>
              <a:t>(type = "L")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model2 %&gt;% </a:t>
            </a:r>
          </a:p>
          <a:p>
            <a:pPr marL="0" indent="0">
              <a:buNone/>
            </a:pPr>
            <a:r>
              <a:rPr lang="en-US" altLang="ko-KR" sz="900" dirty="0"/>
              <a:t>  # residuals() %&gt;% </a:t>
            </a:r>
            <a:r>
              <a:rPr lang="en-US" altLang="ko-KR" sz="900" dirty="0" err="1"/>
              <a:t>shapiro.test</a:t>
            </a:r>
            <a:r>
              <a:rPr lang="en-US" altLang="ko-KR" sz="900" dirty="0"/>
              <a:t>()  # p-value = 0.001696</a:t>
            </a:r>
          </a:p>
          <a:p>
            <a:pPr marL="0" indent="0">
              <a:buNone/>
            </a:pPr>
            <a:r>
              <a:rPr lang="en-US" altLang="ko-KR" sz="900" dirty="0"/>
              <a:t>  # residuals() %&gt;% </a:t>
            </a:r>
            <a:r>
              <a:rPr lang="en-US" altLang="ko-KR" sz="900" dirty="0" err="1"/>
              <a:t>ggtsdisplay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checkresiduals</a:t>
            </a:r>
            <a:r>
              <a:rPr lang="en-US" altLang="ko-KR" sz="900" dirty="0"/>
              <a:t>()     # </a:t>
            </a:r>
            <a:r>
              <a:rPr lang="ko-KR" altLang="en-US" sz="900" dirty="0" err="1"/>
              <a:t>분산안정됨</a:t>
            </a:r>
            <a:r>
              <a:rPr lang="en-US" altLang="ko-KR" sz="900" dirty="0"/>
              <a:t>. </a:t>
            </a:r>
            <a:r>
              <a:rPr lang="ko-KR" altLang="en-US" sz="900" dirty="0"/>
              <a:t>자기상관 없음</a:t>
            </a:r>
            <a:r>
              <a:rPr lang="en-US" altLang="ko-KR" sz="900" dirty="0"/>
              <a:t>. </a:t>
            </a:r>
            <a:r>
              <a:rPr lang="ko-KR" altLang="en-US" sz="900" dirty="0"/>
              <a:t>정규분포 </a:t>
            </a:r>
            <a:r>
              <a:rPr lang="en-US" altLang="ko-KR" sz="900" dirty="0"/>
              <a:t>??</a:t>
            </a:r>
          </a:p>
          <a:p>
            <a:pPr marL="0" indent="0">
              <a:buNone/>
            </a:pPr>
            <a:r>
              <a:rPr lang="en-US" altLang="ko-KR" sz="900" dirty="0"/>
              <a:t>accuracy(forecast(model1,test</a:t>
            </a:r>
            <a:r>
              <a:rPr lang="en-US" altLang="ko-KR" sz="900" dirty="0" smtClean="0"/>
              <a:t>));accuracy(forecast(model2,test</a:t>
            </a:r>
            <a:r>
              <a:rPr lang="en-US" altLang="ko-KR" sz="900" dirty="0"/>
              <a:t>))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model2 %&gt;% </a:t>
            </a:r>
          </a:p>
          <a:p>
            <a:pPr marL="0" indent="0">
              <a:buNone/>
            </a:pPr>
            <a:r>
              <a:rPr lang="en-US" altLang="ko-KR" sz="900" dirty="0"/>
              <a:t>  # residuals() %&gt;% </a:t>
            </a:r>
            <a:r>
              <a:rPr lang="en-US" altLang="ko-KR" sz="900" dirty="0" err="1"/>
              <a:t>kpss.test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  residuals() %&gt;% </a:t>
            </a:r>
            <a:r>
              <a:rPr lang="en-US" altLang="ko-KR" sz="900" dirty="0" err="1"/>
              <a:t>Box.test</a:t>
            </a:r>
            <a:r>
              <a:rPr lang="en-US" altLang="ko-KR" sz="900" dirty="0"/>
              <a:t>()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1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이원분산분</a:t>
            </a:r>
            <a:r>
              <a:rPr lang="ko-KR" altLang="en-US" sz="1800" b="1" dirty="0"/>
              <a:t>석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 2. </a:t>
            </a:r>
            <a:r>
              <a:rPr lang="ko-KR" altLang="en-US" sz="900" dirty="0"/>
              <a:t>세제종류와 타입이 제거시간에 영향이 있는지 확인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2-1 </a:t>
            </a:r>
            <a:r>
              <a:rPr lang="ko-KR" altLang="en-US" sz="900" dirty="0"/>
              <a:t>가설설정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귀무가설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세제 종류에 따른 얼룩 제거 시간에 차이가 없다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           </a:t>
            </a:r>
            <a:r>
              <a:rPr lang="ko-KR" altLang="en-US" sz="900" dirty="0"/>
              <a:t>세제 타입에 따른 얼룩 제거 시간에 차이가 없다</a:t>
            </a:r>
          </a:p>
          <a:p>
            <a:pPr marL="0" indent="0">
              <a:buNone/>
            </a:pPr>
            <a:r>
              <a:rPr lang="en-US" altLang="ko-KR" sz="900" dirty="0"/>
              <a:t>#            </a:t>
            </a:r>
            <a:r>
              <a:rPr lang="ko-KR" altLang="en-US" sz="900" dirty="0"/>
              <a:t>세제 종류와 타입의 상호작용 효과가 없다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대립가설 </a:t>
            </a:r>
            <a:r>
              <a:rPr lang="en-US" altLang="ko-KR" sz="900" dirty="0"/>
              <a:t>: </a:t>
            </a:r>
            <a:r>
              <a:rPr lang="ko-KR" altLang="en-US" sz="900" dirty="0"/>
              <a:t>세제 종류에 따른 얼룩 제거 시간에 차이가 있다</a:t>
            </a:r>
          </a:p>
          <a:p>
            <a:pPr marL="0" indent="0">
              <a:buNone/>
            </a:pPr>
            <a:r>
              <a:rPr lang="en-US" altLang="ko-KR" sz="900" dirty="0"/>
              <a:t>#            </a:t>
            </a:r>
            <a:r>
              <a:rPr lang="ko-KR" altLang="en-US" sz="900" dirty="0"/>
              <a:t>세제 타입에 따른 얼룩 제거 시간에 차이가 있다</a:t>
            </a:r>
          </a:p>
          <a:p>
            <a:pPr marL="0" indent="0">
              <a:buNone/>
            </a:pPr>
            <a:r>
              <a:rPr lang="en-US" altLang="ko-KR" sz="900" dirty="0"/>
              <a:t>#            </a:t>
            </a:r>
            <a:r>
              <a:rPr lang="ko-KR" altLang="en-US" sz="900" dirty="0"/>
              <a:t>세제 종류와 타입의 상호작용 효과가 있다 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2-2 </a:t>
            </a:r>
            <a:r>
              <a:rPr lang="ko-KR" altLang="en-US" sz="900" dirty="0"/>
              <a:t>시각화 포함 가설검정</a:t>
            </a:r>
          </a:p>
          <a:p>
            <a:pPr marL="0" indent="0">
              <a:buNone/>
            </a:pPr>
            <a:r>
              <a:rPr lang="en-US" altLang="ko-KR" sz="900" dirty="0"/>
              <a:t>detergent &lt;- read.csv("dataset/detergent.csv")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skimr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dplyr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tidymodels</a:t>
            </a:r>
            <a:r>
              <a:rPr lang="en-US" altLang="ko-KR" sz="900" dirty="0"/>
              <a:t>)      # tidy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ggpubr</a:t>
            </a:r>
            <a:r>
              <a:rPr lang="en-US" altLang="ko-KR" sz="900" dirty="0"/>
              <a:t>)          #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 </a:t>
            </a:r>
            <a:r>
              <a:rPr lang="en-US" altLang="ko-KR" sz="900" dirty="0" err="1"/>
              <a:t>ggqqplot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library(car)             # </a:t>
            </a:r>
            <a:r>
              <a:rPr lang="en-US" altLang="ko-KR" sz="900" dirty="0" err="1"/>
              <a:t>leveneTest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skim(detergent)</a:t>
            </a:r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 err="1"/>
              <a:t>집단별</a:t>
            </a:r>
            <a:r>
              <a:rPr lang="ko-KR" altLang="en-US" sz="900" dirty="0"/>
              <a:t> </a:t>
            </a:r>
            <a:r>
              <a:rPr lang="ko-KR" altLang="en-US" sz="900" dirty="0" err="1"/>
              <a:t>표본수</a:t>
            </a:r>
            <a:r>
              <a:rPr lang="ko-KR" altLang="en-US" sz="900" dirty="0"/>
              <a:t> 확인 </a:t>
            </a:r>
            <a:r>
              <a:rPr lang="en-US" altLang="ko-KR" sz="900" dirty="0"/>
              <a:t>: 10 ~30 </a:t>
            </a:r>
            <a:r>
              <a:rPr lang="ko-KR" altLang="en-US" sz="900" dirty="0"/>
              <a:t>개로서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검정 필요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skim      #1: 19, 2: 18, 3: 18 / D: 16, B: 15, A: 12, C: 12</a:t>
            </a:r>
          </a:p>
          <a:p>
            <a:pPr marL="0" indent="0">
              <a:buNone/>
            </a:pPr>
            <a:r>
              <a:rPr lang="en-US" altLang="ko-KR" sz="900" dirty="0"/>
              <a:t># Detergent </a:t>
            </a:r>
            <a:r>
              <a:rPr lang="ko-KR" altLang="en-US" sz="900" dirty="0"/>
              <a:t>분석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검정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불만족 </a:t>
            </a:r>
            <a:r>
              <a:rPr lang="en-US" altLang="ko-KR" sz="900" dirty="0"/>
              <a:t>(D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위배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detergent %&gt;%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group_by</a:t>
            </a:r>
            <a:r>
              <a:rPr lang="en-US" altLang="ko-KR" sz="900" dirty="0"/>
              <a:t>(Detergent)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summarise</a:t>
            </a:r>
            <a:r>
              <a:rPr lang="en-US" altLang="ko-KR" sz="900" dirty="0"/>
              <a:t>(tidy(</a:t>
            </a:r>
            <a:r>
              <a:rPr lang="en-US" altLang="ko-KR" sz="900" dirty="0" err="1"/>
              <a:t>shapiro.test</a:t>
            </a:r>
            <a:r>
              <a:rPr lang="en-US" altLang="ko-KR" sz="900" dirty="0"/>
              <a:t>(Time)))</a:t>
            </a:r>
          </a:p>
          <a:p>
            <a:pPr marL="0" indent="0">
              <a:buNone/>
            </a:pPr>
            <a:r>
              <a:rPr lang="en-US" altLang="ko-KR" sz="900" dirty="0"/>
              <a:t>detergent %&gt;%            # C D </a:t>
            </a:r>
            <a:r>
              <a:rPr lang="ko-KR" altLang="en-US" sz="900" dirty="0"/>
              <a:t>오른쪽으로 길다 </a:t>
            </a:r>
          </a:p>
          <a:p>
            <a:pPr marL="0" indent="0">
              <a:buNone/>
            </a:pPr>
            <a:r>
              <a:rPr lang="ko-KR" altLang="en-US" sz="900" dirty="0"/>
              <a:t>  </a:t>
            </a:r>
            <a:r>
              <a:rPr lang="en-US" altLang="ko-KR" sz="900" dirty="0"/>
              <a:t>mutate(Type=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(x="</a:t>
            </a:r>
            <a:r>
              <a:rPr lang="en-US" altLang="ko-KR" sz="900" dirty="0" err="1"/>
              <a:t>Time",add</a:t>
            </a:r>
            <a:r>
              <a:rPr lang="en-US" altLang="ko-KR" sz="900" dirty="0"/>
              <a:t> = "</a:t>
            </a:r>
            <a:r>
              <a:rPr lang="en-US" altLang="ko-KR" sz="900" dirty="0" err="1"/>
              <a:t>mean",color</a:t>
            </a:r>
            <a:r>
              <a:rPr lang="en-US" altLang="ko-KR" sz="900" dirty="0"/>
              <a:t>="</a:t>
            </a:r>
            <a:r>
              <a:rPr lang="en-US" altLang="ko-KR" sz="900" dirty="0" err="1"/>
              <a:t>Detergent",fill</a:t>
            </a:r>
            <a:r>
              <a:rPr lang="en-US" altLang="ko-KR" sz="900" dirty="0"/>
              <a:t>="Detergent")</a:t>
            </a:r>
          </a:p>
          <a:p>
            <a:pPr marL="0" indent="0">
              <a:buNone/>
            </a:pPr>
            <a:r>
              <a:rPr lang="en-US" altLang="ko-KR" sz="900" dirty="0"/>
              <a:t>detergent %&gt;%           # </a:t>
            </a:r>
            <a:r>
              <a:rPr lang="en-US" altLang="ko-KR" sz="900" dirty="0" err="1"/>
              <a:t>qqplot</a:t>
            </a:r>
            <a:r>
              <a:rPr lang="en-US" altLang="ko-KR" sz="900" dirty="0"/>
              <a:t> </a:t>
            </a:r>
            <a:r>
              <a:rPr lang="ko-KR" altLang="en-US" sz="900" dirty="0"/>
              <a:t>으로는 불분명 </a:t>
            </a:r>
          </a:p>
          <a:p>
            <a:pPr marL="0" indent="0">
              <a:buNone/>
            </a:pPr>
            <a:r>
              <a:rPr lang="ko-KR" altLang="en-US" sz="900" dirty="0"/>
              <a:t>  </a:t>
            </a:r>
            <a:r>
              <a:rPr lang="en-US" altLang="ko-KR" sz="900" dirty="0"/>
              <a:t>mutate(Type=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ggqqplot</a:t>
            </a:r>
            <a:r>
              <a:rPr lang="en-US" altLang="ko-KR" sz="900" dirty="0"/>
              <a:t>(x="</a:t>
            </a:r>
            <a:r>
              <a:rPr lang="en-US" altLang="ko-KR" sz="900" dirty="0" err="1"/>
              <a:t>Time",facet.by</a:t>
            </a:r>
            <a:r>
              <a:rPr lang="en-US" altLang="ko-KR" sz="900" dirty="0"/>
              <a:t> = "Detergent")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위배 </a:t>
            </a:r>
            <a:r>
              <a:rPr lang="en-US" altLang="ko-KR" sz="900" dirty="0"/>
              <a:t>-&gt; </a:t>
            </a:r>
            <a:r>
              <a:rPr lang="ko-KR" altLang="en-US" sz="900" dirty="0" err="1"/>
              <a:t>비모수</a:t>
            </a:r>
            <a:r>
              <a:rPr lang="ko-KR" altLang="en-US" sz="900" dirty="0"/>
              <a:t> 검정 </a:t>
            </a:r>
            <a:r>
              <a:rPr lang="en-US" altLang="ko-KR" sz="900" dirty="0"/>
              <a:t>: p-value = 0.0007224 </a:t>
            </a:r>
            <a:r>
              <a:rPr lang="ko-KR" altLang="en-US" sz="900" dirty="0"/>
              <a:t>유의미한 차이가 있음</a:t>
            </a:r>
          </a:p>
          <a:p>
            <a:pPr marL="0" indent="0">
              <a:buNone/>
            </a:pPr>
            <a:r>
              <a:rPr lang="en-US" altLang="ko-KR" sz="900" dirty="0" err="1"/>
              <a:t>kruskal.test</a:t>
            </a:r>
            <a:r>
              <a:rPr lang="en-US" altLang="ko-KR" sz="900" dirty="0"/>
              <a:t>(Time ~ Detergent, data = detergent)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84984" y="611560"/>
            <a:ext cx="3573016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# Type </a:t>
            </a:r>
            <a:r>
              <a:rPr lang="ko-KR" altLang="en-US" sz="900" dirty="0"/>
              <a:t>분석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검정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불만족 </a:t>
            </a:r>
            <a:r>
              <a:rPr lang="en-US" altLang="ko-KR" sz="900" dirty="0"/>
              <a:t>(Type 2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위배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detergent %&gt;%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group_by</a:t>
            </a:r>
            <a:r>
              <a:rPr lang="en-US" altLang="ko-KR" sz="900" dirty="0"/>
              <a:t>(Type)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summarise</a:t>
            </a:r>
            <a:r>
              <a:rPr lang="en-US" altLang="ko-KR" sz="900" dirty="0"/>
              <a:t>(tidy(</a:t>
            </a:r>
            <a:r>
              <a:rPr lang="en-US" altLang="ko-KR" sz="900" dirty="0" err="1"/>
              <a:t>shapiro.test</a:t>
            </a:r>
            <a:r>
              <a:rPr lang="en-US" altLang="ko-KR" sz="900" dirty="0"/>
              <a:t>(Time)))</a:t>
            </a:r>
          </a:p>
          <a:p>
            <a:pPr marL="0" indent="0">
              <a:buNone/>
            </a:pPr>
            <a:r>
              <a:rPr lang="en-US" altLang="ko-KR" sz="900" dirty="0"/>
              <a:t>detergent %&gt;%            # 2</a:t>
            </a:r>
            <a:r>
              <a:rPr lang="ko-KR" altLang="en-US" sz="900" dirty="0"/>
              <a:t>번 타입이 오른쪽으로 길다 </a:t>
            </a:r>
          </a:p>
          <a:p>
            <a:pPr marL="0" indent="0">
              <a:buNone/>
            </a:pPr>
            <a:r>
              <a:rPr lang="ko-KR" altLang="en-US" sz="900" dirty="0"/>
              <a:t>  </a:t>
            </a:r>
            <a:r>
              <a:rPr lang="en-US" altLang="ko-KR" sz="900" dirty="0"/>
              <a:t>mutate(Type=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(x="</a:t>
            </a:r>
            <a:r>
              <a:rPr lang="en-US" altLang="ko-KR" sz="900" dirty="0" err="1"/>
              <a:t>Time",add</a:t>
            </a:r>
            <a:r>
              <a:rPr lang="en-US" altLang="ko-KR" sz="900" dirty="0"/>
              <a:t> = "</a:t>
            </a:r>
            <a:r>
              <a:rPr lang="en-US" altLang="ko-KR" sz="900" dirty="0" err="1"/>
              <a:t>mean",color</a:t>
            </a:r>
            <a:r>
              <a:rPr lang="en-US" altLang="ko-KR" sz="900" dirty="0"/>
              <a:t>="</a:t>
            </a:r>
            <a:r>
              <a:rPr lang="en-US" altLang="ko-KR" sz="900" dirty="0" err="1"/>
              <a:t>Type",fill</a:t>
            </a:r>
            <a:r>
              <a:rPr lang="en-US" altLang="ko-KR" sz="900" dirty="0"/>
              <a:t>="Type")</a:t>
            </a:r>
          </a:p>
          <a:p>
            <a:pPr marL="0" indent="0">
              <a:buNone/>
            </a:pPr>
            <a:r>
              <a:rPr lang="en-US" altLang="ko-KR" sz="900" dirty="0"/>
              <a:t>detergent %&gt;%           # </a:t>
            </a:r>
            <a:r>
              <a:rPr lang="en-US" altLang="ko-KR" sz="900" dirty="0" err="1"/>
              <a:t>qqplot</a:t>
            </a:r>
            <a:r>
              <a:rPr lang="en-US" altLang="ko-KR" sz="900" dirty="0"/>
              <a:t> </a:t>
            </a:r>
            <a:r>
              <a:rPr lang="ko-KR" altLang="en-US" sz="900" dirty="0"/>
              <a:t>으로는 불분명 </a:t>
            </a:r>
          </a:p>
          <a:p>
            <a:pPr marL="0" indent="0">
              <a:buNone/>
            </a:pPr>
            <a:r>
              <a:rPr lang="ko-KR" altLang="en-US" sz="900" dirty="0"/>
              <a:t>  </a:t>
            </a:r>
            <a:r>
              <a:rPr lang="en-US" altLang="ko-KR" sz="900" dirty="0"/>
              <a:t>mutate(Type=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ggqqplot</a:t>
            </a:r>
            <a:r>
              <a:rPr lang="en-US" altLang="ko-KR" sz="900" dirty="0"/>
              <a:t>(x="</a:t>
            </a:r>
            <a:r>
              <a:rPr lang="en-US" altLang="ko-KR" sz="900" dirty="0" err="1"/>
              <a:t>Time",facet.by</a:t>
            </a:r>
            <a:r>
              <a:rPr lang="en-US" altLang="ko-KR" sz="900" dirty="0"/>
              <a:t> = "Type")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위배 </a:t>
            </a:r>
            <a:r>
              <a:rPr lang="en-US" altLang="ko-KR" sz="900" dirty="0"/>
              <a:t>-&gt; </a:t>
            </a:r>
            <a:r>
              <a:rPr lang="ko-KR" altLang="en-US" sz="900" dirty="0" err="1"/>
              <a:t>비모수</a:t>
            </a:r>
            <a:r>
              <a:rPr lang="ko-KR" altLang="en-US" sz="900" dirty="0"/>
              <a:t> 검정 </a:t>
            </a:r>
            <a:r>
              <a:rPr lang="en-US" altLang="ko-KR" sz="900" dirty="0"/>
              <a:t>: p-value = 6.158e-07 </a:t>
            </a:r>
            <a:r>
              <a:rPr lang="ko-KR" altLang="en-US" sz="900" dirty="0"/>
              <a:t>유의미한 차이가 있음</a:t>
            </a:r>
          </a:p>
          <a:p>
            <a:pPr marL="0" indent="0">
              <a:buNone/>
            </a:pPr>
            <a:r>
              <a:rPr lang="en-US" altLang="ko-KR" sz="900" dirty="0" err="1"/>
              <a:t>kruskal.test</a:t>
            </a:r>
            <a:r>
              <a:rPr lang="en-US" altLang="ko-KR" sz="900" dirty="0"/>
              <a:t>(Time ~ Type, data = detergent)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상호작용 효과</a:t>
            </a:r>
          </a:p>
          <a:p>
            <a:pPr marL="0" indent="0">
              <a:buNone/>
            </a:pPr>
            <a:r>
              <a:rPr lang="en-US" altLang="ko-KR" sz="900" dirty="0"/>
              <a:t>#??? </a:t>
            </a:r>
            <a:r>
              <a:rPr lang="ko-KR" altLang="en-US" sz="900" dirty="0" err="1"/>
              <a:t>주효과를</a:t>
            </a:r>
            <a:r>
              <a:rPr lang="ko-KR" altLang="en-US" sz="900" dirty="0"/>
              <a:t> </a:t>
            </a:r>
            <a:r>
              <a:rPr lang="ko-KR" altLang="en-US" sz="900" dirty="0" err="1"/>
              <a:t>비모수로</a:t>
            </a:r>
            <a:r>
              <a:rPr lang="ko-KR" altLang="en-US" sz="900" dirty="0"/>
              <a:t> 진행하는데</a:t>
            </a:r>
            <a:r>
              <a:rPr lang="en-US" altLang="ko-KR" sz="900" dirty="0"/>
              <a:t>... </a:t>
            </a:r>
            <a:r>
              <a:rPr lang="ko-KR" altLang="en-US" sz="900" dirty="0"/>
              <a:t>상호작용효과 검정을 </a:t>
            </a:r>
            <a:r>
              <a:rPr lang="en-US" altLang="ko-KR" sz="900" dirty="0" err="1"/>
              <a:t>aov</a:t>
            </a:r>
            <a:r>
              <a:rPr lang="en-US" altLang="ko-KR" sz="900" dirty="0"/>
              <a:t> </a:t>
            </a:r>
            <a:r>
              <a:rPr lang="ko-KR" altLang="en-US" sz="900" dirty="0"/>
              <a:t>로 해도 되나</a:t>
            </a:r>
            <a:r>
              <a:rPr lang="en-US" altLang="ko-KR" sz="900" dirty="0"/>
              <a:t>???</a:t>
            </a:r>
          </a:p>
          <a:p>
            <a:pPr marL="0" indent="0">
              <a:buNone/>
            </a:pPr>
            <a:r>
              <a:rPr lang="en-US" altLang="ko-KR" sz="900" dirty="0"/>
              <a:t>library(HH)</a:t>
            </a:r>
          </a:p>
          <a:p>
            <a:pPr marL="0" indent="0">
              <a:buNone/>
            </a:pPr>
            <a:r>
              <a:rPr lang="en-US" altLang="ko-KR" sz="900" dirty="0" err="1"/>
              <a:t>intxplot</a:t>
            </a:r>
            <a:r>
              <a:rPr lang="en-US" altLang="ko-KR" sz="900" dirty="0"/>
              <a:t>(Time ~ Detergent, groups=Type, data=detergent)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사후 분석</a:t>
            </a:r>
            <a:r>
              <a:rPr lang="en-US" altLang="ko-KR" sz="900" dirty="0"/>
              <a:t>(Detergent) : A,C </a:t>
            </a:r>
            <a:r>
              <a:rPr lang="ko-KR" altLang="en-US" sz="900" dirty="0"/>
              <a:t>가 </a:t>
            </a:r>
            <a:r>
              <a:rPr lang="en-US" altLang="ko-KR" sz="900" dirty="0"/>
              <a:t>B </a:t>
            </a:r>
            <a:r>
              <a:rPr lang="ko-KR" altLang="en-US" sz="900" dirty="0"/>
              <a:t>에 비해 세척시간이 빠름 </a:t>
            </a:r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leveneTest</a:t>
            </a:r>
            <a:r>
              <a:rPr lang="en-US" altLang="ko-KR" sz="900" dirty="0"/>
              <a:t>(data=.,</a:t>
            </a:r>
            <a:r>
              <a:rPr lang="en-US" altLang="ko-KR" sz="900" dirty="0" err="1"/>
              <a:t>Time~Detergent</a:t>
            </a:r>
            <a:r>
              <a:rPr lang="en-US" altLang="ko-KR" sz="900" dirty="0"/>
              <a:t>)     # </a:t>
            </a:r>
            <a:r>
              <a:rPr lang="ko-KR" altLang="en-US" sz="900" dirty="0" err="1"/>
              <a:t>등분산검정</a:t>
            </a:r>
            <a:r>
              <a:rPr lang="ko-KR" altLang="en-US" sz="900" dirty="0"/>
              <a:t> </a:t>
            </a:r>
            <a:r>
              <a:rPr lang="en-US" altLang="ko-KR" sz="900" dirty="0"/>
              <a:t>-&gt;  </a:t>
            </a:r>
            <a:r>
              <a:rPr lang="ko-KR" altLang="en-US" sz="900" dirty="0" err="1"/>
              <a:t>이분산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rstatix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games_howell_test</a:t>
            </a:r>
            <a:r>
              <a:rPr lang="en-US" altLang="ko-KR" sz="900" dirty="0"/>
              <a:t>(data=.,</a:t>
            </a:r>
            <a:r>
              <a:rPr lang="en-US" altLang="ko-KR" sz="900" dirty="0" err="1"/>
              <a:t>Time~Type</a:t>
            </a:r>
            <a:r>
              <a:rPr lang="en-US" altLang="ko-KR" sz="900" dirty="0"/>
              <a:t>)  # </a:t>
            </a:r>
            <a:r>
              <a:rPr lang="ko-KR" altLang="en-US" sz="900" dirty="0" err="1"/>
              <a:t>등분산가정</a:t>
            </a:r>
            <a:r>
              <a:rPr lang="ko-KR" altLang="en-US" sz="900" dirty="0"/>
              <a:t> 위배 </a:t>
            </a:r>
            <a:r>
              <a:rPr lang="en-US" altLang="ko-KR" sz="900" dirty="0"/>
              <a:t>-&gt;  </a:t>
            </a:r>
            <a:r>
              <a:rPr lang="en-US" altLang="ko-KR" sz="900" dirty="0" err="1"/>
              <a:t>games_howell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boxplot(data=.,</a:t>
            </a:r>
            <a:r>
              <a:rPr lang="en-US" altLang="ko-KR" sz="900" dirty="0" err="1"/>
              <a:t>Time~Type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사후 분석</a:t>
            </a:r>
            <a:r>
              <a:rPr lang="en-US" altLang="ko-KR" sz="900" dirty="0"/>
              <a:t>(Type) : Type 3 </a:t>
            </a:r>
            <a:r>
              <a:rPr lang="ko-KR" altLang="en-US" sz="900" dirty="0"/>
              <a:t>이 </a:t>
            </a:r>
            <a:r>
              <a:rPr lang="en-US" altLang="ko-KR" sz="900" dirty="0"/>
              <a:t>1,2 </a:t>
            </a:r>
            <a:r>
              <a:rPr lang="ko-KR" altLang="en-US" sz="900" dirty="0"/>
              <a:t>에 비해 세척시간이 빠름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등분산</a:t>
            </a:r>
            <a:r>
              <a:rPr lang="ko-KR" altLang="en-US" sz="900" dirty="0"/>
              <a:t> 검정 </a:t>
            </a:r>
            <a:r>
              <a:rPr lang="en-US" altLang="ko-KR" sz="900" dirty="0"/>
              <a:t>-&gt;  p&lt;0.05 </a:t>
            </a:r>
            <a:r>
              <a:rPr lang="ko-KR" altLang="en-US" sz="900" dirty="0"/>
              <a:t>이므로 </a:t>
            </a:r>
            <a:r>
              <a:rPr lang="ko-KR" altLang="en-US" sz="900" dirty="0" err="1"/>
              <a:t>이분산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leveneTest</a:t>
            </a:r>
            <a:r>
              <a:rPr lang="en-US" altLang="ko-KR" sz="900" dirty="0"/>
              <a:t>(data=.,</a:t>
            </a:r>
            <a:r>
              <a:rPr lang="en-US" altLang="ko-KR" sz="900" dirty="0" err="1"/>
              <a:t>Time~Type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games_howell_test</a:t>
            </a:r>
            <a:r>
              <a:rPr lang="en-US" altLang="ko-KR" sz="900" dirty="0"/>
              <a:t>(data=.,</a:t>
            </a:r>
            <a:r>
              <a:rPr lang="en-US" altLang="ko-KR" sz="900" dirty="0" err="1"/>
              <a:t>Time~Detergent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boxplot(data=.,</a:t>
            </a:r>
            <a:r>
              <a:rPr lang="en-US" altLang="ko-KR" sz="900" dirty="0" err="1"/>
              <a:t>Time~Detergent</a:t>
            </a:r>
            <a:r>
              <a:rPr lang="en-US" altLang="ko-KR" sz="900" dirty="0"/>
              <a:t>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7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스터디</a:t>
            </a:r>
            <a:r>
              <a:rPr lang="en-US" altLang="ko-KR" sz="1800" b="1" dirty="0" smtClean="0"/>
              <a:t>3-</a:t>
            </a:r>
            <a:r>
              <a:rPr lang="ko-KR" altLang="en-US" sz="1800" b="1" dirty="0" smtClean="0"/>
              <a:t>기계</a:t>
            </a:r>
            <a:r>
              <a:rPr lang="en-US" altLang="ko-KR" sz="1800" b="1" dirty="0" smtClean="0"/>
              <a:t>(1/2)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tidymodels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skimr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library(car)</a:t>
            </a:r>
          </a:p>
          <a:p>
            <a:pPr marL="0" indent="0">
              <a:buNone/>
            </a:pPr>
            <a:r>
              <a:rPr lang="en-US" altLang="ko-KR" sz="900" dirty="0"/>
              <a:t>library(caret)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PerformanceAnalytics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skimr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rm</a:t>
            </a:r>
            <a:r>
              <a:rPr lang="en-US" altLang="ko-KR" sz="900" dirty="0"/>
              <a:t>(list=</a:t>
            </a:r>
            <a:r>
              <a:rPr lang="en-US" altLang="ko-KR" sz="900" dirty="0" err="1"/>
              <a:t>ls</a:t>
            </a:r>
            <a:r>
              <a:rPr lang="en-US" altLang="ko-KR" sz="900" dirty="0"/>
              <a:t>())</a:t>
            </a:r>
          </a:p>
          <a:p>
            <a:pPr marL="0" indent="0">
              <a:buNone/>
            </a:pPr>
            <a:r>
              <a:rPr lang="en-US" altLang="ko-KR" sz="900" dirty="0" err="1"/>
              <a:t>fix_windows_histograms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2-1. </a:t>
            </a:r>
            <a:r>
              <a:rPr lang="ko-KR" altLang="en-US" sz="900" dirty="0"/>
              <a:t>데이터를 탐색하고 시각화하라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diabetes &lt;- read.csv("dataset/diabetes_for_test.csv")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샘플수</a:t>
            </a:r>
            <a:r>
              <a:rPr lang="ko-KR" altLang="en-US" sz="900" dirty="0"/>
              <a:t> </a:t>
            </a:r>
            <a:r>
              <a:rPr lang="en-US" altLang="ko-KR" sz="900" dirty="0"/>
              <a:t>768</a:t>
            </a:r>
            <a:r>
              <a:rPr lang="ko-KR" altLang="en-US" sz="900" dirty="0"/>
              <a:t>건</a:t>
            </a:r>
            <a:r>
              <a:rPr lang="en-US" altLang="ko-KR" sz="900" dirty="0"/>
              <a:t>. </a:t>
            </a:r>
            <a:r>
              <a:rPr lang="ko-KR" altLang="en-US" sz="900" dirty="0"/>
              <a:t>대부분 </a:t>
            </a:r>
            <a:r>
              <a:rPr lang="ko-KR" altLang="en-US" sz="900" dirty="0" err="1"/>
              <a:t>수치형</a:t>
            </a:r>
            <a:r>
              <a:rPr lang="ko-KR" altLang="en-US" sz="900" dirty="0"/>
              <a:t> 데이터</a:t>
            </a:r>
            <a:r>
              <a:rPr lang="en-US" altLang="ko-KR" sz="900" dirty="0"/>
              <a:t>. </a:t>
            </a:r>
            <a:r>
              <a:rPr lang="ko-KR" altLang="en-US" sz="900" dirty="0" err="1"/>
              <a:t>결측</a:t>
            </a:r>
            <a:r>
              <a:rPr lang="ko-KR" altLang="en-US" sz="900" dirty="0"/>
              <a:t> 없음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(diabetes)</a:t>
            </a:r>
          </a:p>
          <a:p>
            <a:pPr marL="0" indent="0">
              <a:buNone/>
            </a:pPr>
            <a:r>
              <a:rPr lang="en-US" altLang="ko-KR" sz="900" dirty="0"/>
              <a:t>skim(diabetes)</a:t>
            </a:r>
          </a:p>
          <a:p>
            <a:pPr marL="0" indent="0">
              <a:buNone/>
            </a:pPr>
            <a:r>
              <a:rPr lang="en-US" altLang="ko-KR" sz="900" dirty="0"/>
              <a:t># head(diabetes)</a:t>
            </a:r>
          </a:p>
          <a:p>
            <a:pPr marL="0" indent="0">
              <a:buNone/>
            </a:pPr>
            <a:r>
              <a:rPr lang="en-US" altLang="ko-KR" sz="900" dirty="0"/>
              <a:t># Outcome </a:t>
            </a:r>
            <a:r>
              <a:rPr lang="ko-KR" altLang="en-US" sz="900" dirty="0"/>
              <a:t>과 상관성 높은 변수 </a:t>
            </a:r>
            <a:r>
              <a:rPr lang="en-US" altLang="ko-KR" sz="900" dirty="0"/>
              <a:t>: Glucose BMI</a:t>
            </a:r>
          </a:p>
          <a:p>
            <a:pPr marL="0" indent="0">
              <a:buNone/>
            </a:pPr>
            <a:r>
              <a:rPr lang="en-US" altLang="ko-KR" sz="900" dirty="0"/>
              <a:t># Outcome </a:t>
            </a:r>
            <a:r>
              <a:rPr lang="ko-KR" altLang="en-US" sz="900" dirty="0"/>
              <a:t>과 상관성 낮은 변수 </a:t>
            </a:r>
            <a:r>
              <a:rPr lang="en-US" altLang="ko-KR" sz="900" dirty="0"/>
              <a:t>: Age </a:t>
            </a:r>
            <a:r>
              <a:rPr lang="en-US" altLang="ko-KR" sz="900" dirty="0" err="1"/>
              <a:t>BloodPressure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0 </a:t>
            </a:r>
            <a:r>
              <a:rPr lang="ko-KR" altLang="en-US" sz="900" dirty="0"/>
              <a:t>이 </a:t>
            </a:r>
            <a:r>
              <a:rPr lang="ko-KR" altLang="en-US" sz="900" dirty="0" err="1"/>
              <a:t>이상치일</a:t>
            </a:r>
            <a:r>
              <a:rPr lang="ko-KR" altLang="en-US" sz="900" dirty="0"/>
              <a:t> 가능성이 있는 변수 </a:t>
            </a:r>
            <a:r>
              <a:rPr lang="en-US" altLang="ko-KR" sz="900" dirty="0"/>
              <a:t>: 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 </a:t>
            </a:r>
            <a:r>
              <a:rPr lang="en-US" altLang="ko-KR" sz="900" dirty="0" err="1"/>
              <a:t>SkinThickness</a:t>
            </a:r>
            <a:r>
              <a:rPr lang="en-US" altLang="ko-KR" sz="900" dirty="0"/>
              <a:t> Insulin BMI</a:t>
            </a:r>
          </a:p>
          <a:p>
            <a:pPr marL="0" indent="0">
              <a:buNone/>
            </a:pPr>
            <a:r>
              <a:rPr lang="en-US" altLang="ko-KR" sz="900" dirty="0" err="1"/>
              <a:t>chart.Correlation</a:t>
            </a:r>
            <a:r>
              <a:rPr lang="en-US" altLang="ko-KR" sz="900" dirty="0"/>
              <a:t>(diabetes)</a:t>
            </a:r>
          </a:p>
          <a:p>
            <a:pPr marL="0" indent="0">
              <a:buNone/>
            </a:pPr>
            <a:r>
              <a:rPr lang="en-US" altLang="ko-KR" sz="900" dirty="0"/>
              <a:t># summary(</a:t>
            </a:r>
            <a:r>
              <a:rPr lang="en-US" altLang="ko-KR" sz="900" dirty="0" err="1"/>
              <a:t>diabetes$SkinThickness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Glucose BMI : Outcome </a:t>
            </a:r>
            <a:r>
              <a:rPr lang="ko-KR" altLang="en-US" sz="900" dirty="0"/>
              <a:t>이 </a:t>
            </a:r>
            <a:r>
              <a:rPr lang="en-US" altLang="ko-KR" sz="900" dirty="0"/>
              <a:t>1</a:t>
            </a:r>
            <a:r>
              <a:rPr lang="ko-KR" altLang="en-US" sz="900" dirty="0" err="1"/>
              <a:t>인경우</a:t>
            </a:r>
            <a:r>
              <a:rPr lang="ko-KR" altLang="en-US" sz="900" dirty="0"/>
              <a:t> 좀 더 </a:t>
            </a:r>
            <a:r>
              <a:rPr lang="ko-KR" altLang="en-US" sz="900" dirty="0" err="1"/>
              <a:t>높은쪽에</a:t>
            </a:r>
            <a:r>
              <a:rPr lang="ko-KR" altLang="en-US" sz="900" dirty="0"/>
              <a:t> 분포됨</a:t>
            </a:r>
            <a:r>
              <a:rPr lang="en-US" altLang="ko-KR" sz="900" dirty="0"/>
              <a:t>. </a:t>
            </a:r>
            <a:r>
              <a:rPr lang="ko-KR" altLang="en-US" sz="900" dirty="0"/>
              <a:t>그렇지만 겹치는 부분이 꽤 크다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ggpubr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diabetes %&gt;% 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 = "Glucose", add = "mean", color = "Outcome", fill = "Outcome")</a:t>
            </a:r>
          </a:p>
          <a:p>
            <a:pPr marL="0" indent="0">
              <a:buNone/>
            </a:pPr>
            <a:r>
              <a:rPr lang="en-US" altLang="ko-KR" sz="900" dirty="0"/>
              <a:t>diabetes %&gt;% 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 = "BMI", add = "mean", color = "Outcome", fill = "Outcome</a:t>
            </a:r>
            <a:r>
              <a:rPr lang="en-US" altLang="ko-KR" sz="900" dirty="0" smtClean="0"/>
              <a:t>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2-2. </a:t>
            </a:r>
            <a:r>
              <a:rPr lang="ko-KR" altLang="en-US" sz="900" dirty="0" err="1"/>
              <a:t>이상값이</a:t>
            </a:r>
            <a:r>
              <a:rPr lang="ko-KR" altLang="en-US" sz="900" dirty="0"/>
              <a:t> 있는지 확인하고 필요하면 처리하라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이로 인해 향후 </a:t>
            </a:r>
            <a:r>
              <a:rPr lang="ko-KR" altLang="en-US" sz="900" dirty="0" err="1"/>
              <a:t>분석시</a:t>
            </a:r>
            <a:r>
              <a:rPr lang="ko-KR" altLang="en-US" sz="900" dirty="0"/>
              <a:t> 고려사항이 있는지 확인하라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chart.Correlation</a:t>
            </a:r>
            <a:r>
              <a:rPr lang="en-US" altLang="ko-KR" sz="900" dirty="0"/>
              <a:t> </a:t>
            </a:r>
            <a:r>
              <a:rPr lang="ko-KR" altLang="en-US" sz="900" dirty="0"/>
              <a:t>을 통해 </a:t>
            </a:r>
            <a:r>
              <a:rPr lang="en-US" altLang="ko-KR" sz="900" dirty="0"/>
              <a:t>0 </a:t>
            </a:r>
            <a:r>
              <a:rPr lang="ko-KR" altLang="en-US" sz="900" dirty="0"/>
              <a:t>이 </a:t>
            </a:r>
            <a:r>
              <a:rPr lang="ko-KR" altLang="en-US" sz="900" dirty="0" err="1"/>
              <a:t>이상치일</a:t>
            </a:r>
            <a:r>
              <a:rPr lang="ko-KR" altLang="en-US" sz="900" dirty="0"/>
              <a:t> 가능성이 높은 변수 확인함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 </a:t>
            </a:r>
            <a:r>
              <a:rPr lang="en-US" altLang="ko-KR" sz="900" dirty="0" err="1"/>
              <a:t>SkinThickness</a:t>
            </a:r>
            <a:r>
              <a:rPr lang="en-US" altLang="ko-KR" sz="900" dirty="0"/>
              <a:t> Insulin BMI</a:t>
            </a:r>
          </a:p>
          <a:p>
            <a:pPr marL="0" indent="0">
              <a:buNone/>
            </a:pPr>
            <a:r>
              <a:rPr lang="en-US" altLang="ko-KR" sz="900" dirty="0"/>
              <a:t># Insulin </a:t>
            </a:r>
            <a:r>
              <a:rPr lang="ko-KR" altLang="en-US" sz="900" dirty="0"/>
              <a:t>에 많은 </a:t>
            </a:r>
            <a:r>
              <a:rPr lang="ko-KR" altLang="en-US" sz="900" dirty="0" err="1"/>
              <a:t>이상값이</a:t>
            </a:r>
            <a:r>
              <a:rPr lang="ko-KR" altLang="en-US" sz="900" dirty="0"/>
              <a:t> 보임 </a:t>
            </a:r>
            <a:r>
              <a:rPr lang="en-US" altLang="ko-KR" sz="900" dirty="0"/>
              <a:t>/ Age </a:t>
            </a:r>
            <a:r>
              <a:rPr lang="ko-KR" altLang="en-US" sz="900" dirty="0"/>
              <a:t>에 </a:t>
            </a:r>
            <a:r>
              <a:rPr lang="ko-KR" altLang="en-US" sz="900" dirty="0" err="1"/>
              <a:t>극단치가</a:t>
            </a:r>
            <a:r>
              <a:rPr lang="ko-KR" altLang="en-US" sz="900" dirty="0"/>
              <a:t> 보임</a:t>
            </a:r>
          </a:p>
          <a:p>
            <a:pPr marL="0" indent="0">
              <a:buNone/>
            </a:pPr>
            <a:r>
              <a:rPr lang="en-US" altLang="ko-KR" sz="900" dirty="0"/>
              <a:t>boxplot(diabetes)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84984" y="611560"/>
            <a:ext cx="3573016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/>
              <a:t>스케일링 이후 이상치 확인 </a:t>
            </a:r>
          </a:p>
          <a:p>
            <a:pPr marL="0" indent="0">
              <a:buNone/>
            </a:pPr>
            <a:r>
              <a:rPr lang="en-US" altLang="ko-KR" sz="900" dirty="0"/>
              <a:t># Insulin BMI  </a:t>
            </a:r>
            <a:r>
              <a:rPr lang="en-US" altLang="ko-KR" sz="900" dirty="0" err="1"/>
              <a:t>DiabetesPedigreeFunction</a:t>
            </a:r>
            <a:r>
              <a:rPr lang="en-US" altLang="ko-KR" sz="900" dirty="0"/>
              <a:t>  </a:t>
            </a:r>
            <a:r>
              <a:rPr lang="ko-KR" altLang="en-US" sz="900" dirty="0"/>
              <a:t>에 </a:t>
            </a:r>
            <a:r>
              <a:rPr lang="en-US" altLang="ko-KR" sz="900" dirty="0"/>
              <a:t>IQR * 15 </a:t>
            </a:r>
            <a:r>
              <a:rPr lang="ko-KR" altLang="en-US" sz="900" dirty="0"/>
              <a:t>관점의 </a:t>
            </a:r>
            <a:r>
              <a:rPr lang="ko-KR" altLang="en-US" sz="900" dirty="0" err="1"/>
              <a:t>이상값</a:t>
            </a:r>
            <a:r>
              <a:rPr lang="ko-KR" altLang="en-US" sz="900" dirty="0"/>
              <a:t> 많아 보임</a:t>
            </a:r>
          </a:p>
          <a:p>
            <a:pPr marL="0" indent="0">
              <a:buNone/>
            </a:pPr>
            <a:r>
              <a:rPr lang="en-US" altLang="ko-KR" sz="900" dirty="0"/>
              <a:t>diabetes %&gt;% scale() %&gt;% </a:t>
            </a:r>
          </a:p>
          <a:p>
            <a:pPr marL="0" indent="0">
              <a:buNone/>
            </a:pPr>
            <a:r>
              <a:rPr lang="en-US" altLang="ko-KR" sz="900" dirty="0"/>
              <a:t>  boxplot()</a:t>
            </a:r>
          </a:p>
          <a:p>
            <a:pPr marL="0" indent="0">
              <a:buNone/>
            </a:pPr>
            <a:r>
              <a:rPr lang="en-US" altLang="ko-KR" sz="900" dirty="0" err="1"/>
              <a:t>hist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diabetes$BloodPressure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diabetes %&gt;% 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 = "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", add = "mean", color = "Outcome", fill = "Outcome")</a:t>
            </a:r>
          </a:p>
          <a:p>
            <a:pPr marL="0" indent="0">
              <a:buNone/>
            </a:pPr>
            <a:r>
              <a:rPr lang="en-US" altLang="ko-KR" sz="900" dirty="0"/>
              <a:t>boxplot(</a:t>
            </a:r>
            <a:r>
              <a:rPr lang="en-US" altLang="ko-KR" sz="900" dirty="0" err="1"/>
              <a:t>diabetes$BloodPressure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hist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diabetes$SkinThickness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boxplot((</a:t>
            </a:r>
            <a:r>
              <a:rPr lang="en-US" altLang="ko-KR" sz="900" dirty="0" err="1"/>
              <a:t>diabetes$SkinThickness</a:t>
            </a:r>
            <a:r>
              <a:rPr lang="en-US" altLang="ko-KR" sz="900" dirty="0"/>
              <a:t>))</a:t>
            </a:r>
          </a:p>
          <a:p>
            <a:pPr marL="0" indent="0">
              <a:buNone/>
            </a:pPr>
            <a:r>
              <a:rPr lang="en-US" altLang="ko-KR" sz="900" dirty="0"/>
              <a:t>diabetes %&gt;% 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 = "</a:t>
            </a:r>
            <a:r>
              <a:rPr lang="en-US" altLang="ko-KR" sz="900" dirty="0" err="1"/>
              <a:t>SkinThickness</a:t>
            </a:r>
            <a:r>
              <a:rPr lang="en-US" altLang="ko-KR" sz="900" dirty="0"/>
              <a:t>", add = "mean", color = "Outcome", fill = "Outcome")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 </a:t>
            </a:r>
            <a:r>
              <a:rPr lang="ko-KR" altLang="en-US" sz="900" dirty="0"/>
              <a:t>가 </a:t>
            </a:r>
            <a:r>
              <a:rPr lang="en-US" altLang="ko-KR" sz="900" dirty="0"/>
              <a:t>0 </a:t>
            </a:r>
            <a:r>
              <a:rPr lang="ko-KR" altLang="en-US" sz="900" dirty="0"/>
              <a:t>인 값들은 </a:t>
            </a:r>
            <a:r>
              <a:rPr lang="ko-KR" altLang="en-US" sz="900" dirty="0" err="1"/>
              <a:t>결측치가</a:t>
            </a:r>
            <a:r>
              <a:rPr lang="ko-KR" altLang="en-US" sz="900" dirty="0"/>
              <a:t> </a:t>
            </a:r>
            <a:r>
              <a:rPr lang="en-US" altLang="ko-KR" sz="900" dirty="0"/>
              <a:t>0 </a:t>
            </a:r>
            <a:r>
              <a:rPr lang="ko-KR" altLang="en-US" sz="900" dirty="0"/>
              <a:t>으로 표시된 것으로 보임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최소값 대체보다는 </a:t>
            </a:r>
            <a:r>
              <a:rPr lang="ko-KR" altLang="en-US" sz="900" dirty="0" err="1"/>
              <a:t>중위수</a:t>
            </a:r>
            <a:r>
              <a:rPr lang="ko-KR" altLang="en-US" sz="900" dirty="0"/>
              <a:t> 대치</a:t>
            </a:r>
            <a:r>
              <a:rPr lang="en-US" altLang="ko-KR" sz="900" dirty="0"/>
              <a:t>? </a:t>
            </a:r>
            <a:r>
              <a:rPr lang="en-US" altLang="ko-KR" sz="900" dirty="0" err="1"/>
              <a:t>knn</a:t>
            </a:r>
            <a:r>
              <a:rPr lang="en-US" altLang="ko-KR" sz="900" dirty="0"/>
              <a:t> </a:t>
            </a:r>
            <a:r>
              <a:rPr lang="ko-KR" altLang="en-US" sz="900" dirty="0"/>
              <a:t>대치</a:t>
            </a:r>
            <a:r>
              <a:rPr lang="en-US" altLang="ko-KR" sz="900" dirty="0"/>
              <a:t>?</a:t>
            </a:r>
          </a:p>
          <a:p>
            <a:pPr marL="0" indent="0">
              <a:buNone/>
            </a:pPr>
            <a:r>
              <a:rPr lang="en-US" altLang="ko-KR" sz="900" dirty="0"/>
              <a:t>diabetes %&gt;%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(x=</a:t>
            </a:r>
            <a:r>
              <a:rPr lang="en-US" altLang="ko-KR" sz="900" dirty="0" err="1"/>
              <a:t>SkinThickness</a:t>
            </a:r>
            <a:r>
              <a:rPr lang="en-US" altLang="ko-KR" sz="900" dirty="0"/>
              <a:t>, y=</a:t>
            </a:r>
            <a:r>
              <a:rPr lang="en-US" altLang="ko-KR" sz="900" dirty="0" err="1"/>
              <a:t>BloodPressure,col</a:t>
            </a:r>
            <a:r>
              <a:rPr lang="en-US" altLang="ko-KR" sz="900" dirty="0"/>
              <a:t>=Outcome))+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geom_point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hist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diabetes$Insulin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diabetes %&gt;% 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 = "Insulin", add = "mean", color = "Outcome", fill = "Outcome")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Age:999 </a:t>
            </a:r>
            <a:r>
              <a:rPr lang="ko-KR" altLang="en-US" sz="900" dirty="0"/>
              <a:t>삭제 또는 </a:t>
            </a:r>
            <a:r>
              <a:rPr lang="en-US" altLang="ko-KR" sz="900" dirty="0"/>
              <a:t>NA </a:t>
            </a:r>
            <a:r>
              <a:rPr lang="ko-KR" altLang="en-US" sz="900" dirty="0"/>
              <a:t>처리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diabetes$Age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sum(is.na(diabetes))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 BMI 0 </a:t>
            </a:r>
            <a:r>
              <a:rPr lang="ko-KR" altLang="en-US" sz="900" dirty="0"/>
              <a:t>값은 총 </a:t>
            </a:r>
            <a:r>
              <a:rPr lang="en-US" altLang="ko-KR" sz="900" dirty="0"/>
              <a:t>46</a:t>
            </a:r>
            <a:r>
              <a:rPr lang="ko-KR" altLang="en-US" sz="900" dirty="0"/>
              <a:t>건으로 </a:t>
            </a:r>
            <a:r>
              <a:rPr lang="ko-KR" altLang="en-US" sz="900" dirty="0" err="1"/>
              <a:t>이상치로</a:t>
            </a:r>
            <a:r>
              <a:rPr lang="ko-KR" altLang="en-US" sz="900" dirty="0"/>
              <a:t> 판단됨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중위수</a:t>
            </a:r>
            <a:r>
              <a:rPr lang="ko-KR" altLang="en-US" sz="900" dirty="0"/>
              <a:t> 대치</a:t>
            </a:r>
          </a:p>
          <a:p>
            <a:pPr marL="0" indent="0">
              <a:buNone/>
            </a:pPr>
            <a:r>
              <a:rPr lang="en-US" altLang="ko-KR" sz="900" dirty="0"/>
              <a:t>diabetes %&gt;% </a:t>
            </a:r>
          </a:p>
          <a:p>
            <a:pPr marL="0" indent="0">
              <a:buNone/>
            </a:pPr>
            <a:r>
              <a:rPr lang="en-US" altLang="ko-KR" sz="900" dirty="0"/>
              <a:t>  mutate(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=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==0,median(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),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)) %&gt;%</a:t>
            </a:r>
          </a:p>
          <a:p>
            <a:pPr marL="0" indent="0">
              <a:buNone/>
            </a:pPr>
            <a:r>
              <a:rPr lang="en-US" altLang="ko-KR" sz="900" dirty="0"/>
              <a:t>  mutate(BMI=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(BMI==0,median(BMI),BMI)) %&gt;%</a:t>
            </a:r>
          </a:p>
          <a:p>
            <a:pPr marL="0" indent="0">
              <a:buNone/>
            </a:pPr>
            <a:r>
              <a:rPr lang="en-US" altLang="ko-KR" sz="900" dirty="0"/>
              <a:t>  mutate(BMI=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(Insulin==0,median(Insulin),Insulin)) %&gt;%</a:t>
            </a:r>
          </a:p>
          <a:p>
            <a:pPr marL="0" indent="0">
              <a:buNone/>
            </a:pPr>
            <a:r>
              <a:rPr lang="en-US" altLang="ko-KR" sz="900" dirty="0"/>
              <a:t>  mutate(Age=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(Age&gt;150,median(Age),Age)) %&gt;%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</a:t>
            </a:r>
          </a:p>
          <a:p>
            <a:pPr marL="0" indent="0">
              <a:buNone/>
            </a:pPr>
            <a:r>
              <a:rPr lang="en-US" altLang="ko-KR" sz="900" dirty="0"/>
              <a:t>  {.-&gt;&gt;</a:t>
            </a:r>
            <a:r>
              <a:rPr lang="en-US" altLang="ko-KR" sz="900" dirty="0" err="1"/>
              <a:t>diabetes.clean</a:t>
            </a:r>
            <a:r>
              <a:rPr lang="en-US" altLang="ko-KR" sz="900" dirty="0"/>
              <a:t>} %&gt;% </a:t>
            </a:r>
          </a:p>
          <a:p>
            <a:pPr marL="0" indent="0">
              <a:buNone/>
            </a:pPr>
            <a:r>
              <a:rPr lang="en-US" altLang="ko-KR" sz="900" dirty="0"/>
              <a:t>  is.na %&gt;% sum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0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/>
              <a:t>스터디</a:t>
            </a:r>
            <a:r>
              <a:rPr lang="en-US" altLang="ko-KR" sz="1800" b="1" dirty="0"/>
              <a:t>3-</a:t>
            </a:r>
            <a:r>
              <a:rPr lang="ko-KR" altLang="en-US" sz="1800" b="1" dirty="0" smtClean="0"/>
              <a:t>기계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(2/2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2-3. </a:t>
            </a:r>
            <a:r>
              <a:rPr lang="ko-KR" altLang="en-US" sz="900" dirty="0"/>
              <a:t>종속변수는 </a:t>
            </a:r>
            <a:r>
              <a:rPr lang="en-US" altLang="ko-KR" sz="900" dirty="0"/>
              <a:t>Outcome(</a:t>
            </a:r>
            <a:r>
              <a:rPr lang="ko-KR" altLang="en-US" sz="900" dirty="0"/>
              <a:t>당뇨병 유무</a:t>
            </a:r>
            <a:r>
              <a:rPr lang="en-US" altLang="ko-KR" sz="900" dirty="0"/>
              <a:t>)</a:t>
            </a:r>
            <a:r>
              <a:rPr lang="ko-KR" altLang="en-US" sz="900" dirty="0"/>
              <a:t>이다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불균형 여부를 확인하고 이를 해결하는 방법 세가지를 기술한 후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diabetes$Outcome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약간의 불균형이 있다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랜덤언더샘플링</a:t>
            </a:r>
            <a:r>
              <a:rPr lang="ko-KR" altLang="en-US" sz="900" dirty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다수 클래스 데이터 중 소수 클래스 </a:t>
            </a:r>
            <a:r>
              <a:rPr lang="ko-KR" altLang="en-US" sz="900" dirty="0" err="1"/>
              <a:t>표본수만큼</a:t>
            </a:r>
            <a:r>
              <a:rPr lang="ko-KR" altLang="en-US" sz="900" dirty="0"/>
              <a:t> </a:t>
            </a:r>
            <a:r>
              <a:rPr lang="ko-KR" altLang="en-US" sz="900" dirty="0" err="1"/>
              <a:t>랜덤샘플링하여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                   </a:t>
            </a:r>
            <a:r>
              <a:rPr lang="ko-KR" altLang="en-US" sz="900" dirty="0"/>
              <a:t>소수 클래스 숫자와 맞추는 방식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랜덤오버샘플링 </a:t>
            </a:r>
            <a:r>
              <a:rPr lang="en-US" altLang="ko-KR" sz="900" dirty="0"/>
              <a:t>- </a:t>
            </a:r>
            <a:r>
              <a:rPr lang="ko-KR" altLang="en-US" sz="900" dirty="0"/>
              <a:t>소수 클래스 데이터 중 </a:t>
            </a:r>
            <a:r>
              <a:rPr lang="ko-KR" altLang="en-US" sz="900" dirty="0" err="1"/>
              <a:t>랜덤샘플링하여</a:t>
            </a:r>
            <a:r>
              <a:rPr lang="ko-KR" altLang="en-US" sz="900" dirty="0"/>
              <a:t> </a:t>
            </a:r>
          </a:p>
          <a:p>
            <a:pPr marL="0" indent="0">
              <a:buNone/>
            </a:pPr>
            <a:r>
              <a:rPr lang="en-US" altLang="ko-KR" sz="900" dirty="0"/>
              <a:t>#                  </a:t>
            </a:r>
            <a:r>
              <a:rPr lang="ko-KR" altLang="en-US" sz="900" dirty="0"/>
              <a:t>다수 클래스 데이터 숫자와 맞추는 방식</a:t>
            </a:r>
          </a:p>
          <a:p>
            <a:pPr marL="0" indent="0">
              <a:buNone/>
            </a:pPr>
            <a:r>
              <a:rPr lang="en-US" altLang="ko-KR" sz="900" dirty="0"/>
              <a:t># SMOTE - </a:t>
            </a:r>
            <a:r>
              <a:rPr lang="ko-KR" altLang="en-US" sz="900" dirty="0"/>
              <a:t>소수 클래스 데이터와 그 데이터에서 가장 가까운 </a:t>
            </a:r>
            <a:r>
              <a:rPr lang="en-US" altLang="ko-KR" sz="900" dirty="0"/>
              <a:t>k</a:t>
            </a:r>
            <a:r>
              <a:rPr lang="ko-KR" altLang="en-US" sz="900" dirty="0"/>
              <a:t>개의 소수 클래스 데이터 중 </a:t>
            </a:r>
          </a:p>
          <a:p>
            <a:pPr marL="0" indent="0">
              <a:buNone/>
            </a:pPr>
            <a:r>
              <a:rPr lang="en-US" altLang="ko-KR" sz="900" dirty="0"/>
              <a:t>#           </a:t>
            </a:r>
            <a:r>
              <a:rPr lang="ko-KR" altLang="en-US" sz="900" dirty="0"/>
              <a:t>무작위로 선택된 데이터 사이의 직선상에 가상의 소수 클래스 데이터를 만드는 방법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2-4. </a:t>
            </a:r>
            <a:r>
              <a:rPr lang="ko-KR" altLang="en-US" sz="900" dirty="0"/>
              <a:t>이중 하나를 선택하여 불균형여부를 해소하고 이를 선택한 이유를 설명하라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SMOTE </a:t>
            </a:r>
            <a:r>
              <a:rPr lang="ko-KR" altLang="en-US" sz="900" dirty="0"/>
              <a:t>를 선택한다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총 표본수가 </a:t>
            </a:r>
            <a:r>
              <a:rPr lang="en-US" altLang="ko-KR" sz="900" dirty="0"/>
              <a:t>768 </a:t>
            </a:r>
            <a:r>
              <a:rPr lang="ko-KR" altLang="en-US" sz="900" dirty="0"/>
              <a:t>이므로 크지 않다</a:t>
            </a:r>
            <a:r>
              <a:rPr lang="en-US" altLang="ko-KR" sz="900" dirty="0"/>
              <a:t>. </a:t>
            </a:r>
            <a:r>
              <a:rPr lang="ko-KR" altLang="en-US" sz="900" dirty="0"/>
              <a:t>그러므로 </a:t>
            </a:r>
            <a:r>
              <a:rPr lang="en-US" altLang="ko-KR" sz="900" dirty="0" err="1"/>
              <a:t>downSampling</a:t>
            </a:r>
            <a:r>
              <a:rPr lang="en-US" altLang="ko-KR" sz="900" dirty="0"/>
              <a:t> </a:t>
            </a:r>
            <a:r>
              <a:rPr lang="ko-KR" altLang="en-US" sz="900" dirty="0"/>
              <a:t>은 적합하지 않다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오버 샘플링 중 중복데이터로 과적합의 위험이 큰 랜덤오버샘플링보다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자료의 분포를 고려하여 </a:t>
            </a:r>
            <a:r>
              <a:rPr lang="ko-KR" altLang="en-US" sz="900" dirty="0" err="1"/>
              <a:t>중복없이</a:t>
            </a:r>
            <a:r>
              <a:rPr lang="ko-KR" altLang="en-US" sz="900" dirty="0"/>
              <a:t> 재현 생성하는 </a:t>
            </a:r>
            <a:r>
              <a:rPr lang="en-US" altLang="ko-KR" sz="900" dirty="0"/>
              <a:t>SMOTE </a:t>
            </a:r>
            <a:r>
              <a:rPr lang="ko-KR" altLang="en-US" sz="900" dirty="0"/>
              <a:t>를 사용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 err="1"/>
              <a:t>set.seed</a:t>
            </a:r>
            <a:r>
              <a:rPr lang="en-US" altLang="ko-KR" sz="900" dirty="0"/>
              <a:t>(1000)</a:t>
            </a:r>
          </a:p>
          <a:p>
            <a:pPr marL="0" indent="0">
              <a:buNone/>
            </a:pPr>
            <a:r>
              <a:rPr lang="en-US" altLang="ko-KR" sz="900" dirty="0" err="1"/>
              <a:t>diabetes.clean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train &lt;- </a:t>
            </a:r>
            <a:r>
              <a:rPr lang="en-US" altLang="ko-KR" sz="900" dirty="0" err="1"/>
              <a:t>createDataPartition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diabetes.clean$Outcome,p</a:t>
            </a:r>
            <a:r>
              <a:rPr lang="en-US" altLang="ko-KR" sz="900" dirty="0"/>
              <a:t>=0.7,list = F)</a:t>
            </a:r>
          </a:p>
          <a:p>
            <a:pPr marL="0" indent="0">
              <a:buNone/>
            </a:pPr>
            <a:r>
              <a:rPr lang="en-US" altLang="ko-KR" sz="900" dirty="0" err="1"/>
              <a:t>diabetes.train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diabetes.clean</a:t>
            </a:r>
            <a:r>
              <a:rPr lang="en-US" altLang="ko-KR" sz="900" dirty="0"/>
              <a:t>[train,]</a:t>
            </a:r>
          </a:p>
          <a:p>
            <a:pPr marL="0" indent="0">
              <a:buNone/>
            </a:pPr>
            <a:r>
              <a:rPr lang="en-US" altLang="ko-KR" sz="900" dirty="0" err="1"/>
              <a:t>diabetes.test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diabetes.clean</a:t>
            </a:r>
            <a:r>
              <a:rPr lang="en-US" altLang="ko-KR" sz="900" dirty="0"/>
              <a:t>[-train</a:t>
            </a:r>
            <a:r>
              <a:rPr lang="en-US" altLang="ko-KR" sz="900" dirty="0" smtClean="0"/>
              <a:t>,]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smotefamily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diabetes.train$Outcome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genData</a:t>
            </a:r>
            <a:r>
              <a:rPr lang="en-US" altLang="ko-KR" sz="900" dirty="0"/>
              <a:t> &lt;- SMOTE(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[,-9],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[,9],K=5,dup_size=1)</a:t>
            </a:r>
          </a:p>
          <a:p>
            <a:pPr marL="0" indent="0">
              <a:buNone/>
            </a:pPr>
            <a:r>
              <a:rPr lang="en-US" altLang="ko-KR" sz="900" dirty="0" err="1"/>
              <a:t>genData$data</a:t>
            </a:r>
            <a:r>
              <a:rPr lang="en-US" altLang="ko-KR" sz="900" dirty="0"/>
              <a:t> %&gt;% </a:t>
            </a:r>
          </a:p>
          <a:p>
            <a:pPr marL="0" indent="0">
              <a:buNone/>
            </a:pPr>
            <a:r>
              <a:rPr lang="en-US" altLang="ko-KR" sz="900" dirty="0"/>
              <a:t>  mutate(Outcome = 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(class)) %&gt;% </a:t>
            </a:r>
          </a:p>
          <a:p>
            <a:pPr marL="0" indent="0">
              <a:buNone/>
            </a:pPr>
            <a:r>
              <a:rPr lang="en-US" altLang="ko-KR" sz="900" dirty="0"/>
              <a:t>  select(-class) -&gt; </a:t>
            </a:r>
            <a:r>
              <a:rPr lang="en-US" altLang="ko-KR" sz="900" dirty="0" err="1"/>
              <a:t>diabetes.train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??? </a:t>
            </a:r>
            <a:r>
              <a:rPr lang="ko-KR" altLang="en-US" sz="900" dirty="0"/>
              <a:t>완벽히 동일하지는 않다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diabetes.train$Outcome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skim(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sum(is.na(</a:t>
            </a:r>
            <a:r>
              <a:rPr lang="en-US" altLang="ko-KR" sz="900" dirty="0" err="1"/>
              <a:t>diabetes.train</a:t>
            </a:r>
            <a:r>
              <a:rPr lang="en-US" altLang="ko-KR" sz="900" dirty="0" smtClean="0"/>
              <a:t>))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2-5. </a:t>
            </a:r>
            <a:r>
              <a:rPr lang="ko-KR" altLang="en-US" sz="900" dirty="0"/>
              <a:t>세 개 이상의 알고리즘 제시하고 정확도 및 속도 측면에서 각 </a:t>
            </a:r>
            <a:r>
              <a:rPr lang="en-US" altLang="ko-KR" sz="900" dirty="0"/>
              <a:t>1</a:t>
            </a:r>
            <a:r>
              <a:rPr lang="ko-KR" altLang="en-US" sz="900" dirty="0"/>
              <a:t>개씩 선정하라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로지스틱회귀</a:t>
            </a:r>
            <a:r>
              <a:rPr lang="ko-KR" altLang="en-US" sz="900" dirty="0"/>
              <a:t> </a:t>
            </a:r>
            <a:r>
              <a:rPr lang="en-US" altLang="ko-KR" sz="900" dirty="0"/>
              <a:t>/ </a:t>
            </a:r>
            <a:r>
              <a:rPr lang="ko-KR" altLang="en-US" sz="900" dirty="0"/>
              <a:t>의사결정나무 </a:t>
            </a:r>
            <a:r>
              <a:rPr lang="en-US" altLang="ko-KR" sz="900" dirty="0"/>
              <a:t>/ </a:t>
            </a:r>
            <a:r>
              <a:rPr lang="ko-KR" altLang="en-US" sz="900" dirty="0" err="1"/>
              <a:t>랜덤포레스트</a:t>
            </a:r>
            <a:r>
              <a:rPr lang="ko-KR" altLang="en-US" sz="900" dirty="0"/>
              <a:t> </a:t>
            </a:r>
            <a:r>
              <a:rPr lang="en-US" altLang="ko-KR" sz="900" dirty="0"/>
              <a:t>/ </a:t>
            </a:r>
            <a:r>
              <a:rPr lang="en-US" altLang="ko-KR" sz="900" dirty="0" err="1"/>
              <a:t>knn</a:t>
            </a:r>
            <a:r>
              <a:rPr lang="en-US" altLang="ko-KR" sz="900" dirty="0"/>
              <a:t>/</a:t>
            </a:r>
            <a:r>
              <a:rPr lang="en-US" altLang="ko-KR" sz="900" dirty="0" err="1"/>
              <a:t>svmRadial</a:t>
            </a:r>
            <a:r>
              <a:rPr lang="en-US" altLang="ko-KR" sz="900" dirty="0"/>
              <a:t> 5</a:t>
            </a:r>
            <a:r>
              <a:rPr lang="ko-KR" altLang="en-US" sz="900" dirty="0"/>
              <a:t>가지 알고리즘 비교 분석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속도 측면에서는 </a:t>
            </a:r>
            <a:r>
              <a:rPr lang="ko-KR" altLang="en-US" sz="900" dirty="0" err="1"/>
              <a:t>로지스틱</a:t>
            </a:r>
            <a:r>
              <a:rPr lang="ko-KR" altLang="en-US" sz="900" dirty="0"/>
              <a:t> 회귀 정확도 측면에서는 </a:t>
            </a:r>
            <a:r>
              <a:rPr lang="ko-KR" altLang="en-US" sz="900" dirty="0" err="1"/>
              <a:t>랜덤포레스트</a:t>
            </a:r>
            <a:r>
              <a:rPr lang="ko-KR" altLang="en-US" sz="900" dirty="0"/>
              <a:t> 또는 </a:t>
            </a:r>
            <a:r>
              <a:rPr lang="en-US" altLang="ko-KR" sz="900" dirty="0" err="1"/>
              <a:t>svm</a:t>
            </a:r>
            <a:r>
              <a:rPr lang="en-US" altLang="ko-KR" sz="900" dirty="0"/>
              <a:t> </a:t>
            </a:r>
            <a:r>
              <a:rPr lang="ko-KR" altLang="en-US" sz="900" dirty="0"/>
              <a:t>이 좋을 것으로 예상됨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lubridate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eval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models &lt;- c("</a:t>
            </a:r>
            <a:r>
              <a:rPr lang="en-US" altLang="ko-KR" sz="900" dirty="0" err="1"/>
              <a:t>glm</a:t>
            </a:r>
            <a:r>
              <a:rPr lang="en-US" altLang="ko-KR" sz="900" dirty="0"/>
              <a:t>","</a:t>
            </a:r>
            <a:r>
              <a:rPr lang="en-US" altLang="ko-KR" sz="900" dirty="0" err="1"/>
              <a:t>rpart</a:t>
            </a:r>
            <a:r>
              <a:rPr lang="en-US" altLang="ko-KR" sz="900" dirty="0"/>
              <a:t>","</a:t>
            </a:r>
            <a:r>
              <a:rPr lang="en-US" altLang="ko-KR" sz="900" dirty="0" err="1"/>
              <a:t>rf</a:t>
            </a:r>
            <a:r>
              <a:rPr lang="en-US" altLang="ko-KR" sz="900" dirty="0"/>
              <a:t>","</a:t>
            </a:r>
            <a:r>
              <a:rPr lang="en-US" altLang="ko-KR" sz="900" dirty="0" err="1"/>
              <a:t>knn</a:t>
            </a:r>
            <a:r>
              <a:rPr lang="en-US" altLang="ko-KR" sz="900" dirty="0"/>
              <a:t>","</a:t>
            </a:r>
            <a:r>
              <a:rPr lang="en-US" altLang="ko-KR" sz="900" dirty="0" err="1"/>
              <a:t>svmRadial</a:t>
            </a:r>
            <a:r>
              <a:rPr lang="en-US" altLang="ko-KR" sz="900" dirty="0"/>
              <a:t>")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73016" y="611560"/>
            <a:ext cx="3240360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for(i in </a:t>
            </a:r>
            <a:r>
              <a:rPr lang="en-US" altLang="ko-KR" sz="900" dirty="0" err="1"/>
              <a:t>seq</a:t>
            </a:r>
            <a:r>
              <a:rPr lang="en-US" altLang="ko-KR" sz="900" dirty="0"/>
              <a:t>(models)){</a:t>
            </a:r>
          </a:p>
          <a:p>
            <a:pPr marL="0" indent="0">
              <a:buNone/>
            </a:pPr>
            <a:r>
              <a:rPr lang="en-US" altLang="ko-KR" sz="900" dirty="0"/>
              <a:t>  print(models[i])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</a:p>
          <a:p>
            <a:pPr marL="0" indent="0">
              <a:buNone/>
            </a:pPr>
            <a:r>
              <a:rPr lang="en-US" altLang="ko-KR" sz="900" dirty="0"/>
              <a:t>  start &lt;- now()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set.seed</a:t>
            </a:r>
            <a:r>
              <a:rPr lang="en-US" altLang="ko-KR" sz="900" dirty="0"/>
              <a:t>(1000)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 %&gt;% </a:t>
            </a:r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전처리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recipe(Outcome ~ .) %&gt;%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step_impute_mode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all_nominal</a:t>
            </a:r>
            <a:r>
              <a:rPr lang="en-US" altLang="ko-KR" sz="900" dirty="0"/>
              <a:t>())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step_impute_median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all_numeric</a:t>
            </a:r>
            <a:r>
              <a:rPr lang="en-US" altLang="ko-KR" sz="900" dirty="0"/>
              <a:t>())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step_rm</a:t>
            </a:r>
            <a:r>
              <a:rPr lang="en-US" altLang="ko-KR" sz="900" dirty="0"/>
              <a:t>(Age)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step_rm</a:t>
            </a:r>
            <a:r>
              <a:rPr lang="en-US" altLang="ko-KR" sz="900" dirty="0"/>
              <a:t>(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step_rm</a:t>
            </a:r>
            <a:r>
              <a:rPr lang="en-US" altLang="ko-KR" sz="900" dirty="0"/>
              <a:t>(</a:t>
            </a:r>
            <a:r>
              <a:rPr lang="en-US" altLang="ko-KR" sz="900" dirty="0" err="1"/>
              <a:t>SkinThickness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step_nzv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all_predictors</a:t>
            </a:r>
            <a:r>
              <a:rPr lang="en-US" altLang="ko-KR" sz="900" dirty="0"/>
              <a:t>()) %&gt;%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step_normalize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all_predictors</a:t>
            </a:r>
            <a:r>
              <a:rPr lang="en-US" altLang="ko-KR" sz="900" dirty="0"/>
              <a:t>())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step_corr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all_predictors</a:t>
            </a:r>
            <a:r>
              <a:rPr lang="en-US" altLang="ko-KR" sz="900" dirty="0"/>
              <a:t>(),threshold = .90) %&gt;%</a:t>
            </a:r>
          </a:p>
          <a:p>
            <a:pPr marL="0" indent="0">
              <a:buNone/>
            </a:pPr>
            <a:r>
              <a:rPr lang="en-US" altLang="ko-KR" sz="900" dirty="0"/>
              <a:t>    prep() %&gt;% </a:t>
            </a:r>
          </a:p>
          <a:p>
            <a:pPr marL="0" indent="0">
              <a:buNone/>
            </a:pPr>
            <a:r>
              <a:rPr lang="en-US" altLang="ko-KR" sz="900" dirty="0"/>
              <a:t>    {. -&gt;&gt; </a:t>
            </a:r>
            <a:r>
              <a:rPr lang="en-US" altLang="ko-KR" sz="900" dirty="0" err="1"/>
              <a:t>my_recipe</a:t>
            </a:r>
            <a:r>
              <a:rPr lang="en-US" altLang="ko-KR" sz="900" dirty="0"/>
              <a:t>} %&gt;% </a:t>
            </a:r>
          </a:p>
          <a:p>
            <a:pPr marL="0" indent="0">
              <a:buNone/>
            </a:pPr>
            <a:r>
              <a:rPr lang="en-US" altLang="ko-KR" sz="900" dirty="0"/>
              <a:t>    juice() %&gt;% #bake </a:t>
            </a:r>
            <a:r>
              <a:rPr lang="ko-KR" altLang="en-US" sz="900" dirty="0"/>
              <a:t>를 대신 사용하려면</a:t>
            </a:r>
            <a:r>
              <a:rPr lang="en-US" altLang="ko-KR" sz="900" dirty="0"/>
              <a:t>?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훈련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train(data=.,</a:t>
            </a:r>
          </a:p>
          <a:p>
            <a:pPr marL="0" indent="0">
              <a:buNone/>
            </a:pPr>
            <a:r>
              <a:rPr lang="en-US" altLang="ko-KR" sz="900" dirty="0"/>
              <a:t>          Outcome ~ .,</a:t>
            </a:r>
          </a:p>
          <a:p>
            <a:pPr marL="0" indent="0">
              <a:buNone/>
            </a:pPr>
            <a:r>
              <a:rPr lang="en-US" altLang="ko-KR" sz="900" dirty="0"/>
              <a:t>          method = models[i],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tuneLength</a:t>
            </a:r>
            <a:r>
              <a:rPr lang="en-US" altLang="ko-KR" sz="900" dirty="0"/>
              <a:t> = 10,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trControl</a:t>
            </a:r>
            <a:r>
              <a:rPr lang="en-US" altLang="ko-KR" sz="900" dirty="0"/>
              <a:t> = </a:t>
            </a:r>
            <a:r>
              <a:rPr lang="en-US" altLang="ko-KR" sz="900" dirty="0" err="1"/>
              <a:t>trainControl</a:t>
            </a:r>
            <a:r>
              <a:rPr lang="en-US" altLang="ko-KR" sz="900" dirty="0"/>
              <a:t>(method = "cv")) %&gt;% </a:t>
            </a:r>
            <a:r>
              <a:rPr lang="en-US" altLang="ko-KR" sz="900" dirty="0" smtClean="0"/>
              <a:t>    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예측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predict(</a:t>
            </a:r>
            <a:r>
              <a:rPr lang="en-US" altLang="ko-KR" sz="900" dirty="0" err="1"/>
              <a:t>newdata</a:t>
            </a:r>
            <a:r>
              <a:rPr lang="en-US" altLang="ko-KR" sz="900" dirty="0"/>
              <a:t>=bake(</a:t>
            </a:r>
            <a:r>
              <a:rPr lang="en-US" altLang="ko-KR" sz="900" dirty="0" err="1"/>
              <a:t>my_recipe,diabetes.test</a:t>
            </a:r>
            <a:r>
              <a:rPr lang="en-US" altLang="ko-KR" sz="900" dirty="0"/>
              <a:t>)) </a:t>
            </a:r>
            <a:r>
              <a:rPr lang="en-US" altLang="ko-KR" sz="900" dirty="0" smtClean="0"/>
              <a:t>%&gt;%    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평가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 err="1"/>
              <a:t>confusionMatrix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diabetes.test$Outcome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tidy() %&gt;% </a:t>
            </a:r>
          </a:p>
          <a:p>
            <a:pPr marL="0" indent="0">
              <a:buNone/>
            </a:pPr>
            <a:r>
              <a:rPr lang="en-US" altLang="ko-KR" sz="900" dirty="0"/>
              <a:t>    filter(term %in% c('accuracy','f1')) %&gt;% </a:t>
            </a:r>
          </a:p>
          <a:p>
            <a:pPr marL="0" indent="0">
              <a:buNone/>
            </a:pPr>
            <a:r>
              <a:rPr lang="en-US" altLang="ko-KR" sz="900" dirty="0"/>
              <a:t>    select(</a:t>
            </a:r>
            <a:r>
              <a:rPr lang="en-US" altLang="ko-KR" sz="900" dirty="0" err="1"/>
              <a:t>term,estimate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column_to_rownames</a:t>
            </a:r>
            <a:r>
              <a:rPr lang="en-US" altLang="ko-KR" sz="900" dirty="0"/>
              <a:t>(</a:t>
            </a:r>
            <a:r>
              <a:rPr lang="en-US" altLang="ko-KR" sz="900" dirty="0" err="1"/>
              <a:t>var</a:t>
            </a:r>
            <a:r>
              <a:rPr lang="en-US" altLang="ko-KR" sz="900" dirty="0"/>
              <a:t>="term") %&gt;%</a:t>
            </a:r>
          </a:p>
          <a:p>
            <a:pPr marL="0" indent="0">
              <a:buNone/>
            </a:pPr>
            <a:r>
              <a:rPr lang="en-US" altLang="ko-KR" sz="900" dirty="0"/>
              <a:t>    t %&gt;% 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gubun</a:t>
            </a:r>
            <a:r>
              <a:rPr lang="en-US" altLang="ko-KR" sz="900" dirty="0"/>
              <a:t>=models[i],.) -&gt; </a:t>
            </a:r>
            <a:r>
              <a:rPr lang="en-US" altLang="ko-KR" sz="900" dirty="0" smtClean="0"/>
              <a:t>temp.cm 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end &lt;- now()</a:t>
            </a:r>
          </a:p>
          <a:p>
            <a:pPr marL="0" indent="0">
              <a:buNone/>
            </a:pPr>
            <a:r>
              <a:rPr lang="en-US" altLang="ko-KR" sz="900" dirty="0"/>
              <a:t>  elapse &lt;- end-start</a:t>
            </a:r>
          </a:p>
          <a:p>
            <a:pPr marL="0" indent="0">
              <a:buNone/>
            </a:pPr>
            <a:r>
              <a:rPr lang="en-US" altLang="ko-KR" sz="900" dirty="0"/>
              <a:t>  elapse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new.row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cbind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temp.cm,elapse</a:t>
            </a:r>
            <a:r>
              <a:rPr lang="en-US" altLang="ko-KR" sz="900" dirty="0"/>
              <a:t>=round(elapse,2))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eval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eval,new.row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  print(elapse)</a:t>
            </a:r>
          </a:p>
          <a:p>
            <a:pPr marL="0" indent="0">
              <a:buNone/>
            </a:pPr>
            <a:r>
              <a:rPr lang="en-US" altLang="ko-KR" sz="900" dirty="0"/>
              <a:t>}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2-6. </a:t>
            </a:r>
            <a:r>
              <a:rPr lang="ko-KR" altLang="en-US" sz="900" dirty="0"/>
              <a:t>모델을 비교하고 결과를 설명하라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 err="1"/>
              <a:t>eval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훈련시간은 </a:t>
            </a:r>
            <a:r>
              <a:rPr lang="en-US" altLang="ko-KR" sz="900" dirty="0" err="1"/>
              <a:t>glm</a:t>
            </a:r>
            <a:r>
              <a:rPr lang="en-US" altLang="ko-KR" sz="900" dirty="0"/>
              <a:t>, </a:t>
            </a:r>
            <a:r>
              <a:rPr lang="en-US" altLang="ko-KR" sz="900" dirty="0" err="1"/>
              <a:t>rpart,knn</a:t>
            </a:r>
            <a:r>
              <a:rPr lang="en-US" altLang="ko-KR" sz="900" dirty="0"/>
              <a:t> </a:t>
            </a:r>
            <a:r>
              <a:rPr lang="ko-KR" altLang="en-US" sz="900" dirty="0"/>
              <a:t>이 </a:t>
            </a:r>
            <a:r>
              <a:rPr lang="en-US" altLang="ko-KR" sz="900" dirty="0"/>
              <a:t>2</a:t>
            </a:r>
            <a:r>
              <a:rPr lang="ko-KR" altLang="en-US" sz="900" dirty="0"/>
              <a:t>초 미만으로 비슷하게 빠르며</a:t>
            </a:r>
            <a:r>
              <a:rPr lang="en-US" altLang="ko-KR" sz="900" dirty="0"/>
              <a:t>,</a:t>
            </a:r>
            <a:r>
              <a:rPr lang="en-US" altLang="ko-KR" sz="900" dirty="0" err="1"/>
              <a:t>glm</a:t>
            </a:r>
            <a:r>
              <a:rPr lang="en-US" altLang="ko-KR" sz="900" dirty="0"/>
              <a:t> </a:t>
            </a:r>
            <a:r>
              <a:rPr lang="ko-KR" altLang="en-US" sz="900" dirty="0"/>
              <a:t>이 미세하지만 가장 빠름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정확도는 </a:t>
            </a:r>
            <a:r>
              <a:rPr lang="en-US" altLang="ko-KR" sz="900" dirty="0"/>
              <a:t>accuracy </a:t>
            </a:r>
            <a:r>
              <a:rPr lang="ko-KR" altLang="en-US" sz="900" dirty="0"/>
              <a:t>와 </a:t>
            </a:r>
            <a:r>
              <a:rPr lang="en-US" altLang="ko-KR" sz="900" dirty="0"/>
              <a:t>f1 score </a:t>
            </a:r>
            <a:r>
              <a:rPr lang="ko-KR" altLang="en-US" sz="900" dirty="0"/>
              <a:t>모두 </a:t>
            </a:r>
            <a:r>
              <a:rPr lang="en-US" altLang="ko-KR" sz="900" dirty="0" err="1"/>
              <a:t>randomForest</a:t>
            </a:r>
            <a:r>
              <a:rPr lang="en-US" altLang="ko-KR" sz="900" dirty="0"/>
              <a:t> </a:t>
            </a:r>
            <a:r>
              <a:rPr lang="ko-KR" altLang="en-US" sz="900" dirty="0"/>
              <a:t>가 가장 우수한 결과를 보여줌</a:t>
            </a:r>
            <a:endParaRPr lang="en-US" altLang="ko-KR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5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/>
              <a:t>스터디</a:t>
            </a:r>
            <a:r>
              <a:rPr lang="en-US" altLang="ko-KR" sz="1800" b="1" dirty="0"/>
              <a:t>3-</a:t>
            </a:r>
            <a:r>
              <a:rPr lang="ko-KR" altLang="en-US" sz="1800" b="1" dirty="0" smtClean="0"/>
              <a:t>기계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(2/2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2-3. </a:t>
            </a:r>
            <a:r>
              <a:rPr lang="ko-KR" altLang="en-US" sz="900" dirty="0"/>
              <a:t>종속변수는 </a:t>
            </a:r>
            <a:r>
              <a:rPr lang="en-US" altLang="ko-KR" sz="900" dirty="0"/>
              <a:t>Outcome(</a:t>
            </a:r>
            <a:r>
              <a:rPr lang="ko-KR" altLang="en-US" sz="900" dirty="0"/>
              <a:t>당뇨병 유무</a:t>
            </a:r>
            <a:r>
              <a:rPr lang="en-US" altLang="ko-KR" sz="900" dirty="0"/>
              <a:t>)</a:t>
            </a:r>
            <a:r>
              <a:rPr lang="ko-KR" altLang="en-US" sz="900" dirty="0"/>
              <a:t>이다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불균형 여부를 확인하고 이를 해결하는 방법 세가지를 기술한 후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diabetes$Outcome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약간의 불균형이 있다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랜덤언더샘플링</a:t>
            </a:r>
            <a:r>
              <a:rPr lang="ko-KR" altLang="en-US" sz="900" dirty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다수 클래스 데이터 중 소수 클래스 </a:t>
            </a:r>
            <a:r>
              <a:rPr lang="ko-KR" altLang="en-US" sz="900" dirty="0" err="1"/>
              <a:t>표본수만큼</a:t>
            </a:r>
            <a:r>
              <a:rPr lang="ko-KR" altLang="en-US" sz="900" dirty="0"/>
              <a:t> </a:t>
            </a:r>
            <a:r>
              <a:rPr lang="ko-KR" altLang="en-US" sz="900" dirty="0" err="1"/>
              <a:t>랜덤샘플링하여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                   </a:t>
            </a:r>
            <a:r>
              <a:rPr lang="ko-KR" altLang="en-US" sz="900" dirty="0"/>
              <a:t>소수 클래스 숫자와 맞추는 방식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랜덤오버샘플링 </a:t>
            </a:r>
            <a:r>
              <a:rPr lang="en-US" altLang="ko-KR" sz="900" dirty="0"/>
              <a:t>- </a:t>
            </a:r>
            <a:r>
              <a:rPr lang="ko-KR" altLang="en-US" sz="900" dirty="0"/>
              <a:t>소수 클래스 데이터 중 </a:t>
            </a:r>
            <a:r>
              <a:rPr lang="ko-KR" altLang="en-US" sz="900" dirty="0" err="1"/>
              <a:t>랜덤샘플링하여</a:t>
            </a:r>
            <a:r>
              <a:rPr lang="ko-KR" altLang="en-US" sz="900" dirty="0"/>
              <a:t> </a:t>
            </a:r>
          </a:p>
          <a:p>
            <a:pPr marL="0" indent="0">
              <a:buNone/>
            </a:pPr>
            <a:r>
              <a:rPr lang="en-US" altLang="ko-KR" sz="900" dirty="0"/>
              <a:t>#                  </a:t>
            </a:r>
            <a:r>
              <a:rPr lang="ko-KR" altLang="en-US" sz="900" dirty="0"/>
              <a:t>다수 클래스 데이터 숫자와 맞추는 방식</a:t>
            </a:r>
          </a:p>
          <a:p>
            <a:pPr marL="0" indent="0">
              <a:buNone/>
            </a:pPr>
            <a:r>
              <a:rPr lang="en-US" altLang="ko-KR" sz="900" dirty="0"/>
              <a:t># SMOTE - </a:t>
            </a:r>
            <a:r>
              <a:rPr lang="ko-KR" altLang="en-US" sz="900" dirty="0"/>
              <a:t>소수 클래스 데이터와 그 데이터에서 가장 가까운 </a:t>
            </a:r>
            <a:r>
              <a:rPr lang="en-US" altLang="ko-KR" sz="900" dirty="0"/>
              <a:t>k</a:t>
            </a:r>
            <a:r>
              <a:rPr lang="ko-KR" altLang="en-US" sz="900" dirty="0"/>
              <a:t>개의 소수 클래스 데이터 중 </a:t>
            </a:r>
          </a:p>
          <a:p>
            <a:pPr marL="0" indent="0">
              <a:buNone/>
            </a:pPr>
            <a:r>
              <a:rPr lang="en-US" altLang="ko-KR" sz="900" dirty="0"/>
              <a:t>#           </a:t>
            </a:r>
            <a:r>
              <a:rPr lang="ko-KR" altLang="en-US" sz="900" dirty="0"/>
              <a:t>무작위로 선택된 데이터 사이의 직선상에 가상의 소수 클래스 데이터를 만드는 방법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2-4. </a:t>
            </a:r>
            <a:r>
              <a:rPr lang="ko-KR" altLang="en-US" sz="900" dirty="0"/>
              <a:t>이중 하나를 선택하여 불균형여부를 해소하고 이를 선택한 이유를 설명하라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SMOTE </a:t>
            </a:r>
            <a:r>
              <a:rPr lang="ko-KR" altLang="en-US" sz="900" dirty="0"/>
              <a:t>를 선택한다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총 표본수가 </a:t>
            </a:r>
            <a:r>
              <a:rPr lang="en-US" altLang="ko-KR" sz="900" dirty="0"/>
              <a:t>768 </a:t>
            </a:r>
            <a:r>
              <a:rPr lang="ko-KR" altLang="en-US" sz="900" dirty="0"/>
              <a:t>이므로 크지 않다</a:t>
            </a:r>
            <a:r>
              <a:rPr lang="en-US" altLang="ko-KR" sz="900" dirty="0"/>
              <a:t>. </a:t>
            </a:r>
            <a:r>
              <a:rPr lang="ko-KR" altLang="en-US" sz="900" dirty="0"/>
              <a:t>그러므로 </a:t>
            </a:r>
            <a:r>
              <a:rPr lang="en-US" altLang="ko-KR" sz="900" dirty="0" err="1"/>
              <a:t>downSampling</a:t>
            </a:r>
            <a:r>
              <a:rPr lang="en-US" altLang="ko-KR" sz="900" dirty="0"/>
              <a:t> </a:t>
            </a:r>
            <a:r>
              <a:rPr lang="ko-KR" altLang="en-US" sz="900" dirty="0"/>
              <a:t>은 적합하지 않다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오버 샘플링 중 중복데이터로 과적합의 위험이 큰 랜덤오버샘플링보다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자료의 분포를 고려하여 </a:t>
            </a:r>
            <a:r>
              <a:rPr lang="ko-KR" altLang="en-US" sz="900" dirty="0" err="1"/>
              <a:t>중복없이</a:t>
            </a:r>
            <a:r>
              <a:rPr lang="ko-KR" altLang="en-US" sz="900" dirty="0"/>
              <a:t> 재현 생성하는 </a:t>
            </a:r>
            <a:r>
              <a:rPr lang="en-US" altLang="ko-KR" sz="900" dirty="0"/>
              <a:t>SMOTE </a:t>
            </a:r>
            <a:r>
              <a:rPr lang="ko-KR" altLang="en-US" sz="900" dirty="0"/>
              <a:t>를 사용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 err="1"/>
              <a:t>set.seed</a:t>
            </a:r>
            <a:r>
              <a:rPr lang="en-US" altLang="ko-KR" sz="900" dirty="0"/>
              <a:t>(1000)</a:t>
            </a:r>
          </a:p>
          <a:p>
            <a:pPr marL="0" indent="0">
              <a:buNone/>
            </a:pPr>
            <a:r>
              <a:rPr lang="en-US" altLang="ko-KR" sz="900" dirty="0" err="1"/>
              <a:t>diabetes.clean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train &lt;- </a:t>
            </a:r>
            <a:r>
              <a:rPr lang="en-US" altLang="ko-KR" sz="900" dirty="0" err="1"/>
              <a:t>createDataPartition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diabetes.clean$Outcome,p</a:t>
            </a:r>
            <a:r>
              <a:rPr lang="en-US" altLang="ko-KR" sz="900" dirty="0"/>
              <a:t>=0.7,list = F)</a:t>
            </a:r>
          </a:p>
          <a:p>
            <a:pPr marL="0" indent="0">
              <a:buNone/>
            </a:pPr>
            <a:r>
              <a:rPr lang="en-US" altLang="ko-KR" sz="900" dirty="0" err="1"/>
              <a:t>diabetes.train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diabetes.clean</a:t>
            </a:r>
            <a:r>
              <a:rPr lang="en-US" altLang="ko-KR" sz="900" dirty="0"/>
              <a:t>[train,]</a:t>
            </a:r>
          </a:p>
          <a:p>
            <a:pPr marL="0" indent="0">
              <a:buNone/>
            </a:pPr>
            <a:r>
              <a:rPr lang="en-US" altLang="ko-KR" sz="900" dirty="0" err="1"/>
              <a:t>diabetes.test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diabetes.clean</a:t>
            </a:r>
            <a:r>
              <a:rPr lang="en-US" altLang="ko-KR" sz="900" dirty="0"/>
              <a:t>[-train</a:t>
            </a:r>
            <a:r>
              <a:rPr lang="en-US" altLang="ko-KR" sz="900" dirty="0" smtClean="0"/>
              <a:t>,]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smotefamily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diabetes.train$Outcome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genData</a:t>
            </a:r>
            <a:r>
              <a:rPr lang="en-US" altLang="ko-KR" sz="900" dirty="0"/>
              <a:t> &lt;- SMOTE(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[,-9],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[,9],K=5,dup_size=1)</a:t>
            </a:r>
          </a:p>
          <a:p>
            <a:pPr marL="0" indent="0">
              <a:buNone/>
            </a:pPr>
            <a:r>
              <a:rPr lang="en-US" altLang="ko-KR" sz="900" dirty="0" err="1"/>
              <a:t>genData$data</a:t>
            </a:r>
            <a:r>
              <a:rPr lang="en-US" altLang="ko-KR" sz="900" dirty="0"/>
              <a:t> %&gt;% </a:t>
            </a:r>
          </a:p>
          <a:p>
            <a:pPr marL="0" indent="0">
              <a:buNone/>
            </a:pPr>
            <a:r>
              <a:rPr lang="en-US" altLang="ko-KR" sz="900" dirty="0"/>
              <a:t>  mutate(Outcome = 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(class)) %&gt;% </a:t>
            </a:r>
          </a:p>
          <a:p>
            <a:pPr marL="0" indent="0">
              <a:buNone/>
            </a:pPr>
            <a:r>
              <a:rPr lang="en-US" altLang="ko-KR" sz="900" dirty="0"/>
              <a:t>  select(-class) -&gt; </a:t>
            </a:r>
            <a:r>
              <a:rPr lang="en-US" altLang="ko-KR" sz="900" dirty="0" err="1"/>
              <a:t>diabetes.train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??? </a:t>
            </a:r>
            <a:r>
              <a:rPr lang="ko-KR" altLang="en-US" sz="900" dirty="0"/>
              <a:t>완벽히 동일하지는 않다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diabetes.train$Outcome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skim(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sum(is.na(</a:t>
            </a:r>
            <a:r>
              <a:rPr lang="en-US" altLang="ko-KR" sz="900" dirty="0" err="1"/>
              <a:t>diabetes.train</a:t>
            </a:r>
            <a:r>
              <a:rPr lang="en-US" altLang="ko-KR" sz="900" dirty="0" smtClean="0"/>
              <a:t>))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2-5. </a:t>
            </a:r>
            <a:r>
              <a:rPr lang="ko-KR" altLang="en-US" sz="900" dirty="0"/>
              <a:t>세 개 이상의 알고리즘 제시하고 정확도 및 속도 측면에서 각 </a:t>
            </a:r>
            <a:r>
              <a:rPr lang="en-US" altLang="ko-KR" sz="900" dirty="0"/>
              <a:t>1</a:t>
            </a:r>
            <a:r>
              <a:rPr lang="ko-KR" altLang="en-US" sz="900" dirty="0"/>
              <a:t>개씩 선정하라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로지스틱회귀</a:t>
            </a:r>
            <a:r>
              <a:rPr lang="ko-KR" altLang="en-US" sz="900" dirty="0"/>
              <a:t> </a:t>
            </a:r>
            <a:r>
              <a:rPr lang="en-US" altLang="ko-KR" sz="900" dirty="0"/>
              <a:t>/ </a:t>
            </a:r>
            <a:r>
              <a:rPr lang="ko-KR" altLang="en-US" sz="900" dirty="0"/>
              <a:t>의사결정나무 </a:t>
            </a:r>
            <a:r>
              <a:rPr lang="en-US" altLang="ko-KR" sz="900" dirty="0"/>
              <a:t>/ </a:t>
            </a:r>
            <a:r>
              <a:rPr lang="ko-KR" altLang="en-US" sz="900" dirty="0" err="1"/>
              <a:t>랜덤포레스트</a:t>
            </a:r>
            <a:r>
              <a:rPr lang="ko-KR" altLang="en-US" sz="900" dirty="0"/>
              <a:t> </a:t>
            </a:r>
            <a:r>
              <a:rPr lang="en-US" altLang="ko-KR" sz="900" dirty="0"/>
              <a:t>/ </a:t>
            </a:r>
            <a:r>
              <a:rPr lang="en-US" altLang="ko-KR" sz="900" dirty="0" err="1"/>
              <a:t>knn</a:t>
            </a:r>
            <a:r>
              <a:rPr lang="en-US" altLang="ko-KR" sz="900" dirty="0"/>
              <a:t>/</a:t>
            </a:r>
            <a:r>
              <a:rPr lang="en-US" altLang="ko-KR" sz="900" dirty="0" err="1"/>
              <a:t>svmRadial</a:t>
            </a:r>
            <a:r>
              <a:rPr lang="en-US" altLang="ko-KR" sz="900" dirty="0"/>
              <a:t> 5</a:t>
            </a:r>
            <a:r>
              <a:rPr lang="ko-KR" altLang="en-US" sz="900" dirty="0"/>
              <a:t>가지 알고리즘 비교 분석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속도 측면에서는 </a:t>
            </a:r>
            <a:r>
              <a:rPr lang="ko-KR" altLang="en-US" sz="900" dirty="0" err="1"/>
              <a:t>로지스틱</a:t>
            </a:r>
            <a:r>
              <a:rPr lang="ko-KR" altLang="en-US" sz="900" dirty="0"/>
              <a:t> 회귀 정확도 측면에서는 </a:t>
            </a:r>
            <a:r>
              <a:rPr lang="ko-KR" altLang="en-US" sz="900" dirty="0" err="1"/>
              <a:t>랜덤포레스트</a:t>
            </a:r>
            <a:r>
              <a:rPr lang="ko-KR" altLang="en-US" sz="900" dirty="0"/>
              <a:t> 또는 </a:t>
            </a:r>
            <a:r>
              <a:rPr lang="en-US" altLang="ko-KR" sz="900" dirty="0" err="1"/>
              <a:t>svm</a:t>
            </a:r>
            <a:r>
              <a:rPr lang="en-US" altLang="ko-KR" sz="900" dirty="0"/>
              <a:t> </a:t>
            </a:r>
            <a:r>
              <a:rPr lang="ko-KR" altLang="en-US" sz="900" dirty="0"/>
              <a:t>이 좋을 것으로 예상됨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lubridate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eval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models &lt;- c("</a:t>
            </a:r>
            <a:r>
              <a:rPr lang="en-US" altLang="ko-KR" sz="900" dirty="0" err="1"/>
              <a:t>glm</a:t>
            </a:r>
            <a:r>
              <a:rPr lang="en-US" altLang="ko-KR" sz="900" dirty="0"/>
              <a:t>","</a:t>
            </a:r>
            <a:r>
              <a:rPr lang="en-US" altLang="ko-KR" sz="900" dirty="0" err="1"/>
              <a:t>rpart</a:t>
            </a:r>
            <a:r>
              <a:rPr lang="en-US" altLang="ko-KR" sz="900" dirty="0"/>
              <a:t>","</a:t>
            </a:r>
            <a:r>
              <a:rPr lang="en-US" altLang="ko-KR" sz="900" dirty="0" err="1"/>
              <a:t>rf</a:t>
            </a:r>
            <a:r>
              <a:rPr lang="en-US" altLang="ko-KR" sz="900" dirty="0"/>
              <a:t>","</a:t>
            </a:r>
            <a:r>
              <a:rPr lang="en-US" altLang="ko-KR" sz="900" dirty="0" err="1"/>
              <a:t>knn</a:t>
            </a:r>
            <a:r>
              <a:rPr lang="en-US" altLang="ko-KR" sz="900" dirty="0"/>
              <a:t>","</a:t>
            </a:r>
            <a:r>
              <a:rPr lang="en-US" altLang="ko-KR" sz="900" dirty="0" err="1"/>
              <a:t>svmRadial</a:t>
            </a:r>
            <a:r>
              <a:rPr lang="en-US" altLang="ko-KR" sz="900" dirty="0"/>
              <a:t>")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73016" y="611560"/>
            <a:ext cx="3240360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for(i in </a:t>
            </a:r>
            <a:r>
              <a:rPr lang="en-US" altLang="ko-KR" sz="900" dirty="0" err="1"/>
              <a:t>seq</a:t>
            </a:r>
            <a:r>
              <a:rPr lang="en-US" altLang="ko-KR" sz="900" dirty="0"/>
              <a:t>(models)){</a:t>
            </a:r>
          </a:p>
          <a:p>
            <a:pPr marL="0" indent="0">
              <a:buNone/>
            </a:pPr>
            <a:r>
              <a:rPr lang="en-US" altLang="ko-KR" sz="900" dirty="0"/>
              <a:t>  print(models[i])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</a:p>
          <a:p>
            <a:pPr marL="0" indent="0">
              <a:buNone/>
            </a:pPr>
            <a:r>
              <a:rPr lang="en-US" altLang="ko-KR" sz="900" dirty="0"/>
              <a:t>  start &lt;- now()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set.seed</a:t>
            </a:r>
            <a:r>
              <a:rPr lang="en-US" altLang="ko-KR" sz="900" dirty="0"/>
              <a:t>(1000)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 %&gt;% </a:t>
            </a:r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전처리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recipe(Outcome ~ .) %&gt;%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step_impute_mode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all_nominal</a:t>
            </a:r>
            <a:r>
              <a:rPr lang="en-US" altLang="ko-KR" sz="900" dirty="0"/>
              <a:t>())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step_impute_median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all_numeric</a:t>
            </a:r>
            <a:r>
              <a:rPr lang="en-US" altLang="ko-KR" sz="900" dirty="0"/>
              <a:t>())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step_rm</a:t>
            </a:r>
            <a:r>
              <a:rPr lang="en-US" altLang="ko-KR" sz="900" dirty="0"/>
              <a:t>(Age)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step_rm</a:t>
            </a:r>
            <a:r>
              <a:rPr lang="en-US" altLang="ko-KR" sz="900" dirty="0"/>
              <a:t>(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step_rm</a:t>
            </a:r>
            <a:r>
              <a:rPr lang="en-US" altLang="ko-KR" sz="900" dirty="0"/>
              <a:t>(</a:t>
            </a:r>
            <a:r>
              <a:rPr lang="en-US" altLang="ko-KR" sz="900" dirty="0" err="1"/>
              <a:t>SkinThickness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step_nzv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all_predictors</a:t>
            </a:r>
            <a:r>
              <a:rPr lang="en-US" altLang="ko-KR" sz="900" dirty="0"/>
              <a:t>()) %&gt;%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step_normalize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all_predictors</a:t>
            </a:r>
            <a:r>
              <a:rPr lang="en-US" altLang="ko-KR" sz="900" dirty="0"/>
              <a:t>())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step_corr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all_predictors</a:t>
            </a:r>
            <a:r>
              <a:rPr lang="en-US" altLang="ko-KR" sz="900" dirty="0"/>
              <a:t>(),threshold = .90) %&gt;%</a:t>
            </a:r>
          </a:p>
          <a:p>
            <a:pPr marL="0" indent="0">
              <a:buNone/>
            </a:pPr>
            <a:r>
              <a:rPr lang="en-US" altLang="ko-KR" sz="900" dirty="0"/>
              <a:t>    prep() %&gt;% </a:t>
            </a:r>
          </a:p>
          <a:p>
            <a:pPr marL="0" indent="0">
              <a:buNone/>
            </a:pPr>
            <a:r>
              <a:rPr lang="en-US" altLang="ko-KR" sz="900" dirty="0"/>
              <a:t>    {. -&gt;&gt; </a:t>
            </a:r>
            <a:r>
              <a:rPr lang="en-US" altLang="ko-KR" sz="900" dirty="0" err="1"/>
              <a:t>my_recipe</a:t>
            </a:r>
            <a:r>
              <a:rPr lang="en-US" altLang="ko-KR" sz="900" dirty="0"/>
              <a:t>} %&gt;% </a:t>
            </a:r>
          </a:p>
          <a:p>
            <a:pPr marL="0" indent="0">
              <a:buNone/>
            </a:pPr>
            <a:r>
              <a:rPr lang="en-US" altLang="ko-KR" sz="900" dirty="0"/>
              <a:t>    juice() %&gt;% #bake </a:t>
            </a:r>
            <a:r>
              <a:rPr lang="ko-KR" altLang="en-US" sz="900" dirty="0"/>
              <a:t>를 대신 사용하려면</a:t>
            </a:r>
            <a:r>
              <a:rPr lang="en-US" altLang="ko-KR" sz="900" dirty="0"/>
              <a:t>?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훈련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train(data=.,</a:t>
            </a:r>
          </a:p>
          <a:p>
            <a:pPr marL="0" indent="0">
              <a:buNone/>
            </a:pPr>
            <a:r>
              <a:rPr lang="en-US" altLang="ko-KR" sz="900" dirty="0"/>
              <a:t>          Outcome ~ .,</a:t>
            </a:r>
          </a:p>
          <a:p>
            <a:pPr marL="0" indent="0">
              <a:buNone/>
            </a:pPr>
            <a:r>
              <a:rPr lang="en-US" altLang="ko-KR" sz="900" dirty="0"/>
              <a:t>          method = models[i],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tuneLength</a:t>
            </a:r>
            <a:r>
              <a:rPr lang="en-US" altLang="ko-KR" sz="900" dirty="0"/>
              <a:t> = 10,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trControl</a:t>
            </a:r>
            <a:r>
              <a:rPr lang="en-US" altLang="ko-KR" sz="900" dirty="0"/>
              <a:t> = </a:t>
            </a:r>
            <a:r>
              <a:rPr lang="en-US" altLang="ko-KR" sz="900" dirty="0" err="1"/>
              <a:t>trainControl</a:t>
            </a:r>
            <a:r>
              <a:rPr lang="en-US" altLang="ko-KR" sz="900" dirty="0"/>
              <a:t>(method = "cv")) %&gt;% </a:t>
            </a:r>
            <a:r>
              <a:rPr lang="en-US" altLang="ko-KR" sz="900" dirty="0" smtClean="0"/>
              <a:t>    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예측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predict(</a:t>
            </a:r>
            <a:r>
              <a:rPr lang="en-US" altLang="ko-KR" sz="900" dirty="0" err="1"/>
              <a:t>newdata</a:t>
            </a:r>
            <a:r>
              <a:rPr lang="en-US" altLang="ko-KR" sz="900" dirty="0"/>
              <a:t>=bake(</a:t>
            </a:r>
            <a:r>
              <a:rPr lang="en-US" altLang="ko-KR" sz="900" dirty="0" err="1"/>
              <a:t>my_recipe,diabetes.test</a:t>
            </a:r>
            <a:r>
              <a:rPr lang="en-US" altLang="ko-KR" sz="900" dirty="0"/>
              <a:t>)) </a:t>
            </a:r>
            <a:r>
              <a:rPr lang="en-US" altLang="ko-KR" sz="900" dirty="0" smtClean="0"/>
              <a:t>%&gt;%    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평가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 err="1"/>
              <a:t>confusionMatrix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diabetes.test$Outcome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tidy() %&gt;% </a:t>
            </a:r>
          </a:p>
          <a:p>
            <a:pPr marL="0" indent="0">
              <a:buNone/>
            </a:pPr>
            <a:r>
              <a:rPr lang="en-US" altLang="ko-KR" sz="900" dirty="0"/>
              <a:t>    filter(term %in% c('accuracy','f1')) %&gt;% </a:t>
            </a:r>
          </a:p>
          <a:p>
            <a:pPr marL="0" indent="0">
              <a:buNone/>
            </a:pPr>
            <a:r>
              <a:rPr lang="en-US" altLang="ko-KR" sz="900" dirty="0"/>
              <a:t>    select(</a:t>
            </a:r>
            <a:r>
              <a:rPr lang="en-US" altLang="ko-KR" sz="900" dirty="0" err="1"/>
              <a:t>term,estimate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column_to_rownames</a:t>
            </a:r>
            <a:r>
              <a:rPr lang="en-US" altLang="ko-KR" sz="900" dirty="0"/>
              <a:t>(</a:t>
            </a:r>
            <a:r>
              <a:rPr lang="en-US" altLang="ko-KR" sz="900" dirty="0" err="1"/>
              <a:t>var</a:t>
            </a:r>
            <a:r>
              <a:rPr lang="en-US" altLang="ko-KR" sz="900" dirty="0"/>
              <a:t>="term") %&gt;%</a:t>
            </a:r>
          </a:p>
          <a:p>
            <a:pPr marL="0" indent="0">
              <a:buNone/>
            </a:pPr>
            <a:r>
              <a:rPr lang="en-US" altLang="ko-KR" sz="900" dirty="0"/>
              <a:t>    t %&gt;% 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gubun</a:t>
            </a:r>
            <a:r>
              <a:rPr lang="en-US" altLang="ko-KR" sz="900" dirty="0"/>
              <a:t>=models[i],.) -&gt; </a:t>
            </a:r>
            <a:r>
              <a:rPr lang="en-US" altLang="ko-KR" sz="900" dirty="0" smtClean="0"/>
              <a:t>temp.cm 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end &lt;- now()</a:t>
            </a:r>
          </a:p>
          <a:p>
            <a:pPr marL="0" indent="0">
              <a:buNone/>
            </a:pPr>
            <a:r>
              <a:rPr lang="en-US" altLang="ko-KR" sz="900" dirty="0"/>
              <a:t>  elapse &lt;- end-start</a:t>
            </a:r>
          </a:p>
          <a:p>
            <a:pPr marL="0" indent="0">
              <a:buNone/>
            </a:pPr>
            <a:r>
              <a:rPr lang="en-US" altLang="ko-KR" sz="900" dirty="0"/>
              <a:t>  elapse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new.row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cbind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temp.cm,elapse</a:t>
            </a:r>
            <a:r>
              <a:rPr lang="en-US" altLang="ko-KR" sz="900" dirty="0"/>
              <a:t>=round(elapse,2))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eval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eval,new.row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  print(elapse)</a:t>
            </a:r>
          </a:p>
          <a:p>
            <a:pPr marL="0" indent="0">
              <a:buNone/>
            </a:pPr>
            <a:r>
              <a:rPr lang="en-US" altLang="ko-KR" sz="900" dirty="0"/>
              <a:t>}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2-6. </a:t>
            </a:r>
            <a:r>
              <a:rPr lang="ko-KR" altLang="en-US" sz="900" dirty="0"/>
              <a:t>모델을 비교하고 결과를 설명하라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 err="1"/>
              <a:t>eval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훈련시간은 </a:t>
            </a:r>
            <a:r>
              <a:rPr lang="en-US" altLang="ko-KR" sz="900" dirty="0" err="1"/>
              <a:t>glm</a:t>
            </a:r>
            <a:r>
              <a:rPr lang="en-US" altLang="ko-KR" sz="900" dirty="0"/>
              <a:t>, </a:t>
            </a:r>
            <a:r>
              <a:rPr lang="en-US" altLang="ko-KR" sz="900" dirty="0" err="1"/>
              <a:t>rpart,knn</a:t>
            </a:r>
            <a:r>
              <a:rPr lang="en-US" altLang="ko-KR" sz="900" dirty="0"/>
              <a:t> </a:t>
            </a:r>
            <a:r>
              <a:rPr lang="ko-KR" altLang="en-US" sz="900" dirty="0"/>
              <a:t>이 </a:t>
            </a:r>
            <a:r>
              <a:rPr lang="en-US" altLang="ko-KR" sz="900" dirty="0"/>
              <a:t>2</a:t>
            </a:r>
            <a:r>
              <a:rPr lang="ko-KR" altLang="en-US" sz="900" dirty="0"/>
              <a:t>초 미만으로 비슷하게 빠르며</a:t>
            </a:r>
            <a:r>
              <a:rPr lang="en-US" altLang="ko-KR" sz="900" dirty="0"/>
              <a:t>,</a:t>
            </a:r>
            <a:r>
              <a:rPr lang="en-US" altLang="ko-KR" sz="900" dirty="0" err="1"/>
              <a:t>glm</a:t>
            </a:r>
            <a:r>
              <a:rPr lang="en-US" altLang="ko-KR" sz="900" dirty="0"/>
              <a:t> </a:t>
            </a:r>
            <a:r>
              <a:rPr lang="ko-KR" altLang="en-US" sz="900" dirty="0"/>
              <a:t>이 미세하지만 가장 빠름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정확도는 </a:t>
            </a:r>
            <a:r>
              <a:rPr lang="en-US" altLang="ko-KR" sz="900" dirty="0"/>
              <a:t>accuracy </a:t>
            </a:r>
            <a:r>
              <a:rPr lang="ko-KR" altLang="en-US" sz="900" dirty="0"/>
              <a:t>와 </a:t>
            </a:r>
            <a:r>
              <a:rPr lang="en-US" altLang="ko-KR" sz="900" dirty="0"/>
              <a:t>f1 score </a:t>
            </a:r>
            <a:r>
              <a:rPr lang="ko-KR" altLang="en-US" sz="900" dirty="0"/>
              <a:t>모두 </a:t>
            </a:r>
            <a:r>
              <a:rPr lang="en-US" altLang="ko-KR" sz="900" dirty="0" err="1"/>
              <a:t>randomForest</a:t>
            </a:r>
            <a:r>
              <a:rPr lang="en-US" altLang="ko-KR" sz="900" dirty="0"/>
              <a:t> </a:t>
            </a:r>
            <a:r>
              <a:rPr lang="ko-KR" altLang="en-US" sz="900" dirty="0"/>
              <a:t>가 가장 우수한 결과를 보여줌</a:t>
            </a:r>
            <a:endParaRPr lang="en-US" altLang="ko-KR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5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/>
              <a:t>스터디</a:t>
            </a:r>
            <a:r>
              <a:rPr lang="en-US" altLang="ko-KR" sz="1800" b="1" dirty="0" smtClean="0"/>
              <a:t>3-</a:t>
            </a:r>
            <a:r>
              <a:rPr lang="ko-KR" altLang="en-US" sz="1800" b="1" dirty="0" smtClean="0"/>
              <a:t>통계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 1-1. </a:t>
            </a:r>
            <a:r>
              <a:rPr lang="ko-KR" altLang="en-US" sz="900" dirty="0"/>
              <a:t>분출대기시간</a:t>
            </a:r>
            <a:r>
              <a:rPr lang="en-US" altLang="ko-KR" sz="900" dirty="0"/>
              <a:t>(waiting)</a:t>
            </a:r>
            <a:r>
              <a:rPr lang="ko-KR" altLang="en-US" sz="900" dirty="0"/>
              <a:t>에 따른 분출지속시간</a:t>
            </a:r>
            <a:r>
              <a:rPr lang="en-US" altLang="ko-KR" sz="900" dirty="0"/>
              <a:t>(eruptions, </a:t>
            </a:r>
            <a:r>
              <a:rPr lang="ko-KR" altLang="en-US" sz="900" dirty="0"/>
              <a:t>종속변수</a:t>
            </a:r>
            <a:r>
              <a:rPr lang="en-US" altLang="ko-KR" sz="900" dirty="0"/>
              <a:t>)</a:t>
            </a:r>
            <a:r>
              <a:rPr lang="ko-KR" altLang="en-US" sz="900" dirty="0"/>
              <a:t>을 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tidymodels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skimr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library(car)</a:t>
            </a:r>
          </a:p>
          <a:p>
            <a:pPr marL="0" indent="0">
              <a:buNone/>
            </a:pPr>
            <a:r>
              <a:rPr lang="en-US" altLang="ko-KR" sz="900" dirty="0"/>
              <a:t>library(caret)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rm</a:t>
            </a:r>
            <a:r>
              <a:rPr lang="en-US" altLang="ko-KR" sz="900" dirty="0"/>
              <a:t>(list=</a:t>
            </a:r>
            <a:r>
              <a:rPr lang="en-US" altLang="ko-KR" sz="900" dirty="0" err="1"/>
              <a:t>ls</a:t>
            </a:r>
            <a:r>
              <a:rPr lang="en-US" altLang="ko-KR" sz="900" dirty="0"/>
              <a:t>())</a:t>
            </a:r>
          </a:p>
          <a:p>
            <a:pPr marL="0" indent="0">
              <a:buNone/>
            </a:pPr>
            <a:r>
              <a:rPr lang="en-US" altLang="ko-KR" sz="900" dirty="0"/>
              <a:t>faithful &lt;- read.csv("dataset/faithful.csv")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결측값</a:t>
            </a:r>
            <a:r>
              <a:rPr lang="ko-KR" altLang="en-US" sz="900" dirty="0"/>
              <a:t> 또는 </a:t>
            </a:r>
            <a:r>
              <a:rPr lang="ko-KR" altLang="en-US" sz="900" dirty="0" err="1"/>
              <a:t>이상치로</a:t>
            </a:r>
            <a:r>
              <a:rPr lang="ko-KR" altLang="en-US" sz="900" dirty="0"/>
              <a:t> 보이는 </a:t>
            </a:r>
            <a:r>
              <a:rPr lang="ko-KR" altLang="en-US" sz="900" dirty="0" err="1"/>
              <a:t>값등의</a:t>
            </a:r>
            <a:r>
              <a:rPr lang="ko-KR" altLang="en-US" sz="900" dirty="0"/>
              <a:t> 특이 사항 없음</a:t>
            </a:r>
          </a:p>
          <a:p>
            <a:pPr marL="0" indent="0">
              <a:buNone/>
            </a:pPr>
            <a:r>
              <a:rPr lang="en-US" altLang="ko-KR" sz="900" dirty="0"/>
              <a:t># 272 </a:t>
            </a:r>
            <a:r>
              <a:rPr lang="ko-KR" altLang="en-US" sz="900" dirty="0"/>
              <a:t>건의 적은 </a:t>
            </a:r>
            <a:r>
              <a:rPr lang="ko-KR" altLang="en-US" sz="900" dirty="0" err="1"/>
              <a:t>샘플수</a:t>
            </a:r>
            <a:r>
              <a:rPr lang="ko-KR" altLang="en-US" sz="900" dirty="0"/>
              <a:t> </a:t>
            </a:r>
            <a:r>
              <a:rPr lang="ko-KR" altLang="en-US" sz="900" dirty="0" err="1"/>
              <a:t>데이터셋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faithful %&gt;% glimpse </a:t>
            </a:r>
          </a:p>
          <a:p>
            <a:pPr marL="0" indent="0">
              <a:buNone/>
            </a:pPr>
            <a:r>
              <a:rPr lang="en-US" altLang="ko-KR" sz="900" dirty="0"/>
              <a:t>faithful %&gt;% summary</a:t>
            </a:r>
          </a:p>
          <a:p>
            <a:pPr marL="0" indent="0">
              <a:buNone/>
            </a:pPr>
            <a:r>
              <a:rPr lang="en-US" altLang="ko-KR" sz="900" dirty="0"/>
              <a:t>faithful %&gt;% skim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(faithful)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단순회귀모형과 적합한 차수의 다항회귀모형으로 각각 </a:t>
            </a:r>
            <a:r>
              <a:rPr lang="ko-KR" altLang="en-US" sz="900" dirty="0" err="1"/>
              <a:t>모델링하라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붉은색 </a:t>
            </a:r>
            <a:r>
              <a:rPr lang="ko-KR" altLang="en-US" sz="900" dirty="0" err="1"/>
              <a:t>로에스</a:t>
            </a:r>
            <a:r>
              <a:rPr lang="ko-KR" altLang="en-US" sz="900" dirty="0"/>
              <a:t> 추세선의 </a:t>
            </a:r>
            <a:r>
              <a:rPr lang="ko-KR" altLang="en-US" sz="900" dirty="0" err="1"/>
              <a:t>꺽이는</a:t>
            </a:r>
            <a:r>
              <a:rPr lang="ko-KR" altLang="en-US" sz="900" dirty="0"/>
              <a:t> 부분이 </a:t>
            </a:r>
            <a:r>
              <a:rPr lang="en-US" altLang="ko-KR" sz="900" dirty="0"/>
              <a:t>2</a:t>
            </a:r>
            <a:r>
              <a:rPr lang="ko-KR" altLang="en-US" sz="900" dirty="0"/>
              <a:t>개이므로 </a:t>
            </a:r>
            <a:r>
              <a:rPr lang="en-US" altLang="ko-KR" sz="900" dirty="0"/>
              <a:t>3</a:t>
            </a:r>
            <a:r>
              <a:rPr lang="ko-KR" altLang="en-US" sz="900" dirty="0"/>
              <a:t>차 </a:t>
            </a:r>
            <a:r>
              <a:rPr lang="ko-KR" altLang="en-US" sz="900" dirty="0" err="1"/>
              <a:t>다향식이</a:t>
            </a:r>
            <a:r>
              <a:rPr lang="ko-KR" altLang="en-US" sz="900" dirty="0"/>
              <a:t> 유력해 보임임</a:t>
            </a:r>
          </a:p>
          <a:p>
            <a:pPr marL="0" indent="0">
              <a:buNone/>
            </a:pPr>
            <a:r>
              <a:rPr lang="en-US" altLang="ko-KR" sz="900" dirty="0"/>
              <a:t>scatterplot(</a:t>
            </a:r>
            <a:r>
              <a:rPr lang="en-US" altLang="ko-KR" sz="900" dirty="0" err="1"/>
              <a:t>eruptions~waiting</a:t>
            </a:r>
            <a:r>
              <a:rPr lang="en-US" altLang="ko-KR" sz="900" dirty="0"/>
              <a:t>, data=faithful, </a:t>
            </a:r>
          </a:p>
          <a:p>
            <a:pPr marL="0" indent="0">
              <a:buNone/>
            </a:pPr>
            <a:r>
              <a:rPr lang="en-US" altLang="ko-KR" sz="900" dirty="0"/>
              <a:t>            smooth=list(style="</a:t>
            </a:r>
            <a:r>
              <a:rPr lang="en-US" altLang="ko-KR" sz="900" dirty="0" err="1"/>
              <a:t>lines",spread</a:t>
            </a:r>
            <a:r>
              <a:rPr lang="en-US" altLang="ko-KR" sz="900" dirty="0"/>
              <a:t>=</a:t>
            </a:r>
            <a:r>
              <a:rPr lang="en-US" altLang="ko-KR" sz="900" dirty="0" err="1"/>
              <a:t>FALSE,col.smooth</a:t>
            </a:r>
            <a:r>
              <a:rPr lang="en-US" altLang="ko-KR" sz="900" dirty="0"/>
              <a:t>="red"))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lm1 &lt;- train(</a:t>
            </a:r>
            <a:r>
              <a:rPr lang="en-US" altLang="ko-KR" sz="900" dirty="0" err="1"/>
              <a:t>eruptions~waiting</a:t>
            </a:r>
            <a:r>
              <a:rPr lang="en-US" altLang="ko-KR" sz="900" dirty="0"/>
              <a:t>,</a:t>
            </a:r>
          </a:p>
          <a:p>
            <a:pPr marL="0" indent="0">
              <a:buNone/>
            </a:pPr>
            <a:r>
              <a:rPr lang="en-US" altLang="ko-KR" sz="900" dirty="0"/>
              <a:t>             data = faithful,</a:t>
            </a:r>
          </a:p>
          <a:p>
            <a:pPr marL="0" indent="0">
              <a:buNone/>
            </a:pPr>
            <a:r>
              <a:rPr lang="en-US" altLang="ko-KR" sz="900" dirty="0"/>
              <a:t>             method = "lm")</a:t>
            </a:r>
          </a:p>
          <a:p>
            <a:pPr marL="0" indent="0">
              <a:buNone/>
            </a:pPr>
            <a:r>
              <a:rPr lang="en-US" altLang="ko-KR" sz="900" dirty="0"/>
              <a:t>summary(lm1)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lm2 &lt;- train(</a:t>
            </a:r>
            <a:r>
              <a:rPr lang="en-US" altLang="ko-KR" sz="900" dirty="0" err="1"/>
              <a:t>eruptions~I</a:t>
            </a:r>
            <a:r>
              <a:rPr lang="en-US" altLang="ko-KR" sz="900" dirty="0"/>
              <a:t>(waiting^2)+waiting,</a:t>
            </a:r>
          </a:p>
          <a:p>
            <a:pPr marL="0" indent="0">
              <a:buNone/>
            </a:pPr>
            <a:r>
              <a:rPr lang="en-US" altLang="ko-KR" sz="900" dirty="0"/>
              <a:t>             data = faithful,</a:t>
            </a:r>
          </a:p>
          <a:p>
            <a:pPr marL="0" indent="0">
              <a:buNone/>
            </a:pPr>
            <a:r>
              <a:rPr lang="en-US" altLang="ko-KR" sz="900" dirty="0"/>
              <a:t>             method = "lm")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lm3 &lt;- train(</a:t>
            </a:r>
            <a:r>
              <a:rPr lang="en-US" altLang="ko-KR" sz="900" dirty="0" err="1"/>
              <a:t>eruptions~I</a:t>
            </a:r>
            <a:r>
              <a:rPr lang="en-US" altLang="ko-KR" sz="900" dirty="0"/>
              <a:t>(waiting^3)+I(waiting^2)+waiting,</a:t>
            </a:r>
          </a:p>
          <a:p>
            <a:pPr marL="0" indent="0">
              <a:buNone/>
            </a:pPr>
            <a:r>
              <a:rPr lang="en-US" altLang="ko-KR" sz="900" dirty="0"/>
              <a:t>             data = faithful,</a:t>
            </a:r>
          </a:p>
          <a:p>
            <a:pPr marL="0" indent="0">
              <a:buNone/>
            </a:pPr>
            <a:r>
              <a:rPr lang="en-US" altLang="ko-KR" sz="900" dirty="0"/>
              <a:t>             method = "lm")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summary(lm3)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lm4 &lt;- train(</a:t>
            </a:r>
            <a:r>
              <a:rPr lang="en-US" altLang="ko-KR" sz="900" dirty="0" err="1"/>
              <a:t>eruptions~I</a:t>
            </a:r>
            <a:r>
              <a:rPr lang="en-US" altLang="ko-KR" sz="900" dirty="0"/>
              <a:t>(waiting^4)+I(waiting^3)+I(waiting^2)+waiting,</a:t>
            </a:r>
          </a:p>
          <a:p>
            <a:pPr marL="0" indent="0">
              <a:buNone/>
            </a:pPr>
            <a:r>
              <a:rPr lang="en-US" altLang="ko-KR" sz="900" dirty="0"/>
              <a:t>             data = faithful,</a:t>
            </a:r>
          </a:p>
          <a:p>
            <a:pPr marL="0" indent="0">
              <a:buNone/>
            </a:pPr>
            <a:r>
              <a:rPr lang="en-US" altLang="ko-KR" sz="900" dirty="0"/>
              <a:t>             method = "lm")</a:t>
            </a:r>
          </a:p>
          <a:p>
            <a:pPr marL="0" indent="0">
              <a:buNone/>
            </a:pPr>
            <a:r>
              <a:rPr lang="en-US" altLang="ko-KR" sz="900" dirty="0"/>
              <a:t>summary(lm4)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73016" y="611560"/>
            <a:ext cx="3240360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# 1-3. </a:t>
            </a:r>
            <a:r>
              <a:rPr lang="ko-KR" altLang="en-US" sz="900" dirty="0" err="1"/>
              <a:t>산점도</a:t>
            </a:r>
            <a:r>
              <a:rPr lang="ko-KR" altLang="en-US" sz="900" dirty="0"/>
              <a:t> 위에 단순선형회귀선</a:t>
            </a:r>
            <a:r>
              <a:rPr lang="en-US" altLang="ko-KR" sz="900" dirty="0"/>
              <a:t>(</a:t>
            </a:r>
            <a:r>
              <a:rPr lang="ko-KR" altLang="en-US" sz="900" dirty="0"/>
              <a:t>직선</a:t>
            </a:r>
            <a:r>
              <a:rPr lang="en-US" altLang="ko-KR" sz="900" dirty="0"/>
              <a:t>)</a:t>
            </a:r>
            <a:r>
              <a:rPr lang="ko-KR" altLang="en-US" sz="900" dirty="0"/>
              <a:t>과</a:t>
            </a:r>
            <a:r>
              <a:rPr lang="en-US" altLang="ko-KR" sz="900" dirty="0"/>
              <a:t>, </a:t>
            </a:r>
            <a:r>
              <a:rPr lang="ko-KR" altLang="en-US" sz="900" dirty="0"/>
              <a:t>다항회귀선</a:t>
            </a:r>
            <a:r>
              <a:rPr lang="en-US" altLang="ko-KR" sz="900" dirty="0"/>
              <a:t>(</a:t>
            </a:r>
            <a:r>
              <a:rPr lang="ko-KR" altLang="en-US" sz="900" dirty="0"/>
              <a:t>곡선</a:t>
            </a:r>
            <a:r>
              <a:rPr lang="en-US" altLang="ko-KR" sz="900" dirty="0"/>
              <a:t>)</a:t>
            </a:r>
            <a:r>
              <a:rPr lang="ko-KR" altLang="en-US" sz="900" dirty="0"/>
              <a:t>을 모두 시각화하라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 legend </a:t>
            </a:r>
            <a:r>
              <a:rPr lang="ko-KR" altLang="en-US" sz="900" dirty="0"/>
              <a:t>달기</a:t>
            </a:r>
            <a:r>
              <a:rPr lang="en-US" altLang="ko-KR" sz="900" dirty="0"/>
              <a:t>... </a:t>
            </a:r>
            <a:r>
              <a:rPr lang="en-US" altLang="ko-KR" sz="900" dirty="0" err="1"/>
              <a:t>ggplot</a:t>
            </a:r>
            <a:r>
              <a:rPr lang="en-US" altLang="ko-KR" sz="900" dirty="0"/>
              <a:t> </a:t>
            </a:r>
            <a:r>
              <a:rPr lang="ko-KR" altLang="en-US" sz="900" dirty="0"/>
              <a:t>방식으로 변경 연구</a:t>
            </a:r>
          </a:p>
          <a:p>
            <a:pPr marL="0" indent="0">
              <a:buNone/>
            </a:pPr>
            <a:r>
              <a:rPr lang="en-US" altLang="ko-KR" sz="900" dirty="0"/>
              <a:t>plot(</a:t>
            </a:r>
            <a:r>
              <a:rPr lang="en-US" altLang="ko-KR" sz="900" dirty="0" err="1"/>
              <a:t>eruptions~waiting</a:t>
            </a:r>
            <a:r>
              <a:rPr lang="en-US" altLang="ko-KR" sz="900" dirty="0"/>
              <a:t>, data=faithful)                   </a:t>
            </a:r>
          </a:p>
          <a:p>
            <a:pPr marL="0" indent="0">
              <a:buNone/>
            </a:pPr>
            <a:r>
              <a:rPr lang="en-US" altLang="ko-KR" sz="900" dirty="0"/>
              <a:t>lines(sort(</a:t>
            </a:r>
            <a:r>
              <a:rPr lang="en-US" altLang="ko-KR" sz="900" dirty="0" err="1"/>
              <a:t>faithful$waiting</a:t>
            </a:r>
            <a:r>
              <a:rPr lang="en-US" altLang="ko-KR" sz="900" dirty="0"/>
              <a:t>),fitted(lm1)[order(</a:t>
            </a:r>
            <a:r>
              <a:rPr lang="en-US" altLang="ko-KR" sz="900" dirty="0" err="1"/>
              <a:t>faithful$waiting</a:t>
            </a:r>
            <a:r>
              <a:rPr lang="en-US" altLang="ko-KR" sz="900" dirty="0"/>
              <a:t>)],col = "</a:t>
            </a:r>
            <a:r>
              <a:rPr lang="en-US" altLang="ko-KR" sz="900" dirty="0" err="1"/>
              <a:t>red",type</a:t>
            </a:r>
            <a:r>
              <a:rPr lang="en-US" altLang="ko-KR" sz="900" dirty="0"/>
              <a:t> = "l",</a:t>
            </a:r>
            <a:r>
              <a:rPr lang="en-US" altLang="ko-KR" sz="900" dirty="0" err="1"/>
              <a:t>lwd</a:t>
            </a:r>
            <a:r>
              <a:rPr lang="en-US" altLang="ko-KR" sz="900" dirty="0"/>
              <a:t>=2)</a:t>
            </a:r>
          </a:p>
          <a:p>
            <a:pPr marL="0" indent="0">
              <a:buNone/>
            </a:pPr>
            <a:r>
              <a:rPr lang="en-US" altLang="ko-KR" sz="900" dirty="0"/>
              <a:t>lines(sort(</a:t>
            </a:r>
            <a:r>
              <a:rPr lang="en-US" altLang="ko-KR" sz="900" dirty="0" err="1"/>
              <a:t>faithful$waiting</a:t>
            </a:r>
            <a:r>
              <a:rPr lang="en-US" altLang="ko-KR" sz="900" dirty="0"/>
              <a:t>),fitted(lm2)[order(</a:t>
            </a:r>
            <a:r>
              <a:rPr lang="en-US" altLang="ko-KR" sz="900" dirty="0" err="1"/>
              <a:t>faithful$waiting</a:t>
            </a:r>
            <a:r>
              <a:rPr lang="en-US" altLang="ko-KR" sz="900" dirty="0"/>
              <a:t>)],col = "</a:t>
            </a:r>
            <a:r>
              <a:rPr lang="en-US" altLang="ko-KR" sz="900" dirty="0" err="1"/>
              <a:t>blue",type</a:t>
            </a:r>
            <a:r>
              <a:rPr lang="en-US" altLang="ko-KR" sz="900" dirty="0"/>
              <a:t> = "l",</a:t>
            </a:r>
            <a:r>
              <a:rPr lang="en-US" altLang="ko-KR" sz="900" dirty="0" err="1"/>
              <a:t>lwd</a:t>
            </a:r>
            <a:r>
              <a:rPr lang="en-US" altLang="ko-KR" sz="900" dirty="0"/>
              <a:t>=2)</a:t>
            </a:r>
          </a:p>
          <a:p>
            <a:pPr marL="0" indent="0">
              <a:buNone/>
            </a:pPr>
            <a:r>
              <a:rPr lang="en-US" altLang="ko-KR" sz="900" dirty="0"/>
              <a:t>lines(sort(</a:t>
            </a:r>
            <a:r>
              <a:rPr lang="en-US" altLang="ko-KR" sz="900" dirty="0" err="1"/>
              <a:t>faithful$waiting</a:t>
            </a:r>
            <a:r>
              <a:rPr lang="en-US" altLang="ko-KR" sz="900" dirty="0"/>
              <a:t>),fitted(lm3)[order(</a:t>
            </a:r>
            <a:r>
              <a:rPr lang="en-US" altLang="ko-KR" sz="900" dirty="0" err="1"/>
              <a:t>faithful$waiting</a:t>
            </a:r>
            <a:r>
              <a:rPr lang="en-US" altLang="ko-KR" sz="900" dirty="0"/>
              <a:t>)],col = "</a:t>
            </a:r>
            <a:r>
              <a:rPr lang="en-US" altLang="ko-KR" sz="900" dirty="0" err="1"/>
              <a:t>black",type</a:t>
            </a:r>
            <a:r>
              <a:rPr lang="en-US" altLang="ko-KR" sz="900" dirty="0"/>
              <a:t> = "l",</a:t>
            </a:r>
            <a:r>
              <a:rPr lang="en-US" altLang="ko-KR" sz="900" dirty="0" err="1"/>
              <a:t>lwd</a:t>
            </a:r>
            <a:r>
              <a:rPr lang="en-US" altLang="ko-KR" sz="900" dirty="0"/>
              <a:t>=2)</a:t>
            </a:r>
          </a:p>
          <a:p>
            <a:pPr marL="0" indent="0">
              <a:buNone/>
            </a:pPr>
            <a:r>
              <a:rPr lang="en-US" altLang="ko-KR" sz="900" dirty="0"/>
              <a:t>lines(sort(</a:t>
            </a:r>
            <a:r>
              <a:rPr lang="en-US" altLang="ko-KR" sz="900" dirty="0" err="1"/>
              <a:t>faithful$waiting</a:t>
            </a:r>
            <a:r>
              <a:rPr lang="en-US" altLang="ko-KR" sz="900" dirty="0"/>
              <a:t>),fitted(lm4)[order(</a:t>
            </a:r>
            <a:r>
              <a:rPr lang="en-US" altLang="ko-KR" sz="900" dirty="0" err="1"/>
              <a:t>faithful$waiting</a:t>
            </a:r>
            <a:r>
              <a:rPr lang="en-US" altLang="ko-KR" sz="900" dirty="0"/>
              <a:t>)],col = "</a:t>
            </a:r>
            <a:r>
              <a:rPr lang="en-US" altLang="ko-KR" sz="900" dirty="0" err="1"/>
              <a:t>green",type</a:t>
            </a:r>
            <a:r>
              <a:rPr lang="en-US" altLang="ko-KR" sz="900" dirty="0"/>
              <a:t> = "l",</a:t>
            </a:r>
            <a:r>
              <a:rPr lang="en-US" altLang="ko-KR" sz="900" dirty="0" err="1"/>
              <a:t>lwd</a:t>
            </a:r>
            <a:r>
              <a:rPr lang="en-US" altLang="ko-KR" sz="900" dirty="0"/>
              <a:t>=2)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1-4. </a:t>
            </a:r>
            <a:r>
              <a:rPr lang="ko-KR" altLang="en-US" sz="900" dirty="0"/>
              <a:t>두 모델의 성능을 비교하고 더 적합한 모형이라고 판단하는 이유와</a:t>
            </a:r>
            <a:r>
              <a:rPr lang="en-US" altLang="ko-KR" sz="900" dirty="0"/>
              <a:t>,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그 결과로 예상할 수 있는 문제점과 대책을 기술하라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models &lt;- list(lm1=lm1, lm2=lm2,lm3=lm3,lm4=lm4) </a:t>
            </a:r>
          </a:p>
          <a:p>
            <a:pPr marL="0" indent="0">
              <a:buNone/>
            </a:pPr>
            <a:r>
              <a:rPr lang="en-US" altLang="ko-KR" sz="900" dirty="0"/>
              <a:t>summary(resamples(models))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직선 모형과 </a:t>
            </a:r>
            <a:r>
              <a:rPr lang="en-US" altLang="ko-KR" sz="900" dirty="0"/>
              <a:t>2</a:t>
            </a:r>
            <a:r>
              <a:rPr lang="ko-KR" altLang="en-US" sz="900" dirty="0"/>
              <a:t>차 모형은 유의미한 차이 없음</a:t>
            </a:r>
          </a:p>
          <a:p>
            <a:pPr marL="0" indent="0">
              <a:buNone/>
            </a:pPr>
            <a:r>
              <a:rPr lang="en-US" altLang="ko-KR" sz="900" dirty="0"/>
              <a:t># 3</a:t>
            </a:r>
            <a:r>
              <a:rPr lang="ko-KR" altLang="en-US" sz="900" dirty="0" err="1"/>
              <a:t>차항</a:t>
            </a:r>
            <a:r>
              <a:rPr lang="ko-KR" altLang="en-US" sz="900" dirty="0"/>
              <a:t> 모형이 선형 및 </a:t>
            </a:r>
            <a:r>
              <a:rPr lang="en-US" altLang="ko-KR" sz="900" dirty="0"/>
              <a:t>2</a:t>
            </a:r>
            <a:r>
              <a:rPr lang="ko-KR" altLang="en-US" sz="900" dirty="0"/>
              <a:t>차 모형과 유의미한 차이 있음</a:t>
            </a:r>
          </a:p>
          <a:p>
            <a:pPr marL="0" indent="0">
              <a:buNone/>
            </a:pPr>
            <a:r>
              <a:rPr lang="en-US" altLang="ko-KR" sz="900" dirty="0"/>
              <a:t># 4</a:t>
            </a:r>
            <a:r>
              <a:rPr lang="ko-KR" altLang="en-US" sz="900" dirty="0" err="1"/>
              <a:t>차항</a:t>
            </a:r>
            <a:r>
              <a:rPr lang="ko-KR" altLang="en-US" sz="900" dirty="0"/>
              <a:t> 모형도 선형 및 </a:t>
            </a:r>
            <a:r>
              <a:rPr lang="en-US" altLang="ko-KR" sz="900" dirty="0"/>
              <a:t>2</a:t>
            </a:r>
            <a:r>
              <a:rPr lang="ko-KR" altLang="en-US" sz="900" dirty="0"/>
              <a:t>차 모형과 유의미한 차이 있음</a:t>
            </a:r>
          </a:p>
          <a:p>
            <a:pPr marL="0" indent="0">
              <a:buNone/>
            </a:pPr>
            <a:r>
              <a:rPr lang="en-US" altLang="ko-KR" sz="900" dirty="0"/>
              <a:t># 3</a:t>
            </a:r>
            <a:r>
              <a:rPr lang="ko-KR" altLang="en-US" sz="900" dirty="0" err="1"/>
              <a:t>차항</a:t>
            </a:r>
            <a:r>
              <a:rPr lang="ko-KR" altLang="en-US" sz="900" dirty="0"/>
              <a:t> 모형 또는 </a:t>
            </a:r>
            <a:r>
              <a:rPr lang="en-US" altLang="ko-KR" sz="900" dirty="0"/>
              <a:t>4</a:t>
            </a:r>
            <a:r>
              <a:rPr lang="ko-KR" altLang="en-US" sz="900" dirty="0" err="1"/>
              <a:t>차항이</a:t>
            </a:r>
            <a:r>
              <a:rPr lang="ko-KR" altLang="en-US" sz="900" dirty="0"/>
              <a:t> 상호간에는 유의미한 차이가 없으므로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비슷한 성능의 경우 간명도의 원칙에 따라 </a:t>
            </a:r>
            <a:r>
              <a:rPr lang="en-US" altLang="ko-KR" sz="900" dirty="0"/>
              <a:t>3</a:t>
            </a:r>
            <a:r>
              <a:rPr lang="ko-KR" altLang="en-US" sz="900" dirty="0" err="1"/>
              <a:t>차항</a:t>
            </a:r>
            <a:r>
              <a:rPr lang="ko-KR" altLang="en-US" sz="900" dirty="0"/>
              <a:t> 모델을 선택한다 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summary(diff(resamples(models), metric="RMSE"))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통계적 유의성을 기초로 </a:t>
            </a:r>
            <a:r>
              <a:rPr lang="ko-KR" altLang="en-US" sz="900" dirty="0" err="1"/>
              <a:t>판단시</a:t>
            </a:r>
            <a:r>
              <a:rPr lang="ko-KR" altLang="en-US" sz="900" dirty="0"/>
              <a:t> </a:t>
            </a:r>
            <a:r>
              <a:rPr lang="en-US" altLang="ko-KR" sz="900" dirty="0"/>
              <a:t>3</a:t>
            </a:r>
            <a:r>
              <a:rPr lang="ko-KR" altLang="en-US" sz="900" dirty="0"/>
              <a:t>차 다항식 모델이 가장 우수하지만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시각화 분석으로 </a:t>
            </a:r>
            <a:r>
              <a:rPr lang="ko-KR" altLang="en-US" sz="900" dirty="0" err="1"/>
              <a:t>판단시</a:t>
            </a:r>
            <a:r>
              <a:rPr lang="ko-KR" altLang="en-US" sz="900" dirty="0"/>
              <a:t> </a:t>
            </a:r>
            <a:r>
              <a:rPr lang="en-US" altLang="ko-KR" sz="900" dirty="0"/>
              <a:t>waiting</a:t>
            </a:r>
            <a:r>
              <a:rPr lang="ko-KR" altLang="en-US" sz="900" dirty="0"/>
              <a:t>이 </a:t>
            </a:r>
            <a:r>
              <a:rPr lang="en-US" altLang="ko-KR" sz="900" dirty="0"/>
              <a:t>90</a:t>
            </a:r>
            <a:r>
              <a:rPr lang="ko-KR" altLang="en-US" sz="900" dirty="0"/>
              <a:t>을 초과하는 경우 과소 예측될 것으로 보임</a:t>
            </a:r>
          </a:p>
          <a:p>
            <a:pPr marL="0" indent="0">
              <a:buNone/>
            </a:pPr>
            <a:r>
              <a:rPr lang="en-US" altLang="ko-KR" sz="900" dirty="0"/>
              <a:t># training </a:t>
            </a:r>
            <a:r>
              <a:rPr lang="ko-KR" altLang="en-US" sz="900" dirty="0"/>
              <a:t>데이터와 크게 다른 범위의 독립변수가 발생하는 경우 새로운 모델 수립이 필요해 보임</a:t>
            </a:r>
            <a:endParaRPr lang="en-US" altLang="ko-KR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스터디</a:t>
            </a:r>
            <a:r>
              <a:rPr lang="en-US" altLang="ko-KR" sz="1800" b="1" dirty="0" smtClean="0"/>
              <a:t>2-</a:t>
            </a:r>
            <a:r>
              <a:rPr lang="ko-KR" altLang="en-US" sz="1800" b="1" dirty="0" smtClean="0"/>
              <a:t>기</a:t>
            </a:r>
            <a:r>
              <a:rPr lang="ko-KR" altLang="en-US" sz="1800" b="1" dirty="0"/>
              <a:t>계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2-3. </a:t>
            </a:r>
            <a:r>
              <a:rPr lang="ko-KR" altLang="en-US" sz="900" dirty="0"/>
              <a:t>종속변수는 </a:t>
            </a:r>
            <a:r>
              <a:rPr lang="en-US" altLang="ko-KR" sz="900" dirty="0"/>
              <a:t>Outcome(</a:t>
            </a:r>
            <a:r>
              <a:rPr lang="ko-KR" altLang="en-US" sz="900" dirty="0"/>
              <a:t>당뇨병 유무</a:t>
            </a:r>
            <a:r>
              <a:rPr lang="en-US" altLang="ko-KR" sz="900" dirty="0"/>
              <a:t>)</a:t>
            </a:r>
            <a:r>
              <a:rPr lang="ko-KR" altLang="en-US" sz="900" dirty="0"/>
              <a:t>이다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불균형 여부를 확인하고 이를 해결하는 방법 세가지를 기술한 후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diabetes$Outcome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약간의 불균형이 있다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랜덤언더샘플링</a:t>
            </a:r>
            <a:r>
              <a:rPr lang="ko-KR" altLang="en-US" sz="900" dirty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다수 클래스 데이터 중 소수 클래스 </a:t>
            </a:r>
            <a:r>
              <a:rPr lang="ko-KR" altLang="en-US" sz="900" dirty="0" err="1"/>
              <a:t>표본수만큼</a:t>
            </a:r>
            <a:r>
              <a:rPr lang="ko-KR" altLang="en-US" sz="900" dirty="0"/>
              <a:t> </a:t>
            </a:r>
            <a:r>
              <a:rPr lang="ko-KR" altLang="en-US" sz="900" dirty="0" err="1"/>
              <a:t>랜덤샘플링하여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                   </a:t>
            </a:r>
            <a:r>
              <a:rPr lang="ko-KR" altLang="en-US" sz="900" dirty="0"/>
              <a:t>소수 클래스 숫자와 맞추는 방식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랜덤오버샘플링 </a:t>
            </a:r>
            <a:r>
              <a:rPr lang="en-US" altLang="ko-KR" sz="900" dirty="0"/>
              <a:t>- </a:t>
            </a:r>
            <a:r>
              <a:rPr lang="ko-KR" altLang="en-US" sz="900" dirty="0"/>
              <a:t>소수 클래스 데이터 중 </a:t>
            </a:r>
            <a:r>
              <a:rPr lang="ko-KR" altLang="en-US" sz="900" dirty="0" err="1"/>
              <a:t>랜덤샘플링하여</a:t>
            </a:r>
            <a:r>
              <a:rPr lang="ko-KR" altLang="en-US" sz="900" dirty="0"/>
              <a:t> </a:t>
            </a:r>
          </a:p>
          <a:p>
            <a:pPr marL="0" indent="0">
              <a:buNone/>
            </a:pPr>
            <a:r>
              <a:rPr lang="en-US" altLang="ko-KR" sz="900" dirty="0"/>
              <a:t>#                  </a:t>
            </a:r>
            <a:r>
              <a:rPr lang="ko-KR" altLang="en-US" sz="900" dirty="0"/>
              <a:t>다수 클래스 데이터 숫자와 맞추는 방식</a:t>
            </a:r>
          </a:p>
          <a:p>
            <a:pPr marL="0" indent="0">
              <a:buNone/>
            </a:pPr>
            <a:r>
              <a:rPr lang="en-US" altLang="ko-KR" sz="900" dirty="0"/>
              <a:t># SMOTE - </a:t>
            </a:r>
            <a:r>
              <a:rPr lang="ko-KR" altLang="en-US" sz="900" dirty="0"/>
              <a:t>소수 클래스 데이터와 그 데이터에서 가장 가까운 </a:t>
            </a:r>
            <a:r>
              <a:rPr lang="en-US" altLang="ko-KR" sz="900" dirty="0"/>
              <a:t>k</a:t>
            </a:r>
            <a:r>
              <a:rPr lang="ko-KR" altLang="en-US" sz="900" dirty="0"/>
              <a:t>개의 소수 클래스 데이터 중 </a:t>
            </a:r>
          </a:p>
          <a:p>
            <a:pPr marL="0" indent="0">
              <a:buNone/>
            </a:pPr>
            <a:r>
              <a:rPr lang="en-US" altLang="ko-KR" sz="900" dirty="0"/>
              <a:t>#           </a:t>
            </a:r>
            <a:r>
              <a:rPr lang="ko-KR" altLang="en-US" sz="900" dirty="0"/>
              <a:t>무작위로 선택된 데이터 사이의 직선상에 가상의 소수 클래스 데이터를 만드는 방법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2-4. </a:t>
            </a:r>
            <a:r>
              <a:rPr lang="ko-KR" altLang="en-US" sz="900" dirty="0"/>
              <a:t>이중 하나를 선택하여 불균형여부를 해소하고 이를 선택한 이유를 설명하라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SMOTE </a:t>
            </a:r>
            <a:r>
              <a:rPr lang="ko-KR" altLang="en-US" sz="900" dirty="0"/>
              <a:t>를 선택한다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총 표본수가 </a:t>
            </a:r>
            <a:r>
              <a:rPr lang="en-US" altLang="ko-KR" sz="900" dirty="0"/>
              <a:t>768 </a:t>
            </a:r>
            <a:r>
              <a:rPr lang="ko-KR" altLang="en-US" sz="900" dirty="0"/>
              <a:t>이므로 크지 않다</a:t>
            </a:r>
            <a:r>
              <a:rPr lang="en-US" altLang="ko-KR" sz="900" dirty="0"/>
              <a:t>. </a:t>
            </a:r>
            <a:r>
              <a:rPr lang="ko-KR" altLang="en-US" sz="900" dirty="0"/>
              <a:t>그러므로 </a:t>
            </a:r>
            <a:r>
              <a:rPr lang="en-US" altLang="ko-KR" sz="900" dirty="0" err="1"/>
              <a:t>downSampling</a:t>
            </a:r>
            <a:r>
              <a:rPr lang="en-US" altLang="ko-KR" sz="900" dirty="0"/>
              <a:t> </a:t>
            </a:r>
            <a:r>
              <a:rPr lang="ko-KR" altLang="en-US" sz="900" dirty="0"/>
              <a:t>은 적합하지 않다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오버 샘플링 중 중복데이터로 과적합의 위험이 큰 랜덤오버샘플링보다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자료의 분포를 고려하여 </a:t>
            </a:r>
            <a:r>
              <a:rPr lang="ko-KR" altLang="en-US" sz="900" dirty="0" err="1"/>
              <a:t>중복없이</a:t>
            </a:r>
            <a:r>
              <a:rPr lang="ko-KR" altLang="en-US" sz="900" dirty="0"/>
              <a:t> 재현 생성하는 </a:t>
            </a:r>
            <a:r>
              <a:rPr lang="en-US" altLang="ko-KR" sz="900" dirty="0"/>
              <a:t>SMOTE </a:t>
            </a:r>
            <a:r>
              <a:rPr lang="ko-KR" altLang="en-US" sz="900" dirty="0"/>
              <a:t>를 사용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 err="1"/>
              <a:t>set.seed</a:t>
            </a:r>
            <a:r>
              <a:rPr lang="en-US" altLang="ko-KR" sz="900" dirty="0"/>
              <a:t>(1000)</a:t>
            </a:r>
          </a:p>
          <a:p>
            <a:pPr marL="0" indent="0">
              <a:buNone/>
            </a:pPr>
            <a:r>
              <a:rPr lang="en-US" altLang="ko-KR" sz="900" dirty="0" err="1"/>
              <a:t>diabetes.clean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train &lt;- </a:t>
            </a:r>
            <a:r>
              <a:rPr lang="en-US" altLang="ko-KR" sz="900" dirty="0" err="1"/>
              <a:t>createDataPartition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diabetes.clean$Outcome,p</a:t>
            </a:r>
            <a:r>
              <a:rPr lang="en-US" altLang="ko-KR" sz="900" dirty="0"/>
              <a:t>=0.7,list = F)</a:t>
            </a:r>
          </a:p>
          <a:p>
            <a:pPr marL="0" indent="0">
              <a:buNone/>
            </a:pPr>
            <a:r>
              <a:rPr lang="en-US" altLang="ko-KR" sz="900" dirty="0" err="1"/>
              <a:t>diabetes.train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diabetes.clean</a:t>
            </a:r>
            <a:r>
              <a:rPr lang="en-US" altLang="ko-KR" sz="900" dirty="0"/>
              <a:t>[train,]</a:t>
            </a:r>
          </a:p>
          <a:p>
            <a:pPr marL="0" indent="0">
              <a:buNone/>
            </a:pPr>
            <a:r>
              <a:rPr lang="en-US" altLang="ko-KR" sz="900" dirty="0" err="1"/>
              <a:t>diabetes.test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diabetes.clean</a:t>
            </a:r>
            <a:r>
              <a:rPr lang="en-US" altLang="ko-KR" sz="900" dirty="0"/>
              <a:t>[-train</a:t>
            </a:r>
            <a:r>
              <a:rPr lang="en-US" altLang="ko-KR" sz="900" dirty="0" smtClean="0"/>
              <a:t>,]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smotefamily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diabetes.train$Outcome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genData</a:t>
            </a:r>
            <a:r>
              <a:rPr lang="en-US" altLang="ko-KR" sz="900" dirty="0"/>
              <a:t> &lt;- SMOTE(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[,-9],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[,9],K=5,dup_size=1)</a:t>
            </a:r>
          </a:p>
          <a:p>
            <a:pPr marL="0" indent="0">
              <a:buNone/>
            </a:pPr>
            <a:r>
              <a:rPr lang="en-US" altLang="ko-KR" sz="900" dirty="0" err="1"/>
              <a:t>genData$data</a:t>
            </a:r>
            <a:r>
              <a:rPr lang="en-US" altLang="ko-KR" sz="900" dirty="0"/>
              <a:t> %&gt;% </a:t>
            </a:r>
          </a:p>
          <a:p>
            <a:pPr marL="0" indent="0">
              <a:buNone/>
            </a:pPr>
            <a:r>
              <a:rPr lang="en-US" altLang="ko-KR" sz="900" dirty="0"/>
              <a:t>  mutate(Outcome = 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(class)) %&gt;% </a:t>
            </a:r>
          </a:p>
          <a:p>
            <a:pPr marL="0" indent="0">
              <a:buNone/>
            </a:pPr>
            <a:r>
              <a:rPr lang="en-US" altLang="ko-KR" sz="900" dirty="0"/>
              <a:t>  select(-class) -&gt; </a:t>
            </a:r>
            <a:r>
              <a:rPr lang="en-US" altLang="ko-KR" sz="900" dirty="0" err="1"/>
              <a:t>diabetes.train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??? </a:t>
            </a:r>
            <a:r>
              <a:rPr lang="ko-KR" altLang="en-US" sz="900" dirty="0"/>
              <a:t>완벽히 동일하지는 않다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diabetes.train$Outcome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skim(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sum(is.na(</a:t>
            </a:r>
            <a:r>
              <a:rPr lang="en-US" altLang="ko-KR" sz="900" dirty="0" err="1"/>
              <a:t>diabetes.train</a:t>
            </a:r>
            <a:r>
              <a:rPr lang="en-US" altLang="ko-KR" sz="900" dirty="0" smtClean="0"/>
              <a:t>))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2-5. </a:t>
            </a:r>
            <a:r>
              <a:rPr lang="ko-KR" altLang="en-US" sz="900" dirty="0"/>
              <a:t>세 개 이상의 알고리즘 제시하고 정확도 및 속도 측면에서 각 </a:t>
            </a:r>
            <a:r>
              <a:rPr lang="en-US" altLang="ko-KR" sz="900" dirty="0"/>
              <a:t>1</a:t>
            </a:r>
            <a:r>
              <a:rPr lang="ko-KR" altLang="en-US" sz="900" dirty="0"/>
              <a:t>개씩 선정하라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로지스틱회귀</a:t>
            </a:r>
            <a:r>
              <a:rPr lang="ko-KR" altLang="en-US" sz="900" dirty="0"/>
              <a:t> </a:t>
            </a:r>
            <a:r>
              <a:rPr lang="en-US" altLang="ko-KR" sz="900" dirty="0"/>
              <a:t>/ </a:t>
            </a:r>
            <a:r>
              <a:rPr lang="ko-KR" altLang="en-US" sz="900" dirty="0"/>
              <a:t>의사결정나무 </a:t>
            </a:r>
            <a:r>
              <a:rPr lang="en-US" altLang="ko-KR" sz="900" dirty="0"/>
              <a:t>/ </a:t>
            </a:r>
            <a:r>
              <a:rPr lang="ko-KR" altLang="en-US" sz="900" dirty="0" err="1"/>
              <a:t>랜덤포레스트</a:t>
            </a:r>
            <a:r>
              <a:rPr lang="ko-KR" altLang="en-US" sz="900" dirty="0"/>
              <a:t> </a:t>
            </a:r>
            <a:r>
              <a:rPr lang="en-US" altLang="ko-KR" sz="900" dirty="0"/>
              <a:t>/ </a:t>
            </a:r>
            <a:r>
              <a:rPr lang="en-US" altLang="ko-KR" sz="900" dirty="0" err="1"/>
              <a:t>knn</a:t>
            </a:r>
            <a:r>
              <a:rPr lang="en-US" altLang="ko-KR" sz="900" dirty="0"/>
              <a:t>/</a:t>
            </a:r>
            <a:r>
              <a:rPr lang="en-US" altLang="ko-KR" sz="900" dirty="0" err="1"/>
              <a:t>svmRadial</a:t>
            </a:r>
            <a:r>
              <a:rPr lang="en-US" altLang="ko-KR" sz="900" dirty="0"/>
              <a:t> 5</a:t>
            </a:r>
            <a:r>
              <a:rPr lang="ko-KR" altLang="en-US" sz="900" dirty="0"/>
              <a:t>가지 알고리즘 비교 분석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속도 측면에서는 </a:t>
            </a:r>
            <a:r>
              <a:rPr lang="ko-KR" altLang="en-US" sz="900" dirty="0" err="1"/>
              <a:t>로지스틱</a:t>
            </a:r>
            <a:r>
              <a:rPr lang="ko-KR" altLang="en-US" sz="900" dirty="0"/>
              <a:t> 회귀 정확도 측면에서는 </a:t>
            </a:r>
            <a:r>
              <a:rPr lang="ko-KR" altLang="en-US" sz="900" dirty="0" err="1"/>
              <a:t>랜덤포레스트</a:t>
            </a:r>
            <a:r>
              <a:rPr lang="ko-KR" altLang="en-US" sz="900" dirty="0"/>
              <a:t> 또는 </a:t>
            </a:r>
            <a:r>
              <a:rPr lang="en-US" altLang="ko-KR" sz="900" dirty="0" err="1"/>
              <a:t>svm</a:t>
            </a:r>
            <a:r>
              <a:rPr lang="en-US" altLang="ko-KR" sz="900" dirty="0"/>
              <a:t> </a:t>
            </a:r>
            <a:r>
              <a:rPr lang="ko-KR" altLang="en-US" sz="900" dirty="0"/>
              <a:t>이 좋을 것으로 예상됨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lubridate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eval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models &lt;- c("</a:t>
            </a:r>
            <a:r>
              <a:rPr lang="en-US" altLang="ko-KR" sz="900" dirty="0" err="1"/>
              <a:t>glm</a:t>
            </a:r>
            <a:r>
              <a:rPr lang="en-US" altLang="ko-KR" sz="900" dirty="0"/>
              <a:t>","</a:t>
            </a:r>
            <a:r>
              <a:rPr lang="en-US" altLang="ko-KR" sz="900" dirty="0" err="1"/>
              <a:t>rpart</a:t>
            </a:r>
            <a:r>
              <a:rPr lang="en-US" altLang="ko-KR" sz="900" dirty="0"/>
              <a:t>","</a:t>
            </a:r>
            <a:r>
              <a:rPr lang="en-US" altLang="ko-KR" sz="900" dirty="0" err="1"/>
              <a:t>rf</a:t>
            </a:r>
            <a:r>
              <a:rPr lang="en-US" altLang="ko-KR" sz="900" dirty="0"/>
              <a:t>","</a:t>
            </a:r>
            <a:r>
              <a:rPr lang="en-US" altLang="ko-KR" sz="900" dirty="0" err="1"/>
              <a:t>knn</a:t>
            </a:r>
            <a:r>
              <a:rPr lang="en-US" altLang="ko-KR" sz="900" dirty="0"/>
              <a:t>","</a:t>
            </a:r>
            <a:r>
              <a:rPr lang="en-US" altLang="ko-KR" sz="900" dirty="0" err="1"/>
              <a:t>svmRadial</a:t>
            </a:r>
            <a:r>
              <a:rPr lang="en-US" altLang="ko-KR" sz="900" dirty="0"/>
              <a:t>")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73016" y="611560"/>
            <a:ext cx="3240360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for(i in </a:t>
            </a:r>
            <a:r>
              <a:rPr lang="en-US" altLang="ko-KR" sz="900" dirty="0" err="1"/>
              <a:t>seq</a:t>
            </a:r>
            <a:r>
              <a:rPr lang="en-US" altLang="ko-KR" sz="900" dirty="0"/>
              <a:t>(models)){</a:t>
            </a:r>
          </a:p>
          <a:p>
            <a:pPr marL="0" indent="0">
              <a:buNone/>
            </a:pPr>
            <a:r>
              <a:rPr lang="en-US" altLang="ko-KR" sz="900" dirty="0"/>
              <a:t>  print(models[i])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</a:p>
          <a:p>
            <a:pPr marL="0" indent="0">
              <a:buNone/>
            </a:pPr>
            <a:r>
              <a:rPr lang="en-US" altLang="ko-KR" sz="900" dirty="0"/>
              <a:t>  start &lt;- now()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set.seed</a:t>
            </a:r>
            <a:r>
              <a:rPr lang="en-US" altLang="ko-KR" sz="900" dirty="0"/>
              <a:t>(1000)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 %&gt;% </a:t>
            </a:r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전처리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recipe(Outcome ~ .) %&gt;%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step_impute_mode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all_nominal</a:t>
            </a:r>
            <a:r>
              <a:rPr lang="en-US" altLang="ko-KR" sz="900" dirty="0"/>
              <a:t>())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step_impute_median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all_numeric</a:t>
            </a:r>
            <a:r>
              <a:rPr lang="en-US" altLang="ko-KR" sz="900" dirty="0"/>
              <a:t>())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step_rm</a:t>
            </a:r>
            <a:r>
              <a:rPr lang="en-US" altLang="ko-KR" sz="900" dirty="0"/>
              <a:t>(Age)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step_rm</a:t>
            </a:r>
            <a:r>
              <a:rPr lang="en-US" altLang="ko-KR" sz="900" dirty="0"/>
              <a:t>(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step_rm</a:t>
            </a:r>
            <a:r>
              <a:rPr lang="en-US" altLang="ko-KR" sz="900" dirty="0"/>
              <a:t>(</a:t>
            </a:r>
            <a:r>
              <a:rPr lang="en-US" altLang="ko-KR" sz="900" dirty="0" err="1"/>
              <a:t>SkinThickness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step_nzv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all_predictors</a:t>
            </a:r>
            <a:r>
              <a:rPr lang="en-US" altLang="ko-KR" sz="900" dirty="0"/>
              <a:t>()) %&gt;%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step_normalize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all_predictors</a:t>
            </a:r>
            <a:r>
              <a:rPr lang="en-US" altLang="ko-KR" sz="900" dirty="0"/>
              <a:t>())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step_corr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all_predictors</a:t>
            </a:r>
            <a:r>
              <a:rPr lang="en-US" altLang="ko-KR" sz="900" dirty="0"/>
              <a:t>(),threshold = .90) %&gt;%</a:t>
            </a:r>
          </a:p>
          <a:p>
            <a:pPr marL="0" indent="0">
              <a:buNone/>
            </a:pPr>
            <a:r>
              <a:rPr lang="en-US" altLang="ko-KR" sz="900" dirty="0"/>
              <a:t>    prep() %&gt;% </a:t>
            </a:r>
          </a:p>
          <a:p>
            <a:pPr marL="0" indent="0">
              <a:buNone/>
            </a:pPr>
            <a:r>
              <a:rPr lang="en-US" altLang="ko-KR" sz="900" dirty="0"/>
              <a:t>    {. -&gt;&gt; </a:t>
            </a:r>
            <a:r>
              <a:rPr lang="en-US" altLang="ko-KR" sz="900" dirty="0" err="1"/>
              <a:t>my_recipe</a:t>
            </a:r>
            <a:r>
              <a:rPr lang="en-US" altLang="ko-KR" sz="900" dirty="0"/>
              <a:t>} %&gt;% </a:t>
            </a:r>
          </a:p>
          <a:p>
            <a:pPr marL="0" indent="0">
              <a:buNone/>
            </a:pPr>
            <a:r>
              <a:rPr lang="en-US" altLang="ko-KR" sz="900" dirty="0"/>
              <a:t>    juice() %&gt;% #bake </a:t>
            </a:r>
            <a:r>
              <a:rPr lang="ko-KR" altLang="en-US" sz="900" dirty="0"/>
              <a:t>를 대신 사용하려면</a:t>
            </a:r>
            <a:r>
              <a:rPr lang="en-US" altLang="ko-KR" sz="900" dirty="0"/>
              <a:t>?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훈련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train(data=.,</a:t>
            </a:r>
          </a:p>
          <a:p>
            <a:pPr marL="0" indent="0">
              <a:buNone/>
            </a:pPr>
            <a:r>
              <a:rPr lang="en-US" altLang="ko-KR" sz="900" dirty="0"/>
              <a:t>          Outcome ~ .,</a:t>
            </a:r>
          </a:p>
          <a:p>
            <a:pPr marL="0" indent="0">
              <a:buNone/>
            </a:pPr>
            <a:r>
              <a:rPr lang="en-US" altLang="ko-KR" sz="900" dirty="0"/>
              <a:t>          method = models[i],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tuneLength</a:t>
            </a:r>
            <a:r>
              <a:rPr lang="en-US" altLang="ko-KR" sz="900" dirty="0"/>
              <a:t> = 10,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trControl</a:t>
            </a:r>
            <a:r>
              <a:rPr lang="en-US" altLang="ko-KR" sz="900" dirty="0"/>
              <a:t> = </a:t>
            </a:r>
            <a:r>
              <a:rPr lang="en-US" altLang="ko-KR" sz="900" dirty="0" err="1"/>
              <a:t>trainControl</a:t>
            </a:r>
            <a:r>
              <a:rPr lang="en-US" altLang="ko-KR" sz="900" dirty="0"/>
              <a:t>(method = "cv")) %&gt;% </a:t>
            </a:r>
            <a:r>
              <a:rPr lang="en-US" altLang="ko-KR" sz="900" dirty="0" smtClean="0"/>
              <a:t>    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예측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predict(</a:t>
            </a:r>
            <a:r>
              <a:rPr lang="en-US" altLang="ko-KR" sz="900" dirty="0" err="1"/>
              <a:t>newdata</a:t>
            </a:r>
            <a:r>
              <a:rPr lang="en-US" altLang="ko-KR" sz="900" dirty="0"/>
              <a:t>=bake(</a:t>
            </a:r>
            <a:r>
              <a:rPr lang="en-US" altLang="ko-KR" sz="900" dirty="0" err="1"/>
              <a:t>my_recipe,diabetes.test</a:t>
            </a:r>
            <a:r>
              <a:rPr lang="en-US" altLang="ko-KR" sz="900" dirty="0"/>
              <a:t>)) </a:t>
            </a:r>
            <a:r>
              <a:rPr lang="en-US" altLang="ko-KR" sz="900" dirty="0" smtClean="0"/>
              <a:t>%&gt;%    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평가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 err="1"/>
              <a:t>confusionMatrix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diabetes.test$Outcome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tidy() %&gt;% </a:t>
            </a:r>
          </a:p>
          <a:p>
            <a:pPr marL="0" indent="0">
              <a:buNone/>
            </a:pPr>
            <a:r>
              <a:rPr lang="en-US" altLang="ko-KR" sz="900" dirty="0"/>
              <a:t>    filter(term %in% c('accuracy','f1')) %&gt;% </a:t>
            </a:r>
          </a:p>
          <a:p>
            <a:pPr marL="0" indent="0">
              <a:buNone/>
            </a:pPr>
            <a:r>
              <a:rPr lang="en-US" altLang="ko-KR" sz="900" dirty="0"/>
              <a:t>    select(</a:t>
            </a:r>
            <a:r>
              <a:rPr lang="en-US" altLang="ko-KR" sz="900" dirty="0" err="1"/>
              <a:t>term,estimate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column_to_rownames</a:t>
            </a:r>
            <a:r>
              <a:rPr lang="en-US" altLang="ko-KR" sz="900" dirty="0"/>
              <a:t>(</a:t>
            </a:r>
            <a:r>
              <a:rPr lang="en-US" altLang="ko-KR" sz="900" dirty="0" err="1"/>
              <a:t>var</a:t>
            </a:r>
            <a:r>
              <a:rPr lang="en-US" altLang="ko-KR" sz="900" dirty="0"/>
              <a:t>="term") %&gt;%</a:t>
            </a:r>
          </a:p>
          <a:p>
            <a:pPr marL="0" indent="0">
              <a:buNone/>
            </a:pPr>
            <a:r>
              <a:rPr lang="en-US" altLang="ko-KR" sz="900" dirty="0"/>
              <a:t>    t %&gt;% 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gubun</a:t>
            </a:r>
            <a:r>
              <a:rPr lang="en-US" altLang="ko-KR" sz="900" dirty="0"/>
              <a:t>=models[i],.) -&gt; </a:t>
            </a:r>
            <a:r>
              <a:rPr lang="en-US" altLang="ko-KR" sz="900" dirty="0" smtClean="0"/>
              <a:t>temp.cm 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end &lt;- now()</a:t>
            </a:r>
          </a:p>
          <a:p>
            <a:pPr marL="0" indent="0">
              <a:buNone/>
            </a:pPr>
            <a:r>
              <a:rPr lang="en-US" altLang="ko-KR" sz="900" dirty="0"/>
              <a:t>  elapse &lt;- end-start</a:t>
            </a:r>
          </a:p>
          <a:p>
            <a:pPr marL="0" indent="0">
              <a:buNone/>
            </a:pPr>
            <a:r>
              <a:rPr lang="en-US" altLang="ko-KR" sz="900" dirty="0"/>
              <a:t>  elapse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new.row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cbind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temp.cm,elapse</a:t>
            </a:r>
            <a:r>
              <a:rPr lang="en-US" altLang="ko-KR" sz="900" dirty="0"/>
              <a:t>=round(elapse,2))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eval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eval,new.row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  print(elapse)</a:t>
            </a:r>
          </a:p>
          <a:p>
            <a:pPr marL="0" indent="0">
              <a:buNone/>
            </a:pPr>
            <a:r>
              <a:rPr lang="en-US" altLang="ko-KR" sz="900" dirty="0"/>
              <a:t>}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2-6. </a:t>
            </a:r>
            <a:r>
              <a:rPr lang="ko-KR" altLang="en-US" sz="900" dirty="0"/>
              <a:t>모델을 비교하고 결과를 설명하라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 err="1"/>
              <a:t>eval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훈련시간은 </a:t>
            </a:r>
            <a:r>
              <a:rPr lang="en-US" altLang="ko-KR" sz="900" dirty="0" err="1"/>
              <a:t>glm</a:t>
            </a:r>
            <a:r>
              <a:rPr lang="en-US" altLang="ko-KR" sz="900" dirty="0"/>
              <a:t>, </a:t>
            </a:r>
            <a:r>
              <a:rPr lang="en-US" altLang="ko-KR" sz="900" dirty="0" err="1"/>
              <a:t>rpart,knn</a:t>
            </a:r>
            <a:r>
              <a:rPr lang="en-US" altLang="ko-KR" sz="900" dirty="0"/>
              <a:t> </a:t>
            </a:r>
            <a:r>
              <a:rPr lang="ko-KR" altLang="en-US" sz="900" dirty="0"/>
              <a:t>이 </a:t>
            </a:r>
            <a:r>
              <a:rPr lang="en-US" altLang="ko-KR" sz="900" dirty="0"/>
              <a:t>2</a:t>
            </a:r>
            <a:r>
              <a:rPr lang="ko-KR" altLang="en-US" sz="900" dirty="0"/>
              <a:t>초 미만으로 비슷하게 빠르며</a:t>
            </a:r>
            <a:r>
              <a:rPr lang="en-US" altLang="ko-KR" sz="900" dirty="0"/>
              <a:t>,</a:t>
            </a:r>
            <a:r>
              <a:rPr lang="en-US" altLang="ko-KR" sz="900" dirty="0" err="1"/>
              <a:t>glm</a:t>
            </a:r>
            <a:r>
              <a:rPr lang="en-US" altLang="ko-KR" sz="900" dirty="0"/>
              <a:t> </a:t>
            </a:r>
            <a:r>
              <a:rPr lang="ko-KR" altLang="en-US" sz="900" dirty="0"/>
              <a:t>이 미세하지만 가장 빠름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정확도는 </a:t>
            </a:r>
            <a:r>
              <a:rPr lang="en-US" altLang="ko-KR" sz="900" dirty="0"/>
              <a:t>accuracy </a:t>
            </a:r>
            <a:r>
              <a:rPr lang="ko-KR" altLang="en-US" sz="900" dirty="0"/>
              <a:t>와 </a:t>
            </a:r>
            <a:r>
              <a:rPr lang="en-US" altLang="ko-KR" sz="900" dirty="0"/>
              <a:t>f1 score </a:t>
            </a:r>
            <a:r>
              <a:rPr lang="ko-KR" altLang="en-US" sz="900" dirty="0"/>
              <a:t>모두 </a:t>
            </a:r>
            <a:r>
              <a:rPr lang="en-US" altLang="ko-KR" sz="900" dirty="0" err="1"/>
              <a:t>randomForest</a:t>
            </a:r>
            <a:r>
              <a:rPr lang="en-US" altLang="ko-KR" sz="900" dirty="0"/>
              <a:t> </a:t>
            </a:r>
            <a:r>
              <a:rPr lang="ko-KR" altLang="en-US" sz="900" dirty="0"/>
              <a:t>가 가장 우수한 결과를 보여줌</a:t>
            </a:r>
            <a:endParaRPr lang="en-US" altLang="ko-KR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2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4811</Words>
  <Application>Microsoft Office PowerPoint</Application>
  <PresentationFormat>화면 슬라이드 쇼(4:3)</PresentationFormat>
  <Paragraphs>891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스터디-기계-sarima(1/2)</vt:lpstr>
      <vt:lpstr>스터디-기계-sarima(2/2)</vt:lpstr>
      <vt:lpstr>이원분산분석</vt:lpstr>
      <vt:lpstr>스터디3-기계(1/2)</vt:lpstr>
      <vt:lpstr>스터디3-기계 (2/2)</vt:lpstr>
      <vt:lpstr>스터디3-기계 (2/2)</vt:lpstr>
      <vt:lpstr>스터디3-통계</vt:lpstr>
      <vt:lpstr>스터디2-기계</vt:lpstr>
      <vt:lpstr>스터디2-통계</vt:lpstr>
      <vt:lpstr>스터디1-통계</vt:lpstr>
      <vt:lpstr>스터디1-기계</vt:lpstr>
      <vt:lpstr>스터디1-기계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yskim</cp:lastModifiedBy>
  <cp:revision>134</cp:revision>
  <dcterms:created xsi:type="dcterms:W3CDTF">2022-09-17T05:53:44Z</dcterms:created>
  <dcterms:modified xsi:type="dcterms:W3CDTF">2022-11-24T12:50:31Z</dcterms:modified>
</cp:coreProperties>
</file>