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92" r:id="rId5"/>
    <p:sldId id="295" r:id="rId6"/>
    <p:sldId id="296" r:id="rId7"/>
    <p:sldId id="297" r:id="rId8"/>
    <p:sldId id="298" r:id="rId9"/>
    <p:sldId id="299" r:id="rId10"/>
    <p:sldId id="287" r:id="rId11"/>
    <p:sldId id="301" r:id="rId12"/>
    <p:sldId id="300" r:id="rId13"/>
    <p:sldId id="302" r:id="rId14"/>
    <p:sldId id="303" r:id="rId15"/>
    <p:sldId id="304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n Starks" initials="SS" lastIdx="1" clrIdx="0">
    <p:extLst>
      <p:ext uri="{19B8F6BF-5375-455C-9EA6-DF929625EA0E}">
        <p15:presenceInfo xmlns:p15="http://schemas.microsoft.com/office/powerpoint/2012/main" userId="56324f3d8d9a6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166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8968C6-7522-4E81-A0CF-22BC457551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EC2BC-B036-46B0-BCF2-0C805EEC500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B8A8-6F2A-4102-AB0A-DE1A8CCA86B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51B2AD-37E2-4428-BE25-C6682714E9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3BF1D03-EA58-48FC-A390-9D2DC4FC0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8C98B-1F2D-4C22-BCF1-78FB0E7553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6215C-920E-4605-801F-626899EF7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E9460-4FD2-4A4A-8FA6-559041C030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9460-4FD2-4A4A-8FA6-559041C030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9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9460-4FD2-4A4A-8FA6-559041C030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8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9460-4FD2-4A4A-8FA6-559041C030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7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9460-4FD2-4A4A-8FA6-559041C030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3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9460-4FD2-4A4A-8FA6-559041C030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4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E9460-4FD2-4A4A-8FA6-559041C030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7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FE36-F414-4C8A-8862-0DA64F832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9B3AC-5223-4675-9BB4-71A4BC611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DEC61-880D-408D-B595-559EADD6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C3-A5E4-44F8-91EA-D5CE70C834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8BD65-123A-4EA1-87DC-D4F4920A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22D89-C662-4178-BC08-5160C694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7373-BD7F-4AAB-A9B4-D0C4A068D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0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40A6-0AAA-42CC-BE3D-32F0BDF0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06782-CEC6-47DF-B90C-A36FF9399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FF5D6-06CA-482B-BDCC-B468720F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C3-A5E4-44F8-91EA-D5CE70C834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62569-62ED-4F82-B624-17D1F6B9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BE623-6891-4591-9310-3F428F0C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7373-BD7F-4AAB-A9B4-D0C4A068D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F6E8A-9C52-4C57-AA5A-5CEFB5008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A63B5-9A38-48BE-8320-92801452E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1C25-1120-42F6-96B6-289A833B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C3-A5E4-44F8-91EA-D5CE70C834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D3C8-1B39-4CB6-BEBD-A8F6109E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FF2BC-68BF-4383-A219-429D59D3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7373-BD7F-4AAB-A9B4-D0C4A068D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6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2902-DF17-42B6-993B-ECA2F40F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87DE-D279-4D0E-A31D-491F261E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D71B-C070-408B-AB5D-B85B630F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C3-A5E4-44F8-91EA-D5CE70C834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CF297-0465-4FEB-B69F-7FAC5842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694B-7C92-4946-AC98-EE2CE21B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7373-BD7F-4AAB-A9B4-D0C4A068D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1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3C44-630C-4FDA-8962-A959EAEC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516EC-26C7-4B2A-BED1-E94D42653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5FB39-3339-4F1A-B63D-5ACC36FC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C3-A5E4-44F8-91EA-D5CE70C834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ADF41-05C2-4A38-969C-5AE1CD0B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68EB-79ED-462E-8DFE-C861D5C1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7373-BD7F-4AAB-A9B4-D0C4A068D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9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AAB4-2984-437D-A6F3-356027E5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D7EA-39B5-472E-ACE8-056AFE0A3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43563-DECC-4CB1-90C5-AECDECC53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EE5F9-0840-4816-8244-9885D229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C3-A5E4-44F8-91EA-D5CE70C834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C6C61-F2FB-4296-83D3-0B692F8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D63B3-9370-438A-9B2D-4DE6E6D8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7373-BD7F-4AAB-A9B4-D0C4A068D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1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A403-32F8-4D8A-A50B-F4ACD16B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E06E6-3CD2-446F-B693-2516734DA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648B0-E068-4A63-93E4-3683ADB32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FDDDD-EAF8-4682-887F-BC857862A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2CA4E-B1D9-44A7-A486-4E76B0E36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9C487-5B45-4585-8D89-72606A28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C3-A5E4-44F8-91EA-D5CE70C834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0049D-41F8-4402-99BD-5E124F6E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A8DA3-C3FE-4F99-9552-D8F941D5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7373-BD7F-4AAB-A9B4-D0C4A068D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029B-1AE6-4752-8F75-26EC308B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76D48-2F85-4BB4-9180-A49EF697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C3-A5E4-44F8-91EA-D5CE70C834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F6DFC-752C-4CDE-AA61-67699A7F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FB070-30F4-4825-BB89-D16329F2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7373-BD7F-4AAB-A9B4-D0C4A068D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0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F5E9B-E578-4DF2-92D5-4FCA1DC1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C3-A5E4-44F8-91EA-D5CE70C834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32F3-DA8A-41C2-BC0E-585F5121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5225C-038D-4383-A186-3ACDCB63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7373-BD7F-4AAB-A9B4-D0C4A068D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4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4D81-6846-439E-B605-7A69A578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465B-6470-4C32-9C1D-57A16F7D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CF032-8EE1-4693-89D1-5F3DD9E04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634F4-6C7A-47C6-9EF9-2A75FF1A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C3-A5E4-44F8-91EA-D5CE70C834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4A672-7792-4421-88D7-5688560B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8EB2F-AEA5-4F94-9DC5-E35AEC9E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7373-BD7F-4AAB-A9B4-D0C4A068D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9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3842-674E-48A3-8E5A-FC39B6AE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BB660-BBD7-49EB-93CE-2092C6ADD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D056E-1B71-484D-9EAB-7A50EF1A2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651C4-721C-47BC-8D5E-006D547A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C3-A5E4-44F8-91EA-D5CE70C834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22FA9-3D38-4178-A719-112FDD5E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F0148-9206-4FE7-88D0-D8FB5DDC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7373-BD7F-4AAB-A9B4-D0C4A068D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6924A-7529-48FE-8511-1BB03F52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A5D5B-C516-4C0F-A473-2AAA7866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F4B5B-2B4F-43E2-9851-604C65F7A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BD1C3-A5E4-44F8-91EA-D5CE70C834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3C96E-CC06-414B-9D2F-6A96E2DFB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509CE-788C-4199-8D18-8310F1F7C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F7373-BD7F-4AAB-A9B4-D0C4A068D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ARM-software/ComputeLibrar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cent/ncn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cent/FeatherCN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QNNPAC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github.com/NervanaSystems/neon" TargetMode="External"/><Relationship Id="rId7" Type="http://schemas.openxmlformats.org/officeDocument/2006/relationships/hyperlink" Target="https://github.com/OAID/Tengin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hyperlink" Target="https://github.com/tiny-dnn/tiny-dnn" TargetMode="External"/><Relationship Id="rId10" Type="http://schemas.openxmlformats.org/officeDocument/2006/relationships/hyperlink" Target="https://github.com/google/gemmlowp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403D-BB16-4BB0-8461-47BA6C1D8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Computing on ARM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A2BAC-D6FB-4401-90C8-3BA01DDC3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4/28/2019</a:t>
            </a:r>
          </a:p>
        </p:txBody>
      </p:sp>
    </p:spTree>
    <p:extLst>
      <p:ext uri="{BB962C8B-B14F-4D97-AF65-F5344CB8AC3E}">
        <p14:creationId xmlns:p14="http://schemas.microsoft.com/office/powerpoint/2010/main" val="395113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3C72-5449-4826-83DB-5D0A681D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optimization direction</a:t>
            </a:r>
            <a:endParaRPr lang="en-AU" dirty="0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5DF3394D-9E4F-4473-8B03-B1099CCE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35" y="1690688"/>
            <a:ext cx="6133269" cy="2086128"/>
          </a:xfrm>
        </p:spPr>
        <p:txBody>
          <a:bodyPr>
            <a:normAutofit/>
          </a:bodyPr>
          <a:lstStyle/>
          <a:p>
            <a:r>
              <a:rPr lang="en-US" sz="1800" dirty="0"/>
              <a:t>Overall speaking, a program is bounded by</a:t>
            </a:r>
          </a:p>
          <a:p>
            <a:pPr lvl="1"/>
            <a:r>
              <a:rPr lang="en-US" sz="1400" dirty="0"/>
              <a:t>Memory</a:t>
            </a:r>
          </a:p>
          <a:p>
            <a:pPr lvl="1"/>
            <a:r>
              <a:rPr lang="en-US" sz="1400" dirty="0"/>
              <a:t>Computing </a:t>
            </a:r>
          </a:p>
          <a:p>
            <a:r>
              <a:rPr lang="en-US" sz="1800" dirty="0"/>
              <a:t>Trick to estimate the gap</a:t>
            </a:r>
          </a:p>
          <a:p>
            <a:pPr lvl="1"/>
            <a:r>
              <a:rPr lang="en-US" sz="1400" dirty="0" err="1"/>
              <a:t>memcpy</a:t>
            </a:r>
            <a:r>
              <a:rPr lang="en-US" sz="1400" dirty="0"/>
              <a:t> benchmark to get insight of memory bandwidth</a:t>
            </a:r>
          </a:p>
          <a:p>
            <a:pPr lvl="1"/>
            <a:r>
              <a:rPr lang="en-US" sz="1400" dirty="0"/>
              <a:t>math function benchmark to get computing ability</a:t>
            </a:r>
            <a:endParaRPr lang="en-AU" sz="140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F2A4DD6-B191-48A8-B4E2-BEA3DE3279C1}"/>
              </a:ext>
            </a:extLst>
          </p:cNvPr>
          <p:cNvSpPr/>
          <p:nvPr/>
        </p:nvSpPr>
        <p:spPr>
          <a:xfrm>
            <a:off x="1574546" y="5512849"/>
            <a:ext cx="320073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012DC503-D927-4B50-B6C5-28C0C46EEEEA}"/>
              </a:ext>
            </a:extLst>
          </p:cNvPr>
          <p:cNvSpPr/>
          <p:nvPr/>
        </p:nvSpPr>
        <p:spPr>
          <a:xfrm>
            <a:off x="1838417" y="3939707"/>
            <a:ext cx="76200" cy="17631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33E19B-4AE6-4873-9966-D2218529FE22}"/>
              </a:ext>
            </a:extLst>
          </p:cNvPr>
          <p:cNvCxnSpPr>
            <a:cxnSpLocks/>
          </p:cNvCxnSpPr>
          <p:nvPr/>
        </p:nvCxnSpPr>
        <p:spPr>
          <a:xfrm flipV="1">
            <a:off x="1914617" y="4388899"/>
            <a:ext cx="809764" cy="112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305DAA-3E98-4C51-852B-A7B0E6CED23B}"/>
              </a:ext>
            </a:extLst>
          </p:cNvPr>
          <p:cNvCxnSpPr>
            <a:cxnSpLocks/>
          </p:cNvCxnSpPr>
          <p:nvPr/>
        </p:nvCxnSpPr>
        <p:spPr>
          <a:xfrm>
            <a:off x="2709885" y="4396821"/>
            <a:ext cx="1755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039F05-A71C-4617-8F80-E13FF3E9513E}"/>
              </a:ext>
            </a:extLst>
          </p:cNvPr>
          <p:cNvSpPr txBox="1"/>
          <p:nvPr/>
        </p:nvSpPr>
        <p:spPr>
          <a:xfrm>
            <a:off x="1877212" y="3773304"/>
            <a:ext cx="1391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Performance</a:t>
            </a:r>
            <a:endParaRPr lang="en-AU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0E8126-4F88-43F0-A41C-8C509A64CBE1}"/>
              </a:ext>
            </a:extLst>
          </p:cNvPr>
          <p:cNvSpPr txBox="1"/>
          <p:nvPr/>
        </p:nvSpPr>
        <p:spPr>
          <a:xfrm>
            <a:off x="3498903" y="5243172"/>
            <a:ext cx="26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Computing Complexity</a:t>
            </a:r>
            <a:endParaRPr lang="en-AU" sz="1400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E9333D1-EBE6-4730-9274-3435C7BE5316}"/>
              </a:ext>
            </a:extLst>
          </p:cNvPr>
          <p:cNvSpPr/>
          <p:nvPr/>
        </p:nvSpPr>
        <p:spPr>
          <a:xfrm>
            <a:off x="6388027" y="5474749"/>
            <a:ext cx="320073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3CFEF5D2-9FFB-4FA8-A8D2-4A7031D93500}"/>
              </a:ext>
            </a:extLst>
          </p:cNvPr>
          <p:cNvSpPr/>
          <p:nvPr/>
        </p:nvSpPr>
        <p:spPr>
          <a:xfrm>
            <a:off x="6651898" y="3901607"/>
            <a:ext cx="76200" cy="17631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0CAC885-9374-4823-B4DE-CF78F9A6901E}"/>
              </a:ext>
            </a:extLst>
          </p:cNvPr>
          <p:cNvCxnSpPr>
            <a:cxnSpLocks/>
          </p:cNvCxnSpPr>
          <p:nvPr/>
        </p:nvCxnSpPr>
        <p:spPr>
          <a:xfrm flipV="1">
            <a:off x="6728098" y="4350799"/>
            <a:ext cx="809764" cy="112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3259C7-0354-47D0-AB66-168123CC305D}"/>
              </a:ext>
            </a:extLst>
          </p:cNvPr>
          <p:cNvCxnSpPr>
            <a:cxnSpLocks/>
          </p:cNvCxnSpPr>
          <p:nvPr/>
        </p:nvCxnSpPr>
        <p:spPr>
          <a:xfrm>
            <a:off x="7523366" y="4358721"/>
            <a:ext cx="1755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3D44314-6147-4825-A1C5-8DAD70A8862F}"/>
              </a:ext>
            </a:extLst>
          </p:cNvPr>
          <p:cNvSpPr txBox="1"/>
          <p:nvPr/>
        </p:nvSpPr>
        <p:spPr>
          <a:xfrm>
            <a:off x="6690693" y="3735204"/>
            <a:ext cx="1391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Performance</a:t>
            </a:r>
            <a:endParaRPr lang="en-AU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FC4898-ACD0-4478-842B-54AC82FB9C7C}"/>
              </a:ext>
            </a:extLst>
          </p:cNvPr>
          <p:cNvSpPr txBox="1"/>
          <p:nvPr/>
        </p:nvSpPr>
        <p:spPr>
          <a:xfrm>
            <a:off x="8460525" y="5207096"/>
            <a:ext cx="26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Memory Access </a:t>
            </a:r>
            <a:endParaRPr lang="en-A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1DF50-CACE-48A2-9F37-5D0CFD1097AA}"/>
              </a:ext>
            </a:extLst>
          </p:cNvPr>
          <p:cNvSpPr txBox="1"/>
          <p:nvPr/>
        </p:nvSpPr>
        <p:spPr>
          <a:xfrm>
            <a:off x="1777375" y="5953486"/>
            <a:ext cx="304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Computing Bound Program</a:t>
            </a:r>
            <a:endParaRPr lang="en-A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A06522-3E9B-49FB-98E9-7E66FC80FE7D}"/>
              </a:ext>
            </a:extLst>
          </p:cNvPr>
          <p:cNvSpPr txBox="1"/>
          <p:nvPr/>
        </p:nvSpPr>
        <p:spPr>
          <a:xfrm>
            <a:off x="6728098" y="5980453"/>
            <a:ext cx="281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Memory Bound Program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129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3C72-5449-4826-83DB-5D0A681D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optimization</a:t>
            </a:r>
            <a:endParaRPr lang="en-AU" dirty="0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5DF3394D-9E4F-4473-8B03-B1099CCE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35" y="1628542"/>
            <a:ext cx="5157787" cy="3684588"/>
          </a:xfrm>
        </p:spPr>
        <p:txBody>
          <a:bodyPr>
            <a:normAutofit/>
          </a:bodyPr>
          <a:lstStyle/>
          <a:p>
            <a:r>
              <a:rPr lang="en-US" sz="1800" dirty="0"/>
              <a:t>Tricks:</a:t>
            </a:r>
          </a:p>
          <a:p>
            <a:pPr lvl="1"/>
            <a:r>
              <a:rPr lang="en-US" sz="1400" dirty="0"/>
              <a:t>Performance comparison(Apple2Apple)</a:t>
            </a:r>
          </a:p>
          <a:p>
            <a:pPr lvl="2"/>
            <a:r>
              <a:rPr lang="en-US" sz="1200" dirty="0"/>
              <a:t>Clean system, same frequency, result accurate</a:t>
            </a:r>
          </a:p>
          <a:p>
            <a:pPr lvl="1"/>
            <a:r>
              <a:rPr lang="en-US" sz="1400" dirty="0"/>
              <a:t>Get basic understand of the system</a:t>
            </a:r>
          </a:p>
          <a:p>
            <a:pPr lvl="1"/>
            <a:r>
              <a:rPr lang="en-US" sz="1400" dirty="0"/>
              <a:t>If memory bound, consider:</a:t>
            </a:r>
          </a:p>
          <a:p>
            <a:pPr lvl="2"/>
            <a:r>
              <a:rPr lang="en-US" sz="1200" dirty="0"/>
              <a:t>Layer fusion / quantization / weight share / data reuse</a:t>
            </a:r>
          </a:p>
          <a:p>
            <a:pPr lvl="2"/>
            <a:r>
              <a:rPr lang="en-US" sz="1200" dirty="0"/>
              <a:t>Cache hint rate</a:t>
            </a:r>
          </a:p>
          <a:p>
            <a:pPr lvl="1"/>
            <a:r>
              <a:rPr lang="en-US" sz="1400" dirty="0"/>
              <a:t>If computing bound:</a:t>
            </a:r>
          </a:p>
          <a:p>
            <a:pPr lvl="2"/>
            <a:r>
              <a:rPr lang="en-US" sz="1200" dirty="0"/>
              <a:t>Reduce algorithms complexity</a:t>
            </a:r>
          </a:p>
          <a:p>
            <a:pPr lvl="2"/>
            <a:r>
              <a:rPr lang="en-US" sz="1200" dirty="0"/>
              <a:t>ALU frequency/ ALU pipeline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962FF8-E0A2-4005-9417-999549075308}"/>
              </a:ext>
            </a:extLst>
          </p:cNvPr>
          <p:cNvGrpSpPr/>
          <p:nvPr/>
        </p:nvGrpSpPr>
        <p:grpSpPr>
          <a:xfrm>
            <a:off x="1696823" y="4297982"/>
            <a:ext cx="8178442" cy="2390208"/>
            <a:chOff x="2540243" y="3966204"/>
            <a:chExt cx="7989148" cy="251493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3767828-AEF6-43CE-BA6F-1AB1E86DCE1E}"/>
                </a:ext>
              </a:extLst>
            </p:cNvPr>
            <p:cNvSpPr/>
            <p:nvPr/>
          </p:nvSpPr>
          <p:spPr>
            <a:xfrm>
              <a:off x="2540243" y="5351977"/>
              <a:ext cx="6233756" cy="3497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MMU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AF475B-5D6E-4359-9612-AA1577FAA7C8}"/>
                </a:ext>
              </a:extLst>
            </p:cNvPr>
            <p:cNvSpPr/>
            <p:nvPr/>
          </p:nvSpPr>
          <p:spPr>
            <a:xfrm>
              <a:off x="2549547" y="3966204"/>
              <a:ext cx="1447060" cy="585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</a:t>
              </a:r>
              <a:endParaRPr lang="en-AU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12294E-C1EF-4A22-9A76-EF2AAEAFB6AD}"/>
                </a:ext>
              </a:extLst>
            </p:cNvPr>
            <p:cNvSpPr/>
            <p:nvPr/>
          </p:nvSpPr>
          <p:spPr>
            <a:xfrm>
              <a:off x="4511981" y="3973824"/>
              <a:ext cx="1447060" cy="5859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GPU</a:t>
              </a:r>
              <a:endParaRPr lang="en-AU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449ABE8-C6B9-4C3B-B3A4-8B490ECC0498}"/>
                </a:ext>
              </a:extLst>
            </p:cNvPr>
            <p:cNvSpPr/>
            <p:nvPr/>
          </p:nvSpPr>
          <p:spPr>
            <a:xfrm>
              <a:off x="2541927" y="4575065"/>
              <a:ext cx="384088" cy="1775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L1</a:t>
              </a:r>
              <a:endParaRPr lang="en-AU" sz="12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161AB60-D8D9-4A2C-90FD-7035DB7BB9AE}"/>
                </a:ext>
              </a:extLst>
            </p:cNvPr>
            <p:cNvSpPr/>
            <p:nvPr/>
          </p:nvSpPr>
          <p:spPr>
            <a:xfrm>
              <a:off x="2541927" y="4851649"/>
              <a:ext cx="1447060" cy="20439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L2</a:t>
              </a:r>
              <a:endParaRPr lang="en-AU" sz="12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1698573-F82B-469F-A936-E854FE2E751E}"/>
                </a:ext>
              </a:extLst>
            </p:cNvPr>
            <p:cNvSpPr/>
            <p:nvPr/>
          </p:nvSpPr>
          <p:spPr>
            <a:xfrm>
              <a:off x="3604899" y="4585126"/>
              <a:ext cx="384088" cy="1775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L1</a:t>
              </a:r>
              <a:endParaRPr lang="en-AU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C2D114-E6A2-496E-9202-6E51FEB33F66}"/>
                </a:ext>
              </a:extLst>
            </p:cNvPr>
            <p:cNvSpPr txBox="1"/>
            <p:nvPr/>
          </p:nvSpPr>
          <p:spPr>
            <a:xfrm>
              <a:off x="3064921" y="4456094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</a:t>
              </a:r>
              <a:endParaRPr lang="en-AU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3A64CE0-AE00-486E-B1BD-4149D47A2243}"/>
                </a:ext>
              </a:extLst>
            </p:cNvPr>
            <p:cNvSpPr/>
            <p:nvPr/>
          </p:nvSpPr>
          <p:spPr>
            <a:xfrm>
              <a:off x="4511981" y="4575065"/>
              <a:ext cx="384088" cy="1775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L1</a:t>
              </a:r>
              <a:endParaRPr lang="en-AU" sz="12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BA2E765-B2F8-42C3-BC86-2C67406241D9}"/>
                </a:ext>
              </a:extLst>
            </p:cNvPr>
            <p:cNvSpPr/>
            <p:nvPr/>
          </p:nvSpPr>
          <p:spPr>
            <a:xfrm>
              <a:off x="4511981" y="4851649"/>
              <a:ext cx="1447060" cy="20439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L2</a:t>
              </a:r>
              <a:endParaRPr lang="en-AU" sz="12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188D708-8B47-4D12-AC51-44FCBF8BF382}"/>
                </a:ext>
              </a:extLst>
            </p:cNvPr>
            <p:cNvSpPr/>
            <p:nvPr/>
          </p:nvSpPr>
          <p:spPr>
            <a:xfrm>
              <a:off x="5574953" y="4585126"/>
              <a:ext cx="384088" cy="1775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L1</a:t>
              </a:r>
              <a:endParaRPr lang="en-AU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EF4DD3-02F1-43F0-A015-19B41DA1FAA7}"/>
                </a:ext>
              </a:extLst>
            </p:cNvPr>
            <p:cNvSpPr txBox="1"/>
            <p:nvPr/>
          </p:nvSpPr>
          <p:spPr>
            <a:xfrm>
              <a:off x="5034975" y="4456094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</a:t>
              </a:r>
              <a:endParaRPr lang="en-A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C4E183-5A1E-40B3-B8A8-32F285685AA6}"/>
                </a:ext>
              </a:extLst>
            </p:cNvPr>
            <p:cNvSpPr/>
            <p:nvPr/>
          </p:nvSpPr>
          <p:spPr>
            <a:xfrm>
              <a:off x="6724789" y="3981444"/>
              <a:ext cx="1447060" cy="5859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DSP</a:t>
              </a:r>
              <a:endParaRPr lang="en-AU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B7534BB-6B9E-44D6-91E3-E0A5EFADF9C0}"/>
                </a:ext>
              </a:extLst>
            </p:cNvPr>
            <p:cNvSpPr/>
            <p:nvPr/>
          </p:nvSpPr>
          <p:spPr>
            <a:xfrm>
              <a:off x="6097947" y="4597684"/>
              <a:ext cx="1266552" cy="4704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SRAM</a:t>
              </a:r>
              <a:endParaRPr lang="en-AU" sz="1200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8689932-52DB-4E6D-B6DE-8F6178E61643}"/>
                </a:ext>
              </a:extLst>
            </p:cNvPr>
            <p:cNvSpPr/>
            <p:nvPr/>
          </p:nvSpPr>
          <p:spPr>
            <a:xfrm>
              <a:off x="7448319" y="4597684"/>
              <a:ext cx="1327364" cy="4890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Instruction SRAM</a:t>
              </a:r>
              <a:endParaRPr lang="en-AU" sz="1200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2A00AAF-AC8B-42D7-BD64-396F0CEABE7F}"/>
                </a:ext>
              </a:extLst>
            </p:cNvPr>
            <p:cNvSpPr/>
            <p:nvPr/>
          </p:nvSpPr>
          <p:spPr>
            <a:xfrm>
              <a:off x="2570502" y="6118804"/>
              <a:ext cx="6233756" cy="36233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DDR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Arrow: Up-Down 21">
              <a:extLst>
                <a:ext uri="{FF2B5EF4-FFF2-40B4-BE49-F238E27FC236}">
                  <a16:creationId xmlns:a16="http://schemas.microsoft.com/office/drawing/2014/main" id="{14DED8BC-A28A-4F85-997C-F91EA0E5B0E9}"/>
                </a:ext>
              </a:extLst>
            </p:cNvPr>
            <p:cNvSpPr/>
            <p:nvPr/>
          </p:nvSpPr>
          <p:spPr>
            <a:xfrm>
              <a:off x="3219730" y="5082268"/>
              <a:ext cx="197171" cy="97236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Arrow: Up-Down 22">
              <a:extLst>
                <a:ext uri="{FF2B5EF4-FFF2-40B4-BE49-F238E27FC236}">
                  <a16:creationId xmlns:a16="http://schemas.microsoft.com/office/drawing/2014/main" id="{3EC9D697-4015-4008-9F5B-D6946DC90D7E}"/>
                </a:ext>
              </a:extLst>
            </p:cNvPr>
            <p:cNvSpPr/>
            <p:nvPr/>
          </p:nvSpPr>
          <p:spPr>
            <a:xfrm>
              <a:off x="5256513" y="5053061"/>
              <a:ext cx="162907" cy="97236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Arrow: Up-Down 23">
              <a:extLst>
                <a:ext uri="{FF2B5EF4-FFF2-40B4-BE49-F238E27FC236}">
                  <a16:creationId xmlns:a16="http://schemas.microsoft.com/office/drawing/2014/main" id="{27C3D766-1BC7-4D52-A45A-2F6F69D271AA}"/>
                </a:ext>
              </a:extLst>
            </p:cNvPr>
            <p:cNvSpPr/>
            <p:nvPr/>
          </p:nvSpPr>
          <p:spPr>
            <a:xfrm>
              <a:off x="7477951" y="5117044"/>
              <a:ext cx="164831" cy="93758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9F7B51-FAC8-4D25-AA11-16CB3BCF2D5F}"/>
                </a:ext>
              </a:extLst>
            </p:cNvPr>
            <p:cNvCxnSpPr>
              <a:cxnSpLocks/>
            </p:cNvCxnSpPr>
            <p:nvPr/>
          </p:nvCxnSpPr>
          <p:spPr>
            <a:xfrm>
              <a:off x="3093496" y="5774233"/>
              <a:ext cx="539978" cy="2511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5D4E53D-0229-41FB-B1B7-4239A7D9D285}"/>
                </a:ext>
              </a:extLst>
            </p:cNvPr>
            <p:cNvCxnSpPr>
              <a:cxnSpLocks/>
            </p:cNvCxnSpPr>
            <p:nvPr/>
          </p:nvCxnSpPr>
          <p:spPr>
            <a:xfrm>
              <a:off x="5098361" y="5738702"/>
              <a:ext cx="539978" cy="2511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6FA1E2B-F320-4620-91D7-1246B609A20D}"/>
                </a:ext>
              </a:extLst>
            </p:cNvPr>
            <p:cNvCxnSpPr>
              <a:cxnSpLocks/>
            </p:cNvCxnSpPr>
            <p:nvPr/>
          </p:nvCxnSpPr>
          <p:spPr>
            <a:xfrm>
              <a:off x="7298051" y="5774233"/>
              <a:ext cx="539978" cy="2511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32FCEB4-FC39-4318-A995-89082EA6514C}"/>
                </a:ext>
              </a:extLst>
            </p:cNvPr>
            <p:cNvSpPr txBox="1"/>
            <p:nvPr/>
          </p:nvSpPr>
          <p:spPr>
            <a:xfrm>
              <a:off x="8891208" y="5745566"/>
              <a:ext cx="1303143" cy="323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DDR bandwidth</a:t>
              </a:r>
              <a:endParaRPr lang="en-AU" sz="1400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2FD8C60-E8EF-4581-AF4A-8E72AE50F959}"/>
                </a:ext>
              </a:extLst>
            </p:cNvPr>
            <p:cNvCxnSpPr>
              <a:cxnSpLocks/>
            </p:cNvCxnSpPr>
            <p:nvPr/>
          </p:nvCxnSpPr>
          <p:spPr>
            <a:xfrm>
              <a:off x="3211058" y="5180854"/>
              <a:ext cx="246263" cy="13446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6D70B2-C63A-4660-92D0-41C5DAA6B5A8}"/>
                </a:ext>
              </a:extLst>
            </p:cNvPr>
            <p:cNvCxnSpPr>
              <a:cxnSpLocks/>
            </p:cNvCxnSpPr>
            <p:nvPr/>
          </p:nvCxnSpPr>
          <p:spPr>
            <a:xfrm>
              <a:off x="5234344" y="5180854"/>
              <a:ext cx="246263" cy="13446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5BB50A8-A9BB-4D53-A5A6-98CC32C71DA1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2" y="5180854"/>
              <a:ext cx="246263" cy="13446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2B6166C-C79F-4014-9A72-A6DFF71DA50E}"/>
                </a:ext>
              </a:extLst>
            </p:cNvPr>
            <p:cNvSpPr txBox="1"/>
            <p:nvPr/>
          </p:nvSpPr>
          <p:spPr>
            <a:xfrm>
              <a:off x="8891208" y="5018935"/>
              <a:ext cx="1638183" cy="323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Endpoint bandwidth</a:t>
              </a:r>
              <a:endParaRPr lang="en-AU" sz="1400" dirty="0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B6049C7-6D53-451D-A9C0-C0FEC6A8734D}"/>
                </a:ext>
              </a:extLst>
            </p:cNvPr>
            <p:cNvSpPr/>
            <p:nvPr/>
          </p:nvSpPr>
          <p:spPr>
            <a:xfrm>
              <a:off x="5593018" y="4056399"/>
              <a:ext cx="243201" cy="301201"/>
            </a:xfrm>
            <a:prstGeom prst="round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ADCB364-7E3F-42BA-BAF8-2E197D134B43}"/>
                </a:ext>
              </a:extLst>
            </p:cNvPr>
            <p:cNvSpPr/>
            <p:nvPr/>
          </p:nvSpPr>
          <p:spPr>
            <a:xfrm>
              <a:off x="7867787" y="4070841"/>
              <a:ext cx="243201" cy="301201"/>
            </a:xfrm>
            <a:prstGeom prst="round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9E3CEC8-6BAB-47D4-8019-23A6E4B98856}"/>
                </a:ext>
              </a:extLst>
            </p:cNvPr>
            <p:cNvSpPr txBox="1"/>
            <p:nvPr/>
          </p:nvSpPr>
          <p:spPr>
            <a:xfrm>
              <a:off x="8891208" y="4097248"/>
              <a:ext cx="1425659" cy="323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ALU performance</a:t>
              </a:r>
              <a:endParaRPr lang="en-AU" sz="1400" dirty="0"/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FAA5B86-E108-44E4-AA91-CC687F592CA6}"/>
              </a:ext>
            </a:extLst>
          </p:cNvPr>
          <p:cNvSpPr/>
          <p:nvPr/>
        </p:nvSpPr>
        <p:spPr>
          <a:xfrm>
            <a:off x="1775352" y="4359622"/>
            <a:ext cx="441996" cy="286264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ALU</a:t>
            </a:r>
            <a:endParaRPr lang="en-AU" sz="10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4FF6AD5-4851-4533-98B7-1943F1971488}"/>
              </a:ext>
            </a:extLst>
          </p:cNvPr>
          <p:cNvSpPr/>
          <p:nvPr/>
        </p:nvSpPr>
        <p:spPr>
          <a:xfrm>
            <a:off x="2708046" y="4359622"/>
            <a:ext cx="441996" cy="286264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ALU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07706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DB7B-97A6-460D-9763-92914249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Auto-coding stack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2456C-9C17-40A1-8BA2-24FAEFA17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213" y="1586706"/>
            <a:ext cx="6900770" cy="121224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Terminology:</a:t>
            </a:r>
          </a:p>
          <a:p>
            <a:pPr lvl="1"/>
            <a:r>
              <a:rPr lang="en-US" sz="1400" dirty="0"/>
              <a:t>LLVM</a:t>
            </a:r>
          </a:p>
          <a:p>
            <a:pPr lvl="1"/>
            <a:r>
              <a:rPr lang="en-US" sz="1400" dirty="0"/>
              <a:t>NNVM / TVM</a:t>
            </a:r>
          </a:p>
          <a:p>
            <a:pPr lvl="1"/>
            <a:r>
              <a:rPr lang="en-US" sz="1400" dirty="0"/>
              <a:t>IR</a:t>
            </a:r>
          </a:p>
          <a:p>
            <a:pPr lvl="1"/>
            <a:r>
              <a:rPr lang="en-US" sz="1400" dirty="0"/>
              <a:t>Halide</a:t>
            </a:r>
            <a:endParaRPr lang="en-AU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4C845-CE6D-4845-B76B-C28703339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88" y="2930024"/>
            <a:ext cx="4183211" cy="18766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6D918-D8C7-4233-905B-F57D598D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76" y="5390817"/>
            <a:ext cx="4892534" cy="121224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FDE07B2-3C48-43BE-9D0B-580B45F1869A}"/>
              </a:ext>
            </a:extLst>
          </p:cNvPr>
          <p:cNvSpPr/>
          <p:nvPr/>
        </p:nvSpPr>
        <p:spPr>
          <a:xfrm>
            <a:off x="2699177" y="4907270"/>
            <a:ext cx="411332" cy="517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E574C-5963-4D2F-90FC-3F3C406D2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486" y="2916744"/>
            <a:ext cx="5309666" cy="4149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CB37AD65-1F97-4A23-BCDE-DEB0DE845297}"/>
              </a:ext>
            </a:extLst>
          </p:cNvPr>
          <p:cNvSpPr/>
          <p:nvPr/>
        </p:nvSpPr>
        <p:spPr>
          <a:xfrm>
            <a:off x="8392653" y="3437755"/>
            <a:ext cx="411332" cy="1392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3A8D1A-126F-4D53-A08C-BB3D0EEE85D3}"/>
              </a:ext>
            </a:extLst>
          </p:cNvPr>
          <p:cNvSpPr/>
          <p:nvPr/>
        </p:nvSpPr>
        <p:spPr>
          <a:xfrm>
            <a:off x="7981950" y="4830384"/>
            <a:ext cx="1313968" cy="517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NNVM?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90E49C-AB17-44F5-9542-A0B9E1D53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486" y="5424310"/>
            <a:ext cx="5544968" cy="9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402C-71C5-48B9-8EDE-F917F070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TVM/LLVM</a:t>
            </a:r>
            <a:endParaRPr lang="en-AU" dirty="0"/>
          </a:p>
        </p:txBody>
      </p:sp>
      <p:pic>
        <p:nvPicPr>
          <p:cNvPr id="1026" name="Picture 2" descr="https://pic3.zhimg.com/80/v2-18d0443d567986dc4f34d23e4daa890d_hd.jpg">
            <a:extLst>
              <a:ext uri="{FF2B5EF4-FFF2-40B4-BE49-F238E27FC236}">
                <a16:creationId xmlns:a16="http://schemas.microsoft.com/office/drawing/2014/main" id="{6B69296D-6A0B-4CB8-A5A3-6EA217CC3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26" y="3288506"/>
            <a:ext cx="5461688" cy="2806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93EEA5-E669-4A46-AC9B-866AC17D1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213" y="1586706"/>
            <a:ext cx="6900770" cy="1842294"/>
          </a:xfrm>
        </p:spPr>
        <p:txBody>
          <a:bodyPr>
            <a:normAutofit/>
          </a:bodyPr>
          <a:lstStyle/>
          <a:p>
            <a:r>
              <a:rPr lang="en-US" sz="1800" dirty="0"/>
              <a:t>NNVM:</a:t>
            </a:r>
          </a:p>
          <a:p>
            <a:pPr lvl="1"/>
            <a:r>
              <a:rPr lang="en-US" sz="1400" dirty="0"/>
              <a:t>Just another framework?</a:t>
            </a:r>
          </a:p>
          <a:p>
            <a:r>
              <a:rPr lang="en-US" sz="1800" dirty="0"/>
              <a:t>TVM:</a:t>
            </a:r>
          </a:p>
          <a:p>
            <a:pPr lvl="1"/>
            <a:r>
              <a:rPr lang="en-US" sz="1400" dirty="0"/>
              <a:t>Second level IR</a:t>
            </a:r>
          </a:p>
          <a:p>
            <a:pPr lvl="1"/>
            <a:r>
              <a:rPr lang="en-US" sz="1400" dirty="0"/>
              <a:t>Code Generator &amp;&amp; Feedback</a:t>
            </a:r>
          </a:p>
          <a:p>
            <a:pPr lvl="1"/>
            <a:endParaRPr lang="en-AU" sz="1400" dirty="0"/>
          </a:p>
        </p:txBody>
      </p:sp>
      <p:pic>
        <p:nvPicPr>
          <p:cNvPr id="1028" name="Picture 4" descr="https://pic3.zhimg.com/80/v2-cf84dfa43008de15457e188adca9a582_hd.png">
            <a:extLst>
              <a:ext uri="{FF2B5EF4-FFF2-40B4-BE49-F238E27FC236}">
                <a16:creationId xmlns:a16="http://schemas.microsoft.com/office/drawing/2014/main" id="{5FA9D325-8125-4E09-A8AC-5E6F1662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8" y="3288506"/>
            <a:ext cx="5727561" cy="289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552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016C-9E22-41FB-B936-87A646E5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TVM</a:t>
            </a:r>
            <a:endParaRPr lang="en-AU" sz="28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B6BF9DF-6E9B-4E35-B531-26DDCBBB90A5}"/>
              </a:ext>
            </a:extLst>
          </p:cNvPr>
          <p:cNvSpPr txBox="1">
            <a:spLocks/>
          </p:cNvSpPr>
          <p:nvPr/>
        </p:nvSpPr>
        <p:spPr>
          <a:xfrm>
            <a:off x="938213" y="1586706"/>
            <a:ext cx="6900770" cy="184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Code Generator:</a:t>
            </a:r>
          </a:p>
          <a:p>
            <a:pPr lvl="1"/>
            <a:r>
              <a:rPr lang="en-US" sz="1400" dirty="0"/>
              <a:t>Separation of Data flow and Execution flow</a:t>
            </a:r>
          </a:p>
          <a:p>
            <a:pPr marL="457200" lvl="1" indent="0">
              <a:buNone/>
            </a:pPr>
            <a:endParaRPr lang="en-AU" sz="1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DEE218-E5AA-4EDA-BF66-04584E39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27" y="2741874"/>
            <a:ext cx="1933845" cy="562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E3AFEE-C96B-4D9E-842E-A895CDFB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774" y="2661459"/>
            <a:ext cx="3762900" cy="676369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643B42BB-5987-419D-977F-221118EE27EE}"/>
              </a:ext>
            </a:extLst>
          </p:cNvPr>
          <p:cNvSpPr/>
          <p:nvPr/>
        </p:nvSpPr>
        <p:spPr>
          <a:xfrm>
            <a:off x="1428884" y="3352801"/>
            <a:ext cx="152265" cy="456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EC30F4-BA61-4278-BF3E-ECD7AD9C3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36" y="3827774"/>
            <a:ext cx="2772162" cy="11597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1325FE-0CDF-42D4-A64F-708EB90E9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774" y="3856349"/>
            <a:ext cx="2848373" cy="27626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4A7C7F-A4A9-4BD6-9DC4-CAF74988BF81}"/>
              </a:ext>
            </a:extLst>
          </p:cNvPr>
          <p:cNvCxnSpPr>
            <a:cxnSpLocks/>
          </p:cNvCxnSpPr>
          <p:nvPr/>
        </p:nvCxnSpPr>
        <p:spPr>
          <a:xfrm>
            <a:off x="2924175" y="2950368"/>
            <a:ext cx="4000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264B65-8A86-449F-990C-DA4EB2B6CDA4}"/>
              </a:ext>
            </a:extLst>
          </p:cNvPr>
          <p:cNvCxnSpPr>
            <a:cxnSpLocks/>
          </p:cNvCxnSpPr>
          <p:nvPr/>
        </p:nvCxnSpPr>
        <p:spPr>
          <a:xfrm>
            <a:off x="2924175" y="3965906"/>
            <a:ext cx="4000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DFB1605-6767-4B22-9AD0-212FE78888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5063" y="5578776"/>
            <a:ext cx="2953162" cy="10478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96AB1D-3847-4153-B769-A180448D20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4444" y="2566983"/>
            <a:ext cx="3115110" cy="6192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FAD8FD-E719-4534-AEE0-6AE8CF1D5C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5063" y="3437284"/>
            <a:ext cx="4563112" cy="3238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8D32FF5-0A29-41C6-B16A-37A282AE22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5063" y="4004006"/>
            <a:ext cx="4363059" cy="134321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E9DBBE-D9E7-4A22-8951-4BEBBF4A1A8B}"/>
              </a:ext>
            </a:extLst>
          </p:cNvPr>
          <p:cNvCxnSpPr/>
          <p:nvPr/>
        </p:nvCxnSpPr>
        <p:spPr>
          <a:xfrm>
            <a:off x="4886325" y="3337828"/>
            <a:ext cx="0" cy="40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55B359-2E54-4812-911D-3698AF7B854D}"/>
              </a:ext>
            </a:extLst>
          </p:cNvPr>
          <p:cNvSpPr/>
          <p:nvPr/>
        </p:nvSpPr>
        <p:spPr>
          <a:xfrm>
            <a:off x="6248400" y="2943225"/>
            <a:ext cx="1209675" cy="1038225"/>
          </a:xfrm>
          <a:custGeom>
            <a:avLst/>
            <a:gdLst>
              <a:gd name="connsiteX0" fmla="*/ 0 w 1209675"/>
              <a:gd name="connsiteY0" fmla="*/ 1038225 h 1038225"/>
              <a:gd name="connsiteX1" fmla="*/ 838200 w 1209675"/>
              <a:gd name="connsiteY1" fmla="*/ 638175 h 1038225"/>
              <a:gd name="connsiteX2" fmla="*/ 952500 w 1209675"/>
              <a:gd name="connsiteY2" fmla="*/ 180975 h 1038225"/>
              <a:gd name="connsiteX3" fmla="*/ 1209675 w 1209675"/>
              <a:gd name="connsiteY3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675" h="1038225">
                <a:moveTo>
                  <a:pt x="0" y="1038225"/>
                </a:moveTo>
                <a:cubicBezTo>
                  <a:pt x="339725" y="909637"/>
                  <a:pt x="679450" y="781050"/>
                  <a:pt x="838200" y="638175"/>
                </a:cubicBezTo>
                <a:cubicBezTo>
                  <a:pt x="996950" y="495300"/>
                  <a:pt x="890588" y="287337"/>
                  <a:pt x="952500" y="180975"/>
                </a:cubicBezTo>
                <a:cubicBezTo>
                  <a:pt x="1014413" y="74612"/>
                  <a:pt x="1112044" y="37306"/>
                  <a:pt x="1209675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052A73-EBB9-43A7-B19E-B57FBC7EF2EB}"/>
              </a:ext>
            </a:extLst>
          </p:cNvPr>
          <p:cNvCxnSpPr>
            <a:stCxn id="21" idx="2"/>
          </p:cNvCxnSpPr>
          <p:nvPr/>
        </p:nvCxnSpPr>
        <p:spPr>
          <a:xfrm>
            <a:off x="9071999" y="3186194"/>
            <a:ext cx="0" cy="23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D8450B-FC63-4CF3-B1A3-5F39D3C69360}"/>
              </a:ext>
            </a:extLst>
          </p:cNvPr>
          <p:cNvCxnSpPr>
            <a:cxnSpLocks/>
          </p:cNvCxnSpPr>
          <p:nvPr/>
        </p:nvCxnSpPr>
        <p:spPr>
          <a:xfrm>
            <a:off x="9071999" y="3770739"/>
            <a:ext cx="0" cy="21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DC9852-61D6-42B4-8F71-32B849910790}"/>
              </a:ext>
            </a:extLst>
          </p:cNvPr>
          <p:cNvCxnSpPr/>
          <p:nvPr/>
        </p:nvCxnSpPr>
        <p:spPr>
          <a:xfrm>
            <a:off x="9071999" y="5356743"/>
            <a:ext cx="0" cy="22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25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016C-9E22-41FB-B936-87A646E5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TVM</a:t>
            </a:r>
            <a:endParaRPr lang="en-AU" sz="28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B6BF9DF-6E9B-4E35-B531-26DDCBBB90A5}"/>
              </a:ext>
            </a:extLst>
          </p:cNvPr>
          <p:cNvSpPr txBox="1">
            <a:spLocks/>
          </p:cNvSpPr>
          <p:nvPr/>
        </p:nvSpPr>
        <p:spPr>
          <a:xfrm>
            <a:off x="836612" y="1586706"/>
            <a:ext cx="6900770" cy="60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Code Generator (GEMM)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20D79-F541-43A4-81B3-7EEF9429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82" y="2017683"/>
            <a:ext cx="4586643" cy="44751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340AD7-D727-4B3A-8087-E059BBED82F9}"/>
              </a:ext>
            </a:extLst>
          </p:cNvPr>
          <p:cNvSpPr/>
          <p:nvPr/>
        </p:nvSpPr>
        <p:spPr>
          <a:xfrm>
            <a:off x="266700" y="3981450"/>
            <a:ext cx="4257675" cy="942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0151F3-127F-49E8-BF4E-8D693EDBA75C}"/>
              </a:ext>
            </a:extLst>
          </p:cNvPr>
          <p:cNvSpPr/>
          <p:nvPr/>
        </p:nvSpPr>
        <p:spPr>
          <a:xfrm>
            <a:off x="266701" y="5549900"/>
            <a:ext cx="4664362" cy="942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884BE-325A-44B7-9693-D8977E1C3F08}"/>
              </a:ext>
            </a:extLst>
          </p:cNvPr>
          <p:cNvSpPr txBox="1"/>
          <p:nvPr/>
        </p:nvSpPr>
        <p:spPr>
          <a:xfrm>
            <a:off x="48273" y="4697582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endParaRPr lang="en-AU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E332BD-DEDD-4965-AA0F-29E3D465DDC2}"/>
              </a:ext>
            </a:extLst>
          </p:cNvPr>
          <p:cNvSpPr txBox="1"/>
          <p:nvPr/>
        </p:nvSpPr>
        <p:spPr>
          <a:xfrm>
            <a:off x="48273" y="6238875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  <a:endParaRPr lang="en-AU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D1BF1-0ADC-4E44-99EA-A2448DE58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654" y="988351"/>
            <a:ext cx="1852798" cy="2058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DC4B57-EA40-48E3-B46F-C5AD8DD60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1042" y="1256138"/>
            <a:ext cx="3057952" cy="1276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A0CFA8-45DB-4738-A6F7-761750721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7618" y="4435807"/>
            <a:ext cx="2267174" cy="2060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001F1A-DD4A-440E-B2F2-D83F2330E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1042" y="2795038"/>
            <a:ext cx="4048690" cy="398200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0FB434-6E99-4AB8-BB28-CD339C27B0C0}"/>
              </a:ext>
            </a:extLst>
          </p:cNvPr>
          <p:cNvCxnSpPr>
            <a:cxnSpLocks/>
          </p:cNvCxnSpPr>
          <p:nvPr/>
        </p:nvCxnSpPr>
        <p:spPr>
          <a:xfrm>
            <a:off x="7518307" y="1977201"/>
            <a:ext cx="4000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65BA4E-B323-428C-91B0-C25AF326A883}"/>
              </a:ext>
            </a:extLst>
          </p:cNvPr>
          <p:cNvCxnSpPr>
            <a:cxnSpLocks/>
          </p:cNvCxnSpPr>
          <p:nvPr/>
        </p:nvCxnSpPr>
        <p:spPr>
          <a:xfrm>
            <a:off x="7584792" y="5566568"/>
            <a:ext cx="4000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22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59348-8FFC-4697-9012-2A32349C2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9031" y="2838450"/>
            <a:ext cx="2293937" cy="1181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Q &amp; A</a:t>
            </a:r>
            <a:endParaRPr lang="en-AU" sz="6000" dirty="0"/>
          </a:p>
        </p:txBody>
      </p:sp>
    </p:spTree>
    <p:extLst>
      <p:ext uri="{BB962C8B-B14F-4D97-AF65-F5344CB8AC3E}">
        <p14:creationId xmlns:p14="http://schemas.microsoft.com/office/powerpoint/2010/main" val="6280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525A-1740-4F13-BA6D-D25A3AE3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C098C9-43FB-4BCC-B73C-2FEC85A75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26732" cy="2870662"/>
          </a:xfrm>
        </p:spPr>
        <p:txBody>
          <a:bodyPr/>
          <a:lstStyle/>
          <a:p>
            <a:r>
              <a:rPr lang="en-US" dirty="0"/>
              <a:t>Hand-coding Computing libraries</a:t>
            </a:r>
          </a:p>
          <a:p>
            <a:r>
              <a:rPr lang="en-US" dirty="0"/>
              <a:t>Generation optimization direction</a:t>
            </a:r>
          </a:p>
          <a:p>
            <a:r>
              <a:rPr lang="en-US" dirty="0"/>
              <a:t>Auto-coding stack: Halide/TVM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428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8281EA-DF75-47BF-B99C-01E66061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devices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780F2-CE19-4ACF-ABE8-7559D707EAD4}"/>
              </a:ext>
            </a:extLst>
          </p:cNvPr>
          <p:cNvSpPr txBox="1"/>
          <p:nvPr/>
        </p:nvSpPr>
        <p:spPr>
          <a:xfrm>
            <a:off x="1232015" y="247922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CPU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0C8DA-CA40-4EB6-A21A-1D82DA5BD0F8}"/>
              </a:ext>
            </a:extLst>
          </p:cNvPr>
          <p:cNvSpPr txBox="1"/>
          <p:nvPr/>
        </p:nvSpPr>
        <p:spPr>
          <a:xfrm>
            <a:off x="1188734" y="337455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GPU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E4FEA-3217-473F-8FAE-1BB1E43A8F82}"/>
              </a:ext>
            </a:extLst>
          </p:cNvPr>
          <p:cNvSpPr txBox="1"/>
          <p:nvPr/>
        </p:nvSpPr>
        <p:spPr>
          <a:xfrm>
            <a:off x="1232015" y="425936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DSP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6B4FE-52BB-4779-A1D5-2961A6F918A3}"/>
              </a:ext>
            </a:extLst>
          </p:cNvPr>
          <p:cNvSpPr txBox="1"/>
          <p:nvPr/>
        </p:nvSpPr>
        <p:spPr>
          <a:xfrm>
            <a:off x="1183925" y="514894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NPU</a:t>
            </a:r>
            <a:endParaRPr lang="en-AU" b="1" dirty="0"/>
          </a:p>
        </p:txBody>
      </p:sp>
      <p:pic>
        <p:nvPicPr>
          <p:cNvPr id="1026" name="Picture 2" descr="Image result for arm company">
            <a:extLst>
              <a:ext uri="{FF2B5EF4-FFF2-40B4-BE49-F238E27FC236}">
                <a16:creationId xmlns:a16="http://schemas.microsoft.com/office/drawing/2014/main" id="{E265C99B-3CF7-4FE9-99F3-14EF19620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759" y="2341727"/>
            <a:ext cx="550785" cy="55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pple company">
            <a:extLst>
              <a:ext uri="{FF2B5EF4-FFF2-40B4-BE49-F238E27FC236}">
                <a16:creationId xmlns:a16="http://schemas.microsoft.com/office/drawing/2014/main" id="{7DD6B812-4851-4287-87B1-32F349150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078" y="1557476"/>
            <a:ext cx="765185" cy="64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qualcomm company icon">
            <a:extLst>
              <a:ext uri="{FF2B5EF4-FFF2-40B4-BE49-F238E27FC236}">
                <a16:creationId xmlns:a16="http://schemas.microsoft.com/office/drawing/2014/main" id="{92346027-FB0E-4FC3-ABF1-25A14CA72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038" y="1666853"/>
            <a:ext cx="884090" cy="53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tensilica">
            <a:extLst>
              <a:ext uri="{FF2B5EF4-FFF2-40B4-BE49-F238E27FC236}">
                <a16:creationId xmlns:a16="http://schemas.microsoft.com/office/drawing/2014/main" id="{CF58073A-2BDC-4D45-90DE-8DF07518B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97" y="4250486"/>
            <a:ext cx="802848" cy="51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imagination gpu">
            <a:extLst>
              <a:ext uri="{FF2B5EF4-FFF2-40B4-BE49-F238E27FC236}">
                <a16:creationId xmlns:a16="http://schemas.microsoft.com/office/drawing/2014/main" id="{10B9EFB9-6510-4462-B3BA-6F6FC6D3B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34" y="3335949"/>
            <a:ext cx="749459" cy="4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B1FB8-CD25-47DE-9639-84D473784D60}"/>
              </a:ext>
            </a:extLst>
          </p:cNvPr>
          <p:cNvCxnSpPr/>
          <p:nvPr/>
        </p:nvCxnSpPr>
        <p:spPr>
          <a:xfrm>
            <a:off x="1050460" y="1767751"/>
            <a:ext cx="870012" cy="495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D5E074-1539-407E-B8B5-B0AD5788B1E4}"/>
              </a:ext>
            </a:extLst>
          </p:cNvPr>
          <p:cNvCxnSpPr>
            <a:cxnSpLocks/>
          </p:cNvCxnSpPr>
          <p:nvPr/>
        </p:nvCxnSpPr>
        <p:spPr>
          <a:xfrm>
            <a:off x="1908705" y="2254929"/>
            <a:ext cx="4966823" cy="17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9DB5F6-640E-48A6-B34F-DC646DF67DDF}"/>
              </a:ext>
            </a:extLst>
          </p:cNvPr>
          <p:cNvCxnSpPr>
            <a:cxnSpLocks/>
          </p:cNvCxnSpPr>
          <p:nvPr/>
        </p:nvCxnSpPr>
        <p:spPr>
          <a:xfrm flipH="1">
            <a:off x="1908704" y="2254930"/>
            <a:ext cx="8878" cy="3346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Image result for huawei icon">
            <a:extLst>
              <a:ext uri="{FF2B5EF4-FFF2-40B4-BE49-F238E27FC236}">
                <a16:creationId xmlns:a16="http://schemas.microsoft.com/office/drawing/2014/main" id="{EB9D0B57-00BA-4652-9D19-798B15ED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759" y="1612608"/>
            <a:ext cx="585125" cy="58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arm company">
            <a:extLst>
              <a:ext uri="{FF2B5EF4-FFF2-40B4-BE49-F238E27FC236}">
                <a16:creationId xmlns:a16="http://schemas.microsoft.com/office/drawing/2014/main" id="{FD535941-ADC2-4306-834B-4E4C70908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323" y="2349853"/>
            <a:ext cx="565716" cy="56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arm company">
            <a:extLst>
              <a:ext uri="{FF2B5EF4-FFF2-40B4-BE49-F238E27FC236}">
                <a16:creationId xmlns:a16="http://schemas.microsoft.com/office/drawing/2014/main" id="{18E943BA-523C-4388-8608-3EA6EDC8F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690" y="2372638"/>
            <a:ext cx="550785" cy="55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arm company">
            <a:extLst>
              <a:ext uri="{FF2B5EF4-FFF2-40B4-BE49-F238E27FC236}">
                <a16:creationId xmlns:a16="http://schemas.microsoft.com/office/drawing/2014/main" id="{72300224-1645-4DC6-8882-1458EB89A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009" y="3283901"/>
            <a:ext cx="550785" cy="55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CC9A3C-5B05-4342-A0B8-90C23C55326E}"/>
              </a:ext>
            </a:extLst>
          </p:cNvPr>
          <p:cNvCxnSpPr>
            <a:cxnSpLocks/>
            <a:stCxn id="1040" idx="3"/>
          </p:cNvCxnSpPr>
          <p:nvPr/>
        </p:nvCxnSpPr>
        <p:spPr>
          <a:xfrm>
            <a:off x="4367993" y="3585315"/>
            <a:ext cx="258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Image result for apple">
            <a:extLst>
              <a:ext uri="{FF2B5EF4-FFF2-40B4-BE49-F238E27FC236}">
                <a16:creationId xmlns:a16="http://schemas.microsoft.com/office/drawing/2014/main" id="{9D3DFD67-D2D1-4810-AA0E-060E291C2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52" y="3318193"/>
            <a:ext cx="498729" cy="4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Image result for qualcomm company icon">
            <a:extLst>
              <a:ext uri="{FF2B5EF4-FFF2-40B4-BE49-F238E27FC236}">
                <a16:creationId xmlns:a16="http://schemas.microsoft.com/office/drawing/2014/main" id="{A75DF2D9-F917-48C8-9FF3-1E2A6D24E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575" y="3318193"/>
            <a:ext cx="880274" cy="52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Image result for qualcomm company icon">
            <a:extLst>
              <a:ext uri="{FF2B5EF4-FFF2-40B4-BE49-F238E27FC236}">
                <a16:creationId xmlns:a16="http://schemas.microsoft.com/office/drawing/2014/main" id="{4927F004-8E18-4E63-9839-FBA7A4A05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139" y="4233575"/>
            <a:ext cx="849989" cy="51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1E9973-B849-4D2C-8CFC-E1F56DA73063}"/>
              </a:ext>
            </a:extLst>
          </p:cNvPr>
          <p:cNvSpPr txBox="1"/>
          <p:nvPr/>
        </p:nvSpPr>
        <p:spPr>
          <a:xfrm>
            <a:off x="2582658" y="3575379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Mali</a:t>
            </a:r>
            <a:endParaRPr lang="en-AU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562419-9FF4-4874-9DDF-A5E5326C9CCF}"/>
              </a:ext>
            </a:extLst>
          </p:cNvPr>
          <p:cNvSpPr txBox="1"/>
          <p:nvPr/>
        </p:nvSpPr>
        <p:spPr>
          <a:xfrm>
            <a:off x="2545663" y="2640120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Origin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3A4F84-4251-440B-9A76-13CA9969A65A}"/>
              </a:ext>
            </a:extLst>
          </p:cNvPr>
          <p:cNvSpPr txBox="1"/>
          <p:nvPr/>
        </p:nvSpPr>
        <p:spPr>
          <a:xfrm>
            <a:off x="4100802" y="2646424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Custom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694AB2-99E7-44AE-B0F0-B22558A457A6}"/>
              </a:ext>
            </a:extLst>
          </p:cNvPr>
          <p:cNvSpPr txBox="1"/>
          <p:nvPr/>
        </p:nvSpPr>
        <p:spPr>
          <a:xfrm>
            <a:off x="5898179" y="2658191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Custom</a:t>
            </a:r>
            <a:endParaRPr lang="en-AU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AFFAFC-859D-4963-8685-1CDB58AE95CA}"/>
              </a:ext>
            </a:extLst>
          </p:cNvPr>
          <p:cNvSpPr/>
          <p:nvPr/>
        </p:nvSpPr>
        <p:spPr>
          <a:xfrm>
            <a:off x="5919960" y="3606572"/>
            <a:ext cx="6442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AU" sz="1200" dirty="0">
                <a:solidFill>
                  <a:srgbClr val="222222"/>
                </a:solidFill>
                <a:latin typeface="Qualcomm Next"/>
              </a:rPr>
              <a:t>Adreno</a:t>
            </a:r>
            <a:endParaRPr lang="en-AU" sz="1200" b="0" i="0" dirty="0">
              <a:solidFill>
                <a:srgbClr val="222222"/>
              </a:solidFill>
              <a:effectLst/>
              <a:latin typeface="Qualcomm Nex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35B3B-30C2-4467-8544-3CB10F42CCDD}"/>
              </a:ext>
            </a:extLst>
          </p:cNvPr>
          <p:cNvSpPr/>
          <p:nvPr/>
        </p:nvSpPr>
        <p:spPr>
          <a:xfrm>
            <a:off x="5826575" y="4470664"/>
            <a:ext cx="7970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</a:rPr>
              <a:t>Hexagon</a:t>
            </a:r>
            <a:endParaRPr lang="en-AU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AFC3F1-041E-431A-ADE2-8D6C67AF6C18}"/>
              </a:ext>
            </a:extLst>
          </p:cNvPr>
          <p:cNvSpPr txBox="1"/>
          <p:nvPr/>
        </p:nvSpPr>
        <p:spPr>
          <a:xfrm>
            <a:off x="2392714" y="471650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VP6/7/C5</a:t>
            </a:r>
            <a:endParaRPr lang="en-AU" sz="1200" dirty="0"/>
          </a:p>
        </p:txBody>
      </p:sp>
      <p:pic>
        <p:nvPicPr>
          <p:cNvPr id="1048" name="Picture 24" descr="Image result for Cambricon">
            <a:extLst>
              <a:ext uri="{FF2B5EF4-FFF2-40B4-BE49-F238E27FC236}">
                <a16:creationId xmlns:a16="http://schemas.microsoft.com/office/drawing/2014/main" id="{14FEE5DF-B158-45B1-9453-480AFAF04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713" y="5025300"/>
            <a:ext cx="853031" cy="8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apple bionic">
            <a:extLst>
              <a:ext uri="{FF2B5EF4-FFF2-40B4-BE49-F238E27FC236}">
                <a16:creationId xmlns:a16="http://schemas.microsoft.com/office/drawing/2014/main" id="{C5173EDA-6848-42AF-8778-48445A874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021" y="5141761"/>
            <a:ext cx="799763" cy="53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no">
            <a:extLst>
              <a:ext uri="{FF2B5EF4-FFF2-40B4-BE49-F238E27FC236}">
                <a16:creationId xmlns:a16="http://schemas.microsoft.com/office/drawing/2014/main" id="{89396B3E-31C2-4429-A16F-150F38657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583" y="5172328"/>
            <a:ext cx="465731" cy="46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0" descr="Image result for no">
            <a:extLst>
              <a:ext uri="{FF2B5EF4-FFF2-40B4-BE49-F238E27FC236}">
                <a16:creationId xmlns:a16="http://schemas.microsoft.com/office/drawing/2014/main" id="{28E41C82-3791-451E-9831-515306DEC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740" y="4167151"/>
            <a:ext cx="465731" cy="46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AA8169-C647-477F-8973-6F5D319608A9}"/>
              </a:ext>
            </a:extLst>
          </p:cNvPr>
          <p:cNvCxnSpPr>
            <a:cxnSpLocks/>
          </p:cNvCxnSpPr>
          <p:nvPr/>
        </p:nvCxnSpPr>
        <p:spPr>
          <a:xfrm flipH="1">
            <a:off x="6872746" y="2263599"/>
            <a:ext cx="8878" cy="3346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DE39FD-2D8A-48DB-B1DF-BECC10BFAFB3}"/>
              </a:ext>
            </a:extLst>
          </p:cNvPr>
          <p:cNvCxnSpPr>
            <a:cxnSpLocks/>
          </p:cNvCxnSpPr>
          <p:nvPr/>
        </p:nvCxnSpPr>
        <p:spPr>
          <a:xfrm flipV="1">
            <a:off x="6875589" y="1705165"/>
            <a:ext cx="675512" cy="57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6" name="Picture 32" descr="Image result for neon arm">
            <a:extLst>
              <a:ext uri="{FF2B5EF4-FFF2-40B4-BE49-F238E27FC236}">
                <a16:creationId xmlns:a16="http://schemas.microsoft.com/office/drawing/2014/main" id="{2F28B387-60AA-445C-B75A-8BA0A8DF2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131" y="2428603"/>
            <a:ext cx="745089" cy="45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openmp">
            <a:extLst>
              <a:ext uri="{FF2B5EF4-FFF2-40B4-BE49-F238E27FC236}">
                <a16:creationId xmlns:a16="http://schemas.microsoft.com/office/drawing/2014/main" id="{71C1ABCA-0C11-4F90-8B7B-0528D39A3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561" y="2578421"/>
            <a:ext cx="644043" cy="23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opencl">
            <a:extLst>
              <a:ext uri="{FF2B5EF4-FFF2-40B4-BE49-F238E27FC236}">
                <a16:creationId xmlns:a16="http://schemas.microsoft.com/office/drawing/2014/main" id="{7F7AB0C0-1F0D-4DB0-A45C-7023CD66C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913" y="3264368"/>
            <a:ext cx="570312" cy="57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opengl">
            <a:extLst>
              <a:ext uri="{FF2B5EF4-FFF2-40B4-BE49-F238E27FC236}">
                <a16:creationId xmlns:a16="http://schemas.microsoft.com/office/drawing/2014/main" id="{3F1DCCBA-A095-4029-8C3D-4E42887B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326" y="3398301"/>
            <a:ext cx="813602" cy="3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 result for vulkan">
            <a:extLst>
              <a:ext uri="{FF2B5EF4-FFF2-40B4-BE49-F238E27FC236}">
                <a16:creationId xmlns:a16="http://schemas.microsoft.com/office/drawing/2014/main" id="{E2A18943-C934-464D-BB21-6146D69B8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788" y="3376788"/>
            <a:ext cx="880267" cy="4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53D79E6-FB7B-4F6A-8A4A-4297381A13D3}"/>
              </a:ext>
            </a:extLst>
          </p:cNvPr>
          <p:cNvSpPr txBox="1"/>
          <p:nvPr/>
        </p:nvSpPr>
        <p:spPr>
          <a:xfrm>
            <a:off x="7172635" y="4439503"/>
            <a:ext cx="1263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Custom Complier</a:t>
            </a:r>
            <a:endParaRPr lang="en-AU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EB1B76-A716-43F7-9F89-9402A3794D95}"/>
              </a:ext>
            </a:extLst>
          </p:cNvPr>
          <p:cNvSpPr txBox="1"/>
          <p:nvPr/>
        </p:nvSpPr>
        <p:spPr>
          <a:xfrm>
            <a:off x="7177833" y="5253619"/>
            <a:ext cx="1263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Custom Complier</a:t>
            </a:r>
            <a:endParaRPr lang="en-A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63BABA-19A3-4566-8735-26ADCA9DEC61}"/>
              </a:ext>
            </a:extLst>
          </p:cNvPr>
          <p:cNvSpPr txBox="1"/>
          <p:nvPr/>
        </p:nvSpPr>
        <p:spPr>
          <a:xfrm>
            <a:off x="1050460" y="6091670"/>
            <a:ext cx="8698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Generally, the peak performance of CPU:GPU:DSP = 1:1:1; power consumption of CPU:GPU:DSP = 4:2:1</a:t>
            </a:r>
          </a:p>
          <a:p>
            <a:r>
              <a:rPr lang="en-US" sz="1600" dirty="0"/>
              <a:t>CPU is the most flexible (suit third party app dev), GPU and DSP is more efficient(suit for vendor app)</a:t>
            </a:r>
            <a:endParaRPr lang="en-AU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A8AE0B-317D-4D77-B340-788BEC07167E}"/>
              </a:ext>
            </a:extLst>
          </p:cNvPr>
          <p:cNvSpPr txBox="1"/>
          <p:nvPr/>
        </p:nvSpPr>
        <p:spPr>
          <a:xfrm>
            <a:off x="9572623" y="1796503"/>
            <a:ext cx="193450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High level Abstract</a:t>
            </a:r>
            <a:endParaRPr lang="en-A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3405A8-4C00-4181-9459-6F6935430077}"/>
              </a:ext>
            </a:extLst>
          </p:cNvPr>
          <p:cNvSpPr txBox="1"/>
          <p:nvPr/>
        </p:nvSpPr>
        <p:spPr>
          <a:xfrm>
            <a:off x="9748591" y="4863826"/>
            <a:ext cx="2248821" cy="36933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Assemble level coding</a:t>
            </a:r>
            <a:endParaRPr lang="en-AU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DD4E12-FCB2-40CF-A791-A6AC4BD7CCE5}"/>
              </a:ext>
            </a:extLst>
          </p:cNvPr>
          <p:cNvCxnSpPr>
            <a:cxnSpLocks/>
            <a:stCxn id="1056" idx="2"/>
          </p:cNvCxnSpPr>
          <p:nvPr/>
        </p:nvCxnSpPr>
        <p:spPr>
          <a:xfrm>
            <a:off x="7562676" y="2885984"/>
            <a:ext cx="2195382" cy="19690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1D985A-51B2-44B7-A152-896FCC5C1163}"/>
              </a:ext>
            </a:extLst>
          </p:cNvPr>
          <p:cNvCxnSpPr>
            <a:cxnSpLocks/>
          </p:cNvCxnSpPr>
          <p:nvPr/>
        </p:nvCxnSpPr>
        <p:spPr>
          <a:xfrm flipV="1">
            <a:off x="9032604" y="2180868"/>
            <a:ext cx="607637" cy="300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AB6932-9C31-4883-AA19-086674039252}"/>
              </a:ext>
            </a:extLst>
          </p:cNvPr>
          <p:cNvCxnSpPr>
            <a:cxnSpLocks/>
          </p:cNvCxnSpPr>
          <p:nvPr/>
        </p:nvCxnSpPr>
        <p:spPr>
          <a:xfrm flipV="1">
            <a:off x="7782882" y="2217948"/>
            <a:ext cx="2169039" cy="1180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D1B73D2-BD22-4943-B4A4-9FEE2737A846}"/>
              </a:ext>
            </a:extLst>
          </p:cNvPr>
          <p:cNvCxnSpPr>
            <a:cxnSpLocks/>
          </p:cNvCxnSpPr>
          <p:nvPr/>
        </p:nvCxnSpPr>
        <p:spPr>
          <a:xfrm flipV="1">
            <a:off x="8957569" y="2271651"/>
            <a:ext cx="1114347" cy="1064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809375-EAF0-40DB-8CB1-FBBD111E5D8A}"/>
              </a:ext>
            </a:extLst>
          </p:cNvPr>
          <p:cNvCxnSpPr>
            <a:cxnSpLocks/>
            <a:stCxn id="1064" idx="0"/>
            <a:endCxn id="31" idx="2"/>
          </p:cNvCxnSpPr>
          <p:nvPr/>
        </p:nvCxnSpPr>
        <p:spPr>
          <a:xfrm flipV="1">
            <a:off x="9951922" y="2165835"/>
            <a:ext cx="587953" cy="1210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39EC664-D526-42AF-8C5B-BE4AF917AB1E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8436122" y="4578003"/>
            <a:ext cx="1204119" cy="3281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E1DCE99-C0C1-4F8D-B8A2-C6FAD119DCD6}"/>
              </a:ext>
            </a:extLst>
          </p:cNvPr>
          <p:cNvCxnSpPr>
            <a:cxnSpLocks/>
          </p:cNvCxnSpPr>
          <p:nvPr/>
        </p:nvCxnSpPr>
        <p:spPr>
          <a:xfrm flipV="1">
            <a:off x="8314080" y="2271651"/>
            <a:ext cx="1895240" cy="2981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61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FD9F-E68E-428D-A273-1B07846E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 libraries(1): </a:t>
            </a:r>
            <a:r>
              <a:rPr lang="en-US" sz="2800" dirty="0"/>
              <a:t>arm computing library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18B5C-03F3-4AC8-8C98-8AED9C4B3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1913081"/>
            <a:ext cx="6404391" cy="103216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4D38B9-9081-4814-BF4B-760F5191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3963"/>
            <a:ext cx="5157787" cy="325190"/>
          </a:xfrm>
        </p:spPr>
        <p:txBody>
          <a:bodyPr>
            <a:normAutofit/>
          </a:bodyPr>
          <a:lstStyle/>
          <a:p>
            <a:r>
              <a:rPr lang="en-AU" sz="1600" b="0" dirty="0">
                <a:hlinkClick r:id="rId4"/>
              </a:rPr>
              <a:t>https://github.com/ARM-software/ComputeLibrary</a:t>
            </a:r>
            <a:endParaRPr lang="en-AU" sz="1600" b="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4C568A9-95ED-4503-9192-7E112AE25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059172"/>
            <a:ext cx="5256212" cy="366122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Function:</a:t>
            </a:r>
          </a:p>
          <a:p>
            <a:r>
              <a:rPr lang="en-US" sz="1400" dirty="0"/>
              <a:t>Basic arithmetic, mathematical, and binary operator functions</a:t>
            </a:r>
          </a:p>
          <a:p>
            <a:r>
              <a:rPr lang="en-US" sz="1400" dirty="0"/>
              <a:t>Color manipulation (conversion, channel extraction, and more)</a:t>
            </a:r>
          </a:p>
          <a:p>
            <a:r>
              <a:rPr lang="en-US" sz="1400" dirty="0"/>
              <a:t>Convolution filters (Sobel, Gaussian, and more)</a:t>
            </a:r>
          </a:p>
          <a:p>
            <a:r>
              <a:rPr lang="en-US" sz="1400" dirty="0"/>
              <a:t>Canny Edge, Harris corners, optical flow, and more</a:t>
            </a:r>
          </a:p>
          <a:p>
            <a:r>
              <a:rPr lang="en-US" sz="1400" dirty="0"/>
              <a:t>Pyramids (such as Laplacians)</a:t>
            </a:r>
          </a:p>
          <a:p>
            <a:r>
              <a:rPr lang="en-US" sz="1400" dirty="0"/>
              <a:t>HOG (Histogram of Oriented Gradients)</a:t>
            </a:r>
          </a:p>
          <a:p>
            <a:r>
              <a:rPr lang="en-US" sz="1400" dirty="0"/>
              <a:t>SVM (Support Vector Machines)</a:t>
            </a:r>
          </a:p>
          <a:p>
            <a:r>
              <a:rPr lang="en-US" sz="1400" dirty="0"/>
              <a:t>H/SGEMM (Half and Single precision General Matrix Multiply)</a:t>
            </a:r>
          </a:p>
          <a:p>
            <a:r>
              <a:rPr lang="en-US" sz="1400" dirty="0"/>
              <a:t>Convolutional Neural Networks building blocks (Activation, Convolution, Fully connected, Locally connected, Normalization, Pooling, Soft-max)mathematical, and binary operator functions</a:t>
            </a:r>
            <a:endParaRPr lang="en-AU" sz="1400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C7A3C89-306B-40F4-AE79-36524B889154}"/>
              </a:ext>
            </a:extLst>
          </p:cNvPr>
          <p:cNvSpPr txBox="1">
            <a:spLocks/>
          </p:cNvSpPr>
          <p:nvPr/>
        </p:nvSpPr>
        <p:spPr>
          <a:xfrm>
            <a:off x="6265525" y="3059171"/>
            <a:ext cx="5256212" cy="36612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Comment: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Most flexible computing library, support almost all known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FP32/FP16 </a:t>
            </a:r>
            <a:r>
              <a:rPr lang="en-US" sz="1400" dirty="0" err="1"/>
              <a:t>spport</a:t>
            </a:r>
            <a:r>
              <a:rPr lang="en-US" sz="1400" dirty="0"/>
              <a:t> for both CPU NEON and GPU OpenCL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Three kinds of implementation for conv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/>
              <a:t>Im2col + </a:t>
            </a:r>
            <a:r>
              <a:rPr lang="en-US" sz="1200" dirty="0" err="1"/>
              <a:t>gemm</a:t>
            </a:r>
            <a:endParaRPr lang="en-US" sz="1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err="1"/>
              <a:t>Imcol</a:t>
            </a:r>
            <a:r>
              <a:rPr lang="en-US" sz="1200" dirty="0"/>
              <a:t> + Winograd </a:t>
            </a:r>
            <a:r>
              <a:rPr lang="en-US" sz="1200" dirty="0" err="1"/>
              <a:t>gemm</a:t>
            </a:r>
            <a:endParaRPr lang="en-US" sz="1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/>
              <a:t>Direct conv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Well document/code style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Performance seems not good, everyone claims beaten of it</a:t>
            </a:r>
          </a:p>
          <a:p>
            <a:pPr lvl="1"/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16232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FD9F-E68E-428D-A273-1B07846E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 libraries(2): </a:t>
            </a:r>
            <a:r>
              <a:rPr lang="en-US" sz="2800" dirty="0"/>
              <a:t>Tencent NCNN</a:t>
            </a:r>
            <a:endParaRPr lang="en-A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4D38B9-9081-4814-BF4B-760F5191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3963"/>
            <a:ext cx="5157787" cy="325190"/>
          </a:xfrm>
        </p:spPr>
        <p:txBody>
          <a:bodyPr>
            <a:normAutofit/>
          </a:bodyPr>
          <a:lstStyle/>
          <a:p>
            <a:r>
              <a:rPr lang="en-AU" sz="1600" dirty="0">
                <a:hlinkClick r:id="rId3"/>
              </a:rPr>
              <a:t>https://github.com/Tencent/ncnn</a:t>
            </a:r>
            <a:endParaRPr lang="en-AU" sz="1600" b="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4C568A9-95ED-4503-9192-7E112AE25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059172"/>
            <a:ext cx="5256212" cy="366122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Function:</a:t>
            </a:r>
          </a:p>
          <a:p>
            <a:r>
              <a:rPr lang="en-AU" sz="1400" dirty="0"/>
              <a:t>Classical CNN: VGG </a:t>
            </a:r>
            <a:r>
              <a:rPr lang="en-AU" sz="1400" dirty="0" err="1"/>
              <a:t>AlexNet</a:t>
            </a:r>
            <a:r>
              <a:rPr lang="en-AU" sz="1400" dirty="0"/>
              <a:t> </a:t>
            </a:r>
            <a:r>
              <a:rPr lang="en-AU" sz="1400" dirty="0" err="1"/>
              <a:t>GoogleNet</a:t>
            </a:r>
            <a:r>
              <a:rPr lang="en-AU" sz="1400" dirty="0"/>
              <a:t> Inception ...</a:t>
            </a:r>
          </a:p>
          <a:p>
            <a:r>
              <a:rPr lang="en-AU" sz="1400" dirty="0"/>
              <a:t>Practical CNN: </a:t>
            </a:r>
            <a:r>
              <a:rPr lang="en-AU" sz="1400" dirty="0" err="1"/>
              <a:t>ResNet</a:t>
            </a:r>
            <a:r>
              <a:rPr lang="en-AU" sz="1400" dirty="0"/>
              <a:t> </a:t>
            </a:r>
            <a:r>
              <a:rPr lang="en-AU" sz="1400" dirty="0" err="1"/>
              <a:t>DenseNet</a:t>
            </a:r>
            <a:r>
              <a:rPr lang="en-AU" sz="1400" dirty="0"/>
              <a:t> </a:t>
            </a:r>
            <a:r>
              <a:rPr lang="en-AU" sz="1400" dirty="0" err="1"/>
              <a:t>SENet</a:t>
            </a:r>
            <a:r>
              <a:rPr lang="en-AU" sz="1400" dirty="0"/>
              <a:t> FPN ...</a:t>
            </a:r>
          </a:p>
          <a:p>
            <a:r>
              <a:rPr lang="en-AU" sz="1400" dirty="0"/>
              <a:t>Light-weight CNN: </a:t>
            </a:r>
            <a:r>
              <a:rPr lang="en-AU" sz="1400" dirty="0" err="1"/>
              <a:t>SqueezeNet</a:t>
            </a:r>
            <a:r>
              <a:rPr lang="en-AU" sz="1400" dirty="0"/>
              <a:t> MobileNetV1/V2 ShuffleNetV1/V2 </a:t>
            </a:r>
            <a:r>
              <a:rPr lang="en-AU" sz="1400" dirty="0" err="1"/>
              <a:t>MNasNet</a:t>
            </a:r>
            <a:r>
              <a:rPr lang="en-AU" sz="1400" dirty="0"/>
              <a:t> ...</a:t>
            </a:r>
          </a:p>
          <a:p>
            <a:r>
              <a:rPr lang="en-AU" sz="1400" dirty="0"/>
              <a:t>Detection: MTCNN </a:t>
            </a:r>
            <a:r>
              <a:rPr lang="en-AU" sz="1400" dirty="0" err="1"/>
              <a:t>facedetection</a:t>
            </a:r>
            <a:r>
              <a:rPr lang="en-AU" sz="1400" dirty="0"/>
              <a:t> ...</a:t>
            </a:r>
          </a:p>
          <a:p>
            <a:r>
              <a:rPr lang="en-AU" sz="1400" dirty="0"/>
              <a:t>Detection: VGG-SSD </a:t>
            </a:r>
            <a:r>
              <a:rPr lang="en-AU" sz="1400" dirty="0" err="1"/>
              <a:t>MobileNet</a:t>
            </a:r>
            <a:r>
              <a:rPr lang="en-AU" sz="1400" dirty="0"/>
              <a:t>-SSD </a:t>
            </a:r>
            <a:r>
              <a:rPr lang="en-AU" sz="1400" dirty="0" err="1"/>
              <a:t>SqueezeNet</a:t>
            </a:r>
            <a:r>
              <a:rPr lang="en-AU" sz="1400" dirty="0"/>
              <a:t>-SSD MobileNetV2-SSDLite ...</a:t>
            </a:r>
          </a:p>
          <a:p>
            <a:r>
              <a:rPr lang="en-AU" sz="1400" dirty="0"/>
              <a:t>Detection: Faster-RCNN R-FCN ...</a:t>
            </a:r>
          </a:p>
          <a:p>
            <a:r>
              <a:rPr lang="en-AU" sz="1400" dirty="0"/>
              <a:t>Detection: YOLOV2 YOLOV3 MobileNet-YOLOV3 ...</a:t>
            </a:r>
          </a:p>
          <a:p>
            <a:r>
              <a:rPr lang="en-AU" sz="1400" dirty="0"/>
              <a:t>Segmentation: FCN </a:t>
            </a:r>
            <a:r>
              <a:rPr lang="en-AU" sz="1400" dirty="0" err="1"/>
              <a:t>PSPNet</a:t>
            </a:r>
            <a:r>
              <a:rPr lang="en-AU" sz="1400" dirty="0"/>
              <a:t> ...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C7A3C89-306B-40F4-AE79-36524B889154}"/>
              </a:ext>
            </a:extLst>
          </p:cNvPr>
          <p:cNvSpPr txBox="1">
            <a:spLocks/>
          </p:cNvSpPr>
          <p:nvPr/>
        </p:nvSpPr>
        <p:spPr>
          <a:xfrm>
            <a:off x="6265525" y="3059171"/>
            <a:ext cx="5256212" cy="36612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Comment: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Computing library  + framework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/>
              <a:t>support most common used operators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/>
              <a:t>FP32/FP16 support for both CPU NEON and GPU </a:t>
            </a:r>
            <a:r>
              <a:rPr lang="en-US" sz="1200" dirty="0" err="1"/>
              <a:t>vulkan</a:t>
            </a:r>
            <a:endParaRPr lang="en-US" sz="1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/>
              <a:t>Fix point computing / 8 bit quantization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Multiple platforms: x86/arm/</a:t>
            </a:r>
            <a:r>
              <a:rPr lang="en-US" sz="1400" dirty="0" err="1"/>
              <a:t>ios</a:t>
            </a:r>
            <a:r>
              <a:rPr lang="en-US" sz="1400" dirty="0"/>
              <a:t>/android/</a:t>
            </a:r>
            <a:r>
              <a:rPr lang="en-US" sz="1400" dirty="0" err="1"/>
              <a:t>linux</a:t>
            </a:r>
            <a:r>
              <a:rPr lang="en-US" sz="1400" dirty="0"/>
              <a:t>/windows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Memory-efficient / Production level code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/>
              <a:t>QQ, </a:t>
            </a:r>
            <a:r>
              <a:rPr lang="en-US" sz="1200" dirty="0" err="1"/>
              <a:t>Qzone</a:t>
            </a:r>
            <a:r>
              <a:rPr lang="en-US" sz="1200" dirty="0"/>
              <a:t>, WeChat, </a:t>
            </a:r>
            <a:r>
              <a:rPr lang="en-US" sz="1200" dirty="0" err="1"/>
              <a:t>Pitu</a:t>
            </a:r>
            <a:r>
              <a:rPr lang="en-US" sz="1200" dirty="0"/>
              <a:t> and so 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Support to import models from </a:t>
            </a:r>
            <a:r>
              <a:rPr lang="en-US" sz="1400" dirty="0" err="1"/>
              <a:t>caffe</a:t>
            </a:r>
            <a:r>
              <a:rPr lang="en-US" sz="1400" dirty="0"/>
              <a:t>/</a:t>
            </a:r>
            <a:r>
              <a:rPr lang="en-US" sz="1400" dirty="0" err="1"/>
              <a:t>pytorch</a:t>
            </a:r>
            <a:r>
              <a:rPr lang="en-US" sz="1400" dirty="0"/>
              <a:t>/</a:t>
            </a:r>
            <a:r>
              <a:rPr lang="en-US" sz="1400" dirty="0" err="1"/>
              <a:t>mxnet</a:t>
            </a:r>
            <a:r>
              <a:rPr lang="en-US" sz="1400" dirty="0"/>
              <a:t>/</a:t>
            </a:r>
            <a:r>
              <a:rPr lang="en-US" sz="1400" dirty="0" err="1"/>
              <a:t>onnx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No third party libraries dependent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Custom layer supported</a:t>
            </a:r>
            <a:endParaRPr lang="en-US" sz="1200" dirty="0"/>
          </a:p>
          <a:p>
            <a:pPr lvl="1"/>
            <a:endParaRPr lang="en-AU" sz="105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400" dirty="0"/>
              <a:t>Good reputation in the beginning, but stuck in large amount of burden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AU" sz="1200" dirty="0"/>
          </a:p>
          <a:p>
            <a:pPr lvl="1"/>
            <a:endParaRPr lang="en-AU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016A5C-C27E-45C5-A6D0-275530F5E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1819050"/>
            <a:ext cx="6333369" cy="108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FD9F-E68E-428D-A273-1B07846E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 libraries(3): </a:t>
            </a:r>
            <a:r>
              <a:rPr lang="en-US" sz="2800" dirty="0"/>
              <a:t>Tencent </a:t>
            </a:r>
            <a:r>
              <a:rPr lang="en-US" sz="2800" dirty="0" err="1"/>
              <a:t>FeatherCNN</a:t>
            </a:r>
            <a:endParaRPr lang="en-A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4D38B9-9081-4814-BF4B-760F5191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3963"/>
            <a:ext cx="5157787" cy="325190"/>
          </a:xfrm>
        </p:spPr>
        <p:txBody>
          <a:bodyPr>
            <a:normAutofit/>
          </a:bodyPr>
          <a:lstStyle/>
          <a:p>
            <a:r>
              <a:rPr lang="en-AU" sz="1600" dirty="0">
                <a:hlinkClick r:id="rId3"/>
              </a:rPr>
              <a:t>https://github.com/Tencent/FeatherCNN</a:t>
            </a:r>
            <a:endParaRPr lang="en-AU" sz="1600" b="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4C568A9-95ED-4503-9192-7E112AE25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059172"/>
            <a:ext cx="5256212" cy="366122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Function: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Less support than NCNN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Only CPU support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400" dirty="0"/>
              <a:t>Origins from our game AI project for King of Glory (Chinese: </a:t>
            </a:r>
            <a:r>
              <a:rPr lang="ja-JP" altLang="en-US" sz="1400" dirty="0"/>
              <a:t>王者荣耀</a:t>
            </a:r>
            <a:r>
              <a:rPr lang="en-US" altLang="ja-JP" sz="1400" dirty="0"/>
              <a:t>)</a:t>
            </a:r>
            <a:endParaRPr lang="en-US" sz="1400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C7A3C89-306B-40F4-AE79-36524B889154}"/>
              </a:ext>
            </a:extLst>
          </p:cNvPr>
          <p:cNvSpPr txBox="1">
            <a:spLocks/>
          </p:cNvSpPr>
          <p:nvPr/>
        </p:nvSpPr>
        <p:spPr>
          <a:xfrm>
            <a:off x="6265525" y="3059171"/>
            <a:ext cx="5256212" cy="36612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Comment: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Seems to be a result of </a:t>
            </a:r>
            <a:r>
              <a:rPr lang="en-AU" sz="1400" dirty="0"/>
              <a:t>horse racing mechanism inner Tencent</a:t>
            </a:r>
            <a:endParaRPr lang="en-AU" sz="1200" dirty="0"/>
          </a:p>
          <a:p>
            <a:pPr lvl="1"/>
            <a:endParaRPr lang="en-AU" sz="10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EB9DA-7291-4340-AFE8-6AF5D4343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1866682"/>
            <a:ext cx="6981439" cy="113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4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FD9F-E68E-428D-A273-1B07846E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 libraries(4): </a:t>
            </a:r>
            <a:r>
              <a:rPr lang="en-US" sz="2800" dirty="0"/>
              <a:t>Facebook QNNPACK</a:t>
            </a:r>
            <a:endParaRPr lang="en-A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4D38B9-9081-4814-BF4B-760F5191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3963"/>
            <a:ext cx="5157787" cy="325190"/>
          </a:xfrm>
        </p:spPr>
        <p:txBody>
          <a:bodyPr>
            <a:normAutofit/>
          </a:bodyPr>
          <a:lstStyle/>
          <a:p>
            <a:r>
              <a:rPr lang="en-AU" sz="1600" dirty="0">
                <a:hlinkClick r:id="rId3"/>
              </a:rPr>
              <a:t>https://github.com/pytorch/QNNPACK</a:t>
            </a:r>
            <a:endParaRPr lang="en-AU" sz="1600" b="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4C568A9-95ED-4503-9192-7E112AE25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059172"/>
            <a:ext cx="5256212" cy="366122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Function: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Mainly for computing on </a:t>
            </a:r>
            <a:r>
              <a:rPr lang="en-AU" sz="1400" dirty="0"/>
              <a:t>quantized 8-bit tensors.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QNNPACK is integrated in pytorch1.0 with Caffe2 graph representation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C7A3C89-306B-40F4-AE79-36524B889154}"/>
              </a:ext>
            </a:extLst>
          </p:cNvPr>
          <p:cNvSpPr txBox="1">
            <a:spLocks/>
          </p:cNvSpPr>
          <p:nvPr/>
        </p:nvSpPr>
        <p:spPr>
          <a:xfrm>
            <a:off x="6265525" y="3059171"/>
            <a:ext cx="5256212" cy="36612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Comment: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Android/IOS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CPU only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Highly support with the integration of </a:t>
            </a:r>
            <a:r>
              <a:rPr lang="en-US" sz="1400" dirty="0" err="1"/>
              <a:t>Pytorch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1400" dirty="0"/>
              <a:t>8-bit tensors oriented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1400" dirty="0"/>
              <a:t>FP16/Fixed16 on the way</a:t>
            </a:r>
          </a:p>
          <a:p>
            <a:pPr lvl="1"/>
            <a:endParaRPr lang="en-AU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A57E9-000F-4597-BDE9-B275CBA8B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1857156"/>
            <a:ext cx="6670721" cy="110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26D9B-C7DE-4312-B5CD-9E1A5EF37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510" y="4163703"/>
            <a:ext cx="3621762" cy="23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8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FD9F-E68E-428D-A273-1B07846E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 libraries(5): </a:t>
            </a:r>
            <a:r>
              <a:rPr lang="en-US" sz="2800" dirty="0"/>
              <a:t>others</a:t>
            </a:r>
            <a:endParaRPr lang="en-A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4D38B9-9081-4814-BF4B-760F5191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3963"/>
            <a:ext cx="5157787" cy="325190"/>
          </a:xfrm>
        </p:spPr>
        <p:txBody>
          <a:bodyPr>
            <a:normAutofit/>
          </a:bodyPr>
          <a:lstStyle/>
          <a:p>
            <a:r>
              <a:rPr lang="en-AU" sz="1600" dirty="0">
                <a:hlinkClick r:id="rId3"/>
              </a:rPr>
              <a:t>1. https://github.com/NervanaSystems/neon</a:t>
            </a:r>
            <a:endParaRPr lang="en-AU" sz="1600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9CF7B0-E6F3-469A-B629-2C3C49B89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1805623"/>
            <a:ext cx="6138061" cy="866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BA3EE3-6275-469B-93E3-223A8A06D04D}"/>
              </a:ext>
            </a:extLst>
          </p:cNvPr>
          <p:cNvSpPr txBox="1"/>
          <p:nvPr/>
        </p:nvSpPr>
        <p:spPr>
          <a:xfrm>
            <a:off x="7794593" y="1777109"/>
            <a:ext cx="2253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 startup bought by Intel</a:t>
            </a:r>
            <a:endParaRPr lang="en-AU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0607B0-E4A6-417E-A2E4-12EFB349A0BD}"/>
              </a:ext>
            </a:extLst>
          </p:cNvPr>
          <p:cNvSpPr/>
          <p:nvPr/>
        </p:nvSpPr>
        <p:spPr>
          <a:xfrm>
            <a:off x="839788" y="2651295"/>
            <a:ext cx="3949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5"/>
              </a:rPr>
              <a:t>2. https://github.com/tiny-dnn/tiny-dnn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4AD8F6-3C00-4756-A8D3-2D754EFD02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788" y="3039242"/>
            <a:ext cx="6297859" cy="8832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00ED23-6D4E-4495-8F85-66DCD17AD241}"/>
              </a:ext>
            </a:extLst>
          </p:cNvPr>
          <p:cNvSpPr txBox="1"/>
          <p:nvPr/>
        </p:nvSpPr>
        <p:spPr>
          <a:xfrm>
            <a:off x="7794593" y="3035365"/>
            <a:ext cx="3246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Two authors totally, give up maintain</a:t>
            </a:r>
            <a:endParaRPr lang="en-AU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123658-0782-475A-98C0-87975ACE90B2}"/>
              </a:ext>
            </a:extLst>
          </p:cNvPr>
          <p:cNvSpPr/>
          <p:nvPr/>
        </p:nvSpPr>
        <p:spPr>
          <a:xfrm>
            <a:off x="807791" y="4020510"/>
            <a:ext cx="3533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7"/>
              </a:rPr>
              <a:t>3.https://github.com/OAID/Tengine</a:t>
            </a:r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40ED13-B4F0-4BCA-9E29-8E156664EC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788" y="4393974"/>
            <a:ext cx="5680747" cy="7654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6FA5D7-B39B-44AB-BF55-B5CBCD2649D9}"/>
              </a:ext>
            </a:extLst>
          </p:cNvPr>
          <p:cNvSpPr txBox="1"/>
          <p:nvPr/>
        </p:nvSpPr>
        <p:spPr>
          <a:xfrm>
            <a:off x="7803471" y="4469157"/>
            <a:ext cx="1402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By Open AI lab</a:t>
            </a:r>
            <a:endParaRPr lang="en-AU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EFD1BD-5E35-4EF3-96BC-E83810C10DD6}"/>
              </a:ext>
            </a:extLst>
          </p:cNvPr>
          <p:cNvSpPr/>
          <p:nvPr/>
        </p:nvSpPr>
        <p:spPr>
          <a:xfrm>
            <a:off x="807791" y="6308209"/>
            <a:ext cx="2006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5. </a:t>
            </a:r>
            <a:r>
              <a:rPr lang="en-AU" dirty="0" err="1"/>
              <a:t>OpenBlas</a:t>
            </a:r>
            <a:r>
              <a:rPr lang="en-AU" dirty="0"/>
              <a:t> / Eigen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E1EB8F-DEC4-4E19-B852-E893BB5C7548}"/>
              </a:ext>
            </a:extLst>
          </p:cNvPr>
          <p:cNvSpPr txBox="1"/>
          <p:nvPr/>
        </p:nvSpPr>
        <p:spPr>
          <a:xfrm>
            <a:off x="7803471" y="6169709"/>
            <a:ext cx="401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Origin as PC libraries but also compatible with ARM platform (CPU only)</a:t>
            </a:r>
            <a:endParaRPr lang="en-AU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33D42-8717-4FF5-AE33-9850253D12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788" y="5463734"/>
            <a:ext cx="6352592" cy="8697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3183F1-83B2-4AE7-9D5D-1FB694B890FF}"/>
              </a:ext>
            </a:extLst>
          </p:cNvPr>
          <p:cNvSpPr/>
          <p:nvPr/>
        </p:nvSpPr>
        <p:spPr>
          <a:xfrm>
            <a:off x="750453" y="5151446"/>
            <a:ext cx="4047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7"/>
              </a:rPr>
              <a:t>4.</a:t>
            </a:r>
            <a:r>
              <a:rPr lang="en-AU" dirty="0">
                <a:hlinkClick r:id="rId10"/>
              </a:rPr>
              <a:t> https://github.com/google/gemmlowp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523CD3-DE8B-4C1A-B3D5-175EB9B342C4}"/>
              </a:ext>
            </a:extLst>
          </p:cNvPr>
          <p:cNvSpPr txBox="1"/>
          <p:nvPr/>
        </p:nvSpPr>
        <p:spPr>
          <a:xfrm>
            <a:off x="7794593" y="5529290"/>
            <a:ext cx="4249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Only </a:t>
            </a:r>
            <a:r>
              <a:rPr lang="en-US" sz="1600" dirty="0" err="1"/>
              <a:t>Gemm</a:t>
            </a:r>
            <a:r>
              <a:rPr lang="en-US" sz="1600" dirty="0"/>
              <a:t>(INT8/Short16/FP16/FP32; CPU only)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42552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96C05D0-3A57-44FF-88FE-9B66051F1B4F}"/>
              </a:ext>
            </a:extLst>
          </p:cNvPr>
          <p:cNvSpPr/>
          <p:nvPr/>
        </p:nvSpPr>
        <p:spPr>
          <a:xfrm>
            <a:off x="10352372" y="4038143"/>
            <a:ext cx="1361592" cy="1508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175925-E3D3-4CC1-B7F3-2B85DB4E17BC}"/>
              </a:ext>
            </a:extLst>
          </p:cNvPr>
          <p:cNvSpPr/>
          <p:nvPr/>
        </p:nvSpPr>
        <p:spPr>
          <a:xfrm>
            <a:off x="266330" y="1562470"/>
            <a:ext cx="7581530" cy="3462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E8EF9-2142-4674-97B3-2B5D5A37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A8B60-CF88-459A-81CA-74A673A1DB21}"/>
              </a:ext>
            </a:extLst>
          </p:cNvPr>
          <p:cNvSpPr/>
          <p:nvPr/>
        </p:nvSpPr>
        <p:spPr>
          <a:xfrm>
            <a:off x="2631252" y="1810189"/>
            <a:ext cx="1651247" cy="621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SRC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62A36-C689-4796-9247-F2EA21729C79}"/>
              </a:ext>
            </a:extLst>
          </p:cNvPr>
          <p:cNvSpPr txBox="1"/>
          <p:nvPr/>
        </p:nvSpPr>
        <p:spPr>
          <a:xfrm>
            <a:off x="4766908" y="180216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D2F703-111B-4E00-9BC3-4754DBBAC0BE}"/>
              </a:ext>
            </a:extLst>
          </p:cNvPr>
          <p:cNvSpPr/>
          <p:nvPr/>
        </p:nvSpPr>
        <p:spPr>
          <a:xfrm>
            <a:off x="5983544" y="1802166"/>
            <a:ext cx="1651247" cy="621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so/header files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30DA-463B-4CD8-BCB5-15010755EB93}"/>
              </a:ext>
            </a:extLst>
          </p:cNvPr>
          <p:cNvSpPr/>
          <p:nvPr/>
        </p:nvSpPr>
        <p:spPr>
          <a:xfrm>
            <a:off x="400971" y="3943905"/>
            <a:ext cx="1651247" cy="62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network</a:t>
            </a:r>
            <a:endParaRPr lang="en-AU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A203595-A866-4B36-B890-D0955519D451}"/>
              </a:ext>
            </a:extLst>
          </p:cNvPr>
          <p:cNvSpPr/>
          <p:nvPr/>
        </p:nvSpPr>
        <p:spPr>
          <a:xfrm>
            <a:off x="2132116" y="4182588"/>
            <a:ext cx="1891095" cy="191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3AEF415-A120-4CC9-8C6A-9546AAEF03F2}"/>
              </a:ext>
            </a:extLst>
          </p:cNvPr>
          <p:cNvSpPr/>
          <p:nvPr/>
        </p:nvSpPr>
        <p:spPr>
          <a:xfrm>
            <a:off x="4358775" y="2090289"/>
            <a:ext cx="1472217" cy="19136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32AEC7-CB44-4909-93A3-CE4B1FB747BD}"/>
              </a:ext>
            </a:extLst>
          </p:cNvPr>
          <p:cNvSpPr txBox="1"/>
          <p:nvPr/>
        </p:nvSpPr>
        <p:spPr>
          <a:xfrm>
            <a:off x="2123238" y="3813256"/>
            <a:ext cx="189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Framework parser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A4246E-DB8E-4828-BDAF-E2D540FAEA20}"/>
              </a:ext>
            </a:extLst>
          </p:cNvPr>
          <p:cNvSpPr/>
          <p:nvPr/>
        </p:nvSpPr>
        <p:spPr>
          <a:xfrm>
            <a:off x="4101477" y="3677576"/>
            <a:ext cx="1651247" cy="116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Computing Libraries inner representation</a:t>
            </a:r>
            <a:endParaRPr lang="en-AU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C1CB145-E62D-4F01-B1C0-83F00C837D68}"/>
              </a:ext>
            </a:extLst>
          </p:cNvPr>
          <p:cNvSpPr/>
          <p:nvPr/>
        </p:nvSpPr>
        <p:spPr>
          <a:xfrm>
            <a:off x="6822494" y="2563769"/>
            <a:ext cx="260412" cy="1005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C190DF-ED98-4783-BAE3-FA303C122DB0}"/>
              </a:ext>
            </a:extLst>
          </p:cNvPr>
          <p:cNvSpPr txBox="1"/>
          <p:nvPr/>
        </p:nvSpPr>
        <p:spPr>
          <a:xfrm>
            <a:off x="6391328" y="284552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ED730B-B41D-49E0-B653-E74890C2AD12}"/>
              </a:ext>
            </a:extLst>
          </p:cNvPr>
          <p:cNvSpPr/>
          <p:nvPr/>
        </p:nvSpPr>
        <p:spPr>
          <a:xfrm>
            <a:off x="6439279" y="3693454"/>
            <a:ext cx="1026842" cy="116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Wrapper</a:t>
            </a:r>
            <a:endParaRPr lang="en-AU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9FEDD78-58D2-4C8F-BB92-D5FB2C92D342}"/>
              </a:ext>
            </a:extLst>
          </p:cNvPr>
          <p:cNvSpPr/>
          <p:nvPr/>
        </p:nvSpPr>
        <p:spPr>
          <a:xfrm rot="16200000">
            <a:off x="5981473" y="3997584"/>
            <a:ext cx="260412" cy="5613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0208047-AA16-4A19-BF65-AF9C9D05699C}"/>
              </a:ext>
            </a:extLst>
          </p:cNvPr>
          <p:cNvSpPr/>
          <p:nvPr/>
        </p:nvSpPr>
        <p:spPr>
          <a:xfrm rot="16200000">
            <a:off x="7741783" y="4000060"/>
            <a:ext cx="260412" cy="5613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A39F13-FE33-4408-A96E-470D4F122D38}"/>
              </a:ext>
            </a:extLst>
          </p:cNvPr>
          <p:cNvSpPr/>
          <p:nvPr/>
        </p:nvSpPr>
        <p:spPr>
          <a:xfrm>
            <a:off x="8277857" y="3813256"/>
            <a:ext cx="1426911" cy="89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4DCACC-26A9-4A25-BBD1-1D212667DC05}"/>
              </a:ext>
            </a:extLst>
          </p:cNvPr>
          <p:cNvSpPr/>
          <p:nvPr/>
        </p:nvSpPr>
        <p:spPr>
          <a:xfrm>
            <a:off x="9387158" y="1562470"/>
            <a:ext cx="1651247" cy="621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time on Host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77BCE9-90CA-46C9-A828-80D0BCC8718B}"/>
              </a:ext>
            </a:extLst>
          </p:cNvPr>
          <p:cNvSpPr/>
          <p:nvPr/>
        </p:nvSpPr>
        <p:spPr>
          <a:xfrm>
            <a:off x="9387158" y="2247298"/>
            <a:ext cx="1651246" cy="551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time on host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2FE150-A644-42C3-BB19-1736EC2D717F}"/>
              </a:ext>
            </a:extLst>
          </p:cNvPr>
          <p:cNvSpPr/>
          <p:nvPr/>
        </p:nvSpPr>
        <p:spPr>
          <a:xfrm>
            <a:off x="552391" y="2934070"/>
            <a:ext cx="2640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Host side cross-compile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D93728-F9AA-40D0-92FA-5B16818259DD}"/>
              </a:ext>
            </a:extLst>
          </p:cNvPr>
          <p:cNvSpPr/>
          <p:nvPr/>
        </p:nvSpPr>
        <p:spPr>
          <a:xfrm>
            <a:off x="10352373" y="4927111"/>
            <a:ext cx="136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Device side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D77DCA5-BC58-482C-9393-E79BB3CBD6C8}"/>
              </a:ext>
            </a:extLst>
          </p:cNvPr>
          <p:cNvSpPr/>
          <p:nvPr/>
        </p:nvSpPr>
        <p:spPr>
          <a:xfrm>
            <a:off x="9747682" y="3486786"/>
            <a:ext cx="1074198" cy="525921"/>
          </a:xfrm>
          <a:custGeom>
            <a:avLst/>
            <a:gdLst>
              <a:gd name="connsiteX0" fmla="*/ 0 w 1074198"/>
              <a:gd name="connsiteY0" fmla="*/ 375000 h 525921"/>
              <a:gd name="connsiteX1" fmla="*/ 230819 w 1074198"/>
              <a:gd name="connsiteY1" fmla="*/ 2138 h 525921"/>
              <a:gd name="connsiteX2" fmla="*/ 603681 w 1074198"/>
              <a:gd name="connsiteY2" fmla="*/ 224080 h 525921"/>
              <a:gd name="connsiteX3" fmla="*/ 985421 w 1074198"/>
              <a:gd name="connsiteY3" fmla="*/ 259591 h 525921"/>
              <a:gd name="connsiteX4" fmla="*/ 1074198 w 1074198"/>
              <a:gd name="connsiteY4" fmla="*/ 525921 h 52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4198" h="525921">
                <a:moveTo>
                  <a:pt x="0" y="375000"/>
                </a:moveTo>
                <a:cubicBezTo>
                  <a:pt x="65103" y="201145"/>
                  <a:pt x="130206" y="27291"/>
                  <a:pt x="230819" y="2138"/>
                </a:cubicBezTo>
                <a:cubicBezTo>
                  <a:pt x="331432" y="-23015"/>
                  <a:pt x="477914" y="181171"/>
                  <a:pt x="603681" y="224080"/>
                </a:cubicBezTo>
                <a:cubicBezTo>
                  <a:pt x="729448" y="266989"/>
                  <a:pt x="907002" y="209284"/>
                  <a:pt x="985421" y="259591"/>
                </a:cubicBezTo>
                <a:cubicBezTo>
                  <a:pt x="1063840" y="309898"/>
                  <a:pt x="1069019" y="417909"/>
                  <a:pt x="1074198" y="5259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B35927-301A-4DBD-B420-6E05808F5444}"/>
              </a:ext>
            </a:extLst>
          </p:cNvPr>
          <p:cNvSpPr/>
          <p:nvPr/>
        </p:nvSpPr>
        <p:spPr>
          <a:xfrm>
            <a:off x="10638111" y="4166003"/>
            <a:ext cx="790113" cy="668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586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864</Words>
  <Application>Microsoft Office PowerPoint</Application>
  <PresentationFormat>Widescreen</PresentationFormat>
  <Paragraphs>186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Qualcomm Next</vt:lpstr>
      <vt:lpstr>Wingdings</vt:lpstr>
      <vt:lpstr>Office Theme</vt:lpstr>
      <vt:lpstr>Deep learning Computing on ARM devices</vt:lpstr>
      <vt:lpstr>Introduction</vt:lpstr>
      <vt:lpstr>Embedded devices overview</vt:lpstr>
      <vt:lpstr>DNN libraries(1): arm computing library</vt:lpstr>
      <vt:lpstr>DNN libraries(2): Tencent NCNN</vt:lpstr>
      <vt:lpstr>DNN libraries(3): Tencent FeatherCNN</vt:lpstr>
      <vt:lpstr>DNN libraries(4): Facebook QNNPACK</vt:lpstr>
      <vt:lpstr>DNN libraries(5): others</vt:lpstr>
      <vt:lpstr>How to use</vt:lpstr>
      <vt:lpstr>Generation optimization direction</vt:lpstr>
      <vt:lpstr>Kernel optimization</vt:lpstr>
      <vt:lpstr>Auto-coding stack</vt:lpstr>
      <vt:lpstr>TVM/LLVM</vt:lpstr>
      <vt:lpstr>TVM</vt:lpstr>
      <vt:lpstr>TVM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</dc:title>
  <dc:creator>Stan Starks</dc:creator>
  <cp:lastModifiedBy>Peng Chen</cp:lastModifiedBy>
  <cp:revision>365</cp:revision>
  <dcterms:created xsi:type="dcterms:W3CDTF">2019-03-05T03:53:12Z</dcterms:created>
  <dcterms:modified xsi:type="dcterms:W3CDTF">2019-04-25T19:04:12Z</dcterms:modified>
</cp:coreProperties>
</file>