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3.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4.xml" ContentType="application/vnd.openxmlformats-officedocument.drawingml.chartshape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5.xml" ContentType="application/vnd.openxmlformats-officedocument.drawingml.chartshapes+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rawings/drawing6.xml" ContentType="application/vnd.openxmlformats-officedocument.drawingml.chartshape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8" r:id="rId3"/>
    <p:sldId id="283" r:id="rId4"/>
    <p:sldId id="282" r:id="rId5"/>
    <p:sldId id="259" r:id="rId6"/>
    <p:sldId id="295" r:id="rId7"/>
    <p:sldId id="292" r:id="rId8"/>
    <p:sldId id="293" r:id="rId9"/>
    <p:sldId id="294" r:id="rId10"/>
    <p:sldId id="302" r:id="rId11"/>
    <p:sldId id="303" r:id="rId12"/>
    <p:sldId id="287" r:id="rId13"/>
    <p:sldId id="304" r:id="rId14"/>
    <p:sldId id="290" r:id="rId15"/>
    <p:sldId id="306" r:id="rId16"/>
    <p:sldId id="291" r:id="rId17"/>
    <p:sldId id="289" r:id="rId18"/>
    <p:sldId id="257" r:id="rId19"/>
    <p:sldId id="301" r:id="rId20"/>
    <p:sldId id="273" r:id="rId21"/>
    <p:sldId id="274" r:id="rId22"/>
    <p:sldId id="275" r:id="rId23"/>
    <p:sldId id="276" r:id="rId24"/>
    <p:sldId id="277" r:id="rId25"/>
    <p:sldId id="278" r:id="rId26"/>
    <p:sldId id="296" r:id="rId27"/>
    <p:sldId id="297" r:id="rId28"/>
    <p:sldId id="298" r:id="rId29"/>
    <p:sldId id="29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3" autoAdjust="0"/>
    <p:restoredTop sz="94660"/>
  </p:normalViewPr>
  <p:slideViewPr>
    <p:cSldViewPr snapToGrid="0">
      <p:cViewPr varScale="1">
        <p:scale>
          <a:sx n="114" d="100"/>
          <a:sy n="114" d="100"/>
        </p:scale>
        <p:origin x="186"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p\Desktop\results%20(Recovered)%20(Autosaved).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kp\Desktop\results%20(Recovered)%20(Autosaved).xlsx" TargetMode="Externa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kp\Desktop\results%208%20job.xlsx" TargetMode="Externa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kp\Desktop\results%208%20job.xlsx" TargetMode="Externa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kp\Desktop\results%208%20job.xlsx" TargetMode="Externa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chartUserShapes" Target="../drawings/drawing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spc="120" normalizeH="0" baseline="0">
                <a:solidFill>
                  <a:schemeClr val="tx1">
                    <a:lumMod val="65000"/>
                    <a:lumOff val="35000"/>
                  </a:schemeClr>
                </a:solidFill>
                <a:latin typeface="+mn-lt"/>
                <a:ea typeface="+mn-ea"/>
                <a:cs typeface="+mn-cs"/>
              </a:defRPr>
            </a:pPr>
            <a:r>
              <a:rPr lang="en-US" i="0" u="none" dirty="0"/>
              <a:t>Non dominated sorting Genetic algorithm</a:t>
            </a:r>
          </a:p>
        </c:rich>
      </c:tx>
      <c:overlay val="0"/>
      <c:spPr>
        <a:solidFill>
          <a:schemeClr val="bg1"/>
        </a:solidFill>
        <a:ln>
          <a:noFill/>
        </a:ln>
        <a:effectLst/>
      </c:spPr>
      <c:txPr>
        <a:bodyPr rot="0" spcFirstLastPara="1" vertOverflow="ellipsis" vert="horz" wrap="square" anchor="ctr" anchorCtr="1"/>
        <a:lstStyle/>
        <a:p>
          <a:pPr>
            <a:defRPr sz="18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Sheet4!$B$8</c:f>
              <c:strCache>
                <c:ptCount val="1"/>
                <c:pt idx="0">
                  <c:v>System Unbalance</c:v>
                </c:pt>
              </c:strCache>
            </c:strRef>
          </c:tx>
          <c:spPr>
            <a:ln w="22225" cap="rnd">
              <a:solidFill>
                <a:schemeClr val="accent2"/>
              </a:solidFill>
              <a:round/>
            </a:ln>
            <a:effectLst/>
          </c:spPr>
          <c:marker>
            <c:symbol val="diamond"/>
            <c:size val="6"/>
            <c:spPr>
              <a:solidFill>
                <a:schemeClr val="accent2"/>
              </a:solidFill>
              <a:ln w="9525">
                <a:solidFill>
                  <a:schemeClr val="accent2"/>
                </a:solidFill>
                <a:round/>
              </a:ln>
              <a:effectLst/>
            </c:spPr>
          </c:marker>
          <c:cat>
            <c:numRef>
              <c:f>Sheet4!$A$9:$A$18</c:f>
              <c:numCache>
                <c:formatCode>General</c:formatCode>
                <c:ptCount val="10"/>
                <c:pt idx="0">
                  <c:v>5</c:v>
                </c:pt>
                <c:pt idx="1">
                  <c:v>10</c:v>
                </c:pt>
                <c:pt idx="2">
                  <c:v>15</c:v>
                </c:pt>
                <c:pt idx="3">
                  <c:v>20</c:v>
                </c:pt>
                <c:pt idx="4">
                  <c:v>25</c:v>
                </c:pt>
                <c:pt idx="5">
                  <c:v>30</c:v>
                </c:pt>
                <c:pt idx="6">
                  <c:v>35</c:v>
                </c:pt>
                <c:pt idx="7">
                  <c:v>40</c:v>
                </c:pt>
                <c:pt idx="8">
                  <c:v>45</c:v>
                </c:pt>
                <c:pt idx="9">
                  <c:v>50</c:v>
                </c:pt>
              </c:numCache>
            </c:numRef>
          </c:cat>
          <c:val>
            <c:numRef>
              <c:f>Sheet4!$B$9:$B$18</c:f>
              <c:numCache>
                <c:formatCode>General</c:formatCode>
                <c:ptCount val="10"/>
                <c:pt idx="0">
                  <c:v>411</c:v>
                </c:pt>
                <c:pt idx="1">
                  <c:v>18</c:v>
                </c:pt>
                <c:pt idx="2">
                  <c:v>18</c:v>
                </c:pt>
                <c:pt idx="3">
                  <c:v>10</c:v>
                </c:pt>
                <c:pt idx="4">
                  <c:v>6</c:v>
                </c:pt>
                <c:pt idx="5">
                  <c:v>10</c:v>
                </c:pt>
                <c:pt idx="6">
                  <c:v>18</c:v>
                </c:pt>
                <c:pt idx="7">
                  <c:v>25</c:v>
                </c:pt>
                <c:pt idx="8">
                  <c:v>6</c:v>
                </c:pt>
                <c:pt idx="9">
                  <c:v>18</c:v>
                </c:pt>
              </c:numCache>
            </c:numRef>
          </c:val>
          <c:smooth val="0"/>
          <c:extLst>
            <c:ext xmlns:c16="http://schemas.microsoft.com/office/drawing/2014/chart" uri="{C3380CC4-5D6E-409C-BE32-E72D297353CC}">
              <c16:uniqueId val="{00000000-8FA5-44FC-9E66-CE5C96F76EB6}"/>
            </c:ext>
          </c:extLst>
        </c:ser>
        <c:ser>
          <c:idx val="1"/>
          <c:order val="1"/>
          <c:tx>
            <c:strRef>
              <c:f>Sheet4!$C$8</c:f>
              <c:strCache>
                <c:ptCount val="1"/>
                <c:pt idx="0">
                  <c:v>Throughput</c:v>
                </c:pt>
              </c:strCache>
            </c:strRef>
          </c:tx>
          <c:spPr>
            <a:ln w="22225" cap="rnd">
              <a:solidFill>
                <a:schemeClr val="accent4"/>
              </a:solidFill>
              <a:round/>
            </a:ln>
            <a:effectLst/>
          </c:spPr>
          <c:marker>
            <c:symbol val="square"/>
            <c:size val="6"/>
            <c:spPr>
              <a:solidFill>
                <a:schemeClr val="accent4"/>
              </a:solidFill>
              <a:ln w="9525">
                <a:solidFill>
                  <a:schemeClr val="accent4"/>
                </a:solidFill>
                <a:round/>
              </a:ln>
              <a:effectLst/>
            </c:spPr>
          </c:marker>
          <c:cat>
            <c:numRef>
              <c:f>Sheet4!$A$9:$A$18</c:f>
              <c:numCache>
                <c:formatCode>General</c:formatCode>
                <c:ptCount val="10"/>
                <c:pt idx="0">
                  <c:v>5</c:v>
                </c:pt>
                <c:pt idx="1">
                  <c:v>10</c:v>
                </c:pt>
                <c:pt idx="2">
                  <c:v>15</c:v>
                </c:pt>
                <c:pt idx="3">
                  <c:v>20</c:v>
                </c:pt>
                <c:pt idx="4">
                  <c:v>25</c:v>
                </c:pt>
                <c:pt idx="5">
                  <c:v>30</c:v>
                </c:pt>
                <c:pt idx="6">
                  <c:v>35</c:v>
                </c:pt>
                <c:pt idx="7">
                  <c:v>40</c:v>
                </c:pt>
                <c:pt idx="8">
                  <c:v>45</c:v>
                </c:pt>
                <c:pt idx="9">
                  <c:v>50</c:v>
                </c:pt>
              </c:numCache>
            </c:numRef>
          </c:cat>
          <c:val>
            <c:numRef>
              <c:f>Sheet4!$C$9:$C$18</c:f>
              <c:numCache>
                <c:formatCode>General</c:formatCode>
                <c:ptCount val="10"/>
                <c:pt idx="0">
                  <c:v>35</c:v>
                </c:pt>
                <c:pt idx="1">
                  <c:v>46</c:v>
                </c:pt>
                <c:pt idx="2">
                  <c:v>46</c:v>
                </c:pt>
                <c:pt idx="3">
                  <c:v>37</c:v>
                </c:pt>
                <c:pt idx="4">
                  <c:v>43</c:v>
                </c:pt>
                <c:pt idx="5">
                  <c:v>37</c:v>
                </c:pt>
                <c:pt idx="6">
                  <c:v>46</c:v>
                </c:pt>
                <c:pt idx="7">
                  <c:v>34</c:v>
                </c:pt>
                <c:pt idx="8">
                  <c:v>43</c:v>
                </c:pt>
                <c:pt idx="9">
                  <c:v>46</c:v>
                </c:pt>
              </c:numCache>
            </c:numRef>
          </c:val>
          <c:smooth val="0"/>
          <c:extLst>
            <c:ext xmlns:c16="http://schemas.microsoft.com/office/drawing/2014/chart" uri="{C3380CC4-5D6E-409C-BE32-E72D297353CC}">
              <c16:uniqueId val="{00000001-8FA5-44FC-9E66-CE5C96F76EB6}"/>
            </c:ext>
          </c:extLst>
        </c:ser>
        <c:ser>
          <c:idx val="2"/>
          <c:order val="2"/>
          <c:tx>
            <c:strRef>
              <c:f>Sheet4!$D$8</c:f>
              <c:strCache>
                <c:ptCount val="1"/>
                <c:pt idx="0">
                  <c:v>Total penalty cost incurred</c:v>
                </c:pt>
              </c:strCache>
            </c:strRef>
          </c:tx>
          <c:spPr>
            <a:ln w="22225" cap="rnd">
              <a:solidFill>
                <a:schemeClr val="accent6"/>
              </a:solidFill>
              <a:round/>
            </a:ln>
            <a:effectLst/>
          </c:spPr>
          <c:marker>
            <c:symbol val="triangle"/>
            <c:size val="6"/>
            <c:spPr>
              <a:solidFill>
                <a:schemeClr val="accent6"/>
              </a:solidFill>
              <a:ln w="9525">
                <a:solidFill>
                  <a:schemeClr val="accent6"/>
                </a:solidFill>
                <a:round/>
              </a:ln>
              <a:effectLst/>
            </c:spPr>
          </c:marker>
          <c:cat>
            <c:numRef>
              <c:f>Sheet4!$A$9:$A$18</c:f>
              <c:numCache>
                <c:formatCode>General</c:formatCode>
                <c:ptCount val="10"/>
                <c:pt idx="0">
                  <c:v>5</c:v>
                </c:pt>
                <c:pt idx="1">
                  <c:v>10</c:v>
                </c:pt>
                <c:pt idx="2">
                  <c:v>15</c:v>
                </c:pt>
                <c:pt idx="3">
                  <c:v>20</c:v>
                </c:pt>
                <c:pt idx="4">
                  <c:v>25</c:v>
                </c:pt>
                <c:pt idx="5">
                  <c:v>30</c:v>
                </c:pt>
                <c:pt idx="6">
                  <c:v>35</c:v>
                </c:pt>
                <c:pt idx="7">
                  <c:v>40</c:v>
                </c:pt>
                <c:pt idx="8">
                  <c:v>45</c:v>
                </c:pt>
                <c:pt idx="9">
                  <c:v>50</c:v>
                </c:pt>
              </c:numCache>
            </c:numRef>
          </c:cat>
          <c:val>
            <c:numRef>
              <c:f>Sheet4!$D$9:$D$18</c:f>
              <c:numCache>
                <c:formatCode>General</c:formatCode>
                <c:ptCount val="10"/>
                <c:pt idx="0">
                  <c:v>111</c:v>
                </c:pt>
                <c:pt idx="1">
                  <c:v>93</c:v>
                </c:pt>
                <c:pt idx="2">
                  <c:v>72</c:v>
                </c:pt>
                <c:pt idx="3">
                  <c:v>93</c:v>
                </c:pt>
                <c:pt idx="4">
                  <c:v>93</c:v>
                </c:pt>
                <c:pt idx="5">
                  <c:v>74</c:v>
                </c:pt>
                <c:pt idx="6">
                  <c:v>72</c:v>
                </c:pt>
                <c:pt idx="7">
                  <c:v>72</c:v>
                </c:pt>
                <c:pt idx="8">
                  <c:v>74</c:v>
                </c:pt>
                <c:pt idx="9">
                  <c:v>72</c:v>
                </c:pt>
              </c:numCache>
            </c:numRef>
          </c:val>
          <c:smooth val="0"/>
          <c:extLst>
            <c:ext xmlns:c16="http://schemas.microsoft.com/office/drawing/2014/chart" uri="{C3380CC4-5D6E-409C-BE32-E72D297353CC}">
              <c16:uniqueId val="{00000002-8FA5-44FC-9E66-CE5C96F76EB6}"/>
            </c:ext>
          </c:extLst>
        </c:ser>
        <c:dLbls>
          <c:showLegendKey val="0"/>
          <c:showVal val="0"/>
          <c:showCatName val="0"/>
          <c:showSerName val="0"/>
          <c:showPercent val="0"/>
          <c:showBubbleSize val="0"/>
        </c:dLbls>
        <c:marker val="1"/>
        <c:smooth val="0"/>
        <c:axId val="-1024804752"/>
        <c:axId val="-1024798224"/>
      </c:lineChart>
      <c:catAx>
        <c:axId val="-102480475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500" b="0" i="0" u="none" strike="noStrike" kern="1200" cap="all" spc="120" normalizeH="0" baseline="0">
                <a:solidFill>
                  <a:schemeClr val="tx1">
                    <a:lumMod val="65000"/>
                    <a:lumOff val="35000"/>
                  </a:schemeClr>
                </a:solidFill>
                <a:latin typeface="+mn-lt"/>
                <a:ea typeface="+mn-ea"/>
                <a:cs typeface="+mn-cs"/>
              </a:defRPr>
            </a:pPr>
            <a:endParaRPr lang="en-US"/>
          </a:p>
        </c:txPr>
        <c:crossAx val="-1024798224"/>
        <c:crosses val="autoZero"/>
        <c:auto val="1"/>
        <c:lblAlgn val="ctr"/>
        <c:lblOffset val="100"/>
        <c:noMultiLvlLbl val="0"/>
      </c:catAx>
      <c:valAx>
        <c:axId val="-1024798224"/>
        <c:scaling>
          <c:orientation val="minMax"/>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102480475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500" baseline="0"/>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spc="120" normalizeH="0" baseline="0">
                <a:solidFill>
                  <a:schemeClr val="tx1">
                    <a:lumMod val="65000"/>
                    <a:lumOff val="35000"/>
                  </a:schemeClr>
                </a:solidFill>
                <a:latin typeface="+mn-lt"/>
                <a:ea typeface="+mn-ea"/>
                <a:cs typeface="+mn-cs"/>
              </a:defRPr>
            </a:pPr>
            <a:r>
              <a:rPr lang="en-US"/>
              <a:t>     Particle swarm optimization algorithm</a:t>
            </a:r>
          </a:p>
        </c:rich>
      </c:tx>
      <c:layout>
        <c:manualLayout>
          <c:xMode val="edge"/>
          <c:yMode val="edge"/>
          <c:x val="0.26124438888778134"/>
          <c:y val="2.5435724343375456E-2"/>
        </c:manualLayout>
      </c:layout>
      <c:overlay val="0"/>
      <c:spPr>
        <a:noFill/>
        <a:ln>
          <a:noFill/>
        </a:ln>
        <a:effectLst/>
      </c:spPr>
      <c:txPr>
        <a:bodyPr rot="0" spcFirstLastPara="1" vertOverflow="ellipsis" vert="horz" wrap="square" anchor="ctr" anchorCtr="1"/>
        <a:lstStyle/>
        <a:p>
          <a:pPr>
            <a:defRPr sz="18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Sheet6!$B$9</c:f>
              <c:strCache>
                <c:ptCount val="1"/>
                <c:pt idx="0">
                  <c:v>System unbalance</c:v>
                </c:pt>
              </c:strCache>
            </c:strRef>
          </c:tx>
          <c:spPr>
            <a:ln w="22225" cap="rnd">
              <a:solidFill>
                <a:schemeClr val="accent2"/>
              </a:solidFill>
              <a:round/>
            </a:ln>
            <a:effectLst/>
          </c:spPr>
          <c:marker>
            <c:symbol val="diamond"/>
            <c:size val="6"/>
            <c:spPr>
              <a:solidFill>
                <a:schemeClr val="accent2"/>
              </a:solidFill>
              <a:ln w="9525">
                <a:solidFill>
                  <a:schemeClr val="accent2"/>
                </a:solidFill>
                <a:round/>
              </a:ln>
              <a:effectLst/>
            </c:spPr>
          </c:marker>
          <c:cat>
            <c:numRef>
              <c:f>Sheet6!$A$10:$A$19</c:f>
              <c:numCache>
                <c:formatCode>General</c:formatCode>
                <c:ptCount val="10"/>
                <c:pt idx="0">
                  <c:v>5</c:v>
                </c:pt>
                <c:pt idx="1">
                  <c:v>10</c:v>
                </c:pt>
                <c:pt idx="2">
                  <c:v>15</c:v>
                </c:pt>
                <c:pt idx="3">
                  <c:v>20</c:v>
                </c:pt>
                <c:pt idx="4">
                  <c:v>25</c:v>
                </c:pt>
                <c:pt idx="5">
                  <c:v>30</c:v>
                </c:pt>
                <c:pt idx="6">
                  <c:v>35</c:v>
                </c:pt>
                <c:pt idx="7">
                  <c:v>40</c:v>
                </c:pt>
                <c:pt idx="8">
                  <c:v>45</c:v>
                </c:pt>
                <c:pt idx="9">
                  <c:v>50</c:v>
                </c:pt>
              </c:numCache>
            </c:numRef>
          </c:cat>
          <c:val>
            <c:numRef>
              <c:f>Sheet6!$B$10:$B$19</c:f>
              <c:numCache>
                <c:formatCode>General</c:formatCode>
                <c:ptCount val="10"/>
                <c:pt idx="0">
                  <c:v>576</c:v>
                </c:pt>
                <c:pt idx="1">
                  <c:v>65</c:v>
                </c:pt>
                <c:pt idx="2">
                  <c:v>18</c:v>
                </c:pt>
                <c:pt idx="3">
                  <c:v>18</c:v>
                </c:pt>
                <c:pt idx="4">
                  <c:v>7</c:v>
                </c:pt>
                <c:pt idx="5">
                  <c:v>18</c:v>
                </c:pt>
                <c:pt idx="6">
                  <c:v>10</c:v>
                </c:pt>
                <c:pt idx="7">
                  <c:v>6</c:v>
                </c:pt>
                <c:pt idx="8">
                  <c:v>7</c:v>
                </c:pt>
                <c:pt idx="9">
                  <c:v>6</c:v>
                </c:pt>
              </c:numCache>
            </c:numRef>
          </c:val>
          <c:smooth val="0"/>
          <c:extLst>
            <c:ext xmlns:c16="http://schemas.microsoft.com/office/drawing/2014/chart" uri="{C3380CC4-5D6E-409C-BE32-E72D297353CC}">
              <c16:uniqueId val="{00000000-8D94-44BF-B6CB-7A3BC2252229}"/>
            </c:ext>
          </c:extLst>
        </c:ser>
        <c:ser>
          <c:idx val="1"/>
          <c:order val="1"/>
          <c:tx>
            <c:strRef>
              <c:f>Sheet6!$C$9</c:f>
              <c:strCache>
                <c:ptCount val="1"/>
                <c:pt idx="0">
                  <c:v>Throughput</c:v>
                </c:pt>
              </c:strCache>
            </c:strRef>
          </c:tx>
          <c:spPr>
            <a:ln w="22225" cap="rnd">
              <a:solidFill>
                <a:schemeClr val="accent4"/>
              </a:solidFill>
              <a:round/>
            </a:ln>
            <a:effectLst/>
          </c:spPr>
          <c:marker>
            <c:symbol val="square"/>
            <c:size val="6"/>
            <c:spPr>
              <a:solidFill>
                <a:schemeClr val="accent4"/>
              </a:solidFill>
              <a:ln w="9525">
                <a:solidFill>
                  <a:schemeClr val="accent4"/>
                </a:solidFill>
                <a:round/>
              </a:ln>
              <a:effectLst/>
            </c:spPr>
          </c:marker>
          <c:cat>
            <c:numRef>
              <c:f>Sheet6!$A$10:$A$19</c:f>
              <c:numCache>
                <c:formatCode>General</c:formatCode>
                <c:ptCount val="10"/>
                <c:pt idx="0">
                  <c:v>5</c:v>
                </c:pt>
                <c:pt idx="1">
                  <c:v>10</c:v>
                </c:pt>
                <c:pt idx="2">
                  <c:v>15</c:v>
                </c:pt>
                <c:pt idx="3">
                  <c:v>20</c:v>
                </c:pt>
                <c:pt idx="4">
                  <c:v>25</c:v>
                </c:pt>
                <c:pt idx="5">
                  <c:v>30</c:v>
                </c:pt>
                <c:pt idx="6">
                  <c:v>35</c:v>
                </c:pt>
                <c:pt idx="7">
                  <c:v>40</c:v>
                </c:pt>
                <c:pt idx="8">
                  <c:v>45</c:v>
                </c:pt>
                <c:pt idx="9">
                  <c:v>50</c:v>
                </c:pt>
              </c:numCache>
            </c:numRef>
          </c:cat>
          <c:val>
            <c:numRef>
              <c:f>Sheet6!$C$10:$C$19</c:f>
              <c:numCache>
                <c:formatCode>General</c:formatCode>
                <c:ptCount val="10"/>
                <c:pt idx="0">
                  <c:v>32</c:v>
                </c:pt>
                <c:pt idx="1">
                  <c:v>46</c:v>
                </c:pt>
                <c:pt idx="2">
                  <c:v>46</c:v>
                </c:pt>
                <c:pt idx="3">
                  <c:v>46</c:v>
                </c:pt>
                <c:pt idx="4">
                  <c:v>46</c:v>
                </c:pt>
                <c:pt idx="5">
                  <c:v>46</c:v>
                </c:pt>
                <c:pt idx="6">
                  <c:v>37</c:v>
                </c:pt>
                <c:pt idx="7">
                  <c:v>43</c:v>
                </c:pt>
                <c:pt idx="8">
                  <c:v>37</c:v>
                </c:pt>
                <c:pt idx="9">
                  <c:v>43</c:v>
                </c:pt>
              </c:numCache>
            </c:numRef>
          </c:val>
          <c:smooth val="0"/>
          <c:extLst>
            <c:ext xmlns:c16="http://schemas.microsoft.com/office/drawing/2014/chart" uri="{C3380CC4-5D6E-409C-BE32-E72D297353CC}">
              <c16:uniqueId val="{00000001-8D94-44BF-B6CB-7A3BC2252229}"/>
            </c:ext>
          </c:extLst>
        </c:ser>
        <c:ser>
          <c:idx val="2"/>
          <c:order val="2"/>
          <c:tx>
            <c:strRef>
              <c:f>Sheet6!$D$9</c:f>
              <c:strCache>
                <c:ptCount val="1"/>
                <c:pt idx="0">
                  <c:v>Penalty cost</c:v>
                </c:pt>
              </c:strCache>
            </c:strRef>
          </c:tx>
          <c:spPr>
            <a:ln w="22225" cap="rnd">
              <a:solidFill>
                <a:schemeClr val="accent6"/>
              </a:solidFill>
              <a:round/>
            </a:ln>
            <a:effectLst/>
          </c:spPr>
          <c:marker>
            <c:symbol val="triangle"/>
            <c:size val="6"/>
            <c:spPr>
              <a:solidFill>
                <a:schemeClr val="accent6"/>
              </a:solidFill>
              <a:ln w="9525">
                <a:solidFill>
                  <a:schemeClr val="accent6"/>
                </a:solidFill>
                <a:round/>
              </a:ln>
              <a:effectLst/>
            </c:spPr>
          </c:marker>
          <c:cat>
            <c:numRef>
              <c:f>Sheet6!$A$10:$A$19</c:f>
              <c:numCache>
                <c:formatCode>General</c:formatCode>
                <c:ptCount val="10"/>
                <c:pt idx="0">
                  <c:v>5</c:v>
                </c:pt>
                <c:pt idx="1">
                  <c:v>10</c:v>
                </c:pt>
                <c:pt idx="2">
                  <c:v>15</c:v>
                </c:pt>
                <c:pt idx="3">
                  <c:v>20</c:v>
                </c:pt>
                <c:pt idx="4">
                  <c:v>25</c:v>
                </c:pt>
                <c:pt idx="5">
                  <c:v>30</c:v>
                </c:pt>
                <c:pt idx="6">
                  <c:v>35</c:v>
                </c:pt>
                <c:pt idx="7">
                  <c:v>40</c:v>
                </c:pt>
                <c:pt idx="8">
                  <c:v>45</c:v>
                </c:pt>
                <c:pt idx="9">
                  <c:v>50</c:v>
                </c:pt>
              </c:numCache>
            </c:numRef>
          </c:cat>
          <c:val>
            <c:numRef>
              <c:f>Sheet6!$D$10:$D$19</c:f>
              <c:numCache>
                <c:formatCode>General</c:formatCode>
                <c:ptCount val="10"/>
                <c:pt idx="0">
                  <c:v>101</c:v>
                </c:pt>
                <c:pt idx="1">
                  <c:v>93</c:v>
                </c:pt>
                <c:pt idx="2">
                  <c:v>72</c:v>
                </c:pt>
                <c:pt idx="3">
                  <c:v>72</c:v>
                </c:pt>
                <c:pt idx="4">
                  <c:v>59</c:v>
                </c:pt>
                <c:pt idx="5">
                  <c:v>72</c:v>
                </c:pt>
                <c:pt idx="6">
                  <c:v>74</c:v>
                </c:pt>
                <c:pt idx="7">
                  <c:v>70</c:v>
                </c:pt>
                <c:pt idx="8">
                  <c:v>72</c:v>
                </c:pt>
                <c:pt idx="9">
                  <c:v>70</c:v>
                </c:pt>
              </c:numCache>
            </c:numRef>
          </c:val>
          <c:smooth val="0"/>
          <c:extLst>
            <c:ext xmlns:c16="http://schemas.microsoft.com/office/drawing/2014/chart" uri="{C3380CC4-5D6E-409C-BE32-E72D297353CC}">
              <c16:uniqueId val="{00000002-8D94-44BF-B6CB-7A3BC2252229}"/>
            </c:ext>
          </c:extLst>
        </c:ser>
        <c:dLbls>
          <c:showLegendKey val="0"/>
          <c:showVal val="0"/>
          <c:showCatName val="0"/>
          <c:showSerName val="0"/>
          <c:showPercent val="0"/>
          <c:showBubbleSize val="0"/>
        </c:dLbls>
        <c:marker val="1"/>
        <c:smooth val="0"/>
        <c:axId val="-772880800"/>
        <c:axId val="-772881888"/>
      </c:lineChart>
      <c:catAx>
        <c:axId val="-7728808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500" b="0" i="0" u="none" strike="noStrike" kern="1200" cap="all" spc="120" normalizeH="0" baseline="0">
                <a:solidFill>
                  <a:schemeClr val="tx1">
                    <a:lumMod val="65000"/>
                    <a:lumOff val="35000"/>
                  </a:schemeClr>
                </a:solidFill>
                <a:latin typeface="+mn-lt"/>
                <a:ea typeface="+mn-ea"/>
                <a:cs typeface="+mn-cs"/>
              </a:defRPr>
            </a:pPr>
            <a:endParaRPr lang="en-US"/>
          </a:p>
        </c:txPr>
        <c:crossAx val="-772881888"/>
        <c:crosses val="autoZero"/>
        <c:auto val="1"/>
        <c:lblAlgn val="ctr"/>
        <c:lblOffset val="100"/>
        <c:noMultiLvlLbl val="0"/>
      </c:catAx>
      <c:valAx>
        <c:axId val="-772881888"/>
        <c:scaling>
          <c:orientation val="minMax"/>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77288080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500" baseline="0"/>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spc="120" normalizeH="0" baseline="0">
                <a:solidFill>
                  <a:schemeClr val="tx1">
                    <a:lumMod val="65000"/>
                    <a:lumOff val="35000"/>
                  </a:schemeClr>
                </a:solidFill>
                <a:latin typeface="+mn-lt"/>
                <a:ea typeface="+mn-ea"/>
                <a:cs typeface="+mn-cs"/>
              </a:defRPr>
            </a:pPr>
            <a:r>
              <a:rPr lang="en-US"/>
              <a:t>NSGA &amp; Pso</a:t>
            </a:r>
          </a:p>
        </c:rich>
      </c:tx>
      <c:layout>
        <c:manualLayout>
          <c:xMode val="edge"/>
          <c:yMode val="edge"/>
          <c:x val="0.43219653711791545"/>
          <c:y val="2.0969852946842248E-2"/>
        </c:manualLayout>
      </c:layout>
      <c:overlay val="0"/>
      <c:spPr>
        <a:noFill/>
        <a:ln>
          <a:noFill/>
        </a:ln>
        <a:effectLst/>
      </c:spPr>
      <c:txPr>
        <a:bodyPr rot="0" spcFirstLastPara="1" vertOverflow="ellipsis" vert="horz" wrap="square" anchor="ctr" anchorCtr="1"/>
        <a:lstStyle/>
        <a:p>
          <a:pPr>
            <a:defRPr sz="18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Sheet5!$B$17</c:f>
              <c:strCache>
                <c:ptCount val="1"/>
                <c:pt idx="0">
                  <c:v>System unbalance</c:v>
                </c:pt>
              </c:strCache>
            </c:strRef>
          </c:tx>
          <c:spPr>
            <a:ln w="22225" cap="rnd">
              <a:solidFill>
                <a:schemeClr val="accent2"/>
              </a:solidFill>
              <a:round/>
            </a:ln>
            <a:effectLst/>
          </c:spPr>
          <c:marker>
            <c:symbol val="diamond"/>
            <c:size val="6"/>
            <c:spPr>
              <a:solidFill>
                <a:schemeClr val="accent2"/>
              </a:solidFill>
              <a:ln w="9525">
                <a:solidFill>
                  <a:schemeClr val="accent2"/>
                </a:solidFill>
                <a:round/>
              </a:ln>
              <a:effectLst/>
            </c:spPr>
          </c:marker>
          <c:cat>
            <c:numRef>
              <c:f>Sheet5!$A$18:$A$27</c:f>
              <c:numCache>
                <c:formatCode>General</c:formatCode>
                <c:ptCount val="10"/>
                <c:pt idx="0">
                  <c:v>5</c:v>
                </c:pt>
                <c:pt idx="1">
                  <c:v>10</c:v>
                </c:pt>
                <c:pt idx="2">
                  <c:v>15</c:v>
                </c:pt>
                <c:pt idx="3">
                  <c:v>20</c:v>
                </c:pt>
                <c:pt idx="4">
                  <c:v>25</c:v>
                </c:pt>
                <c:pt idx="5">
                  <c:v>30</c:v>
                </c:pt>
                <c:pt idx="6">
                  <c:v>35</c:v>
                </c:pt>
                <c:pt idx="7">
                  <c:v>40</c:v>
                </c:pt>
                <c:pt idx="8">
                  <c:v>45</c:v>
                </c:pt>
                <c:pt idx="9">
                  <c:v>50</c:v>
                </c:pt>
              </c:numCache>
            </c:numRef>
          </c:cat>
          <c:val>
            <c:numRef>
              <c:f>Sheet5!$B$18:$B$27</c:f>
              <c:numCache>
                <c:formatCode>General</c:formatCode>
                <c:ptCount val="10"/>
                <c:pt idx="0">
                  <c:v>6</c:v>
                </c:pt>
                <c:pt idx="1">
                  <c:v>7</c:v>
                </c:pt>
                <c:pt idx="2">
                  <c:v>6</c:v>
                </c:pt>
                <c:pt idx="3">
                  <c:v>7</c:v>
                </c:pt>
                <c:pt idx="4">
                  <c:v>18</c:v>
                </c:pt>
                <c:pt idx="5">
                  <c:v>6</c:v>
                </c:pt>
                <c:pt idx="6">
                  <c:v>7</c:v>
                </c:pt>
                <c:pt idx="7">
                  <c:v>6</c:v>
                </c:pt>
                <c:pt idx="8">
                  <c:v>6</c:v>
                </c:pt>
                <c:pt idx="9">
                  <c:v>7</c:v>
                </c:pt>
              </c:numCache>
            </c:numRef>
          </c:val>
          <c:smooth val="0"/>
          <c:extLst>
            <c:ext xmlns:c16="http://schemas.microsoft.com/office/drawing/2014/chart" uri="{C3380CC4-5D6E-409C-BE32-E72D297353CC}">
              <c16:uniqueId val="{00000000-C6BC-493F-B5A3-A7C71DE70EC7}"/>
            </c:ext>
          </c:extLst>
        </c:ser>
        <c:ser>
          <c:idx val="1"/>
          <c:order val="1"/>
          <c:tx>
            <c:strRef>
              <c:f>Sheet5!$C$17</c:f>
              <c:strCache>
                <c:ptCount val="1"/>
                <c:pt idx="0">
                  <c:v>Throughput</c:v>
                </c:pt>
              </c:strCache>
            </c:strRef>
          </c:tx>
          <c:spPr>
            <a:ln w="22225" cap="rnd">
              <a:solidFill>
                <a:schemeClr val="accent4"/>
              </a:solidFill>
              <a:round/>
            </a:ln>
            <a:effectLst/>
          </c:spPr>
          <c:marker>
            <c:symbol val="square"/>
            <c:size val="6"/>
            <c:spPr>
              <a:solidFill>
                <a:schemeClr val="accent4"/>
              </a:solidFill>
              <a:ln w="9525">
                <a:solidFill>
                  <a:schemeClr val="accent4"/>
                </a:solidFill>
                <a:round/>
              </a:ln>
              <a:effectLst/>
            </c:spPr>
          </c:marker>
          <c:cat>
            <c:numRef>
              <c:f>Sheet5!$A$18:$A$27</c:f>
              <c:numCache>
                <c:formatCode>General</c:formatCode>
                <c:ptCount val="10"/>
                <c:pt idx="0">
                  <c:v>5</c:v>
                </c:pt>
                <c:pt idx="1">
                  <c:v>10</c:v>
                </c:pt>
                <c:pt idx="2">
                  <c:v>15</c:v>
                </c:pt>
                <c:pt idx="3">
                  <c:v>20</c:v>
                </c:pt>
                <c:pt idx="4">
                  <c:v>25</c:v>
                </c:pt>
                <c:pt idx="5">
                  <c:v>30</c:v>
                </c:pt>
                <c:pt idx="6">
                  <c:v>35</c:v>
                </c:pt>
                <c:pt idx="7">
                  <c:v>40</c:v>
                </c:pt>
                <c:pt idx="8">
                  <c:v>45</c:v>
                </c:pt>
                <c:pt idx="9">
                  <c:v>50</c:v>
                </c:pt>
              </c:numCache>
            </c:numRef>
          </c:cat>
          <c:val>
            <c:numRef>
              <c:f>Sheet5!$C$18:$C$27</c:f>
              <c:numCache>
                <c:formatCode>General</c:formatCode>
                <c:ptCount val="10"/>
                <c:pt idx="0">
                  <c:v>43</c:v>
                </c:pt>
                <c:pt idx="1">
                  <c:v>50</c:v>
                </c:pt>
                <c:pt idx="2">
                  <c:v>46</c:v>
                </c:pt>
                <c:pt idx="3">
                  <c:v>50</c:v>
                </c:pt>
                <c:pt idx="4">
                  <c:v>46</c:v>
                </c:pt>
                <c:pt idx="5">
                  <c:v>46</c:v>
                </c:pt>
                <c:pt idx="6">
                  <c:v>50</c:v>
                </c:pt>
                <c:pt idx="7">
                  <c:v>46</c:v>
                </c:pt>
                <c:pt idx="8">
                  <c:v>43</c:v>
                </c:pt>
                <c:pt idx="9">
                  <c:v>50</c:v>
                </c:pt>
              </c:numCache>
            </c:numRef>
          </c:val>
          <c:smooth val="0"/>
          <c:extLst>
            <c:ext xmlns:c16="http://schemas.microsoft.com/office/drawing/2014/chart" uri="{C3380CC4-5D6E-409C-BE32-E72D297353CC}">
              <c16:uniqueId val="{00000001-C6BC-493F-B5A3-A7C71DE70EC7}"/>
            </c:ext>
          </c:extLst>
        </c:ser>
        <c:ser>
          <c:idx val="2"/>
          <c:order val="2"/>
          <c:tx>
            <c:strRef>
              <c:f>Sheet5!$D$17</c:f>
              <c:strCache>
                <c:ptCount val="1"/>
                <c:pt idx="0">
                  <c:v>Penalty cost incurred</c:v>
                </c:pt>
              </c:strCache>
            </c:strRef>
          </c:tx>
          <c:spPr>
            <a:ln w="22225" cap="rnd">
              <a:solidFill>
                <a:schemeClr val="accent6"/>
              </a:solidFill>
              <a:round/>
            </a:ln>
            <a:effectLst/>
          </c:spPr>
          <c:marker>
            <c:symbol val="triangle"/>
            <c:size val="6"/>
            <c:spPr>
              <a:solidFill>
                <a:schemeClr val="accent6"/>
              </a:solidFill>
              <a:ln w="9525">
                <a:solidFill>
                  <a:schemeClr val="accent6"/>
                </a:solidFill>
                <a:round/>
              </a:ln>
              <a:effectLst/>
            </c:spPr>
          </c:marker>
          <c:cat>
            <c:numRef>
              <c:f>Sheet5!$A$18:$A$27</c:f>
              <c:numCache>
                <c:formatCode>General</c:formatCode>
                <c:ptCount val="10"/>
                <c:pt idx="0">
                  <c:v>5</c:v>
                </c:pt>
                <c:pt idx="1">
                  <c:v>10</c:v>
                </c:pt>
                <c:pt idx="2">
                  <c:v>15</c:v>
                </c:pt>
                <c:pt idx="3">
                  <c:v>20</c:v>
                </c:pt>
                <c:pt idx="4">
                  <c:v>25</c:v>
                </c:pt>
                <c:pt idx="5">
                  <c:v>30</c:v>
                </c:pt>
                <c:pt idx="6">
                  <c:v>35</c:v>
                </c:pt>
                <c:pt idx="7">
                  <c:v>40</c:v>
                </c:pt>
                <c:pt idx="8">
                  <c:v>45</c:v>
                </c:pt>
                <c:pt idx="9">
                  <c:v>50</c:v>
                </c:pt>
              </c:numCache>
            </c:numRef>
          </c:cat>
          <c:val>
            <c:numRef>
              <c:f>Sheet5!$D$18:$D$27</c:f>
              <c:numCache>
                <c:formatCode>General</c:formatCode>
                <c:ptCount val="10"/>
                <c:pt idx="0">
                  <c:v>93</c:v>
                </c:pt>
                <c:pt idx="1">
                  <c:v>59</c:v>
                </c:pt>
                <c:pt idx="2">
                  <c:v>59</c:v>
                </c:pt>
                <c:pt idx="3">
                  <c:v>59</c:v>
                </c:pt>
                <c:pt idx="4">
                  <c:v>72</c:v>
                </c:pt>
                <c:pt idx="5">
                  <c:v>72</c:v>
                </c:pt>
                <c:pt idx="6">
                  <c:v>59</c:v>
                </c:pt>
                <c:pt idx="7">
                  <c:v>70</c:v>
                </c:pt>
                <c:pt idx="8">
                  <c:v>70</c:v>
                </c:pt>
                <c:pt idx="9">
                  <c:v>59</c:v>
                </c:pt>
              </c:numCache>
            </c:numRef>
          </c:val>
          <c:smooth val="0"/>
          <c:extLst>
            <c:ext xmlns:c16="http://schemas.microsoft.com/office/drawing/2014/chart" uri="{C3380CC4-5D6E-409C-BE32-E72D297353CC}">
              <c16:uniqueId val="{00000002-C6BC-493F-B5A3-A7C71DE70EC7}"/>
            </c:ext>
          </c:extLst>
        </c:ser>
        <c:dLbls>
          <c:showLegendKey val="0"/>
          <c:showVal val="0"/>
          <c:showCatName val="0"/>
          <c:showSerName val="0"/>
          <c:showPercent val="0"/>
          <c:showBubbleSize val="0"/>
        </c:dLbls>
        <c:marker val="1"/>
        <c:smooth val="0"/>
        <c:axId val="-1024803664"/>
        <c:axId val="-1024800400"/>
      </c:lineChart>
      <c:catAx>
        <c:axId val="-102480366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500" b="0" i="0" u="none" strike="noStrike" kern="1200" cap="all" spc="120" normalizeH="0" baseline="0">
                <a:solidFill>
                  <a:schemeClr val="tx1">
                    <a:lumMod val="65000"/>
                    <a:lumOff val="35000"/>
                  </a:schemeClr>
                </a:solidFill>
                <a:latin typeface="+mn-lt"/>
                <a:ea typeface="+mn-ea"/>
                <a:cs typeface="+mn-cs"/>
              </a:defRPr>
            </a:pPr>
            <a:endParaRPr lang="en-US"/>
          </a:p>
        </c:txPr>
        <c:crossAx val="-1024800400"/>
        <c:crosses val="autoZero"/>
        <c:auto val="1"/>
        <c:lblAlgn val="ctr"/>
        <c:lblOffset val="100"/>
        <c:noMultiLvlLbl val="0"/>
      </c:catAx>
      <c:valAx>
        <c:axId val="-1024800400"/>
        <c:scaling>
          <c:orientation val="minMax"/>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102480366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500" baseline="0"/>
      </a:pPr>
      <a:endParaRPr lang="en-US"/>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spc="120" normalizeH="0" baseline="0">
                <a:solidFill>
                  <a:schemeClr val="tx1">
                    <a:lumMod val="65000"/>
                    <a:lumOff val="35000"/>
                  </a:schemeClr>
                </a:solidFill>
                <a:latin typeface="+mn-lt"/>
                <a:ea typeface="+mn-ea"/>
                <a:cs typeface="+mn-cs"/>
              </a:defRPr>
            </a:pPr>
            <a:r>
              <a:rPr lang="en-US"/>
              <a:t>System Unbalance   (8 jobs ,4 machines) </a:t>
            </a:r>
          </a:p>
        </c:rich>
      </c:tx>
      <c:overlay val="0"/>
      <c:spPr>
        <a:noFill/>
        <a:ln>
          <a:noFill/>
        </a:ln>
        <a:effectLst/>
      </c:spPr>
      <c:txPr>
        <a:bodyPr rot="0" spcFirstLastPara="1" vertOverflow="ellipsis" vert="horz" wrap="square" anchor="ctr" anchorCtr="1"/>
        <a:lstStyle/>
        <a:p>
          <a:pPr>
            <a:defRPr sz="18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Sheet1!$B$3</c:f>
              <c:strCache>
                <c:ptCount val="1"/>
                <c:pt idx="0">
                  <c:v>Genetic</c:v>
                </c:pt>
              </c:strCache>
            </c:strRef>
          </c:tx>
          <c:spPr>
            <a:ln w="22225" cap="rnd">
              <a:solidFill>
                <a:schemeClr val="accent2"/>
              </a:solidFill>
              <a:round/>
            </a:ln>
            <a:effectLst/>
          </c:spPr>
          <c:marker>
            <c:symbol val="diamond"/>
            <c:size val="6"/>
            <c:spPr>
              <a:solidFill>
                <a:schemeClr val="accent2"/>
              </a:solidFill>
              <a:ln w="9525">
                <a:solidFill>
                  <a:schemeClr val="accent2"/>
                </a:solidFill>
                <a:round/>
              </a:ln>
              <a:effectLst/>
            </c:spPr>
          </c:marker>
          <c:dLbls>
            <c:spPr>
              <a:noFill/>
              <a:ln>
                <a:noFill/>
              </a:ln>
              <a:effectLst/>
            </c:spPr>
            <c:txPr>
              <a:bodyPr rot="0" spcFirstLastPara="1" vertOverflow="ellipsis" vert="horz" wrap="square" anchor="ctr" anchorCtr="1"/>
              <a:lstStyle/>
              <a:p>
                <a:pPr>
                  <a:defRPr sz="1500" b="0" i="0" u="none" strike="noStrike" kern="1200" baseline="0">
                    <a:solidFill>
                      <a:schemeClr val="tx1">
                        <a:lumMod val="50000"/>
                        <a:lumOff val="50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Sheet1!$A$4:$A$13</c:f>
              <c:numCache>
                <c:formatCode>General</c:formatCode>
                <c:ptCount val="10"/>
                <c:pt idx="0">
                  <c:v>5</c:v>
                </c:pt>
                <c:pt idx="1">
                  <c:v>10</c:v>
                </c:pt>
                <c:pt idx="2">
                  <c:v>15</c:v>
                </c:pt>
                <c:pt idx="3">
                  <c:v>20</c:v>
                </c:pt>
                <c:pt idx="4">
                  <c:v>25</c:v>
                </c:pt>
                <c:pt idx="5">
                  <c:v>30</c:v>
                </c:pt>
                <c:pt idx="6">
                  <c:v>35</c:v>
                </c:pt>
                <c:pt idx="7">
                  <c:v>40</c:v>
                </c:pt>
                <c:pt idx="8">
                  <c:v>45</c:v>
                </c:pt>
                <c:pt idx="9">
                  <c:v>50</c:v>
                </c:pt>
              </c:numCache>
            </c:numRef>
          </c:cat>
          <c:val>
            <c:numRef>
              <c:f>Sheet1!$B$4:$B$13</c:f>
              <c:numCache>
                <c:formatCode>General</c:formatCode>
                <c:ptCount val="10"/>
                <c:pt idx="0">
                  <c:v>411</c:v>
                </c:pt>
                <c:pt idx="1">
                  <c:v>18</c:v>
                </c:pt>
                <c:pt idx="2">
                  <c:v>18</c:v>
                </c:pt>
                <c:pt idx="3">
                  <c:v>10</c:v>
                </c:pt>
                <c:pt idx="4">
                  <c:v>6</c:v>
                </c:pt>
                <c:pt idx="5">
                  <c:v>10</c:v>
                </c:pt>
                <c:pt idx="6">
                  <c:v>18</c:v>
                </c:pt>
                <c:pt idx="7">
                  <c:v>25</c:v>
                </c:pt>
                <c:pt idx="8">
                  <c:v>6</c:v>
                </c:pt>
                <c:pt idx="9">
                  <c:v>18</c:v>
                </c:pt>
              </c:numCache>
            </c:numRef>
          </c:val>
          <c:smooth val="0"/>
          <c:extLst>
            <c:ext xmlns:c16="http://schemas.microsoft.com/office/drawing/2014/chart" uri="{C3380CC4-5D6E-409C-BE32-E72D297353CC}">
              <c16:uniqueId val="{00000000-D8D4-4EDA-AF84-81495F92DB76}"/>
            </c:ext>
          </c:extLst>
        </c:ser>
        <c:ser>
          <c:idx val="1"/>
          <c:order val="1"/>
          <c:tx>
            <c:strRef>
              <c:f>Sheet1!$C$3</c:f>
              <c:strCache>
                <c:ptCount val="1"/>
                <c:pt idx="0">
                  <c:v>Particle swarm</c:v>
                </c:pt>
              </c:strCache>
            </c:strRef>
          </c:tx>
          <c:spPr>
            <a:ln w="22225" cap="rnd">
              <a:solidFill>
                <a:schemeClr val="accent4"/>
              </a:solidFill>
              <a:round/>
            </a:ln>
            <a:effectLst/>
          </c:spPr>
          <c:marker>
            <c:symbol val="square"/>
            <c:size val="6"/>
            <c:spPr>
              <a:solidFill>
                <a:schemeClr val="accent4"/>
              </a:solidFill>
              <a:ln w="9525">
                <a:solidFill>
                  <a:schemeClr val="accent4"/>
                </a:solidFill>
                <a:round/>
              </a:ln>
              <a:effectLst/>
            </c:spPr>
          </c:marker>
          <c:dLbls>
            <c:spPr>
              <a:noFill/>
              <a:ln>
                <a:noFill/>
              </a:ln>
              <a:effectLst/>
            </c:spPr>
            <c:txPr>
              <a:bodyPr rot="0" spcFirstLastPara="1" vertOverflow="ellipsis" vert="horz" wrap="square" anchor="ctr" anchorCtr="1"/>
              <a:lstStyle/>
              <a:p>
                <a:pPr>
                  <a:defRPr sz="1500" b="0" i="0" u="none" strike="noStrike" kern="1200" baseline="0">
                    <a:solidFill>
                      <a:schemeClr val="tx1">
                        <a:lumMod val="50000"/>
                        <a:lumOff val="50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Sheet1!$A$4:$A$13</c:f>
              <c:numCache>
                <c:formatCode>General</c:formatCode>
                <c:ptCount val="10"/>
                <c:pt idx="0">
                  <c:v>5</c:v>
                </c:pt>
                <c:pt idx="1">
                  <c:v>10</c:v>
                </c:pt>
                <c:pt idx="2">
                  <c:v>15</c:v>
                </c:pt>
                <c:pt idx="3">
                  <c:v>20</c:v>
                </c:pt>
                <c:pt idx="4">
                  <c:v>25</c:v>
                </c:pt>
                <c:pt idx="5">
                  <c:v>30</c:v>
                </c:pt>
                <c:pt idx="6">
                  <c:v>35</c:v>
                </c:pt>
                <c:pt idx="7">
                  <c:v>40</c:v>
                </c:pt>
                <c:pt idx="8">
                  <c:v>45</c:v>
                </c:pt>
                <c:pt idx="9">
                  <c:v>50</c:v>
                </c:pt>
              </c:numCache>
            </c:numRef>
          </c:cat>
          <c:val>
            <c:numRef>
              <c:f>Sheet1!$C$4:$C$13</c:f>
              <c:numCache>
                <c:formatCode>General</c:formatCode>
                <c:ptCount val="10"/>
                <c:pt idx="0">
                  <c:v>576</c:v>
                </c:pt>
                <c:pt idx="1">
                  <c:v>65</c:v>
                </c:pt>
                <c:pt idx="2">
                  <c:v>18</c:v>
                </c:pt>
                <c:pt idx="3">
                  <c:v>18</c:v>
                </c:pt>
                <c:pt idx="4">
                  <c:v>7</c:v>
                </c:pt>
                <c:pt idx="5">
                  <c:v>18</c:v>
                </c:pt>
                <c:pt idx="6">
                  <c:v>10</c:v>
                </c:pt>
                <c:pt idx="7">
                  <c:v>6</c:v>
                </c:pt>
                <c:pt idx="8">
                  <c:v>7</c:v>
                </c:pt>
                <c:pt idx="9">
                  <c:v>6</c:v>
                </c:pt>
              </c:numCache>
            </c:numRef>
          </c:val>
          <c:smooth val="0"/>
          <c:extLst>
            <c:ext xmlns:c16="http://schemas.microsoft.com/office/drawing/2014/chart" uri="{C3380CC4-5D6E-409C-BE32-E72D297353CC}">
              <c16:uniqueId val="{00000001-D8D4-4EDA-AF84-81495F92DB76}"/>
            </c:ext>
          </c:extLst>
        </c:ser>
        <c:ser>
          <c:idx val="2"/>
          <c:order val="2"/>
          <c:tx>
            <c:strRef>
              <c:f>Sheet1!$D$3</c:f>
              <c:strCache>
                <c:ptCount val="1"/>
                <c:pt idx="0">
                  <c:v>Combined(NSGA &amp; PSO)</c:v>
                </c:pt>
              </c:strCache>
            </c:strRef>
          </c:tx>
          <c:spPr>
            <a:ln w="22225" cap="rnd">
              <a:solidFill>
                <a:schemeClr val="accent6"/>
              </a:solidFill>
              <a:round/>
            </a:ln>
            <a:effectLst/>
          </c:spPr>
          <c:marker>
            <c:symbol val="triangle"/>
            <c:size val="6"/>
            <c:spPr>
              <a:solidFill>
                <a:schemeClr val="accent6"/>
              </a:solidFill>
              <a:ln w="9525">
                <a:solidFill>
                  <a:schemeClr val="accent6"/>
                </a:solidFill>
                <a:round/>
              </a:ln>
              <a:effectLst/>
            </c:spPr>
          </c:marker>
          <c:dLbls>
            <c:spPr>
              <a:noFill/>
              <a:ln>
                <a:noFill/>
              </a:ln>
              <a:effectLst/>
            </c:spPr>
            <c:txPr>
              <a:bodyPr rot="0" spcFirstLastPara="1" vertOverflow="ellipsis" vert="horz" wrap="square" anchor="ctr" anchorCtr="1"/>
              <a:lstStyle/>
              <a:p>
                <a:pPr>
                  <a:defRPr sz="1500" b="0" i="0" u="none" strike="noStrike" kern="1200" baseline="0">
                    <a:solidFill>
                      <a:schemeClr val="tx1">
                        <a:lumMod val="50000"/>
                        <a:lumOff val="50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Sheet1!$A$4:$A$13</c:f>
              <c:numCache>
                <c:formatCode>General</c:formatCode>
                <c:ptCount val="10"/>
                <c:pt idx="0">
                  <c:v>5</c:v>
                </c:pt>
                <c:pt idx="1">
                  <c:v>10</c:v>
                </c:pt>
                <c:pt idx="2">
                  <c:v>15</c:v>
                </c:pt>
                <c:pt idx="3">
                  <c:v>20</c:v>
                </c:pt>
                <c:pt idx="4">
                  <c:v>25</c:v>
                </c:pt>
                <c:pt idx="5">
                  <c:v>30</c:v>
                </c:pt>
                <c:pt idx="6">
                  <c:v>35</c:v>
                </c:pt>
                <c:pt idx="7">
                  <c:v>40</c:v>
                </c:pt>
                <c:pt idx="8">
                  <c:v>45</c:v>
                </c:pt>
                <c:pt idx="9">
                  <c:v>50</c:v>
                </c:pt>
              </c:numCache>
            </c:numRef>
          </c:cat>
          <c:val>
            <c:numRef>
              <c:f>Sheet1!$D$4:$D$13</c:f>
              <c:numCache>
                <c:formatCode>General</c:formatCode>
                <c:ptCount val="10"/>
                <c:pt idx="0">
                  <c:v>6</c:v>
                </c:pt>
                <c:pt idx="1">
                  <c:v>7</c:v>
                </c:pt>
                <c:pt idx="2">
                  <c:v>6</c:v>
                </c:pt>
                <c:pt idx="3">
                  <c:v>7</c:v>
                </c:pt>
                <c:pt idx="4">
                  <c:v>18</c:v>
                </c:pt>
                <c:pt idx="5">
                  <c:v>6</c:v>
                </c:pt>
                <c:pt idx="6">
                  <c:v>7</c:v>
                </c:pt>
                <c:pt idx="7">
                  <c:v>6</c:v>
                </c:pt>
                <c:pt idx="8">
                  <c:v>6</c:v>
                </c:pt>
                <c:pt idx="9">
                  <c:v>7</c:v>
                </c:pt>
              </c:numCache>
            </c:numRef>
          </c:val>
          <c:smooth val="0"/>
          <c:extLst>
            <c:ext xmlns:c16="http://schemas.microsoft.com/office/drawing/2014/chart" uri="{C3380CC4-5D6E-409C-BE32-E72D297353CC}">
              <c16:uniqueId val="{00000002-D8D4-4EDA-AF84-81495F92DB76}"/>
            </c:ext>
          </c:extLst>
        </c:ser>
        <c:dLbls>
          <c:dLblPos val="ctr"/>
          <c:showLegendKey val="0"/>
          <c:showVal val="1"/>
          <c:showCatName val="0"/>
          <c:showSerName val="0"/>
          <c:showPercent val="0"/>
          <c:showBubbleSize val="0"/>
        </c:dLbls>
        <c:marker val="1"/>
        <c:smooth val="0"/>
        <c:axId val="-1024796048"/>
        <c:axId val="-1024797680"/>
      </c:lineChart>
      <c:catAx>
        <c:axId val="-102479604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500" b="0" i="0" u="none" strike="noStrike" kern="1200" cap="all" spc="120" normalizeH="0" baseline="0">
                <a:solidFill>
                  <a:schemeClr val="tx1">
                    <a:lumMod val="65000"/>
                    <a:lumOff val="35000"/>
                  </a:schemeClr>
                </a:solidFill>
                <a:latin typeface="+mn-lt"/>
                <a:ea typeface="+mn-ea"/>
                <a:cs typeface="+mn-cs"/>
              </a:defRPr>
            </a:pPr>
            <a:endParaRPr lang="en-US"/>
          </a:p>
        </c:txPr>
        <c:crossAx val="-1024797680"/>
        <c:crosses val="autoZero"/>
        <c:auto val="1"/>
        <c:lblAlgn val="ctr"/>
        <c:lblOffset val="100"/>
        <c:noMultiLvlLbl val="0"/>
      </c:catAx>
      <c:valAx>
        <c:axId val="-1024797680"/>
        <c:scaling>
          <c:orientation val="minMax"/>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102479604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500" baseline="0"/>
      </a:pPr>
      <a:endParaRPr lang="en-US"/>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spc="120" normalizeH="0" baseline="0">
                <a:solidFill>
                  <a:schemeClr val="tx1">
                    <a:lumMod val="65000"/>
                    <a:lumOff val="35000"/>
                  </a:schemeClr>
                </a:solidFill>
                <a:latin typeface="+mn-lt"/>
                <a:ea typeface="+mn-ea"/>
                <a:cs typeface="+mn-cs"/>
              </a:defRPr>
            </a:pPr>
            <a:r>
              <a:rPr lang="en-US"/>
              <a:t>Throughput(8 jobs ,4 machines) </a:t>
            </a:r>
          </a:p>
        </c:rich>
      </c:tx>
      <c:overlay val="0"/>
      <c:spPr>
        <a:noFill/>
        <a:ln>
          <a:noFill/>
        </a:ln>
        <a:effectLst/>
      </c:spPr>
      <c:txPr>
        <a:bodyPr rot="0" spcFirstLastPara="1" vertOverflow="ellipsis" vert="horz" wrap="square" anchor="ctr" anchorCtr="1"/>
        <a:lstStyle/>
        <a:p>
          <a:pPr>
            <a:defRPr sz="18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Sheet2!$B$3</c:f>
              <c:strCache>
                <c:ptCount val="1"/>
                <c:pt idx="0">
                  <c:v>Genetic algorithm</c:v>
                </c:pt>
              </c:strCache>
            </c:strRef>
          </c:tx>
          <c:spPr>
            <a:ln w="22225" cap="rnd">
              <a:solidFill>
                <a:schemeClr val="accent2"/>
              </a:solidFill>
              <a:round/>
            </a:ln>
            <a:effectLst/>
          </c:spPr>
          <c:marker>
            <c:symbol val="diamond"/>
            <c:size val="6"/>
            <c:spPr>
              <a:solidFill>
                <a:schemeClr val="accent2"/>
              </a:solidFill>
              <a:ln w="9525">
                <a:solidFill>
                  <a:schemeClr val="accent2"/>
                </a:solidFill>
                <a:round/>
              </a:ln>
              <a:effectLst/>
            </c:spPr>
          </c:marker>
          <c:dLbls>
            <c:spPr>
              <a:noFill/>
              <a:ln>
                <a:noFill/>
              </a:ln>
              <a:effectLst/>
            </c:spPr>
            <c:txPr>
              <a:bodyPr rot="0" spcFirstLastPara="1" vertOverflow="ellipsis" vert="horz" wrap="square" anchor="ctr" anchorCtr="1"/>
              <a:lstStyle/>
              <a:p>
                <a:pPr>
                  <a:defRPr sz="1500" b="0" i="0" u="none" strike="noStrike" kern="1200" baseline="0">
                    <a:solidFill>
                      <a:schemeClr val="tx1">
                        <a:lumMod val="50000"/>
                        <a:lumOff val="50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Sheet2!$A$4:$A$13</c:f>
              <c:numCache>
                <c:formatCode>General</c:formatCode>
                <c:ptCount val="10"/>
                <c:pt idx="0">
                  <c:v>5</c:v>
                </c:pt>
                <c:pt idx="1">
                  <c:v>10</c:v>
                </c:pt>
                <c:pt idx="2">
                  <c:v>15</c:v>
                </c:pt>
                <c:pt idx="3">
                  <c:v>20</c:v>
                </c:pt>
                <c:pt idx="4">
                  <c:v>25</c:v>
                </c:pt>
                <c:pt idx="5">
                  <c:v>30</c:v>
                </c:pt>
                <c:pt idx="6">
                  <c:v>35</c:v>
                </c:pt>
                <c:pt idx="7">
                  <c:v>40</c:v>
                </c:pt>
                <c:pt idx="8">
                  <c:v>45</c:v>
                </c:pt>
                <c:pt idx="9">
                  <c:v>50</c:v>
                </c:pt>
              </c:numCache>
            </c:numRef>
          </c:cat>
          <c:val>
            <c:numRef>
              <c:f>Sheet2!$B$4:$B$13</c:f>
              <c:numCache>
                <c:formatCode>General</c:formatCode>
                <c:ptCount val="10"/>
                <c:pt idx="0">
                  <c:v>35</c:v>
                </c:pt>
                <c:pt idx="1">
                  <c:v>46</c:v>
                </c:pt>
                <c:pt idx="2">
                  <c:v>46</c:v>
                </c:pt>
                <c:pt idx="3">
                  <c:v>37</c:v>
                </c:pt>
                <c:pt idx="4">
                  <c:v>43</c:v>
                </c:pt>
                <c:pt idx="5">
                  <c:v>37</c:v>
                </c:pt>
                <c:pt idx="6">
                  <c:v>46</c:v>
                </c:pt>
                <c:pt idx="7">
                  <c:v>34</c:v>
                </c:pt>
                <c:pt idx="8">
                  <c:v>43</c:v>
                </c:pt>
                <c:pt idx="9">
                  <c:v>46</c:v>
                </c:pt>
              </c:numCache>
            </c:numRef>
          </c:val>
          <c:smooth val="0"/>
          <c:extLst>
            <c:ext xmlns:c16="http://schemas.microsoft.com/office/drawing/2014/chart" uri="{C3380CC4-5D6E-409C-BE32-E72D297353CC}">
              <c16:uniqueId val="{00000000-6EEA-480A-B74A-783B5498D0E6}"/>
            </c:ext>
          </c:extLst>
        </c:ser>
        <c:ser>
          <c:idx val="1"/>
          <c:order val="1"/>
          <c:tx>
            <c:strRef>
              <c:f>Sheet2!$C$3</c:f>
              <c:strCache>
                <c:ptCount val="1"/>
                <c:pt idx="0">
                  <c:v>Particle swarm</c:v>
                </c:pt>
              </c:strCache>
            </c:strRef>
          </c:tx>
          <c:spPr>
            <a:ln w="22225" cap="rnd">
              <a:solidFill>
                <a:schemeClr val="accent4"/>
              </a:solidFill>
              <a:round/>
            </a:ln>
            <a:effectLst/>
          </c:spPr>
          <c:marker>
            <c:symbol val="square"/>
            <c:size val="6"/>
            <c:spPr>
              <a:solidFill>
                <a:schemeClr val="accent4"/>
              </a:solidFill>
              <a:ln w="9525">
                <a:solidFill>
                  <a:schemeClr val="accent4"/>
                </a:solidFill>
                <a:round/>
              </a:ln>
              <a:effectLst/>
            </c:spPr>
          </c:marker>
          <c:dLbls>
            <c:spPr>
              <a:noFill/>
              <a:ln>
                <a:noFill/>
              </a:ln>
              <a:effectLst/>
            </c:spPr>
            <c:txPr>
              <a:bodyPr rot="0" spcFirstLastPara="1" vertOverflow="ellipsis" vert="horz" wrap="square" anchor="ctr" anchorCtr="1"/>
              <a:lstStyle/>
              <a:p>
                <a:pPr>
                  <a:defRPr sz="1500" b="0" i="0" u="none" strike="noStrike" kern="1200" baseline="0">
                    <a:solidFill>
                      <a:schemeClr val="tx1">
                        <a:lumMod val="50000"/>
                        <a:lumOff val="50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Sheet2!$A$4:$A$13</c:f>
              <c:numCache>
                <c:formatCode>General</c:formatCode>
                <c:ptCount val="10"/>
                <c:pt idx="0">
                  <c:v>5</c:v>
                </c:pt>
                <c:pt idx="1">
                  <c:v>10</c:v>
                </c:pt>
                <c:pt idx="2">
                  <c:v>15</c:v>
                </c:pt>
                <c:pt idx="3">
                  <c:v>20</c:v>
                </c:pt>
                <c:pt idx="4">
                  <c:v>25</c:v>
                </c:pt>
                <c:pt idx="5">
                  <c:v>30</c:v>
                </c:pt>
                <c:pt idx="6">
                  <c:v>35</c:v>
                </c:pt>
                <c:pt idx="7">
                  <c:v>40</c:v>
                </c:pt>
                <c:pt idx="8">
                  <c:v>45</c:v>
                </c:pt>
                <c:pt idx="9">
                  <c:v>50</c:v>
                </c:pt>
              </c:numCache>
            </c:numRef>
          </c:cat>
          <c:val>
            <c:numRef>
              <c:f>Sheet2!$C$4:$C$13</c:f>
              <c:numCache>
                <c:formatCode>General</c:formatCode>
                <c:ptCount val="10"/>
                <c:pt idx="0">
                  <c:v>32</c:v>
                </c:pt>
                <c:pt idx="1">
                  <c:v>46</c:v>
                </c:pt>
                <c:pt idx="2">
                  <c:v>46</c:v>
                </c:pt>
                <c:pt idx="3">
                  <c:v>46</c:v>
                </c:pt>
                <c:pt idx="4">
                  <c:v>46</c:v>
                </c:pt>
                <c:pt idx="5">
                  <c:v>46</c:v>
                </c:pt>
                <c:pt idx="6">
                  <c:v>37</c:v>
                </c:pt>
                <c:pt idx="7">
                  <c:v>43</c:v>
                </c:pt>
                <c:pt idx="8">
                  <c:v>37</c:v>
                </c:pt>
                <c:pt idx="9">
                  <c:v>43</c:v>
                </c:pt>
              </c:numCache>
            </c:numRef>
          </c:val>
          <c:smooth val="0"/>
          <c:extLst>
            <c:ext xmlns:c16="http://schemas.microsoft.com/office/drawing/2014/chart" uri="{C3380CC4-5D6E-409C-BE32-E72D297353CC}">
              <c16:uniqueId val="{00000001-6EEA-480A-B74A-783B5498D0E6}"/>
            </c:ext>
          </c:extLst>
        </c:ser>
        <c:ser>
          <c:idx val="2"/>
          <c:order val="2"/>
          <c:tx>
            <c:strRef>
              <c:f>Sheet2!$D$3</c:f>
              <c:strCache>
                <c:ptCount val="1"/>
                <c:pt idx="0">
                  <c:v>NSGA &amp; NSPSO</c:v>
                </c:pt>
              </c:strCache>
            </c:strRef>
          </c:tx>
          <c:spPr>
            <a:ln w="22225" cap="rnd">
              <a:solidFill>
                <a:schemeClr val="accent6"/>
              </a:solidFill>
              <a:round/>
            </a:ln>
            <a:effectLst/>
          </c:spPr>
          <c:marker>
            <c:symbol val="triangle"/>
            <c:size val="6"/>
            <c:spPr>
              <a:solidFill>
                <a:schemeClr val="accent6"/>
              </a:solidFill>
              <a:ln w="9525">
                <a:solidFill>
                  <a:schemeClr val="accent6"/>
                </a:solidFill>
                <a:round/>
              </a:ln>
              <a:effectLst/>
            </c:spPr>
          </c:marker>
          <c:dLbls>
            <c:spPr>
              <a:noFill/>
              <a:ln>
                <a:noFill/>
              </a:ln>
              <a:effectLst/>
            </c:spPr>
            <c:txPr>
              <a:bodyPr rot="0" spcFirstLastPara="1" vertOverflow="ellipsis" vert="horz" wrap="square" anchor="ctr" anchorCtr="1"/>
              <a:lstStyle/>
              <a:p>
                <a:pPr>
                  <a:defRPr sz="1500" b="0" i="0" u="none" strike="noStrike" kern="1200" baseline="0">
                    <a:solidFill>
                      <a:schemeClr val="tx1">
                        <a:lumMod val="50000"/>
                        <a:lumOff val="50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Sheet2!$A$4:$A$13</c:f>
              <c:numCache>
                <c:formatCode>General</c:formatCode>
                <c:ptCount val="10"/>
                <c:pt idx="0">
                  <c:v>5</c:v>
                </c:pt>
                <c:pt idx="1">
                  <c:v>10</c:v>
                </c:pt>
                <c:pt idx="2">
                  <c:v>15</c:v>
                </c:pt>
                <c:pt idx="3">
                  <c:v>20</c:v>
                </c:pt>
                <c:pt idx="4">
                  <c:v>25</c:v>
                </c:pt>
                <c:pt idx="5">
                  <c:v>30</c:v>
                </c:pt>
                <c:pt idx="6">
                  <c:v>35</c:v>
                </c:pt>
                <c:pt idx="7">
                  <c:v>40</c:v>
                </c:pt>
                <c:pt idx="8">
                  <c:v>45</c:v>
                </c:pt>
                <c:pt idx="9">
                  <c:v>50</c:v>
                </c:pt>
              </c:numCache>
            </c:numRef>
          </c:cat>
          <c:val>
            <c:numRef>
              <c:f>Sheet2!$D$4:$D$13</c:f>
              <c:numCache>
                <c:formatCode>General</c:formatCode>
                <c:ptCount val="10"/>
                <c:pt idx="0">
                  <c:v>43</c:v>
                </c:pt>
                <c:pt idx="1">
                  <c:v>50</c:v>
                </c:pt>
                <c:pt idx="2">
                  <c:v>46</c:v>
                </c:pt>
                <c:pt idx="3">
                  <c:v>50</c:v>
                </c:pt>
                <c:pt idx="4">
                  <c:v>46</c:v>
                </c:pt>
                <c:pt idx="5">
                  <c:v>46</c:v>
                </c:pt>
                <c:pt idx="6">
                  <c:v>50</c:v>
                </c:pt>
                <c:pt idx="7">
                  <c:v>46</c:v>
                </c:pt>
                <c:pt idx="8">
                  <c:v>43</c:v>
                </c:pt>
                <c:pt idx="9">
                  <c:v>50</c:v>
                </c:pt>
              </c:numCache>
            </c:numRef>
          </c:val>
          <c:smooth val="0"/>
          <c:extLst>
            <c:ext xmlns:c16="http://schemas.microsoft.com/office/drawing/2014/chart" uri="{C3380CC4-5D6E-409C-BE32-E72D297353CC}">
              <c16:uniqueId val="{00000002-6EEA-480A-B74A-783B5498D0E6}"/>
            </c:ext>
          </c:extLst>
        </c:ser>
        <c:dLbls>
          <c:dLblPos val="ctr"/>
          <c:showLegendKey val="0"/>
          <c:showVal val="1"/>
          <c:showCatName val="0"/>
          <c:showSerName val="0"/>
          <c:showPercent val="0"/>
          <c:showBubbleSize val="0"/>
        </c:dLbls>
        <c:marker val="1"/>
        <c:smooth val="0"/>
        <c:axId val="-1024793328"/>
        <c:axId val="-1024794960"/>
      </c:lineChart>
      <c:catAx>
        <c:axId val="-102479332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500" b="0" i="0" u="none" strike="noStrike" kern="1200" cap="all" spc="120" normalizeH="0" baseline="0">
                <a:solidFill>
                  <a:schemeClr val="tx1">
                    <a:lumMod val="65000"/>
                    <a:lumOff val="35000"/>
                  </a:schemeClr>
                </a:solidFill>
                <a:latin typeface="+mn-lt"/>
                <a:ea typeface="+mn-ea"/>
                <a:cs typeface="+mn-cs"/>
              </a:defRPr>
            </a:pPr>
            <a:endParaRPr lang="en-US"/>
          </a:p>
        </c:txPr>
        <c:crossAx val="-1024794960"/>
        <c:crosses val="autoZero"/>
        <c:auto val="1"/>
        <c:lblAlgn val="ctr"/>
        <c:lblOffset val="100"/>
        <c:noMultiLvlLbl val="0"/>
      </c:catAx>
      <c:valAx>
        <c:axId val="-1024794960"/>
        <c:scaling>
          <c:orientation val="minMax"/>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102479332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500" baseline="0"/>
      </a:pPr>
      <a:endParaRPr lang="en-US"/>
    </a:p>
  </c:txPr>
  <c:externalData r:id="rId3">
    <c:autoUpdate val="0"/>
  </c:externalData>
  <c:userShapes r:id="rId4"/>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spc="120" normalizeH="0" baseline="0">
                <a:solidFill>
                  <a:schemeClr val="tx1">
                    <a:lumMod val="65000"/>
                    <a:lumOff val="35000"/>
                  </a:schemeClr>
                </a:solidFill>
                <a:latin typeface="+mn-lt"/>
                <a:ea typeface="+mn-ea"/>
                <a:cs typeface="+mn-cs"/>
              </a:defRPr>
            </a:pPr>
            <a:r>
              <a:rPr lang="en-US"/>
              <a:t>Penalty Cost(8 jobs ,4 machines) </a:t>
            </a:r>
          </a:p>
        </c:rich>
      </c:tx>
      <c:overlay val="0"/>
      <c:spPr>
        <a:noFill/>
        <a:ln>
          <a:noFill/>
        </a:ln>
        <a:effectLst/>
      </c:spPr>
      <c:txPr>
        <a:bodyPr rot="0" spcFirstLastPara="1" vertOverflow="ellipsis" vert="horz" wrap="square" anchor="ctr" anchorCtr="1"/>
        <a:lstStyle/>
        <a:p>
          <a:pPr>
            <a:defRPr sz="18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Sheet3!$B$3</c:f>
              <c:strCache>
                <c:ptCount val="1"/>
                <c:pt idx="0">
                  <c:v>Genetic algorithm</c:v>
                </c:pt>
              </c:strCache>
            </c:strRef>
          </c:tx>
          <c:spPr>
            <a:ln w="22225" cap="rnd">
              <a:solidFill>
                <a:schemeClr val="accent2"/>
              </a:solidFill>
              <a:round/>
            </a:ln>
            <a:effectLst/>
          </c:spPr>
          <c:marker>
            <c:symbol val="diamond"/>
            <c:size val="6"/>
            <c:spPr>
              <a:solidFill>
                <a:schemeClr val="accent2"/>
              </a:solidFill>
              <a:ln w="9525">
                <a:solidFill>
                  <a:schemeClr val="accent2"/>
                </a:solidFill>
                <a:round/>
              </a:ln>
              <a:effectLst/>
            </c:spPr>
          </c:marker>
          <c:dLbls>
            <c:spPr>
              <a:noFill/>
              <a:ln>
                <a:noFill/>
              </a:ln>
              <a:effectLst/>
            </c:spPr>
            <c:txPr>
              <a:bodyPr rot="0" spcFirstLastPara="1" vertOverflow="ellipsis" vert="horz" wrap="square" anchor="ctr" anchorCtr="1"/>
              <a:lstStyle/>
              <a:p>
                <a:pPr>
                  <a:defRPr sz="1500" b="0" i="0" u="none" strike="noStrike" kern="1200" baseline="0">
                    <a:solidFill>
                      <a:schemeClr val="tx1">
                        <a:lumMod val="50000"/>
                        <a:lumOff val="50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Sheet3!$A$4:$A$13</c:f>
              <c:numCache>
                <c:formatCode>General</c:formatCode>
                <c:ptCount val="10"/>
                <c:pt idx="0">
                  <c:v>5</c:v>
                </c:pt>
                <c:pt idx="1">
                  <c:v>10</c:v>
                </c:pt>
                <c:pt idx="2">
                  <c:v>15</c:v>
                </c:pt>
                <c:pt idx="3">
                  <c:v>20</c:v>
                </c:pt>
                <c:pt idx="4">
                  <c:v>25</c:v>
                </c:pt>
                <c:pt idx="5">
                  <c:v>30</c:v>
                </c:pt>
                <c:pt idx="6">
                  <c:v>35</c:v>
                </c:pt>
                <c:pt idx="7">
                  <c:v>40</c:v>
                </c:pt>
                <c:pt idx="8">
                  <c:v>45</c:v>
                </c:pt>
                <c:pt idx="9">
                  <c:v>50</c:v>
                </c:pt>
              </c:numCache>
            </c:numRef>
          </c:cat>
          <c:val>
            <c:numRef>
              <c:f>Sheet3!$B$4:$B$13</c:f>
              <c:numCache>
                <c:formatCode>General</c:formatCode>
                <c:ptCount val="10"/>
                <c:pt idx="0">
                  <c:v>111</c:v>
                </c:pt>
                <c:pt idx="1">
                  <c:v>93</c:v>
                </c:pt>
                <c:pt idx="2">
                  <c:v>72</c:v>
                </c:pt>
                <c:pt idx="3">
                  <c:v>93</c:v>
                </c:pt>
                <c:pt idx="4">
                  <c:v>93</c:v>
                </c:pt>
                <c:pt idx="5">
                  <c:v>74</c:v>
                </c:pt>
                <c:pt idx="6">
                  <c:v>72</c:v>
                </c:pt>
                <c:pt idx="7">
                  <c:v>72</c:v>
                </c:pt>
                <c:pt idx="8">
                  <c:v>74</c:v>
                </c:pt>
                <c:pt idx="9">
                  <c:v>72</c:v>
                </c:pt>
              </c:numCache>
            </c:numRef>
          </c:val>
          <c:smooth val="0"/>
          <c:extLst>
            <c:ext xmlns:c16="http://schemas.microsoft.com/office/drawing/2014/chart" uri="{C3380CC4-5D6E-409C-BE32-E72D297353CC}">
              <c16:uniqueId val="{00000000-0CC0-46CE-9148-66992B1B019A}"/>
            </c:ext>
          </c:extLst>
        </c:ser>
        <c:ser>
          <c:idx val="1"/>
          <c:order val="1"/>
          <c:tx>
            <c:strRef>
              <c:f>Sheet3!$C$3</c:f>
              <c:strCache>
                <c:ptCount val="1"/>
                <c:pt idx="0">
                  <c:v>Particle swarm</c:v>
                </c:pt>
              </c:strCache>
            </c:strRef>
          </c:tx>
          <c:spPr>
            <a:ln w="22225" cap="rnd">
              <a:solidFill>
                <a:schemeClr val="accent4"/>
              </a:solidFill>
              <a:round/>
            </a:ln>
            <a:effectLst/>
          </c:spPr>
          <c:marker>
            <c:symbol val="square"/>
            <c:size val="6"/>
            <c:spPr>
              <a:solidFill>
                <a:schemeClr val="accent4"/>
              </a:solidFill>
              <a:ln w="9525">
                <a:solidFill>
                  <a:schemeClr val="accent4"/>
                </a:solidFill>
                <a:round/>
              </a:ln>
              <a:effectLst/>
            </c:spPr>
          </c:marker>
          <c:dLbls>
            <c:spPr>
              <a:noFill/>
              <a:ln>
                <a:noFill/>
              </a:ln>
              <a:effectLst/>
            </c:spPr>
            <c:txPr>
              <a:bodyPr rot="0" spcFirstLastPara="1" vertOverflow="ellipsis" vert="horz" wrap="square" anchor="ctr" anchorCtr="1"/>
              <a:lstStyle/>
              <a:p>
                <a:pPr>
                  <a:defRPr sz="1500" b="0" i="0" u="none" strike="noStrike" kern="1200" baseline="0">
                    <a:solidFill>
                      <a:schemeClr val="tx1">
                        <a:lumMod val="50000"/>
                        <a:lumOff val="50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Sheet3!$A$4:$A$13</c:f>
              <c:numCache>
                <c:formatCode>General</c:formatCode>
                <c:ptCount val="10"/>
                <c:pt idx="0">
                  <c:v>5</c:v>
                </c:pt>
                <c:pt idx="1">
                  <c:v>10</c:v>
                </c:pt>
                <c:pt idx="2">
                  <c:v>15</c:v>
                </c:pt>
                <c:pt idx="3">
                  <c:v>20</c:v>
                </c:pt>
                <c:pt idx="4">
                  <c:v>25</c:v>
                </c:pt>
                <c:pt idx="5">
                  <c:v>30</c:v>
                </c:pt>
                <c:pt idx="6">
                  <c:v>35</c:v>
                </c:pt>
                <c:pt idx="7">
                  <c:v>40</c:v>
                </c:pt>
                <c:pt idx="8">
                  <c:v>45</c:v>
                </c:pt>
                <c:pt idx="9">
                  <c:v>50</c:v>
                </c:pt>
              </c:numCache>
            </c:numRef>
          </c:cat>
          <c:val>
            <c:numRef>
              <c:f>Sheet3!$C$4:$C$13</c:f>
              <c:numCache>
                <c:formatCode>General</c:formatCode>
                <c:ptCount val="10"/>
                <c:pt idx="0">
                  <c:v>101</c:v>
                </c:pt>
                <c:pt idx="1">
                  <c:v>93</c:v>
                </c:pt>
                <c:pt idx="2">
                  <c:v>72</c:v>
                </c:pt>
                <c:pt idx="3">
                  <c:v>72</c:v>
                </c:pt>
                <c:pt idx="4">
                  <c:v>59</c:v>
                </c:pt>
                <c:pt idx="5">
                  <c:v>72</c:v>
                </c:pt>
                <c:pt idx="6">
                  <c:v>74</c:v>
                </c:pt>
                <c:pt idx="7">
                  <c:v>70</c:v>
                </c:pt>
                <c:pt idx="8">
                  <c:v>72</c:v>
                </c:pt>
                <c:pt idx="9">
                  <c:v>70</c:v>
                </c:pt>
              </c:numCache>
            </c:numRef>
          </c:val>
          <c:smooth val="0"/>
          <c:extLst>
            <c:ext xmlns:c16="http://schemas.microsoft.com/office/drawing/2014/chart" uri="{C3380CC4-5D6E-409C-BE32-E72D297353CC}">
              <c16:uniqueId val="{00000001-0CC0-46CE-9148-66992B1B019A}"/>
            </c:ext>
          </c:extLst>
        </c:ser>
        <c:ser>
          <c:idx val="2"/>
          <c:order val="2"/>
          <c:tx>
            <c:strRef>
              <c:f>Sheet3!$D$3</c:f>
              <c:strCache>
                <c:ptCount val="1"/>
                <c:pt idx="0">
                  <c:v>NSGA &amp; PSO</c:v>
                </c:pt>
              </c:strCache>
            </c:strRef>
          </c:tx>
          <c:spPr>
            <a:ln w="22225" cap="rnd">
              <a:solidFill>
                <a:schemeClr val="accent6"/>
              </a:solidFill>
              <a:round/>
            </a:ln>
            <a:effectLst/>
          </c:spPr>
          <c:marker>
            <c:symbol val="triangle"/>
            <c:size val="6"/>
            <c:spPr>
              <a:solidFill>
                <a:schemeClr val="accent6"/>
              </a:solidFill>
              <a:ln w="9525">
                <a:solidFill>
                  <a:schemeClr val="accent6"/>
                </a:solidFill>
                <a:round/>
              </a:ln>
              <a:effectLst/>
            </c:spPr>
          </c:marker>
          <c:dLbls>
            <c:spPr>
              <a:noFill/>
              <a:ln>
                <a:noFill/>
              </a:ln>
              <a:effectLst/>
            </c:spPr>
            <c:txPr>
              <a:bodyPr rot="0" spcFirstLastPara="1" vertOverflow="ellipsis" vert="horz" wrap="square" anchor="ctr" anchorCtr="1"/>
              <a:lstStyle/>
              <a:p>
                <a:pPr>
                  <a:defRPr sz="1500" b="0" i="0" u="none" strike="noStrike" kern="1200" baseline="0">
                    <a:solidFill>
                      <a:schemeClr val="tx1">
                        <a:lumMod val="50000"/>
                        <a:lumOff val="50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Sheet3!$A$4:$A$13</c:f>
              <c:numCache>
                <c:formatCode>General</c:formatCode>
                <c:ptCount val="10"/>
                <c:pt idx="0">
                  <c:v>5</c:v>
                </c:pt>
                <c:pt idx="1">
                  <c:v>10</c:v>
                </c:pt>
                <c:pt idx="2">
                  <c:v>15</c:v>
                </c:pt>
                <c:pt idx="3">
                  <c:v>20</c:v>
                </c:pt>
                <c:pt idx="4">
                  <c:v>25</c:v>
                </c:pt>
                <c:pt idx="5">
                  <c:v>30</c:v>
                </c:pt>
                <c:pt idx="6">
                  <c:v>35</c:v>
                </c:pt>
                <c:pt idx="7">
                  <c:v>40</c:v>
                </c:pt>
                <c:pt idx="8">
                  <c:v>45</c:v>
                </c:pt>
                <c:pt idx="9">
                  <c:v>50</c:v>
                </c:pt>
              </c:numCache>
            </c:numRef>
          </c:cat>
          <c:val>
            <c:numRef>
              <c:f>Sheet3!$D$4:$D$13</c:f>
              <c:numCache>
                <c:formatCode>General</c:formatCode>
                <c:ptCount val="10"/>
                <c:pt idx="0">
                  <c:v>93</c:v>
                </c:pt>
                <c:pt idx="1">
                  <c:v>59</c:v>
                </c:pt>
                <c:pt idx="2">
                  <c:v>59</c:v>
                </c:pt>
                <c:pt idx="3">
                  <c:v>59</c:v>
                </c:pt>
                <c:pt idx="4">
                  <c:v>72</c:v>
                </c:pt>
                <c:pt idx="5">
                  <c:v>72</c:v>
                </c:pt>
                <c:pt idx="6">
                  <c:v>59</c:v>
                </c:pt>
                <c:pt idx="7">
                  <c:v>70</c:v>
                </c:pt>
                <c:pt idx="8">
                  <c:v>70</c:v>
                </c:pt>
                <c:pt idx="9">
                  <c:v>59</c:v>
                </c:pt>
              </c:numCache>
            </c:numRef>
          </c:val>
          <c:smooth val="0"/>
          <c:extLst>
            <c:ext xmlns:c16="http://schemas.microsoft.com/office/drawing/2014/chart" uri="{C3380CC4-5D6E-409C-BE32-E72D297353CC}">
              <c16:uniqueId val="{00000002-0CC0-46CE-9148-66992B1B019A}"/>
            </c:ext>
          </c:extLst>
        </c:ser>
        <c:dLbls>
          <c:dLblPos val="ctr"/>
          <c:showLegendKey val="0"/>
          <c:showVal val="1"/>
          <c:showCatName val="0"/>
          <c:showSerName val="0"/>
          <c:showPercent val="0"/>
          <c:showBubbleSize val="0"/>
        </c:dLbls>
        <c:marker val="1"/>
        <c:smooth val="0"/>
        <c:axId val="-1024802032"/>
        <c:axId val="-824133920"/>
      </c:lineChart>
      <c:catAx>
        <c:axId val="-102480203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500" b="0" i="0" u="none" strike="noStrike" kern="1200" cap="all" spc="120" normalizeH="0" baseline="0">
                <a:solidFill>
                  <a:schemeClr val="tx1">
                    <a:lumMod val="65000"/>
                    <a:lumOff val="35000"/>
                  </a:schemeClr>
                </a:solidFill>
                <a:latin typeface="+mn-lt"/>
                <a:ea typeface="+mn-ea"/>
                <a:cs typeface="+mn-cs"/>
              </a:defRPr>
            </a:pPr>
            <a:endParaRPr lang="en-US"/>
          </a:p>
        </c:txPr>
        <c:crossAx val="-824133920"/>
        <c:crosses val="autoZero"/>
        <c:auto val="1"/>
        <c:lblAlgn val="ctr"/>
        <c:lblOffset val="100"/>
        <c:noMultiLvlLbl val="0"/>
      </c:catAx>
      <c:valAx>
        <c:axId val="-824133920"/>
        <c:scaling>
          <c:orientation val="minMax"/>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102480203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500" baseline="0"/>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7.wmf"/><Relationship Id="rId7" Type="http://schemas.openxmlformats.org/officeDocument/2006/relationships/image" Target="../media/image11.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5.wmf"/><Relationship Id="rId7" Type="http://schemas.openxmlformats.org/officeDocument/2006/relationships/image" Target="../media/image19.wmf"/><Relationship Id="rId2" Type="http://schemas.openxmlformats.org/officeDocument/2006/relationships/image" Target="../media/image14.wmf"/><Relationship Id="rId1" Type="http://schemas.openxmlformats.org/officeDocument/2006/relationships/image" Target="../media/image13.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s>
</file>

<file path=ppt/drawings/drawing1.xml><?xml version="1.0" encoding="utf-8"?>
<c:userShapes xmlns:c="http://schemas.openxmlformats.org/drawingml/2006/chart">
  <cdr:relSizeAnchor xmlns:cdr="http://schemas.openxmlformats.org/drawingml/2006/chartDrawing">
    <cdr:from>
      <cdr:x>0.16257</cdr:x>
      <cdr:y>0.00904</cdr:y>
    </cdr:from>
    <cdr:to>
      <cdr:x>0.25128</cdr:x>
      <cdr:y>0.07087</cdr:y>
    </cdr:to>
    <cdr:sp macro="" textlink="">
      <cdr:nvSpPr>
        <cdr:cNvPr id="2" name="TextBox 1"/>
        <cdr:cNvSpPr txBox="1"/>
      </cdr:nvSpPr>
      <cdr:spPr>
        <a:xfrm xmlns:a="http://schemas.openxmlformats.org/drawingml/2006/main">
          <a:off x="1845787" y="54003"/>
          <a:ext cx="1007199" cy="369332"/>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dirty="0"/>
            <a:t>Figure -1</a:t>
          </a:r>
        </a:p>
      </cdr:txBody>
    </cdr:sp>
  </cdr:relSizeAnchor>
</c:userShapes>
</file>

<file path=ppt/drawings/drawing2.xml><?xml version="1.0" encoding="utf-8"?>
<c:userShapes xmlns:c="http://schemas.openxmlformats.org/drawingml/2006/chart">
  <cdr:relSizeAnchor xmlns:cdr="http://schemas.openxmlformats.org/drawingml/2006/chartDrawing">
    <cdr:from>
      <cdr:x>0.19389</cdr:x>
      <cdr:y>0.02409</cdr:y>
    </cdr:from>
    <cdr:to>
      <cdr:x>0.2847</cdr:x>
      <cdr:y>0.08824</cdr:y>
    </cdr:to>
    <cdr:sp macro="" textlink="">
      <cdr:nvSpPr>
        <cdr:cNvPr id="2" name="TextBox 1"/>
        <cdr:cNvSpPr txBox="1"/>
      </cdr:nvSpPr>
      <cdr:spPr>
        <a:xfrm xmlns:a="http://schemas.openxmlformats.org/drawingml/2006/main">
          <a:off x="2150499" y="138694"/>
          <a:ext cx="1007199" cy="369332"/>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dirty="0"/>
            <a:t>Figure -2</a:t>
          </a:r>
        </a:p>
      </cdr:txBody>
    </cdr:sp>
  </cdr:relSizeAnchor>
</c:userShapes>
</file>

<file path=ppt/drawings/drawing3.xml><?xml version="1.0" encoding="utf-8"?>
<c:userShapes xmlns:c="http://schemas.openxmlformats.org/drawingml/2006/chart">
  <cdr:relSizeAnchor xmlns:cdr="http://schemas.openxmlformats.org/drawingml/2006/chartDrawing">
    <cdr:from>
      <cdr:x>0.22239</cdr:x>
      <cdr:y>0.015</cdr:y>
    </cdr:from>
    <cdr:to>
      <cdr:x>0.31117</cdr:x>
      <cdr:y>0.07804</cdr:y>
    </cdr:to>
    <cdr:sp macro="" textlink="">
      <cdr:nvSpPr>
        <cdr:cNvPr id="2" name="TextBox 1"/>
        <cdr:cNvSpPr txBox="1"/>
      </cdr:nvSpPr>
      <cdr:spPr>
        <a:xfrm xmlns:a="http://schemas.openxmlformats.org/drawingml/2006/main">
          <a:off x="2523089" y="87884"/>
          <a:ext cx="1007199" cy="369332"/>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dirty="0"/>
            <a:t>Figure -3</a:t>
          </a:r>
        </a:p>
      </cdr:txBody>
    </cdr:sp>
  </cdr:relSizeAnchor>
</c:userShapes>
</file>

<file path=ppt/drawings/drawing4.xml><?xml version="1.0" encoding="utf-8"?>
<c:userShapes xmlns:c="http://schemas.openxmlformats.org/drawingml/2006/chart">
  <cdr:relSizeAnchor xmlns:cdr="http://schemas.openxmlformats.org/drawingml/2006/chartDrawing">
    <cdr:from>
      <cdr:x>0.17152</cdr:x>
      <cdr:y>0.01247</cdr:y>
    </cdr:from>
    <cdr:to>
      <cdr:x>0.26261</cdr:x>
      <cdr:y>0.07738</cdr:y>
    </cdr:to>
    <cdr:sp macro="" textlink="">
      <cdr:nvSpPr>
        <cdr:cNvPr id="2" name="TextBox 1"/>
        <cdr:cNvSpPr txBox="1"/>
      </cdr:nvSpPr>
      <cdr:spPr>
        <a:xfrm xmlns:a="http://schemas.openxmlformats.org/drawingml/2006/main">
          <a:off x="1896577" y="70949"/>
          <a:ext cx="1007199" cy="369332"/>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dirty="0"/>
            <a:t>Figure -4</a:t>
          </a:r>
        </a:p>
      </cdr:txBody>
    </cdr:sp>
  </cdr:relSizeAnchor>
</c:userShapes>
</file>

<file path=ppt/drawings/drawing5.xml><?xml version="1.0" encoding="utf-8"?>
<c:userShapes xmlns:c="http://schemas.openxmlformats.org/drawingml/2006/chart">
  <cdr:relSizeAnchor xmlns:cdr="http://schemas.openxmlformats.org/drawingml/2006/chartDrawing">
    <cdr:from>
      <cdr:x>0.18927</cdr:x>
      <cdr:y>0.00625</cdr:y>
    </cdr:from>
    <cdr:to>
      <cdr:x>0.27791</cdr:x>
      <cdr:y>0.06857</cdr:y>
    </cdr:to>
    <cdr:sp macro="" textlink="">
      <cdr:nvSpPr>
        <cdr:cNvPr id="2" name="TextBox 1"/>
        <cdr:cNvSpPr txBox="1"/>
      </cdr:nvSpPr>
      <cdr:spPr>
        <a:xfrm xmlns:a="http://schemas.openxmlformats.org/drawingml/2006/main">
          <a:off x="2150536" y="37042"/>
          <a:ext cx="1007199" cy="369332"/>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dirty="0"/>
            <a:t>Figure -5</a:t>
          </a:r>
        </a:p>
      </cdr:txBody>
    </cdr:sp>
  </cdr:relSizeAnchor>
</c:userShapes>
</file>

<file path=ppt/drawings/drawing6.xml><?xml version="1.0" encoding="utf-8"?>
<c:userShapes xmlns:c="http://schemas.openxmlformats.org/drawingml/2006/chart">
  <cdr:relSizeAnchor xmlns:cdr="http://schemas.openxmlformats.org/drawingml/2006/chartDrawing">
    <cdr:from>
      <cdr:x>0.17584</cdr:x>
      <cdr:y>0.01177</cdr:y>
    </cdr:from>
    <cdr:to>
      <cdr:x>0.26679</cdr:x>
      <cdr:y>0.07304</cdr:y>
    </cdr:to>
    <cdr:sp macro="" textlink="">
      <cdr:nvSpPr>
        <cdr:cNvPr id="2" name="TextBox 1"/>
        <cdr:cNvSpPr txBox="1"/>
      </cdr:nvSpPr>
      <cdr:spPr>
        <a:xfrm xmlns:a="http://schemas.openxmlformats.org/drawingml/2006/main">
          <a:off x="1947322" y="70953"/>
          <a:ext cx="1007199" cy="369332"/>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dirty="0"/>
            <a:t>Figure -6</a:t>
          </a: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FE842A7-F8F0-4E7E-A76A-5A8FE5956660}" type="datetimeFigureOut">
              <a:rPr lang="en-US" smtClean="0"/>
              <a:t>6/19/2017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248536-DBFD-4815-A92F-39BC8EF784E6}" type="slidenum">
              <a:rPr lang="en-US" smtClean="0"/>
              <a:t>‹#›</a:t>
            </a:fld>
            <a:endParaRPr lang="en-US"/>
          </a:p>
        </p:txBody>
      </p:sp>
    </p:spTree>
    <p:extLst>
      <p:ext uri="{BB962C8B-B14F-4D97-AF65-F5344CB8AC3E}">
        <p14:creationId xmlns:p14="http://schemas.microsoft.com/office/powerpoint/2010/main" val="3226248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E842A7-F8F0-4E7E-A76A-5A8FE5956660}" type="datetimeFigureOut">
              <a:rPr lang="en-US" smtClean="0"/>
              <a:t>6/19/2017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248536-DBFD-4815-A92F-39BC8EF784E6}" type="slidenum">
              <a:rPr lang="en-US" smtClean="0"/>
              <a:t>‹#›</a:t>
            </a:fld>
            <a:endParaRPr lang="en-US"/>
          </a:p>
        </p:txBody>
      </p:sp>
    </p:spTree>
    <p:extLst>
      <p:ext uri="{BB962C8B-B14F-4D97-AF65-F5344CB8AC3E}">
        <p14:creationId xmlns:p14="http://schemas.microsoft.com/office/powerpoint/2010/main" val="3499150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E842A7-F8F0-4E7E-A76A-5A8FE5956660}" type="datetimeFigureOut">
              <a:rPr lang="en-US" smtClean="0"/>
              <a:t>6/19/2017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248536-DBFD-4815-A92F-39BC8EF784E6}" type="slidenum">
              <a:rPr lang="en-US" smtClean="0"/>
              <a:t>‹#›</a:t>
            </a:fld>
            <a:endParaRPr lang="en-US"/>
          </a:p>
        </p:txBody>
      </p:sp>
    </p:spTree>
    <p:extLst>
      <p:ext uri="{BB962C8B-B14F-4D97-AF65-F5344CB8AC3E}">
        <p14:creationId xmlns:p14="http://schemas.microsoft.com/office/powerpoint/2010/main" val="460173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E842A7-F8F0-4E7E-A76A-5A8FE5956660}" type="datetimeFigureOut">
              <a:rPr lang="en-US" smtClean="0"/>
              <a:t>6/19/2017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248536-DBFD-4815-A92F-39BC8EF784E6}" type="slidenum">
              <a:rPr lang="en-US" smtClean="0"/>
              <a:t>‹#›</a:t>
            </a:fld>
            <a:endParaRPr lang="en-US"/>
          </a:p>
        </p:txBody>
      </p:sp>
    </p:spTree>
    <p:extLst>
      <p:ext uri="{BB962C8B-B14F-4D97-AF65-F5344CB8AC3E}">
        <p14:creationId xmlns:p14="http://schemas.microsoft.com/office/powerpoint/2010/main" val="1466982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E842A7-F8F0-4E7E-A76A-5A8FE5956660}" type="datetimeFigureOut">
              <a:rPr lang="en-US" smtClean="0"/>
              <a:t>6/19/2017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248536-DBFD-4815-A92F-39BC8EF784E6}" type="slidenum">
              <a:rPr lang="en-US" smtClean="0"/>
              <a:t>‹#›</a:t>
            </a:fld>
            <a:endParaRPr lang="en-US"/>
          </a:p>
        </p:txBody>
      </p:sp>
    </p:spTree>
    <p:extLst>
      <p:ext uri="{BB962C8B-B14F-4D97-AF65-F5344CB8AC3E}">
        <p14:creationId xmlns:p14="http://schemas.microsoft.com/office/powerpoint/2010/main" val="2651850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FE842A7-F8F0-4E7E-A76A-5A8FE5956660}" type="datetimeFigureOut">
              <a:rPr lang="en-US" smtClean="0"/>
              <a:t>6/19/2017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248536-DBFD-4815-A92F-39BC8EF784E6}" type="slidenum">
              <a:rPr lang="en-US" smtClean="0"/>
              <a:t>‹#›</a:t>
            </a:fld>
            <a:endParaRPr lang="en-US"/>
          </a:p>
        </p:txBody>
      </p:sp>
    </p:spTree>
    <p:extLst>
      <p:ext uri="{BB962C8B-B14F-4D97-AF65-F5344CB8AC3E}">
        <p14:creationId xmlns:p14="http://schemas.microsoft.com/office/powerpoint/2010/main" val="2122510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FE842A7-F8F0-4E7E-A76A-5A8FE5956660}" type="datetimeFigureOut">
              <a:rPr lang="en-US" smtClean="0"/>
              <a:t>6/19/2017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248536-DBFD-4815-A92F-39BC8EF784E6}" type="slidenum">
              <a:rPr lang="en-US" smtClean="0"/>
              <a:t>‹#›</a:t>
            </a:fld>
            <a:endParaRPr lang="en-US"/>
          </a:p>
        </p:txBody>
      </p:sp>
    </p:spTree>
    <p:extLst>
      <p:ext uri="{BB962C8B-B14F-4D97-AF65-F5344CB8AC3E}">
        <p14:creationId xmlns:p14="http://schemas.microsoft.com/office/powerpoint/2010/main" val="2601276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E842A7-F8F0-4E7E-A76A-5A8FE5956660}" type="datetimeFigureOut">
              <a:rPr lang="en-US" smtClean="0"/>
              <a:t>6/19/2017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248536-DBFD-4815-A92F-39BC8EF784E6}" type="slidenum">
              <a:rPr lang="en-US" smtClean="0"/>
              <a:t>‹#›</a:t>
            </a:fld>
            <a:endParaRPr lang="en-US"/>
          </a:p>
        </p:txBody>
      </p:sp>
    </p:spTree>
    <p:extLst>
      <p:ext uri="{BB962C8B-B14F-4D97-AF65-F5344CB8AC3E}">
        <p14:creationId xmlns:p14="http://schemas.microsoft.com/office/powerpoint/2010/main" val="2769104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E842A7-F8F0-4E7E-A76A-5A8FE5956660}" type="datetimeFigureOut">
              <a:rPr lang="en-US" smtClean="0"/>
              <a:t>6/19/2017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248536-DBFD-4815-A92F-39BC8EF784E6}" type="slidenum">
              <a:rPr lang="en-US" smtClean="0"/>
              <a:t>‹#›</a:t>
            </a:fld>
            <a:endParaRPr lang="en-US"/>
          </a:p>
        </p:txBody>
      </p:sp>
    </p:spTree>
    <p:extLst>
      <p:ext uri="{BB962C8B-B14F-4D97-AF65-F5344CB8AC3E}">
        <p14:creationId xmlns:p14="http://schemas.microsoft.com/office/powerpoint/2010/main" val="3895319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E842A7-F8F0-4E7E-A76A-5A8FE5956660}" type="datetimeFigureOut">
              <a:rPr lang="en-US" smtClean="0"/>
              <a:t>6/19/2017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248536-DBFD-4815-A92F-39BC8EF784E6}" type="slidenum">
              <a:rPr lang="en-US" smtClean="0"/>
              <a:t>‹#›</a:t>
            </a:fld>
            <a:endParaRPr lang="en-US"/>
          </a:p>
        </p:txBody>
      </p:sp>
    </p:spTree>
    <p:extLst>
      <p:ext uri="{BB962C8B-B14F-4D97-AF65-F5344CB8AC3E}">
        <p14:creationId xmlns:p14="http://schemas.microsoft.com/office/powerpoint/2010/main" val="4210783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E842A7-F8F0-4E7E-A76A-5A8FE5956660}" type="datetimeFigureOut">
              <a:rPr lang="en-US" smtClean="0"/>
              <a:t>6/19/2017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248536-DBFD-4815-A92F-39BC8EF784E6}" type="slidenum">
              <a:rPr lang="en-US" smtClean="0"/>
              <a:t>‹#›</a:t>
            </a:fld>
            <a:endParaRPr lang="en-US"/>
          </a:p>
        </p:txBody>
      </p:sp>
    </p:spTree>
    <p:extLst>
      <p:ext uri="{BB962C8B-B14F-4D97-AF65-F5344CB8AC3E}">
        <p14:creationId xmlns:p14="http://schemas.microsoft.com/office/powerpoint/2010/main" val="3307046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E842A7-F8F0-4E7E-A76A-5A8FE5956660}" type="datetimeFigureOut">
              <a:rPr lang="en-US" smtClean="0"/>
              <a:t>6/19/2017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248536-DBFD-4815-A92F-39BC8EF784E6}" type="slidenum">
              <a:rPr lang="en-US" smtClean="0"/>
              <a:t>‹#›</a:t>
            </a:fld>
            <a:endParaRPr lang="en-US"/>
          </a:p>
        </p:txBody>
      </p:sp>
    </p:spTree>
    <p:extLst>
      <p:ext uri="{BB962C8B-B14F-4D97-AF65-F5344CB8AC3E}">
        <p14:creationId xmlns:p14="http://schemas.microsoft.com/office/powerpoint/2010/main" val="2160144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oleObject" Target="../embeddings/oleObject9.bin"/><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9.wmf"/><Relationship Id="rId2" Type="http://schemas.openxmlformats.org/officeDocument/2006/relationships/slideLayout" Target="../slideLayouts/slideLayout4.xml"/><Relationship Id="rId16" Type="http://schemas.openxmlformats.org/officeDocument/2006/relationships/image" Target="../media/image11.wmf"/><Relationship Id="rId1" Type="http://schemas.openxmlformats.org/officeDocument/2006/relationships/vmlDrawing" Target="../drawings/vmlDrawing4.vml"/><Relationship Id="rId6" Type="http://schemas.openxmlformats.org/officeDocument/2006/relationships/image" Target="../media/image6.wmf"/><Relationship Id="rId11" Type="http://schemas.openxmlformats.org/officeDocument/2006/relationships/oleObject" Target="../embeddings/oleObject8.bin"/><Relationship Id="rId5" Type="http://schemas.openxmlformats.org/officeDocument/2006/relationships/oleObject" Target="../embeddings/oleObject5.bin"/><Relationship Id="rId15" Type="http://schemas.openxmlformats.org/officeDocument/2006/relationships/oleObject" Target="../embeddings/oleObject10.bin"/><Relationship Id="rId10" Type="http://schemas.openxmlformats.org/officeDocument/2006/relationships/image" Target="../media/image8.wmf"/><Relationship Id="rId4" Type="http://schemas.openxmlformats.org/officeDocument/2006/relationships/image" Target="../media/image5.wmf"/><Relationship Id="rId9" Type="http://schemas.openxmlformats.org/officeDocument/2006/relationships/oleObject" Target="../embeddings/oleObject7.bin"/><Relationship Id="rId14" Type="http://schemas.openxmlformats.org/officeDocument/2006/relationships/image" Target="../media/image10.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5.wmf"/><Relationship Id="rId13" Type="http://schemas.openxmlformats.org/officeDocument/2006/relationships/oleObject" Target="../embeddings/oleObject16.bin"/><Relationship Id="rId3" Type="http://schemas.openxmlformats.org/officeDocument/2006/relationships/oleObject" Target="../embeddings/oleObject11.bin"/><Relationship Id="rId7" Type="http://schemas.openxmlformats.org/officeDocument/2006/relationships/oleObject" Target="../embeddings/oleObject13.bin"/><Relationship Id="rId12" Type="http://schemas.openxmlformats.org/officeDocument/2006/relationships/image" Target="../media/image17.wmf"/><Relationship Id="rId17" Type="http://schemas.openxmlformats.org/officeDocument/2006/relationships/image" Target="../media/image20.png"/><Relationship Id="rId2" Type="http://schemas.openxmlformats.org/officeDocument/2006/relationships/slideLayout" Target="../slideLayouts/slideLayout7.xml"/><Relationship Id="rId16" Type="http://schemas.openxmlformats.org/officeDocument/2006/relationships/image" Target="../media/image19.wmf"/><Relationship Id="rId1" Type="http://schemas.openxmlformats.org/officeDocument/2006/relationships/vmlDrawing" Target="../drawings/vmlDrawing5.vml"/><Relationship Id="rId6" Type="http://schemas.openxmlformats.org/officeDocument/2006/relationships/image" Target="../media/image14.wmf"/><Relationship Id="rId11" Type="http://schemas.openxmlformats.org/officeDocument/2006/relationships/oleObject" Target="../embeddings/oleObject15.bin"/><Relationship Id="rId5" Type="http://schemas.openxmlformats.org/officeDocument/2006/relationships/oleObject" Target="../embeddings/oleObject12.bin"/><Relationship Id="rId15" Type="http://schemas.openxmlformats.org/officeDocument/2006/relationships/oleObject" Target="../embeddings/oleObject17.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14.bin"/><Relationship Id="rId14" Type="http://schemas.openxmlformats.org/officeDocument/2006/relationships/image" Target="../media/image18.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78000" y="1083733"/>
            <a:ext cx="9144000" cy="2251045"/>
          </a:xfrm>
        </p:spPr>
        <p:txBody>
          <a:bodyPr>
            <a:noAutofit/>
          </a:bodyPr>
          <a:lstStyle/>
          <a:p>
            <a:r>
              <a:rPr lang="en-US" sz="3200" dirty="0">
                <a:latin typeface="Times New Roman" panose="02020603050405020304" pitchFamily="18" charset="0"/>
                <a:cs typeface="Times New Roman" panose="02020603050405020304" pitchFamily="18" charset="0"/>
              </a:rPr>
              <a:t>Application of Non dominated Sorting Genetic and Particle Swarm Optimization Process for solving machine loading problem in Flexible Manufacturing Systems</a:t>
            </a:r>
          </a:p>
        </p:txBody>
      </p:sp>
      <p:sp>
        <p:nvSpPr>
          <p:cNvPr id="6" name="Subtitle 5">
            <a:extLst>
              <a:ext uri="{FF2B5EF4-FFF2-40B4-BE49-F238E27FC236}">
                <a16:creationId xmlns:a16="http://schemas.microsoft.com/office/drawing/2014/main" id="{DAA39622-8D54-4726-9044-8D420C96BAA2}"/>
              </a:ext>
            </a:extLst>
          </p:cNvPr>
          <p:cNvSpPr>
            <a:spLocks noGrp="1"/>
          </p:cNvSpPr>
          <p:nvPr>
            <p:ph type="subTitle" idx="1"/>
          </p:nvPr>
        </p:nvSpPr>
        <p:spPr/>
        <p:txBody>
          <a:bodyPr/>
          <a:lstStyle/>
          <a:p>
            <a:r>
              <a:rPr lang="en-IN" dirty="0"/>
              <a:t> </a:t>
            </a:r>
          </a:p>
        </p:txBody>
      </p:sp>
    </p:spTree>
    <p:extLst>
      <p:ext uri="{BB962C8B-B14F-4D97-AF65-F5344CB8AC3E}">
        <p14:creationId xmlns:p14="http://schemas.microsoft.com/office/powerpoint/2010/main" val="2962347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365125"/>
            <a:ext cx="8255000" cy="904875"/>
          </a:xfrm>
        </p:spPr>
        <p:txBody>
          <a:bodyPr/>
          <a:lstStyle/>
          <a:p>
            <a:r>
              <a:rPr lang="en-US" dirty="0"/>
              <a:t>Non dominance</a:t>
            </a:r>
          </a:p>
        </p:txBody>
      </p:sp>
      <p:sp>
        <p:nvSpPr>
          <p:cNvPr id="3" name="Content Placeholder 2"/>
          <p:cNvSpPr>
            <a:spLocks noGrp="1"/>
          </p:cNvSpPr>
          <p:nvPr>
            <p:ph sz="half" idx="1"/>
          </p:nvPr>
        </p:nvSpPr>
        <p:spPr>
          <a:xfrm>
            <a:off x="838201" y="1148291"/>
            <a:ext cx="10354733" cy="4863042"/>
          </a:xfrm>
        </p:spPr>
        <p:txBody>
          <a:bodyPr>
            <a:normAutofit/>
          </a:bodyPr>
          <a:lstStyle/>
          <a:p>
            <a:pPr marL="0" indent="0">
              <a:buNone/>
            </a:pPr>
            <a:r>
              <a:rPr lang="en-US" sz="2400" b="1" dirty="0"/>
              <a:t>Dominance</a:t>
            </a:r>
          </a:p>
          <a:p>
            <a:pPr marL="0" indent="0">
              <a:buNone/>
            </a:pPr>
            <a:r>
              <a:rPr lang="en-US" sz="2400" dirty="0"/>
              <a:t>A decision vector “k” is said to dominate decision vector “p” if the following two constraints satisfies:</a:t>
            </a:r>
          </a:p>
          <a:p>
            <a:pPr lvl="0"/>
            <a:r>
              <a:rPr lang="en-US" sz="2400" dirty="0"/>
              <a:t>  fi(k) ≥ fi(p)    For all </a:t>
            </a:r>
            <a:r>
              <a:rPr lang="en-US" sz="2400" dirty="0" err="1"/>
              <a:t>i</a:t>
            </a:r>
            <a:r>
              <a:rPr lang="en-US" sz="2400" dirty="0"/>
              <a:t> belongs to ( </a:t>
            </a:r>
            <a:r>
              <a:rPr lang="en-US" sz="2400" dirty="0" err="1"/>
              <a:t>i</a:t>
            </a:r>
            <a:r>
              <a:rPr lang="en-US" sz="2400" dirty="0"/>
              <a:t> = 1,2,…….m)</a:t>
            </a:r>
          </a:p>
          <a:p>
            <a:r>
              <a:rPr lang="en-US" sz="2400" dirty="0"/>
              <a:t>  fi(k) &gt; fi(p)    for at least one </a:t>
            </a:r>
            <a:r>
              <a:rPr lang="en-US" sz="2400" dirty="0" err="1"/>
              <a:t>i</a:t>
            </a:r>
            <a:r>
              <a:rPr lang="en-US" sz="2400" dirty="0"/>
              <a:t> which belongs to (1,2,……m) </a:t>
            </a:r>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Pareto optimal solutions in min-min-min function</a:t>
            </a:r>
          </a:p>
          <a:p>
            <a:pPr marL="0" indent="0">
              <a:buNone/>
            </a:pPr>
            <a:r>
              <a:rPr lang="en-US" sz="2400" dirty="0"/>
              <a:t> as visualized in 3 dimensions</a:t>
            </a:r>
          </a:p>
          <a:p>
            <a:pPr marL="0" indent="0">
              <a:buNone/>
            </a:pPr>
            <a:endParaRPr lang="en-US" sz="2400"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7247467" y="3403600"/>
            <a:ext cx="4241801" cy="3390899"/>
          </a:xfrm>
          <a:prstGeom prst="rect">
            <a:avLst/>
          </a:prstGeom>
          <a:noFill/>
          <a:ln>
            <a:noFill/>
          </a:ln>
          <a:extLst/>
        </p:spPr>
      </p:pic>
    </p:spTree>
    <p:extLst>
      <p:ext uri="{BB962C8B-B14F-4D97-AF65-F5344CB8AC3E}">
        <p14:creationId xmlns:p14="http://schemas.microsoft.com/office/powerpoint/2010/main" val="635178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389467" y="314325"/>
            <a:ext cx="11192934" cy="5825067"/>
          </a:xfrm>
        </p:spPr>
        <p:txBody>
          <a:bodyPr/>
          <a:lstStyle/>
          <a:p>
            <a:pPr marL="0" indent="0">
              <a:buNone/>
            </a:pPr>
            <a:r>
              <a:rPr lang="en-US" dirty="0"/>
              <a:t> Given two solutions </a:t>
            </a:r>
          </a:p>
          <a:p>
            <a:pPr marL="0" indent="0">
              <a:buNone/>
            </a:pPr>
            <a:r>
              <a:rPr lang="en-US" sz="2400" dirty="0"/>
              <a:t>F(x) =</a:t>
            </a:r>
          </a:p>
          <a:p>
            <a:pPr marL="0" indent="0">
              <a:buNone/>
            </a:pPr>
            <a:r>
              <a:rPr lang="en-US" sz="2400" dirty="0"/>
              <a:t>F(y) =</a:t>
            </a:r>
          </a:p>
        </p:txBody>
      </p:sp>
      <p:sp>
        <p:nvSpPr>
          <p:cNvPr id="17" name="Rectangle 12"/>
          <p:cNvSpPr>
            <a:spLocks noChangeArrowheads="1"/>
          </p:cNvSpPr>
          <p:nvPr/>
        </p:nvSpPr>
        <p:spPr bwMode="auto">
          <a:xfrm>
            <a:off x="-186266" y="-1428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8" name="Object 17"/>
          <p:cNvGraphicFramePr>
            <a:graphicFrameLocks noChangeAspect="1"/>
          </p:cNvGraphicFramePr>
          <p:nvPr>
            <p:extLst>
              <p:ext uri="{D42A27DB-BD31-4B8C-83A1-F6EECF244321}">
                <p14:modId xmlns:p14="http://schemas.microsoft.com/office/powerpoint/2010/main" val="977509135"/>
              </p:ext>
            </p:extLst>
          </p:nvPr>
        </p:nvGraphicFramePr>
        <p:xfrm>
          <a:off x="1236134" y="696384"/>
          <a:ext cx="2643960" cy="532341"/>
        </p:xfrm>
        <a:graphic>
          <a:graphicData uri="http://schemas.openxmlformats.org/presentationml/2006/ole">
            <mc:AlternateContent xmlns:mc="http://schemas.openxmlformats.org/markup-compatibility/2006">
              <mc:Choice xmlns:v="urn:schemas-microsoft-com:vml" Requires="v">
                <p:oleObj spid="_x0000_s7374" name="Equation" r:id="rId3" imgW="1409700" imgH="279400" progId="Equation.DSMT4">
                  <p:embed/>
                </p:oleObj>
              </mc:Choice>
              <mc:Fallback>
                <p:oleObj name="Equation" r:id="rId3" imgW="1409700" imgH="279400" progId="Equation.DSMT4">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6134" y="696384"/>
                        <a:ext cx="2643960" cy="532341"/>
                      </a:xfrm>
                      <a:prstGeom prst="rect">
                        <a:avLst/>
                      </a:prstGeom>
                      <a:noFill/>
                    </p:spPr>
                  </p:pic>
                </p:oleObj>
              </mc:Fallback>
            </mc:AlternateContent>
          </a:graphicData>
        </a:graphic>
      </p:graphicFrame>
      <p:sp>
        <p:nvSpPr>
          <p:cNvPr id="19" name="Rectangle 14"/>
          <p:cNvSpPr>
            <a:spLocks noChangeArrowheads="1"/>
          </p:cNvSpPr>
          <p:nvPr/>
        </p:nvSpPr>
        <p:spPr bwMode="auto">
          <a:xfrm>
            <a:off x="1761066" y="1685924"/>
            <a:ext cx="2167466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20" name="Object 19"/>
          <p:cNvGraphicFramePr>
            <a:graphicFrameLocks noChangeAspect="1"/>
          </p:cNvGraphicFramePr>
          <p:nvPr>
            <p:extLst>
              <p:ext uri="{D42A27DB-BD31-4B8C-83A1-F6EECF244321}">
                <p14:modId xmlns:p14="http://schemas.microsoft.com/office/powerpoint/2010/main" val="4251459185"/>
              </p:ext>
            </p:extLst>
          </p:nvPr>
        </p:nvGraphicFramePr>
        <p:xfrm>
          <a:off x="1236135" y="1228725"/>
          <a:ext cx="2643960" cy="532341"/>
        </p:xfrm>
        <a:graphic>
          <a:graphicData uri="http://schemas.openxmlformats.org/presentationml/2006/ole">
            <mc:AlternateContent xmlns:mc="http://schemas.openxmlformats.org/markup-compatibility/2006">
              <mc:Choice xmlns:v="urn:schemas-microsoft-com:vml" Requires="v">
                <p:oleObj spid="_x0000_s7375" name="Equation" r:id="rId5" imgW="1422400" imgH="279400" progId="Equation.DSMT4">
                  <p:embed/>
                </p:oleObj>
              </mc:Choice>
              <mc:Fallback>
                <p:oleObj name="Equation" r:id="rId5" imgW="1422400" imgH="279400" progId="Equation.DSMT4">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36135" y="1228725"/>
                        <a:ext cx="2643960" cy="532341"/>
                      </a:xfrm>
                      <a:prstGeom prst="rect">
                        <a:avLst/>
                      </a:prstGeom>
                      <a:noFill/>
                    </p:spPr>
                  </p:pic>
                </p:oleObj>
              </mc:Fallback>
            </mc:AlternateContent>
          </a:graphicData>
        </a:graphic>
      </p:graphicFrame>
      <p:sp>
        <p:nvSpPr>
          <p:cNvPr id="21" name="Rectangle 16"/>
          <p:cNvSpPr>
            <a:spLocks noChangeArrowheads="1"/>
          </p:cNvSpPr>
          <p:nvPr/>
        </p:nvSpPr>
        <p:spPr bwMode="auto">
          <a:xfrm>
            <a:off x="6560076" y="314325"/>
            <a:ext cx="19278021" cy="63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22" name="Object 21"/>
          <p:cNvGraphicFramePr>
            <a:graphicFrameLocks noChangeAspect="1"/>
          </p:cNvGraphicFramePr>
          <p:nvPr>
            <p:extLst>
              <p:ext uri="{D42A27DB-BD31-4B8C-83A1-F6EECF244321}">
                <p14:modId xmlns:p14="http://schemas.microsoft.com/office/powerpoint/2010/main" val="3281596285"/>
              </p:ext>
            </p:extLst>
          </p:nvPr>
        </p:nvGraphicFramePr>
        <p:xfrm>
          <a:off x="7572648" y="237065"/>
          <a:ext cx="3857352" cy="1448859"/>
        </p:xfrm>
        <a:graphic>
          <a:graphicData uri="http://schemas.openxmlformats.org/presentationml/2006/ole">
            <mc:AlternateContent xmlns:mc="http://schemas.openxmlformats.org/markup-compatibility/2006">
              <mc:Choice xmlns:v="urn:schemas-microsoft-com:vml" Requires="v">
                <p:oleObj spid="_x0000_s7376" name="Equation" r:id="rId7" imgW="1574800" imgH="596900" progId="Equation.DSMT4">
                  <p:embed/>
                </p:oleObj>
              </mc:Choice>
              <mc:Fallback>
                <p:oleObj name="Equation" r:id="rId7" imgW="1574800" imgH="596900" progId="Equation.DSMT4">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72648" y="237065"/>
                        <a:ext cx="3857352" cy="1448859"/>
                      </a:xfrm>
                      <a:prstGeom prst="rect">
                        <a:avLst/>
                      </a:prstGeom>
                      <a:noFill/>
                    </p:spPr>
                  </p:pic>
                </p:oleObj>
              </mc:Fallback>
            </mc:AlternateContent>
          </a:graphicData>
        </a:graphic>
      </p:graphicFrame>
      <p:sp>
        <p:nvSpPr>
          <p:cNvPr id="23" name="Text Box 2"/>
          <p:cNvSpPr txBox="1">
            <a:spLocks noChangeArrowheads="1"/>
          </p:cNvSpPr>
          <p:nvPr/>
        </p:nvSpPr>
        <p:spPr bwMode="auto">
          <a:xfrm>
            <a:off x="4613256" y="728762"/>
            <a:ext cx="2745355" cy="617907"/>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Normalized distance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8" name="Rectangle 20"/>
          <p:cNvSpPr>
            <a:spLocks noChangeArrowheads="1"/>
          </p:cNvSpPr>
          <p:nvPr/>
        </p:nvSpPr>
        <p:spPr bwMode="auto">
          <a:xfrm>
            <a:off x="2108444" y="2723516"/>
            <a:ext cx="2359574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29" name="Object 28"/>
          <p:cNvGraphicFramePr>
            <a:graphicFrameLocks noChangeAspect="1"/>
          </p:cNvGraphicFramePr>
          <p:nvPr>
            <p:extLst>
              <p:ext uri="{D42A27DB-BD31-4B8C-83A1-F6EECF244321}">
                <p14:modId xmlns:p14="http://schemas.microsoft.com/office/powerpoint/2010/main" val="4253699886"/>
              </p:ext>
            </p:extLst>
          </p:nvPr>
        </p:nvGraphicFramePr>
        <p:xfrm>
          <a:off x="3629447" y="2141429"/>
          <a:ext cx="3509031" cy="1018751"/>
        </p:xfrm>
        <a:graphic>
          <a:graphicData uri="http://schemas.openxmlformats.org/presentationml/2006/ole">
            <mc:AlternateContent xmlns:mc="http://schemas.openxmlformats.org/markup-compatibility/2006">
              <mc:Choice xmlns:v="urn:schemas-microsoft-com:vml" Requires="v">
                <p:oleObj spid="_x0000_s7377" name="Equation" r:id="rId9" imgW="1777680" imgH="507960" progId="Equation.DSMT4">
                  <p:embed/>
                </p:oleObj>
              </mc:Choice>
              <mc:Fallback>
                <p:oleObj name="Equation" r:id="rId9" imgW="1777680" imgH="507960" progId="Equation.DSMT4">
                  <p:embed/>
                  <p:pic>
                    <p:nvPicPr>
                      <p:cNvPr id="0" name="Object 19"/>
                      <p:cNvPicPr>
                        <a:picLocks noChangeAspect="1" noChangeArrowheads="1"/>
                      </p:cNvPicPr>
                      <p:nvPr/>
                    </p:nvPicPr>
                    <p:blipFill>
                      <a:blip r:embed="rId10"/>
                      <a:srcRect/>
                      <a:stretch>
                        <a:fillRect/>
                      </a:stretch>
                    </p:blipFill>
                    <p:spPr bwMode="auto">
                      <a:xfrm>
                        <a:off x="3629447" y="2141429"/>
                        <a:ext cx="3509031" cy="1018751"/>
                      </a:xfrm>
                      <a:prstGeom prst="rect">
                        <a:avLst/>
                      </a:prstGeom>
                      <a:noFill/>
                    </p:spPr>
                  </p:pic>
                </p:oleObj>
              </mc:Fallback>
            </mc:AlternateContent>
          </a:graphicData>
        </a:graphic>
      </p:graphicFrame>
      <p:sp>
        <p:nvSpPr>
          <p:cNvPr id="30" name="Left Brace 29"/>
          <p:cNvSpPr/>
          <p:nvPr/>
        </p:nvSpPr>
        <p:spPr>
          <a:xfrm>
            <a:off x="3292263" y="2682241"/>
            <a:ext cx="154940" cy="914400"/>
          </a:xfrm>
          <a:prstGeom prst="leftBrace">
            <a:avLst/>
          </a:prstGeom>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1" name="Text Box 2"/>
          <p:cNvSpPr txBox="1">
            <a:spLocks noChangeArrowheads="1"/>
          </p:cNvSpPr>
          <p:nvPr/>
        </p:nvSpPr>
        <p:spPr bwMode="auto">
          <a:xfrm>
            <a:off x="3629447" y="3430533"/>
            <a:ext cx="2079538" cy="5070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0 Otherwise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33" name="Object 32"/>
          <p:cNvGraphicFramePr>
            <a:graphicFrameLocks noChangeAspect="1"/>
          </p:cNvGraphicFramePr>
          <p:nvPr>
            <p:extLst>
              <p:ext uri="{D42A27DB-BD31-4B8C-83A1-F6EECF244321}">
                <p14:modId xmlns:p14="http://schemas.microsoft.com/office/powerpoint/2010/main" val="635101522"/>
              </p:ext>
            </p:extLst>
          </p:nvPr>
        </p:nvGraphicFramePr>
        <p:xfrm>
          <a:off x="2090584" y="2958573"/>
          <a:ext cx="1019435" cy="361735"/>
        </p:xfrm>
        <a:graphic>
          <a:graphicData uri="http://schemas.openxmlformats.org/presentationml/2006/ole">
            <mc:AlternateContent xmlns:mc="http://schemas.openxmlformats.org/markup-compatibility/2006">
              <mc:Choice xmlns:v="urn:schemas-microsoft-com:vml" Requires="v">
                <p:oleObj spid="_x0000_s7378" name="Equation" r:id="rId11" imgW="583947" imgH="203112" progId="Equation.DSMT4">
                  <p:embed/>
                </p:oleObj>
              </mc:Choice>
              <mc:Fallback>
                <p:oleObj name="Equation" r:id="rId11" imgW="583947" imgH="203112" progId="Equation.DSMT4">
                  <p:embed/>
                  <p:pic>
                    <p:nvPicPr>
                      <p:cNvPr id="0" name="Object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90584" y="2958573"/>
                        <a:ext cx="1019435" cy="361735"/>
                      </a:xfrm>
                      <a:prstGeom prst="rect">
                        <a:avLst/>
                      </a:prstGeom>
                      <a:noFill/>
                    </p:spPr>
                  </p:pic>
                </p:oleObj>
              </mc:Fallback>
            </mc:AlternateContent>
          </a:graphicData>
        </a:graphic>
      </p:graphicFrame>
      <p:sp>
        <p:nvSpPr>
          <p:cNvPr id="34" name="TextBox 33"/>
          <p:cNvSpPr txBox="1"/>
          <p:nvPr/>
        </p:nvSpPr>
        <p:spPr>
          <a:xfrm>
            <a:off x="555475" y="2100321"/>
            <a:ext cx="2595669" cy="523220"/>
          </a:xfrm>
          <a:prstGeom prst="rect">
            <a:avLst/>
          </a:prstGeom>
          <a:noFill/>
        </p:spPr>
        <p:txBody>
          <a:bodyPr wrap="square" rtlCol="0">
            <a:spAutoFit/>
          </a:bodyPr>
          <a:lstStyle/>
          <a:p>
            <a:r>
              <a:rPr lang="en-US" sz="2800" dirty="0"/>
              <a:t>Sharing function</a:t>
            </a:r>
          </a:p>
        </p:txBody>
      </p:sp>
      <p:sp>
        <p:nvSpPr>
          <p:cNvPr id="35" name="TextBox 34"/>
          <p:cNvSpPr txBox="1"/>
          <p:nvPr/>
        </p:nvSpPr>
        <p:spPr>
          <a:xfrm>
            <a:off x="7616781" y="2100321"/>
            <a:ext cx="3965620" cy="2369880"/>
          </a:xfrm>
          <a:prstGeom prst="rect">
            <a:avLst/>
          </a:prstGeom>
          <a:noFill/>
        </p:spPr>
        <p:txBody>
          <a:bodyPr wrap="square" rtlCol="0">
            <a:spAutoFit/>
          </a:bodyPr>
          <a:lstStyle/>
          <a:p>
            <a:r>
              <a:rPr lang="en-US" sz="2400" dirty="0"/>
              <a:t>where P is distance</a:t>
            </a:r>
          </a:p>
          <a:p>
            <a:r>
              <a:rPr lang="en-US" sz="2400" dirty="0"/>
              <a:t>and  </a:t>
            </a:r>
            <a:r>
              <a:rPr lang="en-US" sz="2800" dirty="0"/>
              <a:t>σ</a:t>
            </a:r>
            <a:r>
              <a:rPr lang="en-US" sz="2800" baseline="-25000" dirty="0"/>
              <a:t>share</a:t>
            </a:r>
            <a:r>
              <a:rPr lang="en-US" sz="2400" dirty="0"/>
              <a:t> is given by</a:t>
            </a:r>
          </a:p>
          <a:p>
            <a:endParaRPr lang="en-US" sz="2400" dirty="0"/>
          </a:p>
          <a:p>
            <a:endParaRPr lang="en-US" sz="2400" dirty="0"/>
          </a:p>
          <a:p>
            <a:r>
              <a:rPr lang="en-US" sz="2400" dirty="0"/>
              <a:t>L is number of objectives</a:t>
            </a:r>
          </a:p>
          <a:p>
            <a:r>
              <a:rPr lang="en-US" sz="2400" dirty="0"/>
              <a:t>N is number of population</a:t>
            </a:r>
          </a:p>
        </p:txBody>
      </p:sp>
      <p:sp>
        <p:nvSpPr>
          <p:cNvPr id="36" name="Rectangle 29"/>
          <p:cNvSpPr>
            <a:spLocks noChangeArrowheads="1"/>
          </p:cNvSpPr>
          <p:nvPr/>
        </p:nvSpPr>
        <p:spPr bwMode="auto">
          <a:xfrm>
            <a:off x="128434" y="5079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8" name="Object 37"/>
          <p:cNvGraphicFramePr>
            <a:graphicFrameLocks noChangeAspect="1"/>
          </p:cNvGraphicFramePr>
          <p:nvPr>
            <p:extLst>
              <p:ext uri="{D42A27DB-BD31-4B8C-83A1-F6EECF244321}">
                <p14:modId xmlns:p14="http://schemas.microsoft.com/office/powerpoint/2010/main" val="3297950008"/>
              </p:ext>
            </p:extLst>
          </p:nvPr>
        </p:nvGraphicFramePr>
        <p:xfrm>
          <a:off x="7616781" y="2993656"/>
          <a:ext cx="3412876" cy="596425"/>
        </p:xfrm>
        <a:graphic>
          <a:graphicData uri="http://schemas.openxmlformats.org/presentationml/2006/ole">
            <mc:AlternateContent xmlns:mc="http://schemas.openxmlformats.org/markup-compatibility/2006">
              <mc:Choice xmlns:v="urn:schemas-microsoft-com:vml" Requires="v">
                <p:oleObj spid="_x0000_s7379" name="Equation" r:id="rId13" imgW="1625600" imgH="279400" progId="Equation.DSMT4">
                  <p:embed/>
                </p:oleObj>
              </mc:Choice>
              <mc:Fallback>
                <p:oleObj name="Equation" r:id="rId13" imgW="1625600" imgH="2794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16781" y="2993656"/>
                        <a:ext cx="3412876" cy="596425"/>
                      </a:xfrm>
                      <a:prstGeom prst="rect">
                        <a:avLst/>
                      </a:prstGeom>
                      <a:noFill/>
                    </p:spPr>
                  </p:pic>
                </p:oleObj>
              </mc:Fallback>
            </mc:AlternateContent>
          </a:graphicData>
        </a:graphic>
      </p:graphicFrame>
      <p:sp>
        <p:nvSpPr>
          <p:cNvPr id="39" name="Rectangle 37"/>
          <p:cNvSpPr>
            <a:spLocks noChangeArrowheads="1"/>
          </p:cNvSpPr>
          <p:nvPr/>
        </p:nvSpPr>
        <p:spPr bwMode="auto">
          <a:xfrm>
            <a:off x="3292262" y="4938818"/>
            <a:ext cx="2099889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40" name="Object 39"/>
          <p:cNvGraphicFramePr>
            <a:graphicFrameLocks noChangeAspect="1"/>
          </p:cNvGraphicFramePr>
          <p:nvPr>
            <p:extLst>
              <p:ext uri="{D42A27DB-BD31-4B8C-83A1-F6EECF244321}">
                <p14:modId xmlns:p14="http://schemas.microsoft.com/office/powerpoint/2010/main" val="2039707770"/>
              </p:ext>
            </p:extLst>
          </p:nvPr>
        </p:nvGraphicFramePr>
        <p:xfrm>
          <a:off x="2875700" y="4681433"/>
          <a:ext cx="2901385" cy="1200573"/>
        </p:xfrm>
        <a:graphic>
          <a:graphicData uri="http://schemas.openxmlformats.org/presentationml/2006/ole">
            <mc:AlternateContent xmlns:mc="http://schemas.openxmlformats.org/markup-compatibility/2006">
              <mc:Choice xmlns:v="urn:schemas-microsoft-com:vml" Requires="v">
                <p:oleObj spid="_x0000_s7380" name="Equation" r:id="rId15" imgW="1079032" imgH="444307" progId="Equation.DSMT4">
                  <p:embed/>
                </p:oleObj>
              </mc:Choice>
              <mc:Fallback>
                <p:oleObj name="Equation" r:id="rId15" imgW="1079032" imgH="444307" progId="Equation.DSMT4">
                  <p:embed/>
                  <p:pic>
                    <p:nvPicPr>
                      <p:cNvPr id="0" name="Object 3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75700" y="4681433"/>
                        <a:ext cx="2901385" cy="1200573"/>
                      </a:xfrm>
                      <a:prstGeom prst="rect">
                        <a:avLst/>
                      </a:prstGeom>
                      <a:noFill/>
                    </p:spPr>
                  </p:pic>
                </p:oleObj>
              </mc:Fallback>
            </mc:AlternateContent>
          </a:graphicData>
        </a:graphic>
      </p:graphicFrame>
      <p:sp>
        <p:nvSpPr>
          <p:cNvPr id="41" name="Rectangle 40"/>
          <p:cNvSpPr/>
          <p:nvPr/>
        </p:nvSpPr>
        <p:spPr>
          <a:xfrm>
            <a:off x="660146" y="4106390"/>
            <a:ext cx="2267431" cy="738664"/>
          </a:xfrm>
          <a:prstGeom prst="rect">
            <a:avLst/>
          </a:prstGeom>
        </p:spPr>
        <p:txBody>
          <a:bodyPr wrap="square">
            <a:spAutoFit/>
          </a:bodyPr>
          <a:lstStyle/>
          <a:p>
            <a:pPr algn="just">
              <a:lnSpc>
                <a:spcPct val="150000"/>
              </a:lnSpc>
              <a:spcAft>
                <a:spcPts val="8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Niche count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2" name="TextBox 41"/>
          <p:cNvSpPr txBox="1"/>
          <p:nvPr/>
        </p:nvSpPr>
        <p:spPr>
          <a:xfrm>
            <a:off x="5850467" y="4913360"/>
            <a:ext cx="6177653" cy="1477328"/>
          </a:xfrm>
          <a:prstGeom prst="rect">
            <a:avLst/>
          </a:prstGeom>
          <a:noFill/>
        </p:spPr>
        <p:txBody>
          <a:bodyPr wrap="none" rtlCol="0">
            <a:spAutoFit/>
          </a:bodyPr>
          <a:lstStyle/>
          <a:p>
            <a:r>
              <a:rPr lang="en-US" sz="2400" dirty="0"/>
              <a:t>where </a:t>
            </a:r>
            <a:r>
              <a:rPr lang="en-US" sz="2400" dirty="0" err="1"/>
              <a:t>d</a:t>
            </a:r>
            <a:r>
              <a:rPr lang="en-US" sz="2400" baseline="-25000" dirty="0" err="1"/>
              <a:t>pk</a:t>
            </a:r>
            <a:r>
              <a:rPr lang="en-US" sz="2400" dirty="0"/>
              <a:t> is the distance between </a:t>
            </a:r>
            <a:r>
              <a:rPr lang="en-US" sz="2400" dirty="0" err="1"/>
              <a:t>p</a:t>
            </a:r>
            <a:r>
              <a:rPr lang="en-US" sz="2400" baseline="30000" dirty="0" err="1"/>
              <a:t>th</a:t>
            </a:r>
            <a:r>
              <a:rPr lang="en-US" sz="2400" dirty="0"/>
              <a:t> point and </a:t>
            </a:r>
          </a:p>
          <a:p>
            <a:r>
              <a:rPr lang="en-US" sz="2400" dirty="0"/>
              <a:t>k</a:t>
            </a:r>
            <a:r>
              <a:rPr lang="en-US" sz="2400" baseline="30000" dirty="0"/>
              <a:t>th</a:t>
            </a:r>
            <a:r>
              <a:rPr lang="en-US" sz="2400" dirty="0"/>
              <a:t> point and z(</a:t>
            </a:r>
            <a:r>
              <a:rPr lang="en-US" sz="2400" dirty="0" err="1"/>
              <a:t>r</a:t>
            </a:r>
            <a:r>
              <a:rPr lang="en-US" sz="2400" baseline="-25000" dirty="0" err="1"/>
              <a:t>i</a:t>
            </a:r>
            <a:r>
              <a:rPr lang="en-US" sz="2400" dirty="0"/>
              <a:t>) is the number of members</a:t>
            </a:r>
          </a:p>
          <a:p>
            <a:r>
              <a:rPr lang="en-US" sz="2400" dirty="0"/>
              <a:t> in the front with same rank </a:t>
            </a:r>
            <a:r>
              <a:rPr lang="en-US" sz="2400" dirty="0" err="1"/>
              <a:t>r</a:t>
            </a:r>
            <a:r>
              <a:rPr lang="en-US" sz="2400" strike="sngStrike" dirty="0" err="1"/>
              <a:t>i</a:t>
            </a:r>
            <a:endParaRPr lang="en-US" sz="2400" dirty="0"/>
          </a:p>
          <a:p>
            <a:endParaRPr lang="en-US" dirty="0"/>
          </a:p>
        </p:txBody>
      </p:sp>
    </p:spTree>
    <p:extLst>
      <p:ext uri="{BB962C8B-B14F-4D97-AF65-F5344CB8AC3E}">
        <p14:creationId xmlns:p14="http://schemas.microsoft.com/office/powerpoint/2010/main" val="4182166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altLang="en-US" sz="3200" b="1" dirty="0">
                <a:solidFill>
                  <a:srgbClr val="C00000"/>
                </a:solidFill>
              </a:rPr>
              <a:t>What are the extensions considered for the project?</a:t>
            </a:r>
          </a:p>
        </p:txBody>
      </p:sp>
      <p:sp>
        <p:nvSpPr>
          <p:cNvPr id="10243" name="Content Placeholder 2"/>
          <p:cNvSpPr>
            <a:spLocks noGrp="1"/>
          </p:cNvSpPr>
          <p:nvPr>
            <p:ph idx="1"/>
          </p:nvPr>
        </p:nvSpPr>
        <p:spPr/>
        <p:txBody>
          <a:bodyPr/>
          <a:lstStyle/>
          <a:p>
            <a:pPr marL="514350" indent="-514350" eaLnBrk="1" hangingPunct="1">
              <a:buAutoNum type="arabicParenR"/>
            </a:pPr>
            <a:r>
              <a:rPr lang="en-US" altLang="en-US" dirty="0"/>
              <a:t>Multi objective function is solved by  assigning fitness determined by Non Dominated sorting procedure</a:t>
            </a:r>
          </a:p>
          <a:p>
            <a:pPr marL="514350" indent="-514350" eaLnBrk="1" hangingPunct="1">
              <a:buAutoNum type="arabicParenR"/>
            </a:pPr>
            <a:r>
              <a:rPr lang="en-US" altLang="en-US" dirty="0"/>
              <a:t>A hybrid algorithm has been considered rather than single Genetic algorithm another algorithm Particle swarm has been added</a:t>
            </a:r>
          </a:p>
          <a:p>
            <a:pPr marL="514350" indent="-514350" eaLnBrk="1" hangingPunct="1">
              <a:buAutoNum type="arabicParenR"/>
            </a:pPr>
            <a:r>
              <a:rPr lang="en-US" altLang="en-US" dirty="0"/>
              <a:t>Multiple objective has been considered with three objectives of which two are to be minimized and another is to be maximized, namely System unbalance, Penalty cost &amp; Throughput .</a:t>
            </a:r>
          </a:p>
          <a:p>
            <a:pPr marL="514350" indent="-514350" eaLnBrk="1" hangingPunct="1">
              <a:buAutoNum type="arabicParenR"/>
            </a:pPr>
            <a:endParaRPr lang="en-US" altLang="en-US" dirty="0"/>
          </a:p>
        </p:txBody>
      </p:sp>
    </p:spTree>
    <p:extLst>
      <p:ext uri="{BB962C8B-B14F-4D97-AF65-F5344CB8AC3E}">
        <p14:creationId xmlns:p14="http://schemas.microsoft.com/office/powerpoint/2010/main" val="233607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03200" y="118533"/>
            <a:ext cx="11853333" cy="6247864"/>
          </a:xfrm>
          <a:prstGeom prst="rect">
            <a:avLst/>
          </a:prstGeom>
          <a:noFill/>
        </p:spPr>
        <p:txBody>
          <a:bodyPr wrap="square" rtlCol="0">
            <a:spAutoFit/>
          </a:bodyPr>
          <a:lstStyle/>
          <a:p>
            <a:r>
              <a:rPr lang="en-US" sz="3200" b="1" u="sng" dirty="0"/>
              <a:t>Non dominated sorting Genetic algorithm process</a:t>
            </a:r>
            <a:r>
              <a:rPr lang="en-US" sz="3200" u="sng" dirty="0"/>
              <a:t>:</a:t>
            </a:r>
          </a:p>
          <a:p>
            <a:endParaRPr lang="en-US" sz="2400" dirty="0"/>
          </a:p>
          <a:p>
            <a:r>
              <a:rPr lang="en-US" sz="2000" b="1" dirty="0"/>
              <a:t>Coding scheme</a:t>
            </a:r>
            <a:r>
              <a:rPr lang="en-US" sz="2000" dirty="0"/>
              <a:t>: </a:t>
            </a:r>
            <a:r>
              <a:rPr lang="en-US" sz="2000" dirty="0" err="1"/>
              <a:t>Pheno</a:t>
            </a:r>
            <a:r>
              <a:rPr lang="en-US" sz="2000" dirty="0"/>
              <a:t> style coding scheme.</a:t>
            </a:r>
          </a:p>
          <a:p>
            <a:endParaRPr lang="en-US" sz="2000" dirty="0"/>
          </a:p>
          <a:p>
            <a:r>
              <a:rPr lang="en-US" sz="2000" dirty="0"/>
              <a:t>Feasible job sequence is coded as indicating the job sequence as two digit number</a:t>
            </a:r>
          </a:p>
          <a:p>
            <a:r>
              <a:rPr lang="en-US" sz="2000" dirty="0"/>
              <a:t>Example:      </a:t>
            </a:r>
            <a:r>
              <a:rPr lang="fr-FR" sz="2000" dirty="0"/>
              <a:t>Parent1:  01 05 08 02 06 09 03 07 10 04   ---</a:t>
            </a:r>
            <a:r>
              <a:rPr lang="fr-FR" sz="2000" dirty="0">
                <a:sym typeface="Wingdings" panose="05000000000000000000" pitchFamily="2" charset="2"/>
              </a:rPr>
              <a:t> for a 10 job </a:t>
            </a:r>
            <a:r>
              <a:rPr lang="fr-FR" sz="2000" dirty="0" err="1">
                <a:sym typeface="Wingdings" panose="05000000000000000000" pitchFamily="2" charset="2"/>
              </a:rPr>
              <a:t>sequence</a:t>
            </a:r>
            <a:endParaRPr lang="fr-FR" sz="2000" dirty="0">
              <a:sym typeface="Wingdings" panose="05000000000000000000" pitchFamily="2" charset="2"/>
            </a:endParaRPr>
          </a:p>
          <a:p>
            <a:r>
              <a:rPr lang="en-US" sz="2000" b="1" dirty="0"/>
              <a:t>Reproduction (Selection) scheme</a:t>
            </a:r>
            <a:r>
              <a:rPr lang="en-US" sz="2000" dirty="0"/>
              <a:t>: Roulette selection</a:t>
            </a:r>
          </a:p>
          <a:p>
            <a:endParaRPr lang="en-US" sz="2000" dirty="0"/>
          </a:p>
          <a:p>
            <a:r>
              <a:rPr lang="en-US" sz="2000" b="1" dirty="0"/>
              <a:t>Crossover scheme </a:t>
            </a:r>
            <a:r>
              <a:rPr lang="en-US" sz="2000" dirty="0"/>
              <a:t>:  Single point or cycle crossover is considered</a:t>
            </a:r>
          </a:p>
          <a:p>
            <a:endParaRPr lang="en-US" sz="2000" dirty="0"/>
          </a:p>
          <a:p>
            <a:r>
              <a:rPr lang="en-US" sz="2000" dirty="0"/>
              <a:t>Example</a:t>
            </a:r>
          </a:p>
          <a:p>
            <a:r>
              <a:rPr lang="en-US" sz="2000" dirty="0"/>
              <a:t>Two point crossover</a:t>
            </a:r>
          </a:p>
          <a:p>
            <a:endParaRPr lang="en-US" sz="2000" b="1" dirty="0"/>
          </a:p>
          <a:p>
            <a:r>
              <a:rPr lang="en-US" sz="2000" b="1" dirty="0"/>
              <a:t>Mutation scheme</a:t>
            </a:r>
            <a:r>
              <a:rPr lang="en-US" sz="2000" dirty="0"/>
              <a:t>:</a:t>
            </a:r>
          </a:p>
          <a:p>
            <a:r>
              <a:rPr lang="en-US" sz="2000" dirty="0"/>
              <a:t>With </a:t>
            </a:r>
            <a:r>
              <a:rPr lang="en-US" sz="2000" dirty="0" err="1"/>
              <a:t>pheno</a:t>
            </a:r>
            <a:r>
              <a:rPr lang="en-US" sz="2000" dirty="0"/>
              <a:t> type coding two random positions are selected and the positions are swapped</a:t>
            </a:r>
          </a:p>
          <a:p>
            <a:endParaRPr lang="en-US" sz="2000" dirty="0"/>
          </a:p>
          <a:p>
            <a:r>
              <a:rPr lang="en-US" sz="2000" b="1" dirty="0"/>
              <a:t>Fitness evaluation</a:t>
            </a:r>
          </a:p>
          <a:p>
            <a:r>
              <a:rPr lang="en-US" sz="2000" dirty="0"/>
              <a:t>Non dominated sorting fitness</a:t>
            </a:r>
          </a:p>
          <a:p>
            <a:endParaRPr lang="en-US" sz="2400" dirty="0"/>
          </a:p>
        </p:txBody>
      </p:sp>
      <p:pic>
        <p:nvPicPr>
          <p:cNvPr id="16" name="Picture 15"/>
          <p:cNvPicPr/>
          <p:nvPr/>
        </p:nvPicPr>
        <p:blipFill>
          <a:blip r:embed="rId2">
            <a:extLst>
              <a:ext uri="{28A0092B-C50C-407E-A947-70E740481C1C}">
                <a14:useLocalDpi xmlns:a14="http://schemas.microsoft.com/office/drawing/2010/main" val="0"/>
              </a:ext>
            </a:extLst>
          </a:blip>
          <a:stretch>
            <a:fillRect/>
          </a:stretch>
        </p:blipFill>
        <p:spPr>
          <a:xfrm>
            <a:off x="2489200" y="3251200"/>
            <a:ext cx="6705599" cy="892754"/>
          </a:xfrm>
          <a:prstGeom prst="rect">
            <a:avLst/>
          </a:prstGeom>
        </p:spPr>
      </p:pic>
    </p:spTree>
    <p:extLst>
      <p:ext uri="{BB962C8B-B14F-4D97-AF65-F5344CB8AC3E}">
        <p14:creationId xmlns:p14="http://schemas.microsoft.com/office/powerpoint/2010/main" val="3972965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6400" y="414867"/>
            <a:ext cx="2629438" cy="523220"/>
          </a:xfrm>
          <a:prstGeom prst="rect">
            <a:avLst/>
          </a:prstGeom>
          <a:noFill/>
        </p:spPr>
        <p:txBody>
          <a:bodyPr wrap="none" rtlCol="0">
            <a:spAutoFit/>
          </a:bodyPr>
          <a:lstStyle/>
          <a:p>
            <a:r>
              <a:rPr lang="en-US" sz="2800" dirty="0"/>
              <a:t>NSGA Flow chart</a:t>
            </a:r>
          </a:p>
        </p:txBody>
      </p:sp>
      <p:sp>
        <p:nvSpPr>
          <p:cNvPr id="5" name="Oval 4"/>
          <p:cNvSpPr/>
          <p:nvPr/>
        </p:nvSpPr>
        <p:spPr>
          <a:xfrm>
            <a:off x="1604513" y="1008486"/>
            <a:ext cx="966157" cy="35448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start</a:t>
            </a:r>
          </a:p>
        </p:txBody>
      </p:sp>
      <p:cxnSp>
        <p:nvCxnSpPr>
          <p:cNvPr id="6" name="Straight Arrow Connector 5"/>
          <p:cNvCxnSpPr/>
          <p:nvPr/>
        </p:nvCxnSpPr>
        <p:spPr>
          <a:xfrm flipH="1">
            <a:off x="2087588" y="1448503"/>
            <a:ext cx="1" cy="32780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1311211" y="4975508"/>
            <a:ext cx="1552753" cy="63835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Evaluate fitness function</a:t>
            </a:r>
          </a:p>
        </p:txBody>
      </p:sp>
      <p:sp>
        <p:nvSpPr>
          <p:cNvPr id="8" name="Rounded Rectangle 7"/>
          <p:cNvSpPr/>
          <p:nvPr/>
        </p:nvSpPr>
        <p:spPr>
          <a:xfrm>
            <a:off x="1311211" y="1799063"/>
            <a:ext cx="1552753" cy="63835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Input all required values</a:t>
            </a:r>
          </a:p>
        </p:txBody>
      </p:sp>
      <p:sp>
        <p:nvSpPr>
          <p:cNvPr id="9" name="Rounded Rectangle 8"/>
          <p:cNvSpPr/>
          <p:nvPr/>
        </p:nvSpPr>
        <p:spPr>
          <a:xfrm>
            <a:off x="1670921" y="2873507"/>
            <a:ext cx="776378" cy="31520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Iter=1</a:t>
            </a:r>
          </a:p>
        </p:txBody>
      </p:sp>
      <p:sp>
        <p:nvSpPr>
          <p:cNvPr id="10" name="Rounded Rectangle 9"/>
          <p:cNvSpPr/>
          <p:nvPr/>
        </p:nvSpPr>
        <p:spPr>
          <a:xfrm>
            <a:off x="1282649" y="4022201"/>
            <a:ext cx="1552753" cy="63835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Non dominated sorting evaluation</a:t>
            </a:r>
          </a:p>
        </p:txBody>
      </p:sp>
      <p:cxnSp>
        <p:nvCxnSpPr>
          <p:cNvPr id="11" name="Straight Arrow Connector 10"/>
          <p:cNvCxnSpPr/>
          <p:nvPr/>
        </p:nvCxnSpPr>
        <p:spPr>
          <a:xfrm flipH="1">
            <a:off x="2087588" y="2504753"/>
            <a:ext cx="1" cy="32780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1670921" y="3447854"/>
            <a:ext cx="776378" cy="31520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pop=1</a:t>
            </a:r>
          </a:p>
        </p:txBody>
      </p:sp>
      <p:cxnSp>
        <p:nvCxnSpPr>
          <p:cNvPr id="13" name="Straight Arrow Connector 12"/>
          <p:cNvCxnSpPr/>
          <p:nvPr/>
        </p:nvCxnSpPr>
        <p:spPr>
          <a:xfrm>
            <a:off x="2059026" y="3229666"/>
            <a:ext cx="84" cy="175776"/>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059025" y="3804743"/>
            <a:ext cx="84" cy="175776"/>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2943553" y="5356241"/>
            <a:ext cx="575922" cy="1"/>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6" name="Diamond 15"/>
          <p:cNvSpPr/>
          <p:nvPr/>
        </p:nvSpPr>
        <p:spPr>
          <a:xfrm>
            <a:off x="3585029" y="4757933"/>
            <a:ext cx="2264228" cy="1163945"/>
          </a:xfrm>
          <a:prstGeom prst="diamond">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Is population&lt;population size</a:t>
            </a:r>
          </a:p>
        </p:txBody>
      </p:sp>
      <p:cxnSp>
        <p:nvCxnSpPr>
          <p:cNvPr id="17" name="Straight Connector 16"/>
          <p:cNvCxnSpPr>
            <a:stCxn id="16" idx="0"/>
          </p:cNvCxnSpPr>
          <p:nvPr/>
        </p:nvCxnSpPr>
        <p:spPr>
          <a:xfrm flipV="1">
            <a:off x="4717143" y="3589122"/>
            <a:ext cx="0" cy="116881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2570671" y="3605458"/>
            <a:ext cx="2146472"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151925" y="3286281"/>
            <a:ext cx="1179618" cy="307777"/>
          </a:xfrm>
          <a:prstGeom prst="rect">
            <a:avLst/>
          </a:prstGeom>
          <a:noFill/>
        </p:spPr>
        <p:txBody>
          <a:bodyPr wrap="none" rtlCol="0">
            <a:spAutoFit/>
          </a:bodyPr>
          <a:lstStyle/>
          <a:p>
            <a:r>
              <a:rPr lang="en-US" sz="1400" dirty="0"/>
              <a:t>Pop =pop+1</a:t>
            </a:r>
          </a:p>
        </p:txBody>
      </p:sp>
      <p:sp>
        <p:nvSpPr>
          <p:cNvPr id="20" name="TextBox 19"/>
          <p:cNvSpPr txBox="1"/>
          <p:nvPr/>
        </p:nvSpPr>
        <p:spPr>
          <a:xfrm>
            <a:off x="4212063" y="4125195"/>
            <a:ext cx="457561" cy="307777"/>
          </a:xfrm>
          <a:prstGeom prst="rect">
            <a:avLst/>
          </a:prstGeom>
          <a:noFill/>
        </p:spPr>
        <p:txBody>
          <a:bodyPr wrap="none" rtlCol="0">
            <a:spAutoFit/>
          </a:bodyPr>
          <a:lstStyle/>
          <a:p>
            <a:r>
              <a:rPr lang="en-US" sz="1400" dirty="0"/>
              <a:t>Yes</a:t>
            </a:r>
            <a:endParaRPr lang="en-US" dirty="0"/>
          </a:p>
        </p:txBody>
      </p:sp>
      <p:sp>
        <p:nvSpPr>
          <p:cNvPr id="21" name="TextBox 20"/>
          <p:cNvSpPr txBox="1"/>
          <p:nvPr/>
        </p:nvSpPr>
        <p:spPr>
          <a:xfrm>
            <a:off x="6123076" y="5483517"/>
            <a:ext cx="418704" cy="307777"/>
          </a:xfrm>
          <a:prstGeom prst="rect">
            <a:avLst/>
          </a:prstGeom>
          <a:noFill/>
        </p:spPr>
        <p:txBody>
          <a:bodyPr wrap="none" rtlCol="0">
            <a:spAutoFit/>
          </a:bodyPr>
          <a:lstStyle/>
          <a:p>
            <a:r>
              <a:rPr lang="en-US" sz="1400" dirty="0"/>
              <a:t>No</a:t>
            </a:r>
          </a:p>
        </p:txBody>
      </p:sp>
      <p:sp>
        <p:nvSpPr>
          <p:cNvPr id="22" name="Rounded Rectangle 21"/>
          <p:cNvSpPr/>
          <p:nvPr/>
        </p:nvSpPr>
        <p:spPr>
          <a:xfrm>
            <a:off x="9647262" y="2881762"/>
            <a:ext cx="2045099" cy="513283"/>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Compute new values</a:t>
            </a:r>
          </a:p>
        </p:txBody>
      </p:sp>
      <p:sp>
        <p:nvSpPr>
          <p:cNvPr id="25" name="Diamond 24"/>
          <p:cNvSpPr/>
          <p:nvPr/>
        </p:nvSpPr>
        <p:spPr>
          <a:xfrm>
            <a:off x="5849257" y="751199"/>
            <a:ext cx="3017954" cy="1331030"/>
          </a:xfrm>
          <a:prstGeom prst="diamond">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Is Iter&lt;Iteration size or best possible value achieved</a:t>
            </a:r>
          </a:p>
        </p:txBody>
      </p:sp>
      <p:sp>
        <p:nvSpPr>
          <p:cNvPr id="26" name="Rectangle 25"/>
          <p:cNvSpPr/>
          <p:nvPr/>
        </p:nvSpPr>
        <p:spPr>
          <a:xfrm>
            <a:off x="7358234" y="2128915"/>
            <a:ext cx="457561" cy="307777"/>
          </a:xfrm>
          <a:prstGeom prst="rect">
            <a:avLst/>
          </a:prstGeom>
        </p:spPr>
        <p:txBody>
          <a:bodyPr wrap="none">
            <a:spAutoFit/>
          </a:bodyPr>
          <a:lstStyle/>
          <a:p>
            <a:r>
              <a:rPr lang="en-US" sz="1400" dirty="0">
                <a:solidFill>
                  <a:srgbClr val="514843"/>
                </a:solidFill>
              </a:rPr>
              <a:t>Yes</a:t>
            </a:r>
            <a:endParaRPr lang="en-US" dirty="0"/>
          </a:p>
        </p:txBody>
      </p:sp>
      <p:sp>
        <p:nvSpPr>
          <p:cNvPr id="27" name="Oval 26"/>
          <p:cNvSpPr/>
          <p:nvPr/>
        </p:nvSpPr>
        <p:spPr>
          <a:xfrm>
            <a:off x="6891477" y="2382553"/>
            <a:ext cx="966157" cy="35448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stop</a:t>
            </a:r>
          </a:p>
        </p:txBody>
      </p:sp>
      <p:cxnSp>
        <p:nvCxnSpPr>
          <p:cNvPr id="28" name="Straight Arrow Connector 27"/>
          <p:cNvCxnSpPr/>
          <p:nvPr/>
        </p:nvCxnSpPr>
        <p:spPr>
          <a:xfrm flipH="1">
            <a:off x="9037301" y="1391864"/>
            <a:ext cx="1632511"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p:nvPr/>
        </p:nvCxnSpPr>
        <p:spPr>
          <a:xfrm rot="10800000" flipV="1">
            <a:off x="2570671" y="1416713"/>
            <a:ext cx="3162473" cy="1583796"/>
          </a:xfrm>
          <a:prstGeom prst="bentConnector3">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4907046" y="1101275"/>
            <a:ext cx="418704" cy="307777"/>
          </a:xfrm>
          <a:prstGeom prst="rect">
            <a:avLst/>
          </a:prstGeom>
        </p:spPr>
        <p:txBody>
          <a:bodyPr wrap="none">
            <a:spAutoFit/>
          </a:bodyPr>
          <a:lstStyle/>
          <a:p>
            <a:r>
              <a:rPr lang="en-US" sz="1400" dirty="0">
                <a:solidFill>
                  <a:srgbClr val="514843"/>
                </a:solidFill>
              </a:rPr>
              <a:t>No</a:t>
            </a:r>
            <a:endParaRPr lang="en-US" dirty="0"/>
          </a:p>
        </p:txBody>
      </p:sp>
      <p:cxnSp>
        <p:nvCxnSpPr>
          <p:cNvPr id="37" name="Straight Arrow Connector 36"/>
          <p:cNvCxnSpPr/>
          <p:nvPr/>
        </p:nvCxnSpPr>
        <p:spPr>
          <a:xfrm>
            <a:off x="2059025" y="4757933"/>
            <a:ext cx="84" cy="175776"/>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7366146" y="2162760"/>
            <a:ext cx="84" cy="175776"/>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0" name="Flowchart: Predefined Process 39"/>
          <p:cNvSpPr/>
          <p:nvPr/>
        </p:nvSpPr>
        <p:spPr>
          <a:xfrm>
            <a:off x="6215741" y="2913693"/>
            <a:ext cx="2725058" cy="2073216"/>
          </a:xfrm>
          <a:prstGeom prst="flowChartPredefinedProcess">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00" dirty="0"/>
          </a:p>
        </p:txBody>
      </p:sp>
      <p:sp>
        <p:nvSpPr>
          <p:cNvPr id="41" name="Rounded Rectangle 40"/>
          <p:cNvSpPr/>
          <p:nvPr/>
        </p:nvSpPr>
        <p:spPr>
          <a:xfrm>
            <a:off x="6492370" y="4334358"/>
            <a:ext cx="2163255" cy="515480"/>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roulette selection (update mating pool)</a:t>
            </a:r>
          </a:p>
        </p:txBody>
      </p:sp>
      <p:sp>
        <p:nvSpPr>
          <p:cNvPr id="42" name="Rounded Rectangle 41"/>
          <p:cNvSpPr/>
          <p:nvPr/>
        </p:nvSpPr>
        <p:spPr>
          <a:xfrm>
            <a:off x="6427687" y="3739327"/>
            <a:ext cx="2381245" cy="457959"/>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Crossover probability(pc)=0.9</a:t>
            </a:r>
          </a:p>
        </p:txBody>
      </p:sp>
      <p:sp>
        <p:nvSpPr>
          <p:cNvPr id="43" name="Rounded Rectangle 42"/>
          <p:cNvSpPr/>
          <p:nvPr/>
        </p:nvSpPr>
        <p:spPr>
          <a:xfrm>
            <a:off x="6350703" y="3106374"/>
            <a:ext cx="2446904" cy="495882"/>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Mutation</a:t>
            </a:r>
          </a:p>
          <a:p>
            <a:pPr algn="ctr"/>
            <a:r>
              <a:rPr lang="en-US" sz="1400" dirty="0"/>
              <a:t>Probability(pm)=0.005</a:t>
            </a:r>
          </a:p>
        </p:txBody>
      </p:sp>
      <p:cxnSp>
        <p:nvCxnSpPr>
          <p:cNvPr id="44" name="Straight Arrow Connector 43"/>
          <p:cNvCxnSpPr/>
          <p:nvPr/>
        </p:nvCxnSpPr>
        <p:spPr>
          <a:xfrm>
            <a:off x="8797607" y="5294685"/>
            <a:ext cx="1872205"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8797607" y="4986909"/>
            <a:ext cx="11325" cy="307776"/>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40" idx="2"/>
          </p:cNvCxnSpPr>
          <p:nvPr/>
        </p:nvCxnSpPr>
        <p:spPr>
          <a:xfrm flipH="1" flipV="1">
            <a:off x="7578270" y="4986909"/>
            <a:ext cx="8744" cy="707459"/>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p:nvPr/>
        </p:nvCxnSpPr>
        <p:spPr>
          <a:xfrm>
            <a:off x="5914811" y="5339905"/>
            <a:ext cx="1705998" cy="354463"/>
          </a:xfrm>
          <a:prstGeom prst="bentConnector3">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flipV="1">
            <a:off x="10669812" y="3440169"/>
            <a:ext cx="2" cy="1854516"/>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10669812" y="1416713"/>
            <a:ext cx="0" cy="14650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8025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p:cNvGraphicFramePr>
            <a:graphicFrameLocks/>
          </p:cNvGraphicFramePr>
          <p:nvPr>
            <p:extLst>
              <p:ext uri="{D42A27DB-BD31-4B8C-83A1-F6EECF244321}">
                <p14:modId xmlns:p14="http://schemas.microsoft.com/office/powerpoint/2010/main" val="359966532"/>
              </p:ext>
            </p:extLst>
          </p:nvPr>
        </p:nvGraphicFramePr>
        <p:xfrm>
          <a:off x="232063" y="4194398"/>
          <a:ext cx="9782895" cy="2075221"/>
        </p:xfrm>
        <a:graphic>
          <a:graphicData uri="http://schemas.openxmlformats.org/drawingml/2006/table">
            <a:tbl>
              <a:tblPr firstRow="1" bandRow="1">
                <a:tableStyleId>{5C22544A-7EE6-4342-B048-85BDC9FD1C3A}</a:tableStyleId>
              </a:tblPr>
              <a:tblGrid>
                <a:gridCol w="1756495">
                  <a:extLst>
                    <a:ext uri="{9D8B030D-6E8A-4147-A177-3AD203B41FA5}">
                      <a16:colId xmlns:a16="http://schemas.microsoft.com/office/drawing/2014/main" val="20000"/>
                    </a:ext>
                  </a:extLst>
                </a:gridCol>
                <a:gridCol w="1277257">
                  <a:extLst>
                    <a:ext uri="{9D8B030D-6E8A-4147-A177-3AD203B41FA5}">
                      <a16:colId xmlns:a16="http://schemas.microsoft.com/office/drawing/2014/main" val="20001"/>
                    </a:ext>
                  </a:extLst>
                </a:gridCol>
                <a:gridCol w="1320800">
                  <a:extLst>
                    <a:ext uri="{9D8B030D-6E8A-4147-A177-3AD203B41FA5}">
                      <a16:colId xmlns:a16="http://schemas.microsoft.com/office/drawing/2014/main" val="20002"/>
                    </a:ext>
                  </a:extLst>
                </a:gridCol>
                <a:gridCol w="1053056">
                  <a:extLst>
                    <a:ext uri="{9D8B030D-6E8A-4147-A177-3AD203B41FA5}">
                      <a16:colId xmlns:a16="http://schemas.microsoft.com/office/drawing/2014/main" val="20003"/>
                    </a:ext>
                  </a:extLst>
                </a:gridCol>
                <a:gridCol w="1351902">
                  <a:extLst>
                    <a:ext uri="{9D8B030D-6E8A-4147-A177-3AD203B41FA5}">
                      <a16:colId xmlns:a16="http://schemas.microsoft.com/office/drawing/2014/main" val="20004"/>
                    </a:ext>
                  </a:extLst>
                </a:gridCol>
                <a:gridCol w="1351902">
                  <a:extLst>
                    <a:ext uri="{9D8B030D-6E8A-4147-A177-3AD203B41FA5}">
                      <a16:colId xmlns:a16="http://schemas.microsoft.com/office/drawing/2014/main" val="20005"/>
                    </a:ext>
                  </a:extLst>
                </a:gridCol>
                <a:gridCol w="1671483">
                  <a:extLst>
                    <a:ext uri="{9D8B030D-6E8A-4147-A177-3AD203B41FA5}">
                      <a16:colId xmlns:a16="http://schemas.microsoft.com/office/drawing/2014/main" val="20006"/>
                    </a:ext>
                  </a:extLst>
                </a:gridCol>
              </a:tblGrid>
              <a:tr h="581701">
                <a:tc>
                  <a:txBody>
                    <a:bodyPr/>
                    <a:lstStyle/>
                    <a:p>
                      <a:r>
                        <a:rPr lang="en-US" sz="2000" dirty="0">
                          <a:solidFill>
                            <a:schemeClr val="tx2"/>
                          </a:solidFill>
                          <a:latin typeface="Times New Roman" panose="02020603050405020304" pitchFamily="18" charset="0"/>
                          <a:cs typeface="Times New Roman" panose="02020603050405020304" pitchFamily="18" charset="0"/>
                        </a:rPr>
                        <a:t>Dimension</a:t>
                      </a:r>
                      <a:r>
                        <a:rPr lang="en-US" sz="2000" baseline="0" dirty="0">
                          <a:solidFill>
                            <a:schemeClr val="tx2"/>
                          </a:solidFill>
                          <a:latin typeface="Times New Roman" panose="02020603050405020304" pitchFamily="18" charset="0"/>
                          <a:cs typeface="Times New Roman" panose="02020603050405020304" pitchFamily="18" charset="0"/>
                        </a:rPr>
                        <a:t> j</a:t>
                      </a:r>
                      <a:endParaRPr lang="en-US" sz="2000" dirty="0">
                        <a:solidFill>
                          <a:schemeClr val="tx2"/>
                        </a:solidFill>
                        <a:latin typeface="Times New Roman" panose="02020603050405020304" pitchFamily="18" charset="0"/>
                        <a:cs typeface="Times New Roman" panose="02020603050405020304" pitchFamily="18" charset="0"/>
                      </a:endParaRPr>
                    </a:p>
                  </a:txBody>
                  <a:tcPr>
                    <a:solidFill>
                      <a:schemeClr val="tx1">
                        <a:lumMod val="20000"/>
                        <a:lumOff val="80000"/>
                      </a:schemeClr>
                    </a:solidFill>
                  </a:tcPr>
                </a:tc>
                <a:tc>
                  <a:txBody>
                    <a:bodyPr/>
                    <a:lstStyle/>
                    <a:p>
                      <a:r>
                        <a:rPr lang="en-US" sz="2000" dirty="0">
                          <a:solidFill>
                            <a:schemeClr val="tx2"/>
                          </a:solidFill>
                          <a:latin typeface="Times New Roman" panose="02020603050405020304" pitchFamily="18" charset="0"/>
                          <a:cs typeface="Times New Roman" panose="02020603050405020304" pitchFamily="18" charset="0"/>
                        </a:rPr>
                        <a:t>1</a:t>
                      </a:r>
                    </a:p>
                  </a:txBody>
                  <a:tcPr>
                    <a:solidFill>
                      <a:schemeClr val="tx1">
                        <a:lumMod val="20000"/>
                        <a:lumOff val="80000"/>
                      </a:schemeClr>
                    </a:solidFill>
                  </a:tcPr>
                </a:tc>
                <a:tc>
                  <a:txBody>
                    <a:bodyPr/>
                    <a:lstStyle/>
                    <a:p>
                      <a:r>
                        <a:rPr lang="en-US" sz="2000" dirty="0">
                          <a:solidFill>
                            <a:schemeClr val="tx2"/>
                          </a:solidFill>
                          <a:latin typeface="Times New Roman" panose="02020603050405020304" pitchFamily="18" charset="0"/>
                          <a:cs typeface="Times New Roman" panose="02020603050405020304" pitchFamily="18" charset="0"/>
                        </a:rPr>
                        <a:t>2</a:t>
                      </a:r>
                    </a:p>
                  </a:txBody>
                  <a:tcPr>
                    <a:solidFill>
                      <a:schemeClr val="tx1">
                        <a:lumMod val="20000"/>
                        <a:lumOff val="80000"/>
                      </a:schemeClr>
                    </a:solidFill>
                  </a:tcPr>
                </a:tc>
                <a:tc>
                  <a:txBody>
                    <a:bodyPr/>
                    <a:lstStyle/>
                    <a:p>
                      <a:r>
                        <a:rPr lang="en-US" sz="2000" dirty="0">
                          <a:solidFill>
                            <a:schemeClr val="tx2"/>
                          </a:solidFill>
                          <a:latin typeface="Times New Roman" panose="02020603050405020304" pitchFamily="18" charset="0"/>
                          <a:cs typeface="Times New Roman" panose="02020603050405020304" pitchFamily="18" charset="0"/>
                        </a:rPr>
                        <a:t>3</a:t>
                      </a:r>
                    </a:p>
                  </a:txBody>
                  <a:tcPr>
                    <a:solidFill>
                      <a:schemeClr val="tx1">
                        <a:lumMod val="20000"/>
                        <a:lumOff val="80000"/>
                      </a:schemeClr>
                    </a:solidFill>
                  </a:tcPr>
                </a:tc>
                <a:tc>
                  <a:txBody>
                    <a:bodyPr/>
                    <a:lstStyle/>
                    <a:p>
                      <a:r>
                        <a:rPr lang="en-US" sz="2000" dirty="0">
                          <a:solidFill>
                            <a:schemeClr val="tx2"/>
                          </a:solidFill>
                          <a:latin typeface="Times New Roman" panose="02020603050405020304" pitchFamily="18" charset="0"/>
                          <a:cs typeface="Times New Roman" panose="02020603050405020304" pitchFamily="18" charset="0"/>
                        </a:rPr>
                        <a:t>4</a:t>
                      </a:r>
                    </a:p>
                  </a:txBody>
                  <a:tcPr>
                    <a:solidFill>
                      <a:schemeClr val="tx1">
                        <a:lumMod val="20000"/>
                        <a:lumOff val="80000"/>
                      </a:schemeClr>
                    </a:solidFill>
                  </a:tcPr>
                </a:tc>
                <a:tc>
                  <a:txBody>
                    <a:bodyPr/>
                    <a:lstStyle/>
                    <a:p>
                      <a:r>
                        <a:rPr lang="en-US" sz="2000" dirty="0">
                          <a:solidFill>
                            <a:schemeClr val="tx2"/>
                          </a:solidFill>
                          <a:latin typeface="Times New Roman" panose="02020603050405020304" pitchFamily="18" charset="0"/>
                          <a:cs typeface="Times New Roman" panose="02020603050405020304" pitchFamily="18" charset="0"/>
                        </a:rPr>
                        <a:t>5</a:t>
                      </a:r>
                    </a:p>
                  </a:txBody>
                  <a:tcPr>
                    <a:solidFill>
                      <a:schemeClr val="tx1">
                        <a:lumMod val="20000"/>
                        <a:lumOff val="80000"/>
                      </a:schemeClr>
                    </a:solidFill>
                  </a:tcPr>
                </a:tc>
                <a:tc>
                  <a:txBody>
                    <a:bodyPr/>
                    <a:lstStyle/>
                    <a:p>
                      <a:r>
                        <a:rPr lang="en-US" sz="2000" dirty="0">
                          <a:solidFill>
                            <a:schemeClr val="tx2"/>
                          </a:solidFill>
                          <a:latin typeface="Times New Roman" panose="02020603050405020304" pitchFamily="18" charset="0"/>
                          <a:cs typeface="Times New Roman" panose="02020603050405020304" pitchFamily="18" charset="0"/>
                        </a:rPr>
                        <a:t>6</a:t>
                      </a:r>
                    </a:p>
                  </a:txBody>
                  <a:tcPr>
                    <a:solidFill>
                      <a:schemeClr val="tx1">
                        <a:lumMod val="20000"/>
                        <a:lumOff val="80000"/>
                      </a:schemeClr>
                    </a:solidFill>
                  </a:tcPr>
                </a:tc>
                <a:extLst>
                  <a:ext uri="{0D108BD9-81ED-4DB2-BD59-A6C34878D82A}">
                    <a16:rowId xmlns:a16="http://schemas.microsoft.com/office/drawing/2014/main" val="10000"/>
                  </a:ext>
                </a:extLst>
              </a:tr>
              <a:tr h="463005">
                <a:tc>
                  <a:txBody>
                    <a:bodyPr/>
                    <a:lstStyle/>
                    <a:p>
                      <a:pPr marL="0" algn="l" defTabSz="914400" rtl="0" eaLnBrk="1" latinLnBrk="0" hangingPunct="1"/>
                      <a:endParaRPr lang="en-US" sz="2000" kern="1200" dirty="0">
                        <a:solidFill>
                          <a:schemeClr val="tx2"/>
                        </a:solidFill>
                        <a:latin typeface="Times New Roman" panose="02020603050405020304" pitchFamily="18" charset="0"/>
                        <a:ea typeface="+mn-ea"/>
                        <a:cs typeface="Times New Roman" panose="02020603050405020304" pitchFamily="18" charset="0"/>
                      </a:endParaRPr>
                    </a:p>
                  </a:txBody>
                  <a:tcPr>
                    <a:solidFill>
                      <a:schemeClr val="tx1">
                        <a:lumMod val="20000"/>
                        <a:lumOff val="80000"/>
                      </a:schemeClr>
                    </a:solidFill>
                  </a:tcPr>
                </a:tc>
                <a:tc>
                  <a:txBody>
                    <a:bodyPr/>
                    <a:lstStyle/>
                    <a:p>
                      <a:pPr marL="0" algn="l" defTabSz="914400" rtl="0" eaLnBrk="1" latinLnBrk="0" hangingPunct="1"/>
                      <a:r>
                        <a:rPr lang="en-US" sz="2000" kern="1200" dirty="0">
                          <a:solidFill>
                            <a:schemeClr val="tx2"/>
                          </a:solidFill>
                          <a:latin typeface="Times New Roman" panose="02020603050405020304" pitchFamily="18" charset="0"/>
                          <a:ea typeface="+mn-ea"/>
                          <a:cs typeface="Times New Roman" panose="02020603050405020304" pitchFamily="18" charset="0"/>
                        </a:rPr>
                        <a:t>0.11</a:t>
                      </a:r>
                    </a:p>
                  </a:txBody>
                  <a:tcPr>
                    <a:solidFill>
                      <a:schemeClr val="tx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tx2"/>
                          </a:solidFill>
                          <a:latin typeface="Times New Roman" panose="02020603050405020304" pitchFamily="18" charset="0"/>
                          <a:ea typeface="+mn-ea"/>
                          <a:cs typeface="Times New Roman" panose="02020603050405020304" pitchFamily="18" charset="0"/>
                        </a:rPr>
                        <a:t>1.48</a:t>
                      </a:r>
                    </a:p>
                  </a:txBody>
                  <a:tcPr>
                    <a:solidFill>
                      <a:schemeClr val="tx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tx2"/>
                          </a:solidFill>
                          <a:latin typeface="Times New Roman" panose="02020603050405020304" pitchFamily="18" charset="0"/>
                          <a:ea typeface="+mn-ea"/>
                          <a:cs typeface="Times New Roman" panose="02020603050405020304" pitchFamily="18" charset="0"/>
                        </a:rPr>
                        <a:t>1.21</a:t>
                      </a:r>
                    </a:p>
                  </a:txBody>
                  <a:tcPr>
                    <a:solidFill>
                      <a:schemeClr val="tx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tx2"/>
                          </a:solidFill>
                          <a:latin typeface="Times New Roman" panose="02020603050405020304" pitchFamily="18" charset="0"/>
                          <a:ea typeface="+mn-ea"/>
                          <a:cs typeface="Times New Roman" panose="02020603050405020304" pitchFamily="18" charset="0"/>
                        </a:rPr>
                        <a:t>0.45</a:t>
                      </a:r>
                    </a:p>
                    <a:p>
                      <a:pPr marL="0" algn="l" defTabSz="914400" rtl="0" eaLnBrk="1" latinLnBrk="0" hangingPunct="1"/>
                      <a:endParaRPr lang="en-US" sz="2000" kern="1200" dirty="0">
                        <a:solidFill>
                          <a:schemeClr val="tx2"/>
                        </a:solidFill>
                        <a:latin typeface="Times New Roman" panose="02020603050405020304" pitchFamily="18" charset="0"/>
                        <a:ea typeface="+mn-ea"/>
                        <a:cs typeface="Times New Roman" panose="02020603050405020304" pitchFamily="18" charset="0"/>
                      </a:endParaRPr>
                    </a:p>
                  </a:txBody>
                  <a:tcPr>
                    <a:solidFill>
                      <a:schemeClr val="tx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tx2"/>
                          </a:solidFill>
                          <a:latin typeface="Times New Roman" panose="02020603050405020304" pitchFamily="18" charset="0"/>
                          <a:ea typeface="+mn-ea"/>
                          <a:cs typeface="Times New Roman" panose="02020603050405020304" pitchFamily="18" charset="0"/>
                        </a:rPr>
                        <a:t>1.08</a:t>
                      </a:r>
                    </a:p>
                  </a:txBody>
                  <a:tcPr>
                    <a:solidFill>
                      <a:schemeClr val="tx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tx2"/>
                          </a:solidFill>
                          <a:latin typeface="Times New Roman" panose="02020603050405020304" pitchFamily="18" charset="0"/>
                          <a:ea typeface="+mn-ea"/>
                          <a:cs typeface="Times New Roman" panose="02020603050405020304" pitchFamily="18" charset="0"/>
                        </a:rPr>
                        <a:t>0.32</a:t>
                      </a:r>
                    </a:p>
                    <a:p>
                      <a:pPr marL="0" algn="l" defTabSz="914400" rtl="0" eaLnBrk="1" latinLnBrk="0" hangingPunct="1"/>
                      <a:endParaRPr lang="en-US" sz="2000" kern="1200" dirty="0">
                        <a:solidFill>
                          <a:schemeClr val="tx2"/>
                        </a:solidFill>
                        <a:latin typeface="Times New Roman" panose="02020603050405020304" pitchFamily="18" charset="0"/>
                        <a:ea typeface="+mn-ea"/>
                        <a:cs typeface="Times New Roman" panose="02020603050405020304" pitchFamily="18" charset="0"/>
                      </a:endParaRPr>
                    </a:p>
                  </a:txBody>
                  <a:tcPr>
                    <a:solidFill>
                      <a:schemeClr val="tx1">
                        <a:lumMod val="20000"/>
                        <a:lumOff val="80000"/>
                      </a:schemeClr>
                    </a:solidFill>
                  </a:tcPr>
                </a:tc>
                <a:extLst>
                  <a:ext uri="{0D108BD9-81ED-4DB2-BD59-A6C34878D82A}">
                    <a16:rowId xmlns:a16="http://schemas.microsoft.com/office/drawing/2014/main" val="10001"/>
                  </a:ext>
                </a:extLst>
              </a:tr>
              <a:tr h="350205">
                <a:tc>
                  <a:txBody>
                    <a:bodyPr/>
                    <a:lstStyle/>
                    <a:p>
                      <a:endParaRPr lang="en-US" sz="2000" dirty="0">
                        <a:solidFill>
                          <a:schemeClr val="tx2"/>
                        </a:solidFill>
                        <a:latin typeface="Times New Roman" panose="02020603050405020304" pitchFamily="18" charset="0"/>
                        <a:cs typeface="Times New Roman" panose="02020603050405020304" pitchFamily="18" charset="0"/>
                      </a:endParaRPr>
                    </a:p>
                  </a:txBody>
                  <a:tcPr>
                    <a:solidFill>
                      <a:schemeClr val="tx1">
                        <a:lumMod val="20000"/>
                        <a:lumOff val="80000"/>
                      </a:schemeClr>
                    </a:solidFill>
                  </a:tcPr>
                </a:tc>
                <a:tc>
                  <a:txBody>
                    <a:bodyPr/>
                    <a:lstStyle/>
                    <a:p>
                      <a:r>
                        <a:rPr lang="en-US" sz="2000" dirty="0">
                          <a:solidFill>
                            <a:schemeClr val="tx2"/>
                          </a:solidFill>
                          <a:latin typeface="Times New Roman" panose="02020603050405020304" pitchFamily="18" charset="0"/>
                          <a:cs typeface="Times New Roman" panose="02020603050405020304" pitchFamily="18" charset="0"/>
                        </a:rPr>
                        <a:t>3.89</a:t>
                      </a:r>
                    </a:p>
                  </a:txBody>
                  <a:tcPr>
                    <a:solidFill>
                      <a:schemeClr val="tx1">
                        <a:lumMod val="20000"/>
                        <a:lumOff val="80000"/>
                      </a:schemeClr>
                    </a:solidFill>
                  </a:tcPr>
                </a:tc>
                <a:tc>
                  <a:txBody>
                    <a:bodyPr/>
                    <a:lstStyle/>
                    <a:p>
                      <a:r>
                        <a:rPr lang="en-US" sz="2000" dirty="0">
                          <a:solidFill>
                            <a:schemeClr val="tx2"/>
                          </a:solidFill>
                          <a:latin typeface="Times New Roman" panose="02020603050405020304" pitchFamily="18" charset="0"/>
                          <a:cs typeface="Times New Roman" panose="02020603050405020304" pitchFamily="18" charset="0"/>
                        </a:rPr>
                        <a:t>2.94</a:t>
                      </a:r>
                    </a:p>
                  </a:txBody>
                  <a:tcPr>
                    <a:solidFill>
                      <a:schemeClr val="tx1">
                        <a:lumMod val="20000"/>
                        <a:lumOff val="80000"/>
                      </a:schemeClr>
                    </a:solidFill>
                  </a:tcPr>
                </a:tc>
                <a:tc>
                  <a:txBody>
                    <a:bodyPr/>
                    <a:lstStyle/>
                    <a:p>
                      <a:r>
                        <a:rPr lang="en-US" sz="2000" dirty="0">
                          <a:solidFill>
                            <a:schemeClr val="tx2"/>
                          </a:solidFill>
                          <a:latin typeface="Times New Roman" panose="02020603050405020304" pitchFamily="18" charset="0"/>
                          <a:cs typeface="Times New Roman" panose="02020603050405020304" pitchFamily="18" charset="0"/>
                        </a:rPr>
                        <a:t>3.08</a:t>
                      </a:r>
                    </a:p>
                  </a:txBody>
                  <a:tcPr>
                    <a:solidFill>
                      <a:schemeClr val="tx1">
                        <a:lumMod val="20000"/>
                        <a:lumOff val="80000"/>
                      </a:schemeClr>
                    </a:solidFill>
                  </a:tcPr>
                </a:tc>
                <a:tc>
                  <a:txBody>
                    <a:bodyPr/>
                    <a:lstStyle/>
                    <a:p>
                      <a:r>
                        <a:rPr lang="en-US" sz="2000" dirty="0">
                          <a:solidFill>
                            <a:schemeClr val="tx2"/>
                          </a:solidFill>
                          <a:latin typeface="Times New Roman" panose="02020603050405020304" pitchFamily="18" charset="0"/>
                          <a:cs typeface="Times New Roman" panose="02020603050405020304" pitchFamily="18" charset="0"/>
                        </a:rPr>
                        <a:t>-0.87</a:t>
                      </a:r>
                    </a:p>
                  </a:txBody>
                  <a:tcPr>
                    <a:solidFill>
                      <a:schemeClr val="tx1">
                        <a:lumMod val="20000"/>
                        <a:lumOff val="80000"/>
                      </a:schemeClr>
                    </a:solidFill>
                  </a:tcPr>
                </a:tc>
                <a:tc>
                  <a:txBody>
                    <a:bodyPr/>
                    <a:lstStyle/>
                    <a:p>
                      <a:r>
                        <a:rPr lang="en-US" sz="2000" dirty="0">
                          <a:solidFill>
                            <a:schemeClr val="tx2"/>
                          </a:solidFill>
                          <a:latin typeface="Times New Roman" panose="02020603050405020304" pitchFamily="18" charset="0"/>
                          <a:cs typeface="Times New Roman" panose="02020603050405020304" pitchFamily="18" charset="0"/>
                        </a:rPr>
                        <a:t>-0.20</a:t>
                      </a:r>
                    </a:p>
                  </a:txBody>
                  <a:tcPr>
                    <a:solidFill>
                      <a:schemeClr val="tx1">
                        <a:lumMod val="20000"/>
                        <a:lumOff val="80000"/>
                      </a:schemeClr>
                    </a:solidFill>
                  </a:tcPr>
                </a:tc>
                <a:tc>
                  <a:txBody>
                    <a:bodyPr/>
                    <a:lstStyle/>
                    <a:p>
                      <a:r>
                        <a:rPr lang="en-US" sz="2000" dirty="0">
                          <a:solidFill>
                            <a:schemeClr val="tx2"/>
                          </a:solidFill>
                          <a:latin typeface="Times New Roman" panose="02020603050405020304" pitchFamily="18" charset="0"/>
                          <a:cs typeface="Times New Roman" panose="02020603050405020304" pitchFamily="18" charset="0"/>
                        </a:rPr>
                        <a:t>3.16</a:t>
                      </a:r>
                    </a:p>
                  </a:txBody>
                  <a:tcPr>
                    <a:solidFill>
                      <a:schemeClr val="tx1">
                        <a:lumMod val="20000"/>
                        <a:lumOff val="80000"/>
                      </a:schemeClr>
                    </a:solidFill>
                  </a:tcPr>
                </a:tc>
                <a:extLst>
                  <a:ext uri="{0D108BD9-81ED-4DB2-BD59-A6C34878D82A}">
                    <a16:rowId xmlns:a16="http://schemas.microsoft.com/office/drawing/2014/main" val="10002"/>
                  </a:ext>
                </a:extLst>
              </a:tr>
              <a:tr h="389597">
                <a:tc>
                  <a:txBody>
                    <a:bodyPr/>
                    <a:lstStyle/>
                    <a:p>
                      <a:r>
                        <a:rPr lang="en-US" sz="2000" dirty="0">
                          <a:solidFill>
                            <a:schemeClr val="tx2"/>
                          </a:solidFill>
                          <a:latin typeface="Times New Roman" panose="02020603050405020304" pitchFamily="18" charset="0"/>
                          <a:cs typeface="Times New Roman" panose="02020603050405020304" pitchFamily="18" charset="0"/>
                        </a:rPr>
                        <a:t>Job</a:t>
                      </a:r>
                      <a:r>
                        <a:rPr lang="en-US" sz="2000" baseline="0" dirty="0">
                          <a:solidFill>
                            <a:schemeClr val="tx2"/>
                          </a:solidFill>
                          <a:latin typeface="Times New Roman" panose="02020603050405020304" pitchFamily="18" charset="0"/>
                          <a:cs typeface="Times New Roman" panose="02020603050405020304" pitchFamily="18" charset="0"/>
                        </a:rPr>
                        <a:t> sequence</a:t>
                      </a:r>
                      <a:endParaRPr lang="en-US" sz="2000" dirty="0">
                        <a:solidFill>
                          <a:schemeClr val="tx2"/>
                        </a:solidFill>
                        <a:latin typeface="Times New Roman" panose="02020603050405020304" pitchFamily="18" charset="0"/>
                        <a:cs typeface="Times New Roman" panose="02020603050405020304" pitchFamily="18" charset="0"/>
                      </a:endParaRPr>
                    </a:p>
                  </a:txBody>
                  <a:tcPr>
                    <a:solidFill>
                      <a:schemeClr val="tx1">
                        <a:lumMod val="20000"/>
                        <a:lumOff val="80000"/>
                      </a:schemeClr>
                    </a:solidFill>
                  </a:tcPr>
                </a:tc>
                <a:tc>
                  <a:txBody>
                    <a:bodyPr/>
                    <a:lstStyle/>
                    <a:p>
                      <a:r>
                        <a:rPr lang="en-US" sz="2000" dirty="0">
                          <a:solidFill>
                            <a:schemeClr val="tx2"/>
                          </a:solidFill>
                          <a:latin typeface="Times New Roman" panose="02020603050405020304" pitchFamily="18" charset="0"/>
                          <a:cs typeface="Times New Roman" panose="02020603050405020304" pitchFamily="18" charset="0"/>
                        </a:rPr>
                        <a:t>1</a:t>
                      </a:r>
                    </a:p>
                  </a:txBody>
                  <a:tcPr>
                    <a:solidFill>
                      <a:schemeClr val="tx1">
                        <a:lumMod val="20000"/>
                        <a:lumOff val="80000"/>
                      </a:schemeClr>
                    </a:solidFill>
                  </a:tcPr>
                </a:tc>
                <a:tc>
                  <a:txBody>
                    <a:bodyPr/>
                    <a:lstStyle/>
                    <a:p>
                      <a:r>
                        <a:rPr lang="en-US" sz="2000" dirty="0">
                          <a:solidFill>
                            <a:schemeClr val="tx2"/>
                          </a:solidFill>
                          <a:latin typeface="Times New Roman" panose="02020603050405020304" pitchFamily="18" charset="0"/>
                          <a:cs typeface="Times New Roman" panose="02020603050405020304" pitchFamily="18" charset="0"/>
                        </a:rPr>
                        <a:t>6</a:t>
                      </a:r>
                    </a:p>
                  </a:txBody>
                  <a:tcPr>
                    <a:solidFill>
                      <a:schemeClr val="tx1">
                        <a:lumMod val="20000"/>
                        <a:lumOff val="80000"/>
                      </a:schemeClr>
                    </a:solidFill>
                  </a:tcPr>
                </a:tc>
                <a:tc>
                  <a:txBody>
                    <a:bodyPr/>
                    <a:lstStyle/>
                    <a:p>
                      <a:r>
                        <a:rPr lang="en-US" sz="2000" dirty="0">
                          <a:solidFill>
                            <a:schemeClr val="tx2"/>
                          </a:solidFill>
                          <a:latin typeface="Times New Roman" panose="02020603050405020304" pitchFamily="18" charset="0"/>
                          <a:cs typeface="Times New Roman" panose="02020603050405020304" pitchFamily="18" charset="0"/>
                        </a:rPr>
                        <a:t>4</a:t>
                      </a:r>
                    </a:p>
                  </a:txBody>
                  <a:tcPr>
                    <a:solidFill>
                      <a:schemeClr val="tx1">
                        <a:lumMod val="20000"/>
                        <a:lumOff val="80000"/>
                      </a:schemeClr>
                    </a:solidFill>
                  </a:tcPr>
                </a:tc>
                <a:tc>
                  <a:txBody>
                    <a:bodyPr/>
                    <a:lstStyle/>
                    <a:p>
                      <a:r>
                        <a:rPr lang="en-US" sz="2000" dirty="0">
                          <a:solidFill>
                            <a:schemeClr val="tx2"/>
                          </a:solidFill>
                          <a:latin typeface="Times New Roman" panose="02020603050405020304" pitchFamily="18" charset="0"/>
                          <a:cs typeface="Times New Roman" panose="02020603050405020304" pitchFamily="18" charset="0"/>
                        </a:rPr>
                        <a:t>5</a:t>
                      </a:r>
                    </a:p>
                  </a:txBody>
                  <a:tcPr>
                    <a:solidFill>
                      <a:schemeClr val="tx1">
                        <a:lumMod val="20000"/>
                        <a:lumOff val="80000"/>
                      </a:schemeClr>
                    </a:solidFill>
                  </a:tcPr>
                </a:tc>
                <a:tc>
                  <a:txBody>
                    <a:bodyPr/>
                    <a:lstStyle/>
                    <a:p>
                      <a:r>
                        <a:rPr lang="en-US" sz="2000" dirty="0">
                          <a:solidFill>
                            <a:schemeClr val="tx2"/>
                          </a:solidFill>
                          <a:latin typeface="Times New Roman" panose="02020603050405020304" pitchFamily="18" charset="0"/>
                          <a:cs typeface="Times New Roman" panose="02020603050405020304" pitchFamily="18" charset="0"/>
                        </a:rPr>
                        <a:t>3</a:t>
                      </a:r>
                    </a:p>
                  </a:txBody>
                  <a:tcPr>
                    <a:solidFill>
                      <a:schemeClr val="tx1">
                        <a:lumMod val="20000"/>
                        <a:lumOff val="80000"/>
                      </a:schemeClr>
                    </a:solidFill>
                  </a:tcPr>
                </a:tc>
                <a:tc>
                  <a:txBody>
                    <a:bodyPr/>
                    <a:lstStyle/>
                    <a:p>
                      <a:r>
                        <a:rPr lang="en-US" sz="2000" dirty="0">
                          <a:solidFill>
                            <a:schemeClr val="tx2"/>
                          </a:solidFill>
                          <a:latin typeface="Times New Roman" panose="02020603050405020304" pitchFamily="18" charset="0"/>
                          <a:cs typeface="Times New Roman" panose="02020603050405020304" pitchFamily="18" charset="0"/>
                        </a:rPr>
                        <a:t>2</a:t>
                      </a:r>
                    </a:p>
                  </a:txBody>
                  <a:tcPr>
                    <a:solidFill>
                      <a:schemeClr val="tx1">
                        <a:lumMod val="20000"/>
                        <a:lumOff val="80000"/>
                      </a:schemeClr>
                    </a:solidFill>
                  </a:tcPr>
                </a:tc>
                <a:extLst>
                  <a:ext uri="{0D108BD9-81ED-4DB2-BD59-A6C34878D82A}">
                    <a16:rowId xmlns:a16="http://schemas.microsoft.com/office/drawing/2014/main" val="10003"/>
                  </a:ext>
                </a:extLst>
              </a:tr>
            </a:tbl>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180953969"/>
              </p:ext>
            </p:extLst>
          </p:nvPr>
        </p:nvGraphicFramePr>
        <p:xfrm>
          <a:off x="586462" y="4731410"/>
          <a:ext cx="903755" cy="589126"/>
        </p:xfrm>
        <a:graphic>
          <a:graphicData uri="http://schemas.openxmlformats.org/presentationml/2006/ole">
            <mc:AlternateContent xmlns:mc="http://schemas.openxmlformats.org/markup-compatibility/2006">
              <mc:Choice xmlns:v="urn:schemas-microsoft-com:vml" Requires="v">
                <p:oleObj spid="_x0000_s6351" name="Equation" r:id="rId3" imgW="177480" imgH="253800" progId="Equation.DSMT4">
                  <p:embed/>
                </p:oleObj>
              </mc:Choice>
              <mc:Fallback>
                <p:oleObj name="Equation" r:id="rId3" imgW="177480" imgH="253800" progId="Equation.DSMT4">
                  <p:embed/>
                  <p:pic>
                    <p:nvPicPr>
                      <p:cNvPr id="0" name=""/>
                      <p:cNvPicPr/>
                      <p:nvPr/>
                    </p:nvPicPr>
                    <p:blipFill>
                      <a:blip r:embed="rId4"/>
                      <a:stretch>
                        <a:fillRect/>
                      </a:stretch>
                    </p:blipFill>
                    <p:spPr>
                      <a:xfrm>
                        <a:off x="586462" y="4731410"/>
                        <a:ext cx="903755" cy="589126"/>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946424119"/>
              </p:ext>
            </p:extLst>
          </p:nvPr>
        </p:nvGraphicFramePr>
        <p:xfrm>
          <a:off x="586462" y="5384921"/>
          <a:ext cx="617014" cy="550656"/>
        </p:xfrm>
        <a:graphic>
          <a:graphicData uri="http://schemas.openxmlformats.org/presentationml/2006/ole">
            <mc:AlternateContent xmlns:mc="http://schemas.openxmlformats.org/markup-compatibility/2006">
              <mc:Choice xmlns:v="urn:schemas-microsoft-com:vml" Requires="v">
                <p:oleObj spid="_x0000_s6352" name="Equation" r:id="rId5" imgW="164880" imgH="253800" progId="Equation.DSMT4">
                  <p:embed/>
                </p:oleObj>
              </mc:Choice>
              <mc:Fallback>
                <p:oleObj name="Equation" r:id="rId5" imgW="164880" imgH="253800" progId="Equation.DSMT4">
                  <p:embed/>
                  <p:pic>
                    <p:nvPicPr>
                      <p:cNvPr id="0" name=""/>
                      <p:cNvPicPr/>
                      <p:nvPr/>
                    </p:nvPicPr>
                    <p:blipFill>
                      <a:blip r:embed="rId6"/>
                      <a:stretch>
                        <a:fillRect/>
                      </a:stretch>
                    </p:blipFill>
                    <p:spPr>
                      <a:xfrm>
                        <a:off x="586462" y="5384921"/>
                        <a:ext cx="617014" cy="550656"/>
                      </a:xfrm>
                      <a:prstGeom prst="rect">
                        <a:avLst/>
                      </a:prstGeom>
                    </p:spPr>
                  </p:pic>
                </p:oleObj>
              </mc:Fallback>
            </mc:AlternateContent>
          </a:graphicData>
        </a:graphic>
      </p:graphicFrame>
      <p:sp>
        <p:nvSpPr>
          <p:cNvPr id="10" name="TextBox 9"/>
          <p:cNvSpPr txBox="1"/>
          <p:nvPr/>
        </p:nvSpPr>
        <p:spPr>
          <a:xfrm>
            <a:off x="116115" y="1"/>
            <a:ext cx="11874878" cy="4493538"/>
          </a:xfrm>
          <a:prstGeom prst="rect">
            <a:avLst/>
          </a:prstGeom>
          <a:noFill/>
        </p:spPr>
        <p:txBody>
          <a:bodyPr wrap="square" rtlCol="0">
            <a:spAutoFit/>
          </a:bodyPr>
          <a:lstStyle/>
          <a:p>
            <a:r>
              <a:rPr lang="en-US" sz="3200" b="1" u="sng" dirty="0">
                <a:latin typeface="+mj-lt"/>
                <a:cs typeface="Times New Roman" panose="02020603050405020304" pitchFamily="18" charset="0"/>
              </a:rPr>
              <a:t>Non dominated sorting Particle swarm optimization process:</a:t>
            </a:r>
          </a:p>
          <a:p>
            <a:endParaRPr lang="en-US" sz="3200" b="1" u="sng" dirty="0">
              <a:latin typeface="+mj-lt"/>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p>
          <a:p>
            <a:endParaRPr lang="en-US" dirty="0"/>
          </a:p>
          <a:p>
            <a:endParaRPr lang="en-US" dirty="0"/>
          </a:p>
          <a:p>
            <a:endParaRPr lang="en-US" dirty="0"/>
          </a:p>
          <a:p>
            <a:r>
              <a:rPr lang="en-US" dirty="0"/>
              <a:t>			</a:t>
            </a:r>
          </a:p>
          <a:p>
            <a:endParaRPr lang="en-US" dirty="0"/>
          </a:p>
          <a:p>
            <a:endParaRPr lang="en-US" dirty="0"/>
          </a:p>
          <a:p>
            <a:r>
              <a:rPr lang="en-US" dirty="0"/>
              <a:t>	</a:t>
            </a:r>
          </a:p>
          <a:p>
            <a:endParaRPr lang="en-US" dirty="0"/>
          </a:p>
          <a:p>
            <a:endParaRPr lang="en-US" dirty="0"/>
          </a:p>
          <a:p>
            <a:r>
              <a:rPr lang="en-US" dirty="0"/>
              <a:t>	</a:t>
            </a:r>
          </a:p>
          <a:p>
            <a:endParaRPr lang="en-US" dirty="0"/>
          </a:p>
        </p:txBody>
      </p:sp>
      <p:sp>
        <p:nvSpPr>
          <p:cNvPr id="11" name="TextBox 10"/>
          <p:cNvSpPr txBox="1"/>
          <p:nvPr/>
        </p:nvSpPr>
        <p:spPr>
          <a:xfrm>
            <a:off x="10589764" y="5152418"/>
            <a:ext cx="1529750"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Obtained by </a:t>
            </a:r>
            <a:r>
              <a:rPr lang="en-US" sz="2000" b="1" dirty="0" err="1">
                <a:solidFill>
                  <a:schemeClr val="tx2"/>
                </a:solidFill>
                <a:latin typeface="Times New Roman" panose="02020603050405020304" pitchFamily="18" charset="0"/>
                <a:cs typeface="Times New Roman" panose="02020603050405020304" pitchFamily="18" charset="0"/>
              </a:rPr>
              <a:t>spv</a:t>
            </a:r>
            <a:r>
              <a:rPr lang="en-US" sz="2000" b="1" dirty="0">
                <a:solidFill>
                  <a:schemeClr val="tx2"/>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rule if initialized</a:t>
            </a:r>
          </a:p>
        </p:txBody>
      </p:sp>
      <p:sp>
        <p:nvSpPr>
          <p:cNvPr id="12" name="Left Arrow 11"/>
          <p:cNvSpPr/>
          <p:nvPr/>
        </p:nvSpPr>
        <p:spPr>
          <a:xfrm>
            <a:off x="9852897" y="5984310"/>
            <a:ext cx="736867" cy="16704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Object 12"/>
          <p:cNvGraphicFramePr>
            <a:graphicFrameLocks noChangeAspect="1"/>
          </p:cNvGraphicFramePr>
          <p:nvPr>
            <p:extLst>
              <p:ext uri="{D42A27DB-BD31-4B8C-83A1-F6EECF244321}">
                <p14:modId xmlns:p14="http://schemas.microsoft.com/office/powerpoint/2010/main" val="1084416568"/>
              </p:ext>
            </p:extLst>
          </p:nvPr>
        </p:nvGraphicFramePr>
        <p:xfrm>
          <a:off x="2896920" y="762907"/>
          <a:ext cx="6776023" cy="589220"/>
        </p:xfrm>
        <a:graphic>
          <a:graphicData uri="http://schemas.openxmlformats.org/presentationml/2006/ole">
            <mc:AlternateContent xmlns:mc="http://schemas.openxmlformats.org/markup-compatibility/2006">
              <mc:Choice xmlns:v="urn:schemas-microsoft-com:vml" Requires="v">
                <p:oleObj spid="_x0000_s6353" name="Equation" r:id="rId7" imgW="2920680" imgH="253800" progId="Equation.DSMT4">
                  <p:embed/>
                </p:oleObj>
              </mc:Choice>
              <mc:Fallback>
                <p:oleObj name="Equation" r:id="rId7" imgW="2920680" imgH="253800" progId="Equation.DSMT4">
                  <p:embed/>
                  <p:pic>
                    <p:nvPicPr>
                      <p:cNvPr id="0" name=""/>
                      <p:cNvPicPr/>
                      <p:nvPr/>
                    </p:nvPicPr>
                    <p:blipFill>
                      <a:blip r:embed="rId8"/>
                      <a:stretch>
                        <a:fillRect/>
                      </a:stretch>
                    </p:blipFill>
                    <p:spPr>
                      <a:xfrm>
                        <a:off x="2896920" y="762907"/>
                        <a:ext cx="6776023" cy="589220"/>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2486144330"/>
              </p:ext>
            </p:extLst>
          </p:nvPr>
        </p:nvGraphicFramePr>
        <p:xfrm>
          <a:off x="4888627" y="2408844"/>
          <a:ext cx="1770188" cy="580390"/>
        </p:xfrm>
        <a:graphic>
          <a:graphicData uri="http://schemas.openxmlformats.org/presentationml/2006/ole">
            <mc:AlternateContent xmlns:mc="http://schemas.openxmlformats.org/markup-compatibility/2006">
              <mc:Choice xmlns:v="urn:schemas-microsoft-com:vml" Requires="v">
                <p:oleObj spid="_x0000_s6354" name="Equation" r:id="rId9" imgW="774360" imgH="253800" progId="Equation.DSMT4">
                  <p:embed/>
                </p:oleObj>
              </mc:Choice>
              <mc:Fallback>
                <p:oleObj name="Equation" r:id="rId9" imgW="774360" imgH="253800" progId="Equation.DSMT4">
                  <p:embed/>
                  <p:pic>
                    <p:nvPicPr>
                      <p:cNvPr id="0" name=""/>
                      <p:cNvPicPr/>
                      <p:nvPr/>
                    </p:nvPicPr>
                    <p:blipFill>
                      <a:blip r:embed="rId10"/>
                      <a:stretch>
                        <a:fillRect/>
                      </a:stretch>
                    </p:blipFill>
                    <p:spPr>
                      <a:xfrm>
                        <a:off x="4888627" y="2408844"/>
                        <a:ext cx="1770188" cy="580390"/>
                      </a:xfrm>
                      <a:prstGeom prst="rect">
                        <a:avLst/>
                      </a:prstGeom>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3422780837"/>
              </p:ext>
            </p:extLst>
          </p:nvPr>
        </p:nvGraphicFramePr>
        <p:xfrm>
          <a:off x="4888627" y="3081867"/>
          <a:ext cx="1770188" cy="531057"/>
        </p:xfrm>
        <a:graphic>
          <a:graphicData uri="http://schemas.openxmlformats.org/presentationml/2006/ole">
            <mc:AlternateContent xmlns:mc="http://schemas.openxmlformats.org/markup-compatibility/2006">
              <mc:Choice xmlns:v="urn:schemas-microsoft-com:vml" Requires="v">
                <p:oleObj spid="_x0000_s6355" name="Equation" r:id="rId11" imgW="761760" imgH="228600" progId="Equation.DSMT4">
                  <p:embed/>
                </p:oleObj>
              </mc:Choice>
              <mc:Fallback>
                <p:oleObj name="Equation" r:id="rId11" imgW="761760" imgH="228600" progId="Equation.DSMT4">
                  <p:embed/>
                  <p:pic>
                    <p:nvPicPr>
                      <p:cNvPr id="0" name=""/>
                      <p:cNvPicPr/>
                      <p:nvPr/>
                    </p:nvPicPr>
                    <p:blipFill>
                      <a:blip r:embed="rId12"/>
                      <a:stretch>
                        <a:fillRect/>
                      </a:stretch>
                    </p:blipFill>
                    <p:spPr>
                      <a:xfrm>
                        <a:off x="4888627" y="3081867"/>
                        <a:ext cx="1770188" cy="531057"/>
                      </a:xfrm>
                      <a:prstGeom prst="rect">
                        <a:avLst/>
                      </a:prstGeom>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3913530437"/>
              </p:ext>
            </p:extLst>
          </p:nvPr>
        </p:nvGraphicFramePr>
        <p:xfrm>
          <a:off x="2951902" y="1439993"/>
          <a:ext cx="494548" cy="520576"/>
        </p:xfrm>
        <a:graphic>
          <a:graphicData uri="http://schemas.openxmlformats.org/presentationml/2006/ole">
            <mc:AlternateContent xmlns:mc="http://schemas.openxmlformats.org/markup-compatibility/2006">
              <mc:Choice xmlns:v="urn:schemas-microsoft-com:vml" Requires="v">
                <p:oleObj spid="_x0000_s6356" name="Equation" r:id="rId13" imgW="241200" imgH="253800" progId="Equation.DSMT4">
                  <p:embed/>
                </p:oleObj>
              </mc:Choice>
              <mc:Fallback>
                <p:oleObj name="Equation" r:id="rId13" imgW="241200" imgH="253800" progId="Equation.DSMT4">
                  <p:embed/>
                  <p:pic>
                    <p:nvPicPr>
                      <p:cNvPr id="0" name=""/>
                      <p:cNvPicPr/>
                      <p:nvPr/>
                    </p:nvPicPr>
                    <p:blipFill>
                      <a:blip r:embed="rId14"/>
                      <a:stretch>
                        <a:fillRect/>
                      </a:stretch>
                    </p:blipFill>
                    <p:spPr>
                      <a:xfrm>
                        <a:off x="2951902" y="1439993"/>
                        <a:ext cx="494548" cy="520576"/>
                      </a:xfrm>
                      <a:prstGeom prst="rect">
                        <a:avLst/>
                      </a:prstGeom>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79635090"/>
              </p:ext>
            </p:extLst>
          </p:nvPr>
        </p:nvGraphicFramePr>
        <p:xfrm>
          <a:off x="6776785" y="1412667"/>
          <a:ext cx="843759" cy="449420"/>
        </p:xfrm>
        <a:graphic>
          <a:graphicData uri="http://schemas.openxmlformats.org/presentationml/2006/ole">
            <mc:AlternateContent xmlns:mc="http://schemas.openxmlformats.org/markup-compatibility/2006">
              <mc:Choice xmlns:v="urn:schemas-microsoft-com:vml" Requires="v">
                <p:oleObj spid="_x0000_s6357" name="Equation" r:id="rId15" imgW="355320" imgH="253800" progId="Equation.DSMT4">
                  <p:embed/>
                </p:oleObj>
              </mc:Choice>
              <mc:Fallback>
                <p:oleObj name="Equation" r:id="rId15" imgW="355320" imgH="253800" progId="Equation.DSMT4">
                  <p:embed/>
                  <p:pic>
                    <p:nvPicPr>
                      <p:cNvPr id="0" name=""/>
                      <p:cNvPicPr/>
                      <p:nvPr/>
                    </p:nvPicPr>
                    <p:blipFill>
                      <a:blip r:embed="rId16"/>
                      <a:stretch>
                        <a:fillRect/>
                      </a:stretch>
                    </p:blipFill>
                    <p:spPr>
                      <a:xfrm>
                        <a:off x="6776785" y="1412667"/>
                        <a:ext cx="843759" cy="449420"/>
                      </a:xfrm>
                      <a:prstGeom prst="rect">
                        <a:avLst/>
                      </a:prstGeom>
                    </p:spPr>
                  </p:pic>
                </p:oleObj>
              </mc:Fallback>
            </mc:AlternateContent>
          </a:graphicData>
        </a:graphic>
      </p:graphicFrame>
      <p:sp>
        <p:nvSpPr>
          <p:cNvPr id="20" name="TextBox 19"/>
          <p:cNvSpPr txBox="1"/>
          <p:nvPr/>
        </p:nvSpPr>
        <p:spPr>
          <a:xfrm>
            <a:off x="3473221" y="1519362"/>
            <a:ext cx="7214943"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is the best position of particle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and         is the global best    </a:t>
            </a:r>
          </a:p>
        </p:txBody>
      </p:sp>
      <mc:AlternateContent xmlns:mc="http://schemas.openxmlformats.org/markup-compatibility/2006" xmlns:a14="http://schemas.microsoft.com/office/drawing/2010/main">
        <mc:Choice Requires="a14">
          <p:sp>
            <p:nvSpPr>
              <p:cNvPr id="21" name="Rectangle 20"/>
              <p:cNvSpPr/>
              <p:nvPr/>
            </p:nvSpPr>
            <p:spPr>
              <a:xfrm>
                <a:off x="2896920" y="1905176"/>
                <a:ext cx="8367547" cy="520912"/>
              </a:xfrm>
              <a:prstGeom prst="rect">
                <a:avLst/>
              </a:prstGeom>
            </p:spPr>
            <p:txBody>
              <a:bodyPr wrap="none">
                <a:spAutoFit/>
              </a:bodyPr>
              <a:lstStyle/>
              <a:p>
                <a14:m>
                  <m:oMath xmlns:m="http://schemas.openxmlformats.org/officeDocument/2006/math">
                    <m:sSubSup>
                      <m:sSubSupPr>
                        <m:ctrlPr>
                          <a:rPr lang="en-US" sz="2400" i="1">
                            <a:latin typeface="Cambria Math" panose="02040503050406030204" pitchFamily="18" charset="0"/>
                          </a:rPr>
                        </m:ctrlPr>
                      </m:sSubSupPr>
                      <m:e>
                        <m:r>
                          <m:rPr>
                            <m:nor/>
                          </m:rPr>
                          <a:rPr lang="en-US" sz="2400">
                            <a:latin typeface="Times New Roman" panose="02020603050405020304" pitchFamily="18" charset="0"/>
                            <a:cs typeface="Times New Roman" panose="02020603050405020304" pitchFamily="18" charset="0"/>
                          </a:rPr>
                          <m:t>v</m:t>
                        </m:r>
                      </m:e>
                      <m:sub>
                        <m:r>
                          <a:rPr lang="en-US" sz="2400" i="1">
                            <a:latin typeface="Cambria Math" panose="02040503050406030204" pitchFamily="18" charset="0"/>
                          </a:rPr>
                          <m:t>𝑖𝑗</m:t>
                        </m:r>
                      </m:sub>
                      <m:sup>
                        <m:r>
                          <a:rPr lang="en-US" sz="2400" i="1">
                            <a:latin typeface="Cambria Math" panose="02040503050406030204" pitchFamily="18" charset="0"/>
                          </a:rPr>
                          <m:t>𝑡</m:t>
                        </m:r>
                      </m:sup>
                    </m:sSubSup>
                  </m:oMath>
                </a14:m>
                <a:r>
                  <a:rPr lang="en-US" dirty="0">
                    <a:latin typeface="Times New Roman" panose="02020603050405020304" pitchFamily="18" charset="0"/>
                    <a:cs typeface="Times New Roman" panose="02020603050405020304" pitchFamily="18" charset="0"/>
                  </a:rPr>
                  <a:t> is the velocity of the particle and </a:t>
                </a:r>
                <a14:m>
                  <m:oMath xmlns:m="http://schemas.openxmlformats.org/officeDocument/2006/math">
                    <m:sSub>
                      <m:sSubPr>
                        <m:ctrlPr>
                          <a:rPr lang="en-US" i="1">
                            <a:latin typeface="Cambria Math" panose="02040503050406030204" pitchFamily="18" charset="0"/>
                          </a:rPr>
                        </m:ctrlPr>
                      </m:sSubPr>
                      <m:e>
                        <m:r>
                          <m:rPr>
                            <m:nor/>
                          </m:rPr>
                          <a:rPr lang="en-US"/>
                          <m:t>w</m:t>
                        </m:r>
                      </m:e>
                      <m:sub>
                        <m:r>
                          <m:rPr>
                            <m:nor/>
                          </m:rPr>
                          <a:rPr lang="en-US" i="1"/>
                          <m:t>t</m:t>
                        </m:r>
                      </m:sub>
                    </m:sSub>
                  </m:oMath>
                </a14:m>
                <a:r>
                  <a:rPr lang="en-US" dirty="0">
                    <a:latin typeface="Times New Roman" panose="02020603050405020304" pitchFamily="18" charset="0"/>
                    <a:cs typeface="Times New Roman" panose="02020603050405020304" pitchFamily="18" charset="0"/>
                  </a:rPr>
                  <a:t> is weight associated from the previous iteration</a:t>
                </a:r>
              </a:p>
            </p:txBody>
          </p:sp>
        </mc:Choice>
        <mc:Fallback xmlns="">
          <p:sp>
            <p:nvSpPr>
              <p:cNvPr id="21" name="Rectangle 20"/>
              <p:cNvSpPr>
                <a:spLocks noRot="1" noChangeAspect="1" noMove="1" noResize="1" noEditPoints="1" noAdjustHandles="1" noChangeArrowheads="1" noChangeShapeType="1" noTextEdit="1"/>
              </p:cNvSpPr>
              <p:nvPr/>
            </p:nvSpPr>
            <p:spPr>
              <a:xfrm>
                <a:off x="2896920" y="1905176"/>
                <a:ext cx="8367547" cy="520912"/>
              </a:xfrm>
              <a:prstGeom prst="rect">
                <a:avLst/>
              </a:prstGeom>
              <a:blipFill rotWithShape="0">
                <a:blip r:embed="rId17"/>
                <a:stretch>
                  <a:fillRect b="-5882"/>
                </a:stretch>
              </a:blipFill>
            </p:spPr>
            <p:txBody>
              <a:bodyPr/>
              <a:lstStyle/>
              <a:p>
                <a:r>
                  <a:rPr lang="en-US">
                    <a:noFill/>
                  </a:rPr>
                  <a:t> </a:t>
                </a:r>
              </a:p>
            </p:txBody>
          </p:sp>
        </mc:Fallback>
      </mc:AlternateContent>
      <p:sp>
        <p:nvSpPr>
          <p:cNvPr id="24" name="TextBox 23"/>
          <p:cNvSpPr txBox="1"/>
          <p:nvPr/>
        </p:nvSpPr>
        <p:spPr>
          <a:xfrm>
            <a:off x="220540" y="3684438"/>
            <a:ext cx="6660670" cy="646331"/>
          </a:xfrm>
          <a:prstGeom prst="rect">
            <a:avLst/>
          </a:prstGeom>
          <a:noFill/>
        </p:spPr>
        <p:txBody>
          <a:bodyPr wrap="none" rtlCol="0">
            <a:spAutoFit/>
          </a:bodyPr>
          <a:lstStyle/>
          <a:p>
            <a:r>
              <a:rPr lang="en-US" dirty="0"/>
              <a:t>A sample representation of a job scheduling is given as below</a:t>
            </a:r>
          </a:p>
          <a:p>
            <a:endParaRPr lang="en-US" dirty="0"/>
          </a:p>
        </p:txBody>
      </p:sp>
    </p:spTree>
    <p:extLst>
      <p:ext uri="{BB962C8B-B14F-4D97-AF65-F5344CB8AC3E}">
        <p14:creationId xmlns:p14="http://schemas.microsoft.com/office/powerpoint/2010/main" val="2094031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06400" y="414867"/>
            <a:ext cx="2783326" cy="523220"/>
          </a:xfrm>
          <a:prstGeom prst="rect">
            <a:avLst/>
          </a:prstGeom>
          <a:noFill/>
        </p:spPr>
        <p:txBody>
          <a:bodyPr wrap="none" rtlCol="0">
            <a:spAutoFit/>
          </a:bodyPr>
          <a:lstStyle/>
          <a:p>
            <a:r>
              <a:rPr lang="en-US" sz="2800" dirty="0"/>
              <a:t>NSPSO Flow chart</a:t>
            </a:r>
          </a:p>
        </p:txBody>
      </p:sp>
      <p:sp>
        <p:nvSpPr>
          <p:cNvPr id="6" name="Oval 5"/>
          <p:cNvSpPr/>
          <p:nvPr/>
        </p:nvSpPr>
        <p:spPr>
          <a:xfrm>
            <a:off x="1604513" y="1008486"/>
            <a:ext cx="966157" cy="35448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start</a:t>
            </a:r>
          </a:p>
        </p:txBody>
      </p:sp>
      <p:cxnSp>
        <p:nvCxnSpPr>
          <p:cNvPr id="7" name="Straight Arrow Connector 6"/>
          <p:cNvCxnSpPr/>
          <p:nvPr/>
        </p:nvCxnSpPr>
        <p:spPr>
          <a:xfrm flipH="1">
            <a:off x="2087588" y="1448503"/>
            <a:ext cx="1" cy="32780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1311211" y="4975508"/>
            <a:ext cx="1552753" cy="63835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Evaluate fitness function</a:t>
            </a:r>
          </a:p>
        </p:txBody>
      </p:sp>
      <p:sp>
        <p:nvSpPr>
          <p:cNvPr id="9" name="Rounded Rectangle 8"/>
          <p:cNvSpPr/>
          <p:nvPr/>
        </p:nvSpPr>
        <p:spPr>
          <a:xfrm>
            <a:off x="1311211" y="1799063"/>
            <a:ext cx="1552753" cy="63835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Input all required values</a:t>
            </a:r>
          </a:p>
        </p:txBody>
      </p:sp>
      <p:sp>
        <p:nvSpPr>
          <p:cNvPr id="10" name="Rounded Rectangle 9"/>
          <p:cNvSpPr/>
          <p:nvPr/>
        </p:nvSpPr>
        <p:spPr>
          <a:xfrm>
            <a:off x="1670921" y="2873507"/>
            <a:ext cx="776378" cy="31520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Iter=1</a:t>
            </a:r>
          </a:p>
        </p:txBody>
      </p:sp>
      <p:sp>
        <p:nvSpPr>
          <p:cNvPr id="11" name="Rounded Rectangle 10"/>
          <p:cNvSpPr/>
          <p:nvPr/>
        </p:nvSpPr>
        <p:spPr>
          <a:xfrm>
            <a:off x="1282649" y="4022201"/>
            <a:ext cx="1552753" cy="63835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Non dominated sorting evaluation</a:t>
            </a:r>
          </a:p>
        </p:txBody>
      </p:sp>
      <p:cxnSp>
        <p:nvCxnSpPr>
          <p:cNvPr id="12" name="Straight Arrow Connector 11"/>
          <p:cNvCxnSpPr/>
          <p:nvPr/>
        </p:nvCxnSpPr>
        <p:spPr>
          <a:xfrm flipH="1">
            <a:off x="2087588" y="2504753"/>
            <a:ext cx="1" cy="32780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1670921" y="3447854"/>
            <a:ext cx="776378" cy="31520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pop=1</a:t>
            </a:r>
          </a:p>
        </p:txBody>
      </p:sp>
      <p:cxnSp>
        <p:nvCxnSpPr>
          <p:cNvPr id="14" name="Straight Arrow Connector 13"/>
          <p:cNvCxnSpPr/>
          <p:nvPr/>
        </p:nvCxnSpPr>
        <p:spPr>
          <a:xfrm>
            <a:off x="2059026" y="3229666"/>
            <a:ext cx="84" cy="175776"/>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059025" y="3804743"/>
            <a:ext cx="84" cy="175776"/>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2936535" y="5356241"/>
            <a:ext cx="575922" cy="1"/>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 name="Diamond 16"/>
          <p:cNvSpPr/>
          <p:nvPr/>
        </p:nvSpPr>
        <p:spPr>
          <a:xfrm>
            <a:off x="3585029" y="4774269"/>
            <a:ext cx="2264228" cy="1163945"/>
          </a:xfrm>
          <a:prstGeom prst="diamond">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Is population&lt;population size</a:t>
            </a:r>
          </a:p>
        </p:txBody>
      </p:sp>
      <p:cxnSp>
        <p:nvCxnSpPr>
          <p:cNvPr id="18" name="Straight Connector 17"/>
          <p:cNvCxnSpPr>
            <a:stCxn id="17" idx="0"/>
          </p:cNvCxnSpPr>
          <p:nvPr/>
        </p:nvCxnSpPr>
        <p:spPr>
          <a:xfrm flipV="1">
            <a:off x="4717143" y="3605458"/>
            <a:ext cx="0" cy="116881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2570671" y="3605458"/>
            <a:ext cx="2146472"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151925" y="3286281"/>
            <a:ext cx="1179618" cy="307777"/>
          </a:xfrm>
          <a:prstGeom prst="rect">
            <a:avLst/>
          </a:prstGeom>
          <a:noFill/>
        </p:spPr>
        <p:txBody>
          <a:bodyPr wrap="none" rtlCol="0">
            <a:spAutoFit/>
          </a:bodyPr>
          <a:lstStyle/>
          <a:p>
            <a:r>
              <a:rPr lang="en-US" sz="1400" dirty="0"/>
              <a:t>Pop =pop+1</a:t>
            </a:r>
          </a:p>
        </p:txBody>
      </p:sp>
      <p:sp>
        <p:nvSpPr>
          <p:cNvPr id="21" name="TextBox 20"/>
          <p:cNvSpPr txBox="1"/>
          <p:nvPr/>
        </p:nvSpPr>
        <p:spPr>
          <a:xfrm>
            <a:off x="4212063" y="4125195"/>
            <a:ext cx="457561" cy="307777"/>
          </a:xfrm>
          <a:prstGeom prst="rect">
            <a:avLst/>
          </a:prstGeom>
          <a:noFill/>
        </p:spPr>
        <p:txBody>
          <a:bodyPr wrap="none" rtlCol="0">
            <a:spAutoFit/>
          </a:bodyPr>
          <a:lstStyle/>
          <a:p>
            <a:r>
              <a:rPr lang="en-US" sz="1400" dirty="0"/>
              <a:t>Yes</a:t>
            </a:r>
            <a:endParaRPr lang="en-US" dirty="0"/>
          </a:p>
        </p:txBody>
      </p:sp>
      <p:sp>
        <p:nvSpPr>
          <p:cNvPr id="22" name="TextBox 21"/>
          <p:cNvSpPr txBox="1"/>
          <p:nvPr/>
        </p:nvSpPr>
        <p:spPr>
          <a:xfrm>
            <a:off x="6130264" y="4986909"/>
            <a:ext cx="418704" cy="307777"/>
          </a:xfrm>
          <a:prstGeom prst="rect">
            <a:avLst/>
          </a:prstGeom>
          <a:noFill/>
        </p:spPr>
        <p:txBody>
          <a:bodyPr wrap="none" rtlCol="0">
            <a:spAutoFit/>
          </a:bodyPr>
          <a:lstStyle/>
          <a:p>
            <a:r>
              <a:rPr lang="en-US" sz="1400" dirty="0"/>
              <a:t>No</a:t>
            </a:r>
          </a:p>
        </p:txBody>
      </p:sp>
      <p:sp>
        <p:nvSpPr>
          <p:cNvPr id="23" name="Rounded Rectangle 22"/>
          <p:cNvSpPr/>
          <p:nvPr/>
        </p:nvSpPr>
        <p:spPr>
          <a:xfrm>
            <a:off x="6895700" y="4899042"/>
            <a:ext cx="2045099" cy="914400"/>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Store </a:t>
            </a:r>
            <a:r>
              <a:rPr lang="en-US" sz="1400" dirty="0" err="1"/>
              <a:t>pbest</a:t>
            </a:r>
            <a:r>
              <a:rPr lang="en-US" sz="1400" dirty="0"/>
              <a:t> and </a:t>
            </a:r>
            <a:r>
              <a:rPr lang="en-US" sz="1400" dirty="0" err="1"/>
              <a:t>gbest</a:t>
            </a:r>
            <a:r>
              <a:rPr lang="en-US" sz="1400" dirty="0"/>
              <a:t> values</a:t>
            </a:r>
          </a:p>
        </p:txBody>
      </p:sp>
      <p:cxnSp>
        <p:nvCxnSpPr>
          <p:cNvPr id="24" name="Straight Arrow Connector 23"/>
          <p:cNvCxnSpPr/>
          <p:nvPr/>
        </p:nvCxnSpPr>
        <p:spPr>
          <a:xfrm>
            <a:off x="5994400" y="5356241"/>
            <a:ext cx="783771"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6939468" y="3558821"/>
            <a:ext cx="2045099" cy="914400"/>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Update </a:t>
            </a:r>
            <a:r>
              <a:rPr lang="en-US" sz="1400" dirty="0" err="1"/>
              <a:t>x,v,w</a:t>
            </a:r>
            <a:r>
              <a:rPr lang="en-US" sz="1400" dirty="0"/>
              <a:t> using the equations</a:t>
            </a:r>
          </a:p>
        </p:txBody>
      </p:sp>
      <p:sp>
        <p:nvSpPr>
          <p:cNvPr id="26" name="Rounded Rectangle 25"/>
          <p:cNvSpPr/>
          <p:nvPr/>
        </p:nvSpPr>
        <p:spPr>
          <a:xfrm>
            <a:off x="9752299" y="2873507"/>
            <a:ext cx="2045099" cy="513283"/>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Compute new values</a:t>
            </a:r>
          </a:p>
        </p:txBody>
      </p:sp>
      <p:sp>
        <p:nvSpPr>
          <p:cNvPr id="29" name="Diamond 28"/>
          <p:cNvSpPr/>
          <p:nvPr/>
        </p:nvSpPr>
        <p:spPr>
          <a:xfrm>
            <a:off x="5849257" y="751199"/>
            <a:ext cx="3017954" cy="1331030"/>
          </a:xfrm>
          <a:prstGeom prst="diamond">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Is Iter&lt;Iteration size or best possible value achieved</a:t>
            </a:r>
          </a:p>
        </p:txBody>
      </p:sp>
      <p:cxnSp>
        <p:nvCxnSpPr>
          <p:cNvPr id="30" name="Straight Connector 29"/>
          <p:cNvCxnSpPr/>
          <p:nvPr/>
        </p:nvCxnSpPr>
        <p:spPr>
          <a:xfrm flipV="1">
            <a:off x="7358233" y="2118240"/>
            <a:ext cx="0" cy="44389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7358234" y="2128915"/>
            <a:ext cx="457561" cy="307777"/>
          </a:xfrm>
          <a:prstGeom prst="rect">
            <a:avLst/>
          </a:prstGeom>
        </p:spPr>
        <p:txBody>
          <a:bodyPr wrap="none">
            <a:spAutoFit/>
          </a:bodyPr>
          <a:lstStyle/>
          <a:p>
            <a:r>
              <a:rPr lang="en-US" sz="1400" dirty="0">
                <a:solidFill>
                  <a:srgbClr val="514843"/>
                </a:solidFill>
              </a:rPr>
              <a:t>Yes</a:t>
            </a:r>
            <a:endParaRPr lang="en-US" dirty="0"/>
          </a:p>
        </p:txBody>
      </p:sp>
      <p:sp>
        <p:nvSpPr>
          <p:cNvPr id="32" name="Oval 31"/>
          <p:cNvSpPr/>
          <p:nvPr/>
        </p:nvSpPr>
        <p:spPr>
          <a:xfrm>
            <a:off x="6875155" y="2610762"/>
            <a:ext cx="966157" cy="35448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stop</a:t>
            </a:r>
          </a:p>
        </p:txBody>
      </p:sp>
      <p:cxnSp>
        <p:nvCxnSpPr>
          <p:cNvPr id="33" name="Straight Arrow Connector 32"/>
          <p:cNvCxnSpPr/>
          <p:nvPr/>
        </p:nvCxnSpPr>
        <p:spPr>
          <a:xfrm flipH="1">
            <a:off x="8940799" y="1416713"/>
            <a:ext cx="1834049" cy="1"/>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3" idx="0"/>
          </p:cNvCxnSpPr>
          <p:nvPr/>
        </p:nvCxnSpPr>
        <p:spPr>
          <a:xfrm flipH="1" flipV="1">
            <a:off x="7918249" y="4519858"/>
            <a:ext cx="1" cy="379184"/>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rot="10800000" flipV="1">
            <a:off x="2570671" y="1416713"/>
            <a:ext cx="3162473" cy="1583796"/>
          </a:xfrm>
          <a:prstGeom prst="bentConnector3">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4907046" y="1101275"/>
            <a:ext cx="418704" cy="307777"/>
          </a:xfrm>
          <a:prstGeom prst="rect">
            <a:avLst/>
          </a:prstGeom>
        </p:spPr>
        <p:txBody>
          <a:bodyPr wrap="none">
            <a:spAutoFit/>
          </a:bodyPr>
          <a:lstStyle/>
          <a:p>
            <a:r>
              <a:rPr lang="en-US" sz="1400" dirty="0">
                <a:solidFill>
                  <a:srgbClr val="514843"/>
                </a:solidFill>
              </a:rPr>
              <a:t>No</a:t>
            </a:r>
            <a:endParaRPr lang="en-US" dirty="0"/>
          </a:p>
        </p:txBody>
      </p:sp>
      <p:cxnSp>
        <p:nvCxnSpPr>
          <p:cNvPr id="44" name="Straight Arrow Connector 43"/>
          <p:cNvCxnSpPr/>
          <p:nvPr/>
        </p:nvCxnSpPr>
        <p:spPr>
          <a:xfrm>
            <a:off x="2059025" y="4757933"/>
            <a:ext cx="84" cy="175776"/>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10774848" y="1448503"/>
            <a:ext cx="0" cy="1425216"/>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8984567" y="3980519"/>
            <a:ext cx="179028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10774848" y="3386790"/>
            <a:ext cx="0" cy="5937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1652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Decision 4"/>
          <p:cNvSpPr/>
          <p:nvPr/>
        </p:nvSpPr>
        <p:spPr>
          <a:xfrm>
            <a:off x="327808" y="1424414"/>
            <a:ext cx="1576716" cy="968721"/>
          </a:xfrm>
          <a:prstGeom prst="flowChartDecision">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300" b="1" dirty="0"/>
              <a:t>Random function</a:t>
            </a:r>
          </a:p>
        </p:txBody>
      </p:sp>
      <p:sp>
        <p:nvSpPr>
          <p:cNvPr id="6" name="Flowchart: Process 5"/>
          <p:cNvSpPr/>
          <p:nvPr/>
        </p:nvSpPr>
        <p:spPr>
          <a:xfrm flipH="1">
            <a:off x="2740918" y="1676402"/>
            <a:ext cx="1453081" cy="461726"/>
          </a:xfrm>
          <a:prstGeom prst="flowChartProcess">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t>Activate PSO</a:t>
            </a:r>
          </a:p>
        </p:txBody>
      </p:sp>
      <p:sp>
        <p:nvSpPr>
          <p:cNvPr id="7" name="Flowchart: Process 6"/>
          <p:cNvSpPr/>
          <p:nvPr/>
        </p:nvSpPr>
        <p:spPr>
          <a:xfrm flipH="1">
            <a:off x="310244" y="398605"/>
            <a:ext cx="1508157" cy="561344"/>
          </a:xfrm>
          <a:prstGeom prst="flowChartProcess">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Initialize</a:t>
            </a:r>
          </a:p>
        </p:txBody>
      </p:sp>
      <p:sp>
        <p:nvSpPr>
          <p:cNvPr id="8" name="Flowchart: Process 7"/>
          <p:cNvSpPr/>
          <p:nvPr/>
        </p:nvSpPr>
        <p:spPr>
          <a:xfrm flipH="1">
            <a:off x="4592936" y="1559787"/>
            <a:ext cx="1453081" cy="700565"/>
          </a:xfrm>
          <a:prstGeom prst="flowChartProcess">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t>PSO algorithm process</a:t>
            </a:r>
          </a:p>
        </p:txBody>
      </p:sp>
      <p:sp>
        <p:nvSpPr>
          <p:cNvPr id="9" name="Flowchart: Process 8"/>
          <p:cNvSpPr/>
          <p:nvPr/>
        </p:nvSpPr>
        <p:spPr>
          <a:xfrm flipH="1">
            <a:off x="348558" y="3502258"/>
            <a:ext cx="1453081" cy="461726"/>
          </a:xfrm>
          <a:prstGeom prst="flowChartProcess">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t>Activate GA</a:t>
            </a:r>
          </a:p>
        </p:txBody>
      </p:sp>
      <p:cxnSp>
        <p:nvCxnSpPr>
          <p:cNvPr id="11" name="Straight Arrow Connector 10"/>
          <p:cNvCxnSpPr/>
          <p:nvPr/>
        </p:nvCxnSpPr>
        <p:spPr>
          <a:xfrm>
            <a:off x="1047559" y="1059256"/>
            <a:ext cx="0" cy="313854"/>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3"/>
          </p:cNvCxnSpPr>
          <p:nvPr/>
        </p:nvCxnSpPr>
        <p:spPr>
          <a:xfrm>
            <a:off x="1904524" y="1908775"/>
            <a:ext cx="666660"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116166" y="2442201"/>
            <a:ext cx="0" cy="965851"/>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566640" y="1335720"/>
            <a:ext cx="1495730" cy="369332"/>
          </a:xfrm>
          <a:prstGeom prst="rect">
            <a:avLst/>
          </a:prstGeom>
          <a:noFill/>
        </p:spPr>
        <p:txBody>
          <a:bodyPr wrap="none" rtlCol="0">
            <a:spAutoFit/>
          </a:bodyPr>
          <a:lstStyle/>
          <a:p>
            <a:r>
              <a:rPr lang="en-US" dirty="0"/>
              <a:t>If value &gt;= 0.5</a:t>
            </a:r>
          </a:p>
        </p:txBody>
      </p:sp>
      <p:sp>
        <p:nvSpPr>
          <p:cNvPr id="15" name="Rectangle 14"/>
          <p:cNvSpPr/>
          <p:nvPr/>
        </p:nvSpPr>
        <p:spPr>
          <a:xfrm>
            <a:off x="1317149" y="2677077"/>
            <a:ext cx="1380314" cy="369332"/>
          </a:xfrm>
          <a:prstGeom prst="rect">
            <a:avLst/>
          </a:prstGeom>
        </p:spPr>
        <p:txBody>
          <a:bodyPr wrap="none">
            <a:spAutoFit/>
          </a:bodyPr>
          <a:lstStyle/>
          <a:p>
            <a:r>
              <a:rPr lang="en-US" dirty="0"/>
              <a:t>If value &lt; 0.5</a:t>
            </a:r>
          </a:p>
        </p:txBody>
      </p:sp>
      <p:cxnSp>
        <p:nvCxnSpPr>
          <p:cNvPr id="16" name="Straight Arrow Connector 15"/>
          <p:cNvCxnSpPr/>
          <p:nvPr/>
        </p:nvCxnSpPr>
        <p:spPr>
          <a:xfrm flipV="1">
            <a:off x="4228503" y="1885976"/>
            <a:ext cx="340320" cy="2"/>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 name="Flowchart: Process 17"/>
          <p:cNvSpPr/>
          <p:nvPr/>
        </p:nvSpPr>
        <p:spPr>
          <a:xfrm flipH="1">
            <a:off x="3937263" y="4793896"/>
            <a:ext cx="1453081" cy="550808"/>
          </a:xfrm>
          <a:prstGeom prst="flowChartProcess">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t>Global best from GA</a:t>
            </a:r>
          </a:p>
        </p:txBody>
      </p:sp>
      <p:sp>
        <p:nvSpPr>
          <p:cNvPr id="20" name="Flowchart: Decision 19"/>
          <p:cNvSpPr/>
          <p:nvPr/>
        </p:nvSpPr>
        <p:spPr>
          <a:xfrm>
            <a:off x="6388779" y="4323550"/>
            <a:ext cx="2256252" cy="1379663"/>
          </a:xfrm>
          <a:prstGeom prst="flowChartDecision">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iterations&lt; max iterations</a:t>
            </a:r>
          </a:p>
        </p:txBody>
      </p:sp>
      <p:cxnSp>
        <p:nvCxnSpPr>
          <p:cNvPr id="21" name="Straight Arrow Connector 20"/>
          <p:cNvCxnSpPr/>
          <p:nvPr/>
        </p:nvCxnSpPr>
        <p:spPr>
          <a:xfrm flipV="1">
            <a:off x="2112947" y="5022536"/>
            <a:ext cx="1654632" cy="2"/>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flipV="1">
            <a:off x="11498453" y="800922"/>
            <a:ext cx="65275" cy="430704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73" idx="3"/>
          </p:cNvCxnSpPr>
          <p:nvPr/>
        </p:nvCxnSpPr>
        <p:spPr>
          <a:xfrm flipH="1">
            <a:off x="3467459" y="800922"/>
            <a:ext cx="3123952" cy="341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468291" y="808049"/>
            <a:ext cx="0" cy="81626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1064323" y="4025161"/>
            <a:ext cx="10775" cy="597162"/>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865952" y="4622323"/>
            <a:ext cx="520527" cy="400110"/>
          </a:xfrm>
          <a:prstGeom prst="rect">
            <a:avLst/>
          </a:prstGeom>
          <a:noFill/>
        </p:spPr>
        <p:txBody>
          <a:bodyPr wrap="none" rtlCol="0">
            <a:spAutoFit/>
          </a:bodyPr>
          <a:lstStyle/>
          <a:p>
            <a:r>
              <a:rPr lang="en-US" sz="2000" dirty="0"/>
              <a:t>Yes</a:t>
            </a:r>
          </a:p>
        </p:txBody>
      </p:sp>
      <p:sp>
        <p:nvSpPr>
          <p:cNvPr id="31" name="TextBox 30"/>
          <p:cNvSpPr txBox="1"/>
          <p:nvPr/>
        </p:nvSpPr>
        <p:spPr>
          <a:xfrm>
            <a:off x="6979282" y="5710238"/>
            <a:ext cx="484428" cy="369332"/>
          </a:xfrm>
          <a:prstGeom prst="rect">
            <a:avLst/>
          </a:prstGeom>
          <a:noFill/>
        </p:spPr>
        <p:txBody>
          <a:bodyPr wrap="none" rtlCol="0">
            <a:spAutoFit/>
          </a:bodyPr>
          <a:lstStyle/>
          <a:p>
            <a:r>
              <a:rPr lang="en-US" dirty="0"/>
              <a:t>No</a:t>
            </a:r>
          </a:p>
        </p:txBody>
      </p:sp>
      <p:sp>
        <p:nvSpPr>
          <p:cNvPr id="32" name="TextBox 31"/>
          <p:cNvSpPr txBox="1"/>
          <p:nvPr/>
        </p:nvSpPr>
        <p:spPr>
          <a:xfrm>
            <a:off x="10702979" y="1411112"/>
            <a:ext cx="537583" cy="369332"/>
          </a:xfrm>
          <a:prstGeom prst="rect">
            <a:avLst/>
          </a:prstGeom>
          <a:noFill/>
        </p:spPr>
        <p:txBody>
          <a:bodyPr wrap="none" rtlCol="0">
            <a:spAutoFit/>
          </a:bodyPr>
          <a:lstStyle/>
          <a:p>
            <a:r>
              <a:rPr lang="en-US" dirty="0"/>
              <a:t>Yes</a:t>
            </a:r>
          </a:p>
        </p:txBody>
      </p:sp>
      <p:cxnSp>
        <p:nvCxnSpPr>
          <p:cNvPr id="33" name="Straight Connector 32"/>
          <p:cNvCxnSpPr/>
          <p:nvPr/>
        </p:nvCxnSpPr>
        <p:spPr>
          <a:xfrm flipH="1" flipV="1">
            <a:off x="11118122" y="1825416"/>
            <a:ext cx="10503" cy="185837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9359857" y="1874360"/>
            <a:ext cx="639328" cy="151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8977883" y="2486501"/>
            <a:ext cx="484428" cy="369332"/>
          </a:xfrm>
          <a:prstGeom prst="rect">
            <a:avLst/>
          </a:prstGeom>
          <a:noFill/>
        </p:spPr>
        <p:txBody>
          <a:bodyPr wrap="none" rtlCol="0">
            <a:spAutoFit/>
          </a:bodyPr>
          <a:lstStyle/>
          <a:p>
            <a:r>
              <a:rPr lang="en-US" dirty="0"/>
              <a:t>No</a:t>
            </a:r>
          </a:p>
        </p:txBody>
      </p:sp>
      <p:sp>
        <p:nvSpPr>
          <p:cNvPr id="38" name="Flowchart: Process 37"/>
          <p:cNvSpPr/>
          <p:nvPr/>
        </p:nvSpPr>
        <p:spPr>
          <a:xfrm flipH="1">
            <a:off x="372208" y="4719563"/>
            <a:ext cx="1453081" cy="627207"/>
          </a:xfrm>
          <a:prstGeom prst="flowChartProcess">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t>GA algorithm process</a:t>
            </a:r>
          </a:p>
        </p:txBody>
      </p:sp>
      <p:sp>
        <p:nvSpPr>
          <p:cNvPr id="39" name="Flowchart: Process 38"/>
          <p:cNvSpPr/>
          <p:nvPr/>
        </p:nvSpPr>
        <p:spPr>
          <a:xfrm flipH="1">
            <a:off x="6465163" y="1575710"/>
            <a:ext cx="1453081" cy="562418"/>
          </a:xfrm>
          <a:prstGeom prst="flowChartProcess">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t>Global best from PSO</a:t>
            </a:r>
          </a:p>
        </p:txBody>
      </p:sp>
      <p:cxnSp>
        <p:nvCxnSpPr>
          <p:cNvPr id="42" name="Straight Arrow Connector 41"/>
          <p:cNvCxnSpPr/>
          <p:nvPr/>
        </p:nvCxnSpPr>
        <p:spPr>
          <a:xfrm flipH="1">
            <a:off x="7506131" y="5810339"/>
            <a:ext cx="10774" cy="37385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3" name="Flowchart: Process 42"/>
          <p:cNvSpPr/>
          <p:nvPr/>
        </p:nvSpPr>
        <p:spPr>
          <a:xfrm flipH="1">
            <a:off x="6063751" y="6182608"/>
            <a:ext cx="2889247" cy="461726"/>
          </a:xfrm>
          <a:prstGeom prst="flowChartProcess">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t>Stop and return Global best</a:t>
            </a:r>
          </a:p>
        </p:txBody>
      </p:sp>
      <p:cxnSp>
        <p:nvCxnSpPr>
          <p:cNvPr id="44" name="Straight Arrow Connector 43"/>
          <p:cNvCxnSpPr/>
          <p:nvPr/>
        </p:nvCxnSpPr>
        <p:spPr>
          <a:xfrm flipV="1">
            <a:off x="5475186" y="5013379"/>
            <a:ext cx="828751" cy="915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9" name="Flowchart: Decision 48"/>
          <p:cNvSpPr/>
          <p:nvPr/>
        </p:nvSpPr>
        <p:spPr>
          <a:xfrm>
            <a:off x="8337390" y="1135586"/>
            <a:ext cx="2256252" cy="1379663"/>
          </a:xfrm>
          <a:prstGeom prst="flowChartDecision">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iterations&lt; max iterations</a:t>
            </a:r>
          </a:p>
        </p:txBody>
      </p:sp>
      <p:cxnSp>
        <p:nvCxnSpPr>
          <p:cNvPr id="55" name="Straight Arrow Connector 54"/>
          <p:cNvCxnSpPr/>
          <p:nvPr/>
        </p:nvCxnSpPr>
        <p:spPr>
          <a:xfrm flipV="1">
            <a:off x="6058457" y="1856822"/>
            <a:ext cx="340320" cy="2"/>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7972190" y="1825415"/>
            <a:ext cx="340320" cy="2"/>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7" name="Flowchart: Process 56"/>
          <p:cNvSpPr/>
          <p:nvPr/>
        </p:nvSpPr>
        <p:spPr>
          <a:xfrm flipH="1">
            <a:off x="8008588" y="2876756"/>
            <a:ext cx="2889247" cy="461726"/>
          </a:xfrm>
          <a:prstGeom prst="flowChartProcess">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t>Stop and return Global best</a:t>
            </a:r>
          </a:p>
        </p:txBody>
      </p:sp>
      <p:cxnSp>
        <p:nvCxnSpPr>
          <p:cNvPr id="59" name="Straight Arrow Connector 58"/>
          <p:cNvCxnSpPr/>
          <p:nvPr/>
        </p:nvCxnSpPr>
        <p:spPr>
          <a:xfrm flipH="1">
            <a:off x="9465516" y="2486501"/>
            <a:ext cx="10774" cy="37385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3567636" y="1159677"/>
            <a:ext cx="2619692" cy="400110"/>
          </a:xfrm>
          <a:prstGeom prst="rect">
            <a:avLst/>
          </a:prstGeom>
        </p:spPr>
        <p:txBody>
          <a:bodyPr wrap="none">
            <a:spAutoFit/>
          </a:bodyPr>
          <a:lstStyle/>
          <a:p>
            <a:r>
              <a:rPr lang="en-US" sz="2000" dirty="0"/>
              <a:t>Iterations=iterations +1</a:t>
            </a:r>
          </a:p>
        </p:txBody>
      </p:sp>
      <p:sp>
        <p:nvSpPr>
          <p:cNvPr id="61" name="Rectangle 60"/>
          <p:cNvSpPr/>
          <p:nvPr/>
        </p:nvSpPr>
        <p:spPr>
          <a:xfrm>
            <a:off x="1765946" y="4335542"/>
            <a:ext cx="2802877" cy="400110"/>
          </a:xfrm>
          <a:prstGeom prst="rect">
            <a:avLst/>
          </a:prstGeom>
        </p:spPr>
        <p:txBody>
          <a:bodyPr wrap="square">
            <a:spAutoFit/>
          </a:bodyPr>
          <a:lstStyle/>
          <a:p>
            <a:r>
              <a:rPr lang="en-US" sz="2000" dirty="0"/>
              <a:t>Iterations=iterations +1 </a:t>
            </a:r>
          </a:p>
        </p:txBody>
      </p:sp>
      <p:sp>
        <p:nvSpPr>
          <p:cNvPr id="64" name="Flowchart: Process 63"/>
          <p:cNvSpPr/>
          <p:nvPr/>
        </p:nvSpPr>
        <p:spPr>
          <a:xfrm flipH="1">
            <a:off x="9607398" y="4719563"/>
            <a:ext cx="1453081" cy="720561"/>
          </a:xfrm>
          <a:prstGeom prst="flowChartProcess">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t>Convert global best to weight array</a:t>
            </a:r>
          </a:p>
        </p:txBody>
      </p:sp>
      <p:sp>
        <p:nvSpPr>
          <p:cNvPr id="71" name="Flowchart: Process 70"/>
          <p:cNvSpPr/>
          <p:nvPr/>
        </p:nvSpPr>
        <p:spPr>
          <a:xfrm flipH="1">
            <a:off x="6228617" y="3323514"/>
            <a:ext cx="1453081" cy="720561"/>
          </a:xfrm>
          <a:prstGeom prst="flowChartProcess">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t>Convert global best to job sequence</a:t>
            </a:r>
          </a:p>
        </p:txBody>
      </p:sp>
      <p:sp>
        <p:nvSpPr>
          <p:cNvPr id="72" name="Flowchart: Process 71"/>
          <p:cNvSpPr/>
          <p:nvPr/>
        </p:nvSpPr>
        <p:spPr>
          <a:xfrm flipH="1">
            <a:off x="2566583" y="3452932"/>
            <a:ext cx="3026223" cy="461726"/>
          </a:xfrm>
          <a:prstGeom prst="flowChartProcess">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t>Add it to the population of GA</a:t>
            </a:r>
          </a:p>
        </p:txBody>
      </p:sp>
      <p:sp>
        <p:nvSpPr>
          <p:cNvPr id="73" name="Flowchart: Process 72"/>
          <p:cNvSpPr/>
          <p:nvPr/>
        </p:nvSpPr>
        <p:spPr>
          <a:xfrm flipH="1">
            <a:off x="6591411" y="570059"/>
            <a:ext cx="3026223" cy="461726"/>
          </a:xfrm>
          <a:prstGeom prst="flowChartProcess">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t>Add it to the population of PSO</a:t>
            </a:r>
          </a:p>
        </p:txBody>
      </p:sp>
      <p:cxnSp>
        <p:nvCxnSpPr>
          <p:cNvPr id="74" name="Straight Arrow Connector 73"/>
          <p:cNvCxnSpPr/>
          <p:nvPr/>
        </p:nvCxnSpPr>
        <p:spPr>
          <a:xfrm flipV="1">
            <a:off x="8711839" y="5001070"/>
            <a:ext cx="828751" cy="915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71" idx="3"/>
            <a:endCxn id="72" idx="1"/>
          </p:cNvCxnSpPr>
          <p:nvPr/>
        </p:nvCxnSpPr>
        <p:spPr>
          <a:xfrm flipH="1">
            <a:off x="5592806" y="3683795"/>
            <a:ext cx="6358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H="1">
            <a:off x="1904524" y="3683794"/>
            <a:ext cx="6358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H="1">
            <a:off x="7690683" y="3683794"/>
            <a:ext cx="34388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11089443" y="5107964"/>
            <a:ext cx="48655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H="1">
            <a:off x="9617635" y="800922"/>
            <a:ext cx="19134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V="1">
            <a:off x="10617527" y="1825414"/>
            <a:ext cx="486551" cy="1"/>
          </a:xfrm>
          <a:prstGeom prst="line">
            <a:avLst/>
          </a:prstGeom>
        </p:spPr>
        <p:style>
          <a:lnRef idx="1">
            <a:schemeClr val="accent1"/>
          </a:lnRef>
          <a:fillRef idx="0">
            <a:schemeClr val="accent1"/>
          </a:fillRef>
          <a:effectRef idx="0">
            <a:schemeClr val="accent1"/>
          </a:effectRef>
          <a:fontRef idx="minor">
            <a:schemeClr val="tx1"/>
          </a:fontRef>
        </p:style>
      </p:cxnSp>
      <p:sp>
        <p:nvSpPr>
          <p:cNvPr id="50" name="Title 1"/>
          <p:cNvSpPr>
            <a:spLocks noGrp="1"/>
          </p:cNvSpPr>
          <p:nvPr>
            <p:ph type="title"/>
          </p:nvPr>
        </p:nvSpPr>
        <p:spPr>
          <a:xfrm>
            <a:off x="2189930" y="62106"/>
            <a:ext cx="9000067" cy="609383"/>
          </a:xfrm>
        </p:spPr>
        <p:txBody>
          <a:bodyPr rtlCol="0">
            <a:noAutofit/>
          </a:bodyPr>
          <a:lstStyle/>
          <a:p>
            <a:pPr>
              <a:defRPr/>
            </a:pPr>
            <a:r>
              <a:rPr lang="en-US" sz="3200" dirty="0">
                <a:solidFill>
                  <a:srgbClr val="C00000"/>
                </a:solidFill>
              </a:rPr>
              <a:t>Solution Methodology Flow Diagram</a:t>
            </a:r>
            <a:br>
              <a:rPr lang="en-US" sz="3200" dirty="0">
                <a:solidFill>
                  <a:srgbClr val="C00000"/>
                </a:solidFill>
              </a:rPr>
            </a:br>
            <a:endParaRPr lang="en-US" sz="2400" b="1" dirty="0">
              <a:solidFill>
                <a:srgbClr val="0070C0"/>
              </a:solidFill>
            </a:endParaRPr>
          </a:p>
        </p:txBody>
      </p:sp>
    </p:spTree>
    <p:extLst>
      <p:ext uri="{BB962C8B-B14F-4D97-AF65-F5344CB8AC3E}">
        <p14:creationId xmlns:p14="http://schemas.microsoft.com/office/powerpoint/2010/main" val="2974430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400" y="-312209"/>
            <a:ext cx="10515600" cy="1325563"/>
          </a:xfrm>
        </p:spPr>
        <p:txBody>
          <a:bodyPr>
            <a:normAutofit/>
          </a:bodyPr>
          <a:lstStyle/>
          <a:p>
            <a:r>
              <a:rPr lang="en-US" sz="3000" dirty="0"/>
              <a:t>Input format	</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69539" y="524935"/>
            <a:ext cx="2125134" cy="6146800"/>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34" y="524935"/>
            <a:ext cx="4400327" cy="2031998"/>
          </a:xfrm>
          <a:prstGeom prst="rect">
            <a:avLst/>
          </a:prstGeom>
        </p:spPr>
      </p:pic>
      <p:sp>
        <p:nvSpPr>
          <p:cNvPr id="7" name="TextBox 6"/>
          <p:cNvSpPr txBox="1"/>
          <p:nvPr/>
        </p:nvSpPr>
        <p:spPr>
          <a:xfrm>
            <a:off x="279400" y="1013354"/>
            <a:ext cx="3611478" cy="3970318"/>
          </a:xfrm>
          <a:prstGeom prst="rect">
            <a:avLst/>
          </a:prstGeom>
          <a:noFill/>
        </p:spPr>
        <p:txBody>
          <a:bodyPr wrap="square" rtlCol="0">
            <a:spAutoFit/>
          </a:bodyPr>
          <a:lstStyle/>
          <a:p>
            <a:r>
              <a:rPr lang="en-US" sz="2400" dirty="0"/>
              <a:t>The input is provided in a text file.</a:t>
            </a:r>
          </a:p>
          <a:p>
            <a:endParaRPr lang="en-US" dirty="0"/>
          </a:p>
          <a:p>
            <a:r>
              <a:rPr lang="en-US" sz="2400" dirty="0"/>
              <a:t>Two inputs are given to the problem  one being the constraints for each operation and tool slots needed</a:t>
            </a:r>
          </a:p>
          <a:p>
            <a:r>
              <a:rPr lang="en-US" sz="2400" dirty="0"/>
              <a:t>Other being Resources available for the machine</a:t>
            </a:r>
          </a:p>
          <a:p>
            <a:endParaRPr lang="en-US" dirty="0"/>
          </a:p>
        </p:txBody>
      </p:sp>
      <p:sp>
        <p:nvSpPr>
          <p:cNvPr id="8" name="TextBox 7"/>
          <p:cNvSpPr txBox="1"/>
          <p:nvPr/>
        </p:nvSpPr>
        <p:spPr>
          <a:xfrm>
            <a:off x="6773334" y="2556933"/>
            <a:ext cx="5537200" cy="3477875"/>
          </a:xfrm>
          <a:prstGeom prst="rect">
            <a:avLst/>
          </a:prstGeom>
          <a:noFill/>
        </p:spPr>
        <p:txBody>
          <a:bodyPr wrap="square" rtlCol="0">
            <a:spAutoFit/>
          </a:bodyPr>
          <a:lstStyle/>
          <a:p>
            <a:r>
              <a:rPr lang="en-US" sz="2000" dirty="0"/>
              <a:t>First row indicates the machine time available for each machine</a:t>
            </a:r>
          </a:p>
          <a:p>
            <a:endParaRPr lang="en-US" sz="2000" dirty="0"/>
          </a:p>
          <a:p>
            <a:r>
              <a:rPr lang="en-US" sz="2000" dirty="0"/>
              <a:t>Second row indicated the tool slots available on each machine</a:t>
            </a:r>
          </a:p>
          <a:p>
            <a:endParaRPr lang="en-US" sz="2000" dirty="0"/>
          </a:p>
          <a:p>
            <a:r>
              <a:rPr lang="en-US" sz="2000" dirty="0"/>
              <a:t>Third row indicates the penalty cost for not considering a part type</a:t>
            </a:r>
          </a:p>
          <a:p>
            <a:endParaRPr lang="en-US" sz="2000" dirty="0"/>
          </a:p>
          <a:p>
            <a:r>
              <a:rPr lang="en-US" sz="2000" dirty="0"/>
              <a:t>Fourth row contains the batch sizes for each part type</a:t>
            </a:r>
          </a:p>
        </p:txBody>
      </p:sp>
    </p:spTree>
    <p:extLst>
      <p:ext uri="{BB962C8B-B14F-4D97-AF65-F5344CB8AC3E}">
        <p14:creationId xmlns:p14="http://schemas.microsoft.com/office/powerpoint/2010/main" val="1982214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5843" y="-152400"/>
            <a:ext cx="10515600" cy="1325563"/>
          </a:xfrm>
        </p:spPr>
        <p:txBody>
          <a:bodyPr>
            <a:normAutofit/>
          </a:bodyPr>
          <a:lstStyle/>
          <a:p>
            <a:pPr algn="ctr"/>
            <a:r>
              <a:rPr lang="en-US" sz="6000" dirty="0"/>
              <a:t>Results</a:t>
            </a:r>
          </a:p>
        </p:txBody>
      </p:sp>
      <p:graphicFrame>
        <p:nvGraphicFramePr>
          <p:cNvPr id="5" name="Table 4"/>
          <p:cNvGraphicFramePr>
            <a:graphicFrameLocks noGrp="1"/>
          </p:cNvGraphicFramePr>
          <p:nvPr>
            <p:extLst>
              <p:ext uri="{D42A27DB-BD31-4B8C-83A1-F6EECF244321}">
                <p14:modId xmlns:p14="http://schemas.microsoft.com/office/powerpoint/2010/main" val="1122518880"/>
              </p:ext>
            </p:extLst>
          </p:nvPr>
        </p:nvGraphicFramePr>
        <p:xfrm>
          <a:off x="2476500" y="790625"/>
          <a:ext cx="7327900" cy="5800669"/>
        </p:xfrm>
        <a:graphic>
          <a:graphicData uri="http://schemas.openxmlformats.org/drawingml/2006/table">
            <a:tbl>
              <a:tblPr firstRow="1" firstCol="1" bandRow="1"/>
              <a:tblGrid>
                <a:gridCol w="3311270">
                  <a:extLst>
                    <a:ext uri="{9D8B030D-6E8A-4147-A177-3AD203B41FA5}">
                      <a16:colId xmlns:a16="http://schemas.microsoft.com/office/drawing/2014/main" val="20000"/>
                    </a:ext>
                  </a:extLst>
                </a:gridCol>
                <a:gridCol w="2045542">
                  <a:extLst>
                    <a:ext uri="{9D8B030D-6E8A-4147-A177-3AD203B41FA5}">
                      <a16:colId xmlns:a16="http://schemas.microsoft.com/office/drawing/2014/main" val="20001"/>
                    </a:ext>
                  </a:extLst>
                </a:gridCol>
                <a:gridCol w="1971088">
                  <a:extLst>
                    <a:ext uri="{9D8B030D-6E8A-4147-A177-3AD203B41FA5}">
                      <a16:colId xmlns:a16="http://schemas.microsoft.com/office/drawing/2014/main" val="20002"/>
                    </a:ext>
                  </a:extLst>
                </a:gridCol>
              </a:tblGrid>
              <a:tr h="432347">
                <a:tc>
                  <a:txBody>
                    <a:bodyPr/>
                    <a:lstStyle/>
                    <a:p>
                      <a:pPr marL="0" marR="0" algn="just">
                        <a:lnSpc>
                          <a:spcPct val="15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Key Parameters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Notation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Value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06691">
                <a:tc gridSpan="3">
                  <a:txBody>
                    <a:bodyPr/>
                    <a:lstStyle/>
                    <a:p>
                      <a:pPr marL="0" marR="0" algn="ctr">
                        <a:lnSpc>
                          <a:spcPct val="150000"/>
                        </a:lnSpc>
                        <a:spcBef>
                          <a:spcPts val="0"/>
                        </a:spcBef>
                        <a:spcAft>
                          <a:spcPts val="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NSGA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06691">
                <a:tc>
                  <a:txBody>
                    <a:bodyPr/>
                    <a:lstStyle/>
                    <a:p>
                      <a:pPr marL="0" marR="0" algn="just">
                        <a:lnSpc>
                          <a:spcPct val="15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Population size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20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6691">
                <a:tc>
                  <a:txBody>
                    <a:bodyPr/>
                    <a:lstStyle/>
                    <a:p>
                      <a:pPr marL="0" marR="0" algn="just">
                        <a:lnSpc>
                          <a:spcPct val="15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Cross over probability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Pc</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0.8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06691">
                <a:tc>
                  <a:txBody>
                    <a:bodyPr/>
                    <a:lstStyle/>
                    <a:p>
                      <a:pPr marL="0" marR="0" algn="just">
                        <a:lnSpc>
                          <a:spcPct val="15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Mutation probability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0.05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06691">
                <a:tc>
                  <a:txBody>
                    <a:bodyPr/>
                    <a:lstStyle/>
                    <a:p>
                      <a:pPr marL="0" marR="0" algn="just">
                        <a:lnSpc>
                          <a:spcPct val="15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Selection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Roulette selection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06691">
                <a:tc>
                  <a:txBody>
                    <a:bodyPr/>
                    <a:lstStyle/>
                    <a:p>
                      <a:pPr marL="0" marR="0" algn="just">
                        <a:lnSpc>
                          <a:spcPct val="15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Maximum number of iterations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K</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100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06691">
                <a:tc gridSpan="3">
                  <a:txBody>
                    <a:bodyPr/>
                    <a:lstStyle/>
                    <a:p>
                      <a:pPr marL="0" marR="0" algn="ctr">
                        <a:lnSpc>
                          <a:spcPct val="150000"/>
                        </a:lnSpc>
                        <a:spcBef>
                          <a:spcPts val="0"/>
                        </a:spcBef>
                        <a:spcAft>
                          <a:spcPts val="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NSPSO</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406691">
                <a:tc>
                  <a:txBody>
                    <a:bodyPr/>
                    <a:lstStyle/>
                    <a:p>
                      <a:pPr marL="0" marR="0" algn="just">
                        <a:lnSpc>
                          <a:spcPct val="150000"/>
                        </a:lnSpc>
                        <a:spcBef>
                          <a:spcPts val="0"/>
                        </a:spcBef>
                        <a:spcAft>
                          <a:spcPts val="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C1,C2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C1,C2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2,2 respectively</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406691">
                <a:tc>
                  <a:txBody>
                    <a:bodyPr/>
                    <a:lstStyle/>
                    <a:p>
                      <a:pPr marL="0" marR="0" algn="just">
                        <a:lnSpc>
                          <a:spcPct val="150000"/>
                        </a:lnSpc>
                        <a:spcBef>
                          <a:spcPts val="0"/>
                        </a:spcBef>
                        <a:spcAft>
                          <a:spcPts val="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Inertial weight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W</a:t>
                      </a:r>
                      <a:r>
                        <a:rPr lang="en-US" sz="1600" baseline="-25000" dirty="0" err="1">
                          <a:effectLst/>
                          <a:latin typeface="Times New Roman" panose="02020603050405020304" pitchFamily="18" charset="0"/>
                          <a:ea typeface="Calibri" panose="020F0502020204030204" pitchFamily="34" charset="0"/>
                          <a:cs typeface="Times New Roman" panose="02020603050405020304" pitchFamily="18" charset="0"/>
                        </a:rPr>
                        <a:t>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406691">
                <a:tc>
                  <a:txBody>
                    <a:bodyPr/>
                    <a:lstStyle/>
                    <a:p>
                      <a:pPr marL="0" marR="0" algn="just">
                        <a:lnSpc>
                          <a:spcPct val="150000"/>
                        </a:lnSpc>
                        <a:spcBef>
                          <a:spcPts val="0"/>
                        </a:spcBef>
                        <a:spcAft>
                          <a:spcPts val="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Decrement factor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β</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0.5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406691">
                <a:tc gridSpan="3">
                  <a:txBody>
                    <a:bodyPr/>
                    <a:lstStyle/>
                    <a:p>
                      <a:pPr marL="0" marR="0" algn="ctr">
                        <a:lnSpc>
                          <a:spcPct val="150000"/>
                        </a:lnSpc>
                        <a:spcBef>
                          <a:spcPts val="0"/>
                        </a:spcBef>
                        <a:spcAft>
                          <a:spcPts val="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Non dominated Sorting</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1"/>
                  </a:ext>
                </a:extLst>
              </a:tr>
              <a:tr h="406691">
                <a:tc>
                  <a:txBody>
                    <a:bodyPr/>
                    <a:lstStyle/>
                    <a:p>
                      <a:pPr marL="0" marR="0" algn="just">
                        <a:lnSpc>
                          <a:spcPct val="150000"/>
                        </a:lnSpc>
                        <a:spcBef>
                          <a:spcPts val="0"/>
                        </a:spcBef>
                        <a:spcAft>
                          <a:spcPts val="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Alpha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α</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488030">
                <a:tc>
                  <a:txBody>
                    <a:bodyPr/>
                    <a:lstStyle/>
                    <a:p>
                      <a:pPr marL="0" marR="0" algn="just">
                        <a:lnSpc>
                          <a:spcPct val="150000"/>
                        </a:lnSpc>
                        <a:spcBef>
                          <a:spcPts val="0"/>
                        </a:spcBef>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Sharing factor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σ</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From</a:t>
                      </a:r>
                      <a:r>
                        <a:rPr lang="en-US" sz="1600" baseline="0" dirty="0">
                          <a:effectLst/>
                          <a:latin typeface="Calibri" panose="020F0502020204030204" pitchFamily="34" charset="0"/>
                          <a:ea typeface="Calibri" panose="020F0502020204030204" pitchFamily="34" charset="0"/>
                          <a:cs typeface="Times New Roman" panose="02020603050405020304" pitchFamily="18" charset="0"/>
                        </a:rPr>
                        <a:t> table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399588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6418" y="554997"/>
            <a:ext cx="9980682" cy="1096962"/>
          </a:xfrm>
        </p:spPr>
        <p:txBody>
          <a:bodyPr>
            <a:normAutofit fontScale="90000"/>
          </a:bodyPr>
          <a:lstStyle/>
          <a:p>
            <a:pPr algn="ctr"/>
            <a:r>
              <a:rPr lang="en-US" b="1" dirty="0">
                <a:solidFill>
                  <a:srgbClr val="C00000"/>
                </a:solidFill>
              </a:rPr>
              <a:t>Introduction to FMS and Evolutionary algorithms</a:t>
            </a:r>
            <a:r>
              <a:rPr lang="en-US" sz="3600" dirty="0"/>
              <a:t>	</a:t>
            </a:r>
          </a:p>
        </p:txBody>
      </p:sp>
      <p:sp>
        <p:nvSpPr>
          <p:cNvPr id="3" name="Content Placeholder 2"/>
          <p:cNvSpPr>
            <a:spLocks noGrp="1"/>
          </p:cNvSpPr>
          <p:nvPr>
            <p:ph idx="1"/>
          </p:nvPr>
        </p:nvSpPr>
        <p:spPr>
          <a:xfrm>
            <a:off x="1104900" y="1651959"/>
            <a:ext cx="9982200" cy="4572000"/>
          </a:xfrm>
        </p:spPr>
        <p:txBody>
          <a:bodyPr>
            <a:normAutofit/>
          </a:bodyPr>
          <a:lstStyle/>
          <a:p>
            <a:r>
              <a:rPr lang="en-US" sz="2800" dirty="0"/>
              <a:t>FMS stands for flexible manufacturing system. Flexibility is of two types machine flexibility and routing flexibility. FMS contain automated CNC machines , material handling and central control computer</a:t>
            </a:r>
          </a:p>
          <a:p>
            <a:r>
              <a:rPr lang="en-US" sz="2800" dirty="0"/>
              <a:t>Evolutionary algorithms are population based </a:t>
            </a:r>
            <a:r>
              <a:rPr lang="en-US" sz="2800" dirty="0" err="1"/>
              <a:t>metaheuristic</a:t>
            </a:r>
            <a:r>
              <a:rPr lang="en-US" sz="2800" dirty="0"/>
              <a:t> optimization algorithms. EA are inspired from nature.</a:t>
            </a:r>
          </a:p>
          <a:p>
            <a:r>
              <a:rPr lang="en-US" sz="2800" dirty="0"/>
              <a:t>EA are being used by various authors for scheduling the FMS job sequence</a:t>
            </a:r>
          </a:p>
        </p:txBody>
      </p:sp>
    </p:spTree>
    <p:extLst>
      <p:ext uri="{BB962C8B-B14F-4D97-AF65-F5344CB8AC3E}">
        <p14:creationId xmlns:p14="http://schemas.microsoft.com/office/powerpoint/2010/main" val="30685127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half" idx="1"/>
            <p:extLst>
              <p:ext uri="{D42A27DB-BD31-4B8C-83A1-F6EECF244321}">
                <p14:modId xmlns:p14="http://schemas.microsoft.com/office/powerpoint/2010/main" val="1380563469"/>
              </p:ext>
            </p:extLst>
          </p:nvPr>
        </p:nvGraphicFramePr>
        <p:xfrm>
          <a:off x="575733" y="440267"/>
          <a:ext cx="11353801" cy="5973763"/>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p:cNvSpPr txBox="1"/>
          <p:nvPr/>
        </p:nvSpPr>
        <p:spPr>
          <a:xfrm>
            <a:off x="5249333" y="6333067"/>
            <a:ext cx="2145396" cy="369332"/>
          </a:xfrm>
          <a:prstGeom prst="rect">
            <a:avLst/>
          </a:prstGeom>
          <a:noFill/>
        </p:spPr>
        <p:txBody>
          <a:bodyPr wrap="none" rtlCol="0">
            <a:spAutoFit/>
          </a:bodyPr>
          <a:lstStyle/>
          <a:p>
            <a:r>
              <a:rPr lang="en-US" dirty="0"/>
              <a:t>Number of iterations</a:t>
            </a:r>
          </a:p>
        </p:txBody>
      </p:sp>
    </p:spTree>
    <p:extLst>
      <p:ext uri="{BB962C8B-B14F-4D97-AF65-F5344CB8AC3E}">
        <p14:creationId xmlns:p14="http://schemas.microsoft.com/office/powerpoint/2010/main" val="19068536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a:graphicFrameLocks/>
          </p:cNvGraphicFramePr>
          <p:nvPr>
            <p:extLst>
              <p:ext uri="{D42A27DB-BD31-4B8C-83A1-F6EECF244321}">
                <p14:modId xmlns:p14="http://schemas.microsoft.com/office/powerpoint/2010/main" val="1964460002"/>
              </p:ext>
            </p:extLst>
          </p:nvPr>
        </p:nvGraphicFramePr>
        <p:xfrm>
          <a:off x="575733" y="541868"/>
          <a:ext cx="11091334" cy="5757332"/>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5249333" y="6333067"/>
            <a:ext cx="2145396" cy="369332"/>
          </a:xfrm>
          <a:prstGeom prst="rect">
            <a:avLst/>
          </a:prstGeom>
          <a:noFill/>
        </p:spPr>
        <p:txBody>
          <a:bodyPr wrap="none" rtlCol="0">
            <a:spAutoFit/>
          </a:bodyPr>
          <a:lstStyle/>
          <a:p>
            <a:r>
              <a:rPr lang="en-US" dirty="0"/>
              <a:t>Number of iterations</a:t>
            </a:r>
          </a:p>
        </p:txBody>
      </p:sp>
    </p:spTree>
    <p:extLst>
      <p:ext uri="{BB962C8B-B14F-4D97-AF65-F5344CB8AC3E}">
        <p14:creationId xmlns:p14="http://schemas.microsoft.com/office/powerpoint/2010/main" val="2725759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a:graphicFrameLocks/>
          </p:cNvGraphicFramePr>
          <p:nvPr>
            <p:extLst>
              <p:ext uri="{D42A27DB-BD31-4B8C-83A1-F6EECF244321}">
                <p14:modId xmlns:p14="http://schemas.microsoft.com/office/powerpoint/2010/main" val="3501056233"/>
              </p:ext>
            </p:extLst>
          </p:nvPr>
        </p:nvGraphicFramePr>
        <p:xfrm>
          <a:off x="541867" y="457201"/>
          <a:ext cx="11345333" cy="5858932"/>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5249333" y="6333067"/>
            <a:ext cx="2145396" cy="369332"/>
          </a:xfrm>
          <a:prstGeom prst="rect">
            <a:avLst/>
          </a:prstGeom>
          <a:noFill/>
        </p:spPr>
        <p:txBody>
          <a:bodyPr wrap="none" rtlCol="0">
            <a:spAutoFit/>
          </a:bodyPr>
          <a:lstStyle/>
          <a:p>
            <a:r>
              <a:rPr lang="en-US" dirty="0"/>
              <a:t>Number of iterations</a:t>
            </a:r>
          </a:p>
        </p:txBody>
      </p:sp>
    </p:spTree>
    <p:extLst>
      <p:ext uri="{BB962C8B-B14F-4D97-AF65-F5344CB8AC3E}">
        <p14:creationId xmlns:p14="http://schemas.microsoft.com/office/powerpoint/2010/main" val="18318376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a:graphicFrameLocks/>
          </p:cNvGraphicFramePr>
          <p:nvPr>
            <p:extLst>
              <p:ext uri="{D42A27DB-BD31-4B8C-83A1-F6EECF244321}">
                <p14:modId xmlns:p14="http://schemas.microsoft.com/office/powerpoint/2010/main" val="3509305203"/>
              </p:ext>
            </p:extLst>
          </p:nvPr>
        </p:nvGraphicFramePr>
        <p:xfrm>
          <a:off x="643467" y="558800"/>
          <a:ext cx="11057466" cy="56896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5249333" y="6333067"/>
            <a:ext cx="2145396" cy="369332"/>
          </a:xfrm>
          <a:prstGeom prst="rect">
            <a:avLst/>
          </a:prstGeom>
          <a:noFill/>
        </p:spPr>
        <p:txBody>
          <a:bodyPr wrap="none" rtlCol="0">
            <a:spAutoFit/>
          </a:bodyPr>
          <a:lstStyle/>
          <a:p>
            <a:r>
              <a:rPr lang="en-US" dirty="0"/>
              <a:t>Number of iterations</a:t>
            </a:r>
          </a:p>
        </p:txBody>
      </p:sp>
    </p:spTree>
    <p:extLst>
      <p:ext uri="{BB962C8B-B14F-4D97-AF65-F5344CB8AC3E}">
        <p14:creationId xmlns:p14="http://schemas.microsoft.com/office/powerpoint/2010/main" val="15166634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a:graphicFrameLocks/>
          </p:cNvGraphicFramePr>
          <p:nvPr>
            <p:extLst>
              <p:ext uri="{D42A27DB-BD31-4B8C-83A1-F6EECF244321}">
                <p14:modId xmlns:p14="http://schemas.microsoft.com/office/powerpoint/2010/main" val="2783375519"/>
              </p:ext>
            </p:extLst>
          </p:nvPr>
        </p:nvGraphicFramePr>
        <p:xfrm>
          <a:off x="524934" y="491067"/>
          <a:ext cx="11362266" cy="5926666"/>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5249333" y="6333067"/>
            <a:ext cx="2145396" cy="369332"/>
          </a:xfrm>
          <a:prstGeom prst="rect">
            <a:avLst/>
          </a:prstGeom>
          <a:noFill/>
        </p:spPr>
        <p:txBody>
          <a:bodyPr wrap="none" rtlCol="0">
            <a:spAutoFit/>
          </a:bodyPr>
          <a:lstStyle/>
          <a:p>
            <a:r>
              <a:rPr lang="en-US" dirty="0"/>
              <a:t>Number of iterations</a:t>
            </a:r>
          </a:p>
        </p:txBody>
      </p:sp>
    </p:spTree>
    <p:extLst>
      <p:ext uri="{BB962C8B-B14F-4D97-AF65-F5344CB8AC3E}">
        <p14:creationId xmlns:p14="http://schemas.microsoft.com/office/powerpoint/2010/main" val="38368815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a:graphicFrameLocks/>
          </p:cNvGraphicFramePr>
          <p:nvPr>
            <p:extLst>
              <p:ext uri="{D42A27DB-BD31-4B8C-83A1-F6EECF244321}">
                <p14:modId xmlns:p14="http://schemas.microsoft.com/office/powerpoint/2010/main" val="1118971261"/>
              </p:ext>
            </p:extLst>
          </p:nvPr>
        </p:nvGraphicFramePr>
        <p:xfrm>
          <a:off x="728133" y="457199"/>
          <a:ext cx="11074399" cy="6028267"/>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5249333" y="6333067"/>
            <a:ext cx="2145396" cy="369332"/>
          </a:xfrm>
          <a:prstGeom prst="rect">
            <a:avLst/>
          </a:prstGeom>
          <a:noFill/>
        </p:spPr>
        <p:txBody>
          <a:bodyPr wrap="none" rtlCol="0">
            <a:spAutoFit/>
          </a:bodyPr>
          <a:lstStyle/>
          <a:p>
            <a:r>
              <a:rPr lang="en-US" dirty="0"/>
              <a:t>Number of iterations</a:t>
            </a:r>
          </a:p>
        </p:txBody>
      </p:sp>
    </p:spTree>
    <p:extLst>
      <p:ext uri="{BB962C8B-B14F-4D97-AF65-F5344CB8AC3E}">
        <p14:creationId xmlns:p14="http://schemas.microsoft.com/office/powerpoint/2010/main" val="38090754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rtlCol="0">
            <a:normAutofit/>
          </a:bodyPr>
          <a:lstStyle/>
          <a:p>
            <a:pPr>
              <a:defRPr/>
            </a:pPr>
            <a:r>
              <a:rPr lang="en-US" b="1" dirty="0">
                <a:solidFill>
                  <a:srgbClr val="C00000"/>
                </a:solidFill>
              </a:rPr>
              <a:t>Key Insights from the results</a:t>
            </a:r>
          </a:p>
        </p:txBody>
      </p:sp>
      <p:sp>
        <p:nvSpPr>
          <p:cNvPr id="3" name="Content Placeholder 2"/>
          <p:cNvSpPr>
            <a:spLocks noGrp="1"/>
          </p:cNvSpPr>
          <p:nvPr>
            <p:ph idx="1"/>
          </p:nvPr>
        </p:nvSpPr>
        <p:spPr>
          <a:xfrm>
            <a:off x="677333" y="1049867"/>
            <a:ext cx="10676467" cy="5127096"/>
          </a:xfrm>
        </p:spPr>
        <p:txBody>
          <a:bodyPr>
            <a:normAutofit/>
          </a:bodyPr>
          <a:lstStyle/>
          <a:p>
            <a:pPr lvl="0"/>
            <a:r>
              <a:rPr lang="en-US" dirty="0"/>
              <a:t>From the analysis we understand the effective data handling capability of NSGA and NSPSO algorithm. It is giving near optimal solution at population size of 20 and total generations of 50</a:t>
            </a:r>
          </a:p>
          <a:p>
            <a:pPr lvl="0"/>
            <a:r>
              <a:rPr lang="en-US" dirty="0"/>
              <a:t>From the graphs (Figure 1,2 and 3) in each algorithm as the number of iterations increases System unbalance and Penalty cost is minimized while throughput is maximized</a:t>
            </a:r>
          </a:p>
          <a:p>
            <a:pPr lvl="0"/>
            <a:r>
              <a:rPr lang="en-US" dirty="0"/>
              <a:t>From the graphs (Figure 4,5 and 6) NSGA &amp; PSO algorithm gives more effective results. System unbalance has been reduced, throughput has been maximized and Penalty cost has been minimized.</a:t>
            </a:r>
          </a:p>
          <a:p>
            <a:pPr lvl="0"/>
            <a:r>
              <a:rPr lang="en-US" dirty="0"/>
              <a:t>The graphs are not always consistent in reducing a objective because we are considering Non dominated procedure for evaluation of Fitness which may result in elevation in graph although iterations increases </a:t>
            </a:r>
          </a:p>
          <a:p>
            <a:endParaRPr lang="en-US" dirty="0"/>
          </a:p>
        </p:txBody>
      </p:sp>
    </p:spTree>
    <p:extLst>
      <p:ext uri="{BB962C8B-B14F-4D97-AF65-F5344CB8AC3E}">
        <p14:creationId xmlns:p14="http://schemas.microsoft.com/office/powerpoint/2010/main" val="6658655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7667" y="0"/>
            <a:ext cx="10515600" cy="1325563"/>
          </a:xfrm>
        </p:spPr>
        <p:txBody>
          <a:bodyPr rtlCol="0">
            <a:normAutofit/>
          </a:bodyPr>
          <a:lstStyle/>
          <a:p>
            <a:pPr>
              <a:defRPr/>
            </a:pPr>
            <a:r>
              <a:rPr lang="en-US" b="1" dirty="0">
                <a:solidFill>
                  <a:srgbClr val="C00000"/>
                </a:solidFill>
              </a:rPr>
              <a:t>Practical Implications/ Utility of Results</a:t>
            </a:r>
          </a:p>
        </p:txBody>
      </p:sp>
      <p:sp>
        <p:nvSpPr>
          <p:cNvPr id="15363" name="Content Placeholder 2"/>
          <p:cNvSpPr>
            <a:spLocks noGrp="1"/>
          </p:cNvSpPr>
          <p:nvPr>
            <p:ph idx="1"/>
          </p:nvPr>
        </p:nvSpPr>
        <p:spPr/>
        <p:txBody>
          <a:bodyPr/>
          <a:lstStyle/>
          <a:p>
            <a:pPr marL="0" indent="0" eaLnBrk="1" hangingPunct="1">
              <a:buNone/>
            </a:pPr>
            <a:r>
              <a:rPr lang="en-US" altLang="en-US" dirty="0"/>
              <a:t>  </a:t>
            </a:r>
          </a:p>
        </p:txBody>
      </p:sp>
      <p:sp>
        <p:nvSpPr>
          <p:cNvPr id="3" name="Rectangle 2"/>
          <p:cNvSpPr/>
          <p:nvPr/>
        </p:nvSpPr>
        <p:spPr>
          <a:xfrm>
            <a:off x="1032933" y="812800"/>
            <a:ext cx="10337800" cy="5632311"/>
          </a:xfrm>
          <a:prstGeom prst="rect">
            <a:avLst/>
          </a:prstGeom>
        </p:spPr>
        <p:txBody>
          <a:bodyPr wrap="square">
            <a:spAutoFit/>
          </a:bodyPr>
          <a:lstStyle/>
          <a:p>
            <a:pPr algn="just">
              <a:lnSpc>
                <a:spcPct val="150000"/>
              </a:lnSpc>
            </a:pPr>
            <a:r>
              <a:rPr lang="en-US" sz="2400" dirty="0">
                <a:latin typeface="Calibri" panose="020F0502020204030204" pitchFamily="34" charset="0"/>
                <a:ea typeface="Calibri" panose="020F0502020204030204" pitchFamily="34" charset="0"/>
                <a:cs typeface="Times New Roman" panose="02020603050405020304" pitchFamily="18" charset="0"/>
              </a:rPr>
              <a:t>We have 8 jobs with 8! Job sequences. For one order it exist (9). (6). (6). (2). (2). (2). (1). (1). (1) = 2592 machine allocations for operations. With this we have 8! Type job sequences, so combining these two gives   </a:t>
            </a:r>
            <a:r>
              <a:rPr lang="en-US" sz="2400" b="1" dirty="0">
                <a:latin typeface="Calibri" panose="020F0502020204030204" pitchFamily="34" charset="0"/>
                <a:ea typeface="Calibri" panose="020F0502020204030204" pitchFamily="34" charset="0"/>
                <a:cs typeface="Times New Roman" panose="02020603050405020304" pitchFamily="18" charset="0"/>
              </a:rPr>
              <a:t>8! . 2592= 10^9 </a:t>
            </a:r>
            <a:r>
              <a:rPr lang="en-US" sz="2400" dirty="0">
                <a:latin typeface="Calibri" panose="020F0502020204030204" pitchFamily="34" charset="0"/>
                <a:ea typeface="Calibri" panose="020F0502020204030204" pitchFamily="34" charset="0"/>
                <a:cs typeface="Times New Roman" panose="02020603050405020304" pitchFamily="18" charset="0"/>
              </a:rPr>
              <a:t>combinations. Hence forth exhaustive search method will be practically not applicable</a:t>
            </a:r>
          </a:p>
          <a:p>
            <a:pPr algn="just">
              <a:lnSpc>
                <a:spcPct val="150000"/>
              </a:lnSpc>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2400" dirty="0">
                <a:latin typeface="Calibri" panose="020F0502020204030204" pitchFamily="34" charset="0"/>
                <a:ea typeface="Calibri" panose="020F0502020204030204" pitchFamily="34" charset="0"/>
                <a:cs typeface="Times New Roman" panose="02020603050405020304" pitchFamily="18" charset="0"/>
              </a:rPr>
              <a:t>Practically in FMS traditional methods are being followed in job sequencing using predetermined sequencing rules(LIFO,FIFO,SPT,CR).But it may not always guarantee in optimal solutions. But from the above analysis we can conclude that we can achieve near optimal solutions in Multi objective environment reducing the stress and helping the job operator to avoid tedious calculations.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557867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0866" y="-193675"/>
            <a:ext cx="10515600" cy="1325563"/>
          </a:xfrm>
        </p:spPr>
        <p:txBody>
          <a:bodyPr rtlCol="0">
            <a:normAutofit/>
          </a:bodyPr>
          <a:lstStyle/>
          <a:p>
            <a:pPr>
              <a:defRPr/>
            </a:pPr>
            <a:r>
              <a:rPr lang="en-US" b="1" dirty="0">
                <a:solidFill>
                  <a:srgbClr val="C00000"/>
                </a:solidFill>
              </a:rPr>
              <a:t>Conclusion &amp; Scope for Future Work</a:t>
            </a:r>
          </a:p>
        </p:txBody>
      </p:sp>
      <p:sp>
        <p:nvSpPr>
          <p:cNvPr id="16387" name="Content Placeholder 2"/>
          <p:cNvSpPr>
            <a:spLocks noGrp="1"/>
          </p:cNvSpPr>
          <p:nvPr>
            <p:ph idx="1"/>
          </p:nvPr>
        </p:nvSpPr>
        <p:spPr/>
        <p:txBody>
          <a:bodyPr/>
          <a:lstStyle/>
          <a:p>
            <a:pPr marL="0" indent="0" eaLnBrk="1" hangingPunct="1">
              <a:buNone/>
            </a:pPr>
            <a:r>
              <a:rPr lang="en-US" altLang="en-US" dirty="0"/>
              <a:t>  </a:t>
            </a:r>
          </a:p>
        </p:txBody>
      </p:sp>
      <p:sp>
        <p:nvSpPr>
          <p:cNvPr id="3" name="TextBox 2"/>
          <p:cNvSpPr txBox="1"/>
          <p:nvPr/>
        </p:nvSpPr>
        <p:spPr>
          <a:xfrm>
            <a:off x="419100" y="663239"/>
            <a:ext cx="11527366" cy="10987623"/>
          </a:xfrm>
          <a:prstGeom prst="rect">
            <a:avLst/>
          </a:prstGeom>
          <a:noFill/>
        </p:spPr>
        <p:txBody>
          <a:bodyPr wrap="square" rtlCol="0">
            <a:spAutoFit/>
          </a:bodyPr>
          <a:lstStyle/>
          <a:p>
            <a:r>
              <a:rPr lang="en-US" sz="2400" dirty="0"/>
              <a:t>Here in this  project we have tried to deal with multi objective problems in Manufacturing industry where large number of part types are processed on various machines. We provided a new meta-heuristic approach to handle this computational complexity involved in this project. </a:t>
            </a:r>
          </a:p>
          <a:p>
            <a:r>
              <a:rPr lang="en-US" sz="2400" dirty="0"/>
              <a:t>1. Developing a methodology for multi-objective optimization</a:t>
            </a:r>
          </a:p>
          <a:p>
            <a:r>
              <a:rPr lang="en-US" sz="2400" dirty="0"/>
              <a:t>2. Development of new solution representation scheme in linking  both NSGA and PSO</a:t>
            </a:r>
          </a:p>
          <a:p>
            <a:r>
              <a:rPr lang="en-US" sz="2400" dirty="0"/>
              <a:t>3. We have introduced more complexity in this problem by consider three objectives which </a:t>
            </a:r>
          </a:p>
          <a:p>
            <a:r>
              <a:rPr lang="en-US" sz="2400" dirty="0"/>
              <a:t>     differ in nature(Maximization and minimization.</a:t>
            </a:r>
          </a:p>
          <a:p>
            <a:r>
              <a:rPr lang="en-US" sz="2400" dirty="0"/>
              <a:t>     </a:t>
            </a:r>
          </a:p>
          <a:p>
            <a:r>
              <a:rPr lang="en-US" sz="2400" dirty="0"/>
              <a:t>Future research can be done along by including more complexity in this problem.</a:t>
            </a:r>
          </a:p>
          <a:p>
            <a:r>
              <a:rPr lang="en-US" sz="2400" dirty="0"/>
              <a:t>(Introducing travel time between the machines, increasing part types also increasing the number of objectives). </a:t>
            </a:r>
          </a:p>
          <a:p>
            <a:r>
              <a:rPr lang="en-US" sz="2400" dirty="0"/>
              <a:t>More realistic variables and constraints, such as the availability of pallets, jigs, fixtures, automatic guided vehicles (AGVs)</a:t>
            </a:r>
          </a:p>
          <a:p>
            <a:r>
              <a:rPr lang="en-US" sz="2400" dirty="0"/>
              <a:t>Consideration of multiple objective based on pareto dominance to balance conflicting constraints may give new direction in field of Meta heuristics as well as FMS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a:t>
            </a:r>
          </a:p>
        </p:txBody>
      </p:sp>
    </p:spTree>
    <p:extLst>
      <p:ext uri="{BB962C8B-B14F-4D97-AF65-F5344CB8AC3E}">
        <p14:creationId xmlns:p14="http://schemas.microsoft.com/office/powerpoint/2010/main" val="23067643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838200" y="-379942"/>
            <a:ext cx="10515600" cy="1325563"/>
          </a:xfrm>
        </p:spPr>
        <p:txBody>
          <a:bodyPr/>
          <a:lstStyle/>
          <a:p>
            <a:pPr eaLnBrk="1" hangingPunct="1"/>
            <a:r>
              <a:rPr lang="en-US" altLang="en-US" b="1" dirty="0">
                <a:solidFill>
                  <a:srgbClr val="C00000"/>
                </a:solidFill>
              </a:rPr>
              <a:t>Key References</a:t>
            </a:r>
          </a:p>
        </p:txBody>
      </p:sp>
      <p:sp>
        <p:nvSpPr>
          <p:cNvPr id="3" name="Content Placeholder 2"/>
          <p:cNvSpPr>
            <a:spLocks noGrp="1"/>
          </p:cNvSpPr>
          <p:nvPr>
            <p:ph idx="1"/>
          </p:nvPr>
        </p:nvSpPr>
        <p:spPr>
          <a:xfrm>
            <a:off x="838200" y="945621"/>
            <a:ext cx="10515600" cy="5150908"/>
          </a:xfrm>
        </p:spPr>
        <p:txBody>
          <a:bodyPr rtlCol="0">
            <a:normAutofit fontScale="62500" lnSpcReduction="20000"/>
          </a:bodyPr>
          <a:lstStyle/>
          <a:p>
            <a:pPr marL="514350" indent="-514350" fontAlgn="base">
              <a:buAutoNum type="arabicParenR"/>
            </a:pPr>
            <a:r>
              <a:rPr lang="en-US" sz="3600" dirty="0"/>
              <a:t>Berrada and </a:t>
            </a:r>
            <a:r>
              <a:rPr lang="en-US" sz="3600" dirty="0" err="1"/>
              <a:t>Stecke</a:t>
            </a:r>
            <a:r>
              <a:rPr lang="en-US" sz="3600" dirty="0"/>
              <a:t>, 1986 M. Berrada, K.E. </a:t>
            </a:r>
            <a:r>
              <a:rPr lang="en-US" sz="3600" dirty="0" err="1"/>
              <a:t>Stecke</a:t>
            </a:r>
            <a:r>
              <a:rPr lang="en-US" sz="3600" dirty="0"/>
              <a:t>, </a:t>
            </a:r>
            <a:r>
              <a:rPr lang="en-US" sz="3600" b="1" dirty="0"/>
              <a:t>A branch and bound approach for machine load balancing in flexible manufacturing </a:t>
            </a:r>
            <a:r>
              <a:rPr lang="en-US" sz="3600" b="1" dirty="0" err="1"/>
              <a:t>systems,</a:t>
            </a:r>
            <a:r>
              <a:rPr lang="en-US" sz="3600" dirty="0" err="1"/>
              <a:t>Management</a:t>
            </a:r>
            <a:r>
              <a:rPr lang="en-US" sz="3600" dirty="0"/>
              <a:t> Science, 16 (10) (1986), pp. 1316–1335</a:t>
            </a:r>
          </a:p>
          <a:p>
            <a:pPr marL="514350" indent="-514350" fontAlgn="base">
              <a:buAutoNum type="arabicParenR"/>
            </a:pPr>
            <a:r>
              <a:rPr lang="en-US" sz="3600" dirty="0"/>
              <a:t>D. Powell, M. </a:t>
            </a:r>
            <a:r>
              <a:rPr lang="en-US" sz="3600" dirty="0" err="1"/>
              <a:t>Skolnick,</a:t>
            </a:r>
            <a:r>
              <a:rPr lang="en-US" sz="3600" b="1" dirty="0" err="1"/>
              <a:t>Using</a:t>
            </a:r>
            <a:r>
              <a:rPr lang="en-US" sz="3600" b="1" dirty="0"/>
              <a:t> genetic algorithm in engineering design optimization with non linear </a:t>
            </a:r>
            <a:r>
              <a:rPr lang="en-US" sz="3600" b="1" dirty="0" err="1"/>
              <a:t>constraints,</a:t>
            </a:r>
            <a:r>
              <a:rPr lang="en-US" sz="3600" dirty="0" err="1"/>
              <a:t>S</a:t>
            </a:r>
            <a:r>
              <a:rPr lang="en-US" sz="3600" dirty="0"/>
              <a:t>. Forrest (Ed.), Proceedings of the ICGA-93, Morgan Kaufman, San Mateo, CA (1993), pp. 967–972</a:t>
            </a:r>
          </a:p>
          <a:p>
            <a:pPr marL="514350" indent="-514350" fontAlgn="base">
              <a:buAutoNum type="arabicParenR"/>
            </a:pPr>
            <a:r>
              <a:rPr lang="en-US" sz="3600" dirty="0"/>
              <a:t>M.K. Tiwari, B. </a:t>
            </a:r>
            <a:r>
              <a:rPr lang="en-US" sz="3600" dirty="0" err="1"/>
              <a:t>Hazarika</a:t>
            </a:r>
            <a:r>
              <a:rPr lang="en-US" sz="3600" dirty="0"/>
              <a:t>, P. </a:t>
            </a:r>
            <a:r>
              <a:rPr lang="en-US" sz="3600" dirty="0" err="1"/>
              <a:t>Jaggi</a:t>
            </a:r>
            <a:r>
              <a:rPr lang="en-US" sz="3600" dirty="0"/>
              <a:t>, N.K. </a:t>
            </a:r>
            <a:r>
              <a:rPr lang="en-US" sz="3600" dirty="0" err="1"/>
              <a:t>Vidyarthi</a:t>
            </a:r>
            <a:r>
              <a:rPr lang="en-US" sz="3600" dirty="0"/>
              <a:t>, S.K. </a:t>
            </a:r>
            <a:r>
              <a:rPr lang="en-US" sz="3600" dirty="0" err="1"/>
              <a:t>Mukhopadhya,</a:t>
            </a:r>
            <a:r>
              <a:rPr lang="en-US" sz="3600" b="1" dirty="0" err="1"/>
              <a:t>A</a:t>
            </a:r>
            <a:r>
              <a:rPr lang="en-US" sz="3600" b="1" dirty="0"/>
              <a:t> heuristic solution approach to the machine loading problem of an FMS and its petri net model, </a:t>
            </a:r>
            <a:r>
              <a:rPr lang="en-US" sz="3600" dirty="0"/>
              <a:t>International Journal of Production Research, 35 (8) (1997), pp. 2269–2284</a:t>
            </a:r>
          </a:p>
          <a:p>
            <a:pPr marL="514350" indent="-514350" fontAlgn="base">
              <a:buAutoNum type="arabicParenR"/>
            </a:pPr>
            <a:r>
              <a:rPr lang="en-US" sz="3600" dirty="0"/>
              <a:t>M.K. Tiwari, N.K. </a:t>
            </a:r>
            <a:r>
              <a:rPr lang="en-US" sz="3600" dirty="0" err="1"/>
              <a:t>Vidyarthi</a:t>
            </a:r>
            <a:r>
              <a:rPr lang="en-US" sz="3600" dirty="0"/>
              <a:t>, </a:t>
            </a:r>
            <a:r>
              <a:rPr lang="en-US" sz="3600" b="1" dirty="0"/>
              <a:t>Solving machine loading problems in a flexible manufacturing system using a genetic algorithm based heuristic approach, </a:t>
            </a:r>
            <a:r>
              <a:rPr lang="en-US" sz="3600" dirty="0"/>
              <a:t>International Journal of Production Research, 38 (4) (2000), pp. 3357–3384</a:t>
            </a:r>
          </a:p>
          <a:p>
            <a:pPr marL="514350" indent="-514350" fontAlgn="base">
              <a:buAutoNum type="arabicParenR"/>
            </a:pPr>
            <a:r>
              <a:rPr lang="fi-FI" sz="3600" dirty="0"/>
              <a:t>S. Saravana Sankar ,S. G. Ponnanbalam,C. Rajendran,</a:t>
            </a:r>
            <a:r>
              <a:rPr lang="en-US" sz="3600" b="1" dirty="0"/>
              <a:t>A </a:t>
            </a:r>
            <a:r>
              <a:rPr lang="en-US" sz="3600" b="1" dirty="0" err="1"/>
              <a:t>multiobjective</a:t>
            </a:r>
            <a:r>
              <a:rPr lang="en-US" sz="3600" b="1" dirty="0"/>
              <a:t> genetic algorithm for scheduling a flexible manufacturing </a:t>
            </a:r>
            <a:r>
              <a:rPr lang="en-US" sz="3600" b="1" dirty="0" err="1"/>
              <a:t>system,</a:t>
            </a:r>
            <a:r>
              <a:rPr lang="en-US" sz="3600" dirty="0" err="1"/>
              <a:t>International</a:t>
            </a:r>
            <a:r>
              <a:rPr lang="en-US" sz="3600" dirty="0"/>
              <a:t>  Journal of Advanced Manufacturing  Technology (2003) 22: 229–236</a:t>
            </a:r>
          </a:p>
          <a:p>
            <a:pPr marL="514350" indent="-514350" fontAlgn="base">
              <a:buAutoNum type="arabicParenR"/>
            </a:pPr>
            <a:r>
              <a:rPr lang="en-US" sz="3600" dirty="0" err="1"/>
              <a:t>Sandhyarani</a:t>
            </a:r>
            <a:r>
              <a:rPr lang="en-US" sz="3600" dirty="0"/>
              <a:t> Biswas &amp; S. S. </a:t>
            </a:r>
            <a:r>
              <a:rPr lang="en-US" sz="3600" dirty="0" err="1"/>
              <a:t>Mahapatra</a:t>
            </a:r>
            <a:r>
              <a:rPr lang="en-US" sz="3600" dirty="0"/>
              <a:t>, </a:t>
            </a:r>
            <a:r>
              <a:rPr lang="en-US" sz="3600" b="1" dirty="0"/>
              <a:t>Modified particle swarm optimization for solving machine-loading problems in flexible manufacturing systems</a:t>
            </a:r>
            <a:r>
              <a:rPr lang="en-US" sz="3600" dirty="0"/>
              <a:t>, International Journal of  Advanced Manufacturing  Technology (2008) 39:931–942</a:t>
            </a:r>
          </a:p>
          <a:p>
            <a:endParaRPr lang="en-US" b="1" dirty="0"/>
          </a:p>
          <a:p>
            <a:pPr marL="514350" indent="-514350" fontAlgn="base">
              <a:buFont typeface="Arial" panose="020B0604020202020204" pitchFamily="34" charset="0"/>
              <a:buAutoNum type="arabicParenR"/>
            </a:pPr>
            <a:endParaRPr lang="en-US" b="1" dirty="0"/>
          </a:p>
          <a:p>
            <a:pPr marL="514350" indent="-514350" fontAlgn="base">
              <a:buAutoNum type="arabicParenR"/>
            </a:pPr>
            <a:endParaRPr lang="en-US" dirty="0"/>
          </a:p>
          <a:p>
            <a:endParaRPr lang="en-US" b="1" dirty="0"/>
          </a:p>
          <a:p>
            <a:pPr marL="514350" indent="-514350" fontAlgn="base">
              <a:buAutoNum type="arabicParenR"/>
            </a:pPr>
            <a:endParaRPr lang="en-US" b="1" dirty="0"/>
          </a:p>
          <a:p>
            <a:pPr marL="514350" indent="-514350" fontAlgn="base">
              <a:buAutoNum type="arabicParenR"/>
            </a:pPr>
            <a:endParaRPr lang="en-US" dirty="0"/>
          </a:p>
          <a:p>
            <a:pPr marL="514350" indent="-514350" fontAlgn="base">
              <a:buAutoNum type="arabicParenR"/>
            </a:pPr>
            <a:endParaRPr lang="en-US" dirty="0"/>
          </a:p>
          <a:p>
            <a:pPr marL="514350" indent="-514350" fontAlgn="base">
              <a:buAutoNum type="arabicParenR"/>
            </a:pPr>
            <a:endParaRPr lang="en-US" dirty="0"/>
          </a:p>
          <a:p>
            <a:pPr marL="514350" indent="-514350" fontAlgn="base">
              <a:buAutoNum type="arabicParenR"/>
            </a:pPr>
            <a:endParaRPr lang="en-US" dirty="0"/>
          </a:p>
          <a:p>
            <a:pPr fontAlgn="base"/>
            <a:endParaRPr lang="en-US" dirty="0"/>
          </a:p>
          <a:p>
            <a:pPr marL="0" indent="0">
              <a:buNone/>
              <a:defRPr/>
            </a:pPr>
            <a:endParaRPr lang="en-US" dirty="0"/>
          </a:p>
        </p:txBody>
      </p:sp>
    </p:spTree>
    <p:extLst>
      <p:ext uri="{BB962C8B-B14F-4D97-AF65-F5344CB8AC3E}">
        <p14:creationId xmlns:p14="http://schemas.microsoft.com/office/powerpoint/2010/main" val="2637609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altLang="en-US" b="1" dirty="0">
                <a:solidFill>
                  <a:srgbClr val="C00000"/>
                </a:solidFill>
              </a:rPr>
              <a:t>Objectives</a:t>
            </a:r>
          </a:p>
        </p:txBody>
      </p:sp>
      <p:sp>
        <p:nvSpPr>
          <p:cNvPr id="6147" name="Content Placeholder 2"/>
          <p:cNvSpPr>
            <a:spLocks noGrp="1"/>
          </p:cNvSpPr>
          <p:nvPr>
            <p:ph idx="1"/>
          </p:nvPr>
        </p:nvSpPr>
        <p:spPr/>
        <p:txBody>
          <a:bodyPr/>
          <a:lstStyle/>
          <a:p>
            <a:pPr lvl="0">
              <a:spcBef>
                <a:spcPts val="1800"/>
              </a:spcBef>
              <a:buFont typeface="Wingdings" panose="05000000000000000000" pitchFamily="2" charset="2"/>
              <a:buChar char="§"/>
            </a:pPr>
            <a:r>
              <a:rPr lang="en-US" dirty="0">
                <a:solidFill>
                  <a:srgbClr val="514843"/>
                </a:solidFill>
                <a:latin typeface="+mj-lt"/>
              </a:rPr>
              <a:t>To determine the job sequence in Flexible manufacturing system using evolutionary algorithms </a:t>
            </a:r>
          </a:p>
          <a:p>
            <a:pPr lvl="0">
              <a:spcBef>
                <a:spcPts val="1800"/>
              </a:spcBef>
              <a:buFont typeface="Wingdings" panose="05000000000000000000" pitchFamily="2" charset="2"/>
              <a:buChar char="§"/>
            </a:pPr>
            <a:r>
              <a:rPr lang="en-US" dirty="0">
                <a:solidFill>
                  <a:srgbClr val="514843"/>
                </a:solidFill>
                <a:latin typeface="+mj-lt"/>
              </a:rPr>
              <a:t>To validate and develop an algorithm which will reduce the system unbalance and increase throughput and reduce the penalty cost for excluding any job</a:t>
            </a:r>
          </a:p>
          <a:p>
            <a:pPr eaLnBrk="1" hangingPunct="1"/>
            <a:endParaRPr lang="en-US" altLang="en-US" dirty="0"/>
          </a:p>
        </p:txBody>
      </p:sp>
    </p:spTree>
    <p:extLst>
      <p:ext uri="{BB962C8B-B14F-4D97-AF65-F5344CB8AC3E}">
        <p14:creationId xmlns:p14="http://schemas.microsoft.com/office/powerpoint/2010/main" val="323705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altLang="en-US" b="1" dirty="0">
                <a:solidFill>
                  <a:srgbClr val="C00000"/>
                </a:solidFill>
              </a:rPr>
              <a:t>Problem Definition</a:t>
            </a:r>
          </a:p>
        </p:txBody>
      </p:sp>
      <p:sp>
        <p:nvSpPr>
          <p:cNvPr id="5123" name="Content Placeholder 2"/>
          <p:cNvSpPr>
            <a:spLocks noGrp="1"/>
          </p:cNvSpPr>
          <p:nvPr>
            <p:ph idx="1"/>
          </p:nvPr>
        </p:nvSpPr>
        <p:spPr>
          <a:xfrm>
            <a:off x="838200" y="1371600"/>
            <a:ext cx="10693400" cy="4805363"/>
          </a:xfrm>
        </p:spPr>
        <p:txBody>
          <a:bodyPr>
            <a:normAutofit fontScale="92500" lnSpcReduction="20000"/>
          </a:bodyPr>
          <a:lstStyle/>
          <a:p>
            <a:r>
              <a:rPr lang="en-US" dirty="0"/>
              <a:t>Random FMS multiple machines and fixed tool slots</a:t>
            </a:r>
          </a:p>
          <a:p>
            <a:r>
              <a:rPr lang="en-US" dirty="0"/>
              <a:t>We have 8 different part types</a:t>
            </a:r>
          </a:p>
          <a:p>
            <a:r>
              <a:rPr lang="en-US" dirty="0"/>
              <a:t>Each part type have different number of operations.</a:t>
            </a:r>
          </a:p>
          <a:p>
            <a:pPr marL="0" indent="0">
              <a:buNone/>
            </a:pPr>
            <a:endParaRPr lang="en-US" dirty="0"/>
          </a:p>
          <a:p>
            <a:pPr marL="0" indent="0">
              <a:buNone/>
            </a:pPr>
            <a:r>
              <a:rPr lang="en-US" u="sng" dirty="0"/>
              <a:t>Given data:</a:t>
            </a:r>
          </a:p>
          <a:p>
            <a:r>
              <a:rPr lang="en-US" dirty="0"/>
              <a:t>Here 4 machines are available. </a:t>
            </a:r>
          </a:p>
          <a:p>
            <a:r>
              <a:rPr lang="en-US" dirty="0"/>
              <a:t>Each machine has 8 hours of time and 5 tool slots available .</a:t>
            </a:r>
          </a:p>
          <a:p>
            <a:r>
              <a:rPr lang="en-US" dirty="0"/>
              <a:t>Part types are arriving randomly in a given planning period and their operation times and tool slot requirements are well known</a:t>
            </a:r>
          </a:p>
          <a:p>
            <a:r>
              <a:rPr lang="en-US" dirty="0"/>
              <a:t> The random FMS considered here is capable of performing operations that may be essential or optional. Essential operations are those that can be carried out on a particular machine using particular tool slots</a:t>
            </a:r>
          </a:p>
          <a:p>
            <a:pPr marL="0" indent="0" eaLnBrk="1" hangingPunct="1">
              <a:buNone/>
            </a:pPr>
            <a:endParaRPr lang="en-US" altLang="en-US" dirty="0"/>
          </a:p>
        </p:txBody>
      </p:sp>
    </p:spTree>
    <p:extLst>
      <p:ext uri="{BB962C8B-B14F-4D97-AF65-F5344CB8AC3E}">
        <p14:creationId xmlns:p14="http://schemas.microsoft.com/office/powerpoint/2010/main" val="3451741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735" y="2108887"/>
            <a:ext cx="1499211" cy="953658"/>
          </a:xfrm>
        </p:spPr>
        <p:txBody>
          <a:bodyPr>
            <a:normAutofit/>
          </a:bodyPr>
          <a:lstStyle/>
          <a:p>
            <a:pPr algn="ctr"/>
            <a:r>
              <a:rPr lang="en-US" sz="2000" dirty="0"/>
              <a:t>	</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69014308"/>
              </p:ext>
            </p:extLst>
          </p:nvPr>
        </p:nvGraphicFramePr>
        <p:xfrm>
          <a:off x="406400" y="121815"/>
          <a:ext cx="11514667" cy="6536040"/>
        </p:xfrm>
        <a:graphic>
          <a:graphicData uri="http://schemas.openxmlformats.org/drawingml/2006/table">
            <a:tbl>
              <a:tblPr/>
              <a:tblGrid>
                <a:gridCol w="2023198">
                  <a:extLst>
                    <a:ext uri="{9D8B030D-6E8A-4147-A177-3AD203B41FA5}">
                      <a16:colId xmlns:a16="http://schemas.microsoft.com/office/drawing/2014/main" val="20000"/>
                    </a:ext>
                  </a:extLst>
                </a:gridCol>
                <a:gridCol w="1431202">
                  <a:extLst>
                    <a:ext uri="{9D8B030D-6E8A-4147-A177-3AD203B41FA5}">
                      <a16:colId xmlns:a16="http://schemas.microsoft.com/office/drawing/2014/main" val="20001"/>
                    </a:ext>
                  </a:extLst>
                </a:gridCol>
                <a:gridCol w="1398824">
                  <a:extLst>
                    <a:ext uri="{9D8B030D-6E8A-4147-A177-3AD203B41FA5}">
                      <a16:colId xmlns:a16="http://schemas.microsoft.com/office/drawing/2014/main" val="20002"/>
                    </a:ext>
                  </a:extLst>
                </a:gridCol>
                <a:gridCol w="2055576">
                  <a:extLst>
                    <a:ext uri="{9D8B030D-6E8A-4147-A177-3AD203B41FA5}">
                      <a16:colId xmlns:a16="http://schemas.microsoft.com/office/drawing/2014/main" val="20003"/>
                    </a:ext>
                  </a:extLst>
                </a:gridCol>
                <a:gridCol w="1320800">
                  <a:extLst>
                    <a:ext uri="{9D8B030D-6E8A-4147-A177-3AD203B41FA5}">
                      <a16:colId xmlns:a16="http://schemas.microsoft.com/office/drawing/2014/main" val="20004"/>
                    </a:ext>
                  </a:extLst>
                </a:gridCol>
                <a:gridCol w="1253067">
                  <a:extLst>
                    <a:ext uri="{9D8B030D-6E8A-4147-A177-3AD203B41FA5}">
                      <a16:colId xmlns:a16="http://schemas.microsoft.com/office/drawing/2014/main" val="20005"/>
                    </a:ext>
                  </a:extLst>
                </a:gridCol>
                <a:gridCol w="2032000">
                  <a:extLst>
                    <a:ext uri="{9D8B030D-6E8A-4147-A177-3AD203B41FA5}">
                      <a16:colId xmlns:a16="http://schemas.microsoft.com/office/drawing/2014/main" val="20006"/>
                    </a:ext>
                  </a:extLst>
                </a:gridCol>
              </a:tblGrid>
              <a:tr h="724852">
                <a:tc>
                  <a:txBody>
                    <a:bodyPr/>
                    <a:lstStyle/>
                    <a:p>
                      <a:pPr algn="l" fontAlgn="b"/>
                      <a:r>
                        <a:rPr lang="en-US" sz="1800" b="0" dirty="0">
                          <a:effectLst/>
                          <a:latin typeface="+mn-lt"/>
                          <a:ea typeface="Arial Unicode MS" panose="020B0604020202020204" pitchFamily="34" charset="-128"/>
                        </a:rPr>
                        <a:t>Part type</a:t>
                      </a:r>
                    </a:p>
                  </a:txBody>
                  <a:tcPr marL="31531" marR="31531" marT="15766" marB="15766" anchor="b">
                    <a:lnL w="9525" cap="flat" cmpd="sng" algn="ctr">
                      <a:solidFill>
                        <a:srgbClr val="F9FBFC"/>
                      </a:solidFill>
                      <a:prstDash val="solid"/>
                      <a:round/>
                      <a:headEnd type="none" w="med" len="med"/>
                      <a:tailEnd type="none" w="med" len="med"/>
                    </a:lnL>
                    <a:lnR w="9525" cap="flat" cmpd="sng" algn="ctr">
                      <a:solidFill>
                        <a:srgbClr val="F9FBFC"/>
                      </a:solidFill>
                      <a:prstDash val="solid"/>
                      <a:round/>
                      <a:headEnd type="none" w="med" len="med"/>
                      <a:tailEnd type="none" w="med" len="med"/>
                    </a:lnR>
                    <a:lnT w="9525" cap="flat" cmpd="sng" algn="ctr">
                      <a:solidFill>
                        <a:srgbClr val="F9FBFC"/>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9FBFC"/>
                    </a:solidFill>
                  </a:tcPr>
                </a:tc>
                <a:tc>
                  <a:txBody>
                    <a:bodyPr/>
                    <a:lstStyle/>
                    <a:p>
                      <a:pPr algn="l" fontAlgn="b"/>
                      <a:r>
                        <a:rPr lang="en-US" sz="1800" b="0" dirty="0">
                          <a:effectLst/>
                          <a:latin typeface="+mn-lt"/>
                          <a:ea typeface="Arial Unicode MS" panose="020B0604020202020204" pitchFamily="34" charset="-128"/>
                        </a:rPr>
                        <a:t>Operation no.</a:t>
                      </a:r>
                    </a:p>
                  </a:txBody>
                  <a:tcPr marL="31531" marR="31531" marT="15766" marB="15766" anchor="b">
                    <a:lnL w="9525" cap="flat" cmpd="sng" algn="ctr">
                      <a:solidFill>
                        <a:srgbClr val="F9FBFC"/>
                      </a:solidFill>
                      <a:prstDash val="solid"/>
                      <a:round/>
                      <a:headEnd type="none" w="med" len="med"/>
                      <a:tailEnd type="none" w="med" len="med"/>
                    </a:lnL>
                    <a:lnR w="9525" cap="flat" cmpd="sng" algn="ctr">
                      <a:solidFill>
                        <a:srgbClr val="F9FBFC"/>
                      </a:solidFill>
                      <a:prstDash val="solid"/>
                      <a:round/>
                      <a:headEnd type="none" w="med" len="med"/>
                      <a:tailEnd type="none" w="med" len="med"/>
                    </a:lnR>
                    <a:lnT w="9525" cap="flat" cmpd="sng" algn="ctr">
                      <a:solidFill>
                        <a:srgbClr val="F9FBFC"/>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9FBFC"/>
                    </a:solidFill>
                  </a:tcPr>
                </a:tc>
                <a:tc>
                  <a:txBody>
                    <a:bodyPr/>
                    <a:lstStyle/>
                    <a:p>
                      <a:pPr algn="l" fontAlgn="b"/>
                      <a:r>
                        <a:rPr lang="en-US" sz="1800" b="0">
                          <a:effectLst/>
                          <a:latin typeface="+mn-lt"/>
                          <a:ea typeface="Arial Unicode MS" panose="020B0604020202020204" pitchFamily="34" charset="-128"/>
                        </a:rPr>
                        <a:t>Batch size</a:t>
                      </a:r>
                    </a:p>
                  </a:txBody>
                  <a:tcPr marL="31531" marR="31531" marT="15766" marB="15766" anchor="b">
                    <a:lnL w="9525" cap="flat" cmpd="sng" algn="ctr">
                      <a:solidFill>
                        <a:srgbClr val="F9FBFC"/>
                      </a:solidFill>
                      <a:prstDash val="solid"/>
                      <a:round/>
                      <a:headEnd type="none" w="med" len="med"/>
                      <a:tailEnd type="none" w="med" len="med"/>
                    </a:lnL>
                    <a:lnR w="9525" cap="flat" cmpd="sng" algn="ctr">
                      <a:solidFill>
                        <a:srgbClr val="F9FBFC"/>
                      </a:solidFill>
                      <a:prstDash val="solid"/>
                      <a:round/>
                      <a:headEnd type="none" w="med" len="med"/>
                      <a:tailEnd type="none" w="med" len="med"/>
                    </a:lnR>
                    <a:lnT w="9525" cap="flat" cmpd="sng" algn="ctr">
                      <a:solidFill>
                        <a:srgbClr val="F9FBFC"/>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9FBFC"/>
                    </a:solidFill>
                  </a:tcPr>
                </a:tc>
                <a:tc>
                  <a:txBody>
                    <a:bodyPr/>
                    <a:lstStyle/>
                    <a:p>
                      <a:pPr algn="l" fontAlgn="b"/>
                      <a:r>
                        <a:rPr lang="en-US" sz="1800" b="0" dirty="0">
                          <a:effectLst/>
                          <a:latin typeface="+mn-lt"/>
                          <a:ea typeface="Arial Unicode MS" panose="020B0604020202020204" pitchFamily="34" charset="-128"/>
                        </a:rPr>
                        <a:t>Unit processing time</a:t>
                      </a:r>
                    </a:p>
                  </a:txBody>
                  <a:tcPr marL="31531" marR="31531" marT="15766" marB="15766" anchor="b">
                    <a:lnL w="9525" cap="flat" cmpd="sng" algn="ctr">
                      <a:solidFill>
                        <a:srgbClr val="F9FBFC"/>
                      </a:solidFill>
                      <a:prstDash val="solid"/>
                      <a:round/>
                      <a:headEnd type="none" w="med" len="med"/>
                      <a:tailEnd type="none" w="med" len="med"/>
                    </a:lnL>
                    <a:lnR w="9525" cap="flat" cmpd="sng" algn="ctr">
                      <a:solidFill>
                        <a:srgbClr val="F9FBFC"/>
                      </a:solidFill>
                      <a:prstDash val="solid"/>
                      <a:round/>
                      <a:headEnd type="none" w="med" len="med"/>
                      <a:tailEnd type="none" w="med" len="med"/>
                    </a:lnR>
                    <a:lnT w="9525" cap="flat" cmpd="sng" algn="ctr">
                      <a:solidFill>
                        <a:srgbClr val="F9FBFC"/>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9FBFC"/>
                    </a:solidFill>
                  </a:tcPr>
                </a:tc>
                <a:tc>
                  <a:txBody>
                    <a:bodyPr/>
                    <a:lstStyle/>
                    <a:p>
                      <a:pPr algn="l" fontAlgn="b"/>
                      <a:r>
                        <a:rPr lang="en-US" sz="1800" b="0">
                          <a:effectLst/>
                          <a:latin typeface="+mn-lt"/>
                          <a:ea typeface="Arial Unicode MS" panose="020B0604020202020204" pitchFamily="34" charset="-128"/>
                        </a:rPr>
                        <a:t>Machine no.</a:t>
                      </a:r>
                    </a:p>
                  </a:txBody>
                  <a:tcPr marL="31531" marR="31531" marT="15766" marB="15766" anchor="b">
                    <a:lnL w="9525" cap="flat" cmpd="sng" algn="ctr">
                      <a:solidFill>
                        <a:srgbClr val="F9FBFC"/>
                      </a:solidFill>
                      <a:prstDash val="solid"/>
                      <a:round/>
                      <a:headEnd type="none" w="med" len="med"/>
                      <a:tailEnd type="none" w="med" len="med"/>
                    </a:lnL>
                    <a:lnR w="9525" cap="flat" cmpd="sng" algn="ctr">
                      <a:solidFill>
                        <a:srgbClr val="F9FBFC"/>
                      </a:solidFill>
                      <a:prstDash val="solid"/>
                      <a:round/>
                      <a:headEnd type="none" w="med" len="med"/>
                      <a:tailEnd type="none" w="med" len="med"/>
                    </a:lnR>
                    <a:lnT w="9525" cap="flat" cmpd="sng" algn="ctr">
                      <a:solidFill>
                        <a:srgbClr val="F9FBFC"/>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9FBFC"/>
                    </a:solidFill>
                  </a:tcPr>
                </a:tc>
                <a:tc>
                  <a:txBody>
                    <a:bodyPr/>
                    <a:lstStyle/>
                    <a:p>
                      <a:pPr algn="l" fontAlgn="b"/>
                      <a:r>
                        <a:rPr lang="en-US" sz="1800" b="0" dirty="0">
                          <a:effectLst/>
                          <a:latin typeface="+mn-lt"/>
                          <a:ea typeface="Arial Unicode MS" panose="020B0604020202020204" pitchFamily="34" charset="-128"/>
                        </a:rPr>
                        <a:t>Tool slots needed</a:t>
                      </a:r>
                    </a:p>
                  </a:txBody>
                  <a:tcPr marL="31531" marR="31531" marT="15766" marB="15766" anchor="b">
                    <a:lnL w="9525" cap="flat" cmpd="sng" algn="ctr">
                      <a:solidFill>
                        <a:srgbClr val="F9FBFC"/>
                      </a:solidFill>
                      <a:prstDash val="solid"/>
                      <a:round/>
                      <a:headEnd type="none" w="med" len="med"/>
                      <a:tailEnd type="none" w="med" len="med"/>
                    </a:lnL>
                    <a:lnR w="9525" cap="flat" cmpd="sng" algn="ctr">
                      <a:solidFill>
                        <a:srgbClr val="F9FBFC"/>
                      </a:solidFill>
                      <a:prstDash val="solid"/>
                      <a:round/>
                      <a:headEnd type="none" w="med" len="med"/>
                      <a:tailEnd type="none" w="med" len="med"/>
                    </a:lnR>
                    <a:lnT w="9525" cap="flat" cmpd="sng" algn="ctr">
                      <a:solidFill>
                        <a:srgbClr val="F9FBFC"/>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9FBFC"/>
                    </a:solidFill>
                  </a:tcPr>
                </a:tc>
                <a:tc>
                  <a:txBody>
                    <a:bodyPr/>
                    <a:lstStyle/>
                    <a:p>
                      <a:pPr algn="l" fontAlgn="b"/>
                      <a:r>
                        <a:rPr lang="en-US" sz="1800" b="0" dirty="0">
                          <a:effectLst/>
                          <a:latin typeface="+mn-lt"/>
                          <a:ea typeface="Arial Unicode MS" panose="020B0604020202020204" pitchFamily="34" charset="-128"/>
                        </a:rPr>
                        <a:t>Penalty cost (If</a:t>
                      </a:r>
                      <a:r>
                        <a:rPr lang="en-US" sz="1800" b="0" baseline="0" dirty="0">
                          <a:effectLst/>
                          <a:latin typeface="+mn-lt"/>
                          <a:ea typeface="Arial Unicode MS" panose="020B0604020202020204" pitchFamily="34" charset="-128"/>
                        </a:rPr>
                        <a:t> not selected</a:t>
                      </a:r>
                      <a:r>
                        <a:rPr lang="en-US" sz="1800" b="0" dirty="0">
                          <a:effectLst/>
                          <a:latin typeface="+mn-lt"/>
                          <a:ea typeface="Arial Unicode MS" panose="020B0604020202020204" pitchFamily="34" charset="-128"/>
                        </a:rPr>
                        <a:t>)</a:t>
                      </a:r>
                    </a:p>
                  </a:txBody>
                  <a:tcPr marL="31531" marR="31531" marT="15766" marB="15766" anchor="b">
                    <a:lnL w="9525" cap="flat" cmpd="sng" algn="ctr">
                      <a:solidFill>
                        <a:srgbClr val="F9FBFC"/>
                      </a:solidFill>
                      <a:prstDash val="solid"/>
                      <a:round/>
                      <a:headEnd type="none" w="med" len="med"/>
                      <a:tailEnd type="none" w="med" len="med"/>
                    </a:lnL>
                    <a:lnR w="9525" cap="flat" cmpd="sng" algn="ctr">
                      <a:solidFill>
                        <a:srgbClr val="F9FBFC"/>
                      </a:solidFill>
                      <a:prstDash val="solid"/>
                      <a:round/>
                      <a:headEnd type="none" w="med" len="med"/>
                      <a:tailEnd type="none" w="med" len="med"/>
                    </a:lnR>
                    <a:lnT w="9525" cap="flat" cmpd="sng" algn="ctr">
                      <a:solidFill>
                        <a:srgbClr val="F9FBFC"/>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9FBFC"/>
                    </a:solidFill>
                  </a:tcPr>
                </a:tc>
                <a:extLst>
                  <a:ext uri="{0D108BD9-81ED-4DB2-BD59-A6C34878D82A}">
                    <a16:rowId xmlns:a16="http://schemas.microsoft.com/office/drawing/2014/main" val="10000"/>
                  </a:ext>
                </a:extLst>
              </a:tr>
              <a:tr h="189954">
                <a:tc>
                  <a:txBody>
                    <a:bodyPr/>
                    <a:lstStyle/>
                    <a:p>
                      <a:pPr algn="l" fontAlgn="t"/>
                      <a:r>
                        <a:rPr lang="en-US" sz="1800" b="0" dirty="0">
                          <a:effectLst/>
                          <a:latin typeface="+mn-lt"/>
                          <a:ea typeface="Arial Unicode MS" panose="020B0604020202020204" pitchFamily="34" charset="-128"/>
                        </a:rPr>
                        <a:t>1</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dirty="0">
                          <a:effectLst/>
                          <a:latin typeface="+mn-lt"/>
                          <a:ea typeface="Arial Unicode MS" panose="020B0604020202020204" pitchFamily="34" charset="-128"/>
                        </a:rPr>
                        <a:t>1</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dirty="0">
                          <a:effectLst/>
                          <a:latin typeface="+mn-lt"/>
                          <a:ea typeface="Arial Unicode MS" panose="020B0604020202020204" pitchFamily="34" charset="-128"/>
                        </a:rPr>
                        <a:t>8</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dirty="0">
                          <a:effectLst/>
                          <a:latin typeface="+mn-lt"/>
                          <a:ea typeface="Arial Unicode MS" panose="020B0604020202020204" pitchFamily="34" charset="-128"/>
                        </a:rPr>
                        <a:t>18</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dirty="0">
                          <a:effectLst/>
                          <a:latin typeface="+mn-lt"/>
                          <a:ea typeface="Arial Unicode MS" panose="020B0604020202020204" pitchFamily="34" charset="-128"/>
                        </a:rPr>
                        <a:t>3</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dirty="0">
                          <a:effectLst/>
                          <a:latin typeface="+mn-lt"/>
                          <a:ea typeface="Arial Unicode MS" panose="020B0604020202020204" pitchFamily="34" charset="-128"/>
                        </a:rPr>
                        <a:t>1</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dirty="0">
                          <a:effectLst/>
                          <a:latin typeface="+mn-lt"/>
                          <a:ea typeface="Arial Unicode MS" panose="020B0604020202020204" pitchFamily="34" charset="-128"/>
                        </a:rPr>
                        <a:t>20</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89954">
                <a:tc>
                  <a:txBody>
                    <a:bodyPr/>
                    <a:lstStyle/>
                    <a:p>
                      <a:pPr algn="l" fontAlgn="t"/>
                      <a:r>
                        <a:rPr lang="en-US" sz="1800" b="0" dirty="0">
                          <a:effectLst/>
                          <a:latin typeface="+mn-lt"/>
                          <a:ea typeface="Arial Unicode MS" panose="020B0604020202020204" pitchFamily="34" charset="-128"/>
                        </a:rPr>
                        <a:t>2</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dirty="0">
                          <a:effectLst/>
                          <a:latin typeface="+mn-lt"/>
                          <a:ea typeface="Arial Unicode MS" panose="020B0604020202020204" pitchFamily="34" charset="-128"/>
                        </a:rPr>
                        <a:t>1</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dirty="0">
                          <a:effectLst/>
                          <a:latin typeface="+mn-lt"/>
                          <a:ea typeface="Arial Unicode MS" panose="020B0604020202020204" pitchFamily="34" charset="-128"/>
                        </a:rPr>
                        <a:t>9</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dirty="0">
                          <a:effectLst/>
                          <a:latin typeface="+mn-lt"/>
                          <a:ea typeface="Arial Unicode MS" panose="020B0604020202020204" pitchFamily="34" charset="-128"/>
                        </a:rPr>
                        <a:t>25</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dirty="0">
                          <a:effectLst/>
                          <a:latin typeface="+mn-lt"/>
                          <a:ea typeface="Arial Unicode MS" panose="020B0604020202020204" pitchFamily="34" charset="-128"/>
                        </a:rPr>
                        <a:t>1</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dirty="0">
                          <a:effectLst/>
                          <a:latin typeface="+mn-lt"/>
                          <a:ea typeface="Arial Unicode MS" panose="020B0604020202020204" pitchFamily="34" charset="-128"/>
                        </a:rPr>
                        <a:t>1</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dirty="0">
                          <a:effectLst/>
                          <a:latin typeface="+mn-lt"/>
                          <a:ea typeface="Arial Unicode MS" panose="020B0604020202020204" pitchFamily="34" charset="-128"/>
                        </a:rPr>
                        <a:t>13</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89954">
                <a:tc>
                  <a:txBody>
                    <a:bodyPr/>
                    <a:lstStyle/>
                    <a:p>
                      <a:pPr algn="l" fontAlgn="t"/>
                      <a:endParaRPr lang="en-US" sz="1800" b="0" dirty="0">
                        <a:effectLst/>
                        <a:latin typeface="+mn-lt"/>
                        <a:ea typeface="Arial Unicode MS" panose="020B0604020202020204" pitchFamily="34" charset="-128"/>
                      </a:endParaRP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endParaRPr lang="en-US" sz="1800" b="0" dirty="0">
                        <a:effectLst/>
                        <a:latin typeface="+mn-lt"/>
                        <a:ea typeface="Arial Unicode MS" panose="020B0604020202020204" pitchFamily="34" charset="-128"/>
                      </a:endParaRP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endParaRPr lang="en-US" sz="1800" b="0">
                        <a:effectLst/>
                        <a:latin typeface="+mn-lt"/>
                        <a:ea typeface="Arial Unicode MS" panose="020B0604020202020204" pitchFamily="34" charset="-128"/>
                      </a:endParaRP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a:effectLst/>
                          <a:latin typeface="+mn-lt"/>
                          <a:ea typeface="Arial Unicode MS" panose="020B0604020202020204" pitchFamily="34" charset="-128"/>
                        </a:rPr>
                        <a:t>25</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a:effectLst/>
                          <a:latin typeface="+mn-lt"/>
                          <a:ea typeface="Arial Unicode MS" panose="020B0604020202020204" pitchFamily="34" charset="-128"/>
                        </a:rPr>
                        <a:t>4</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a:effectLst/>
                          <a:latin typeface="+mn-lt"/>
                          <a:ea typeface="Arial Unicode MS" panose="020B0604020202020204" pitchFamily="34" charset="-128"/>
                        </a:rPr>
                        <a:t>1</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endParaRPr lang="en-US" sz="1800" b="0" dirty="0">
                        <a:effectLst/>
                        <a:latin typeface="+mn-lt"/>
                        <a:ea typeface="Arial Unicode MS" panose="020B0604020202020204" pitchFamily="34" charset="-128"/>
                      </a:endParaRP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89954">
                <a:tc>
                  <a:txBody>
                    <a:bodyPr/>
                    <a:lstStyle/>
                    <a:p>
                      <a:pPr algn="l" fontAlgn="t"/>
                      <a:endParaRPr lang="en-US" sz="1800" b="0" dirty="0">
                        <a:effectLst/>
                        <a:latin typeface="+mn-lt"/>
                        <a:ea typeface="Arial Unicode MS" panose="020B0604020202020204" pitchFamily="34" charset="-128"/>
                      </a:endParaRP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dirty="0">
                          <a:effectLst/>
                          <a:latin typeface="+mn-lt"/>
                          <a:ea typeface="Arial Unicode MS" panose="020B0604020202020204" pitchFamily="34" charset="-128"/>
                        </a:rPr>
                        <a:t>2</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endParaRPr lang="en-US" sz="1800" b="0">
                        <a:effectLst/>
                        <a:latin typeface="+mn-lt"/>
                        <a:ea typeface="Arial Unicode MS" panose="020B0604020202020204" pitchFamily="34" charset="-128"/>
                      </a:endParaRP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a:effectLst/>
                          <a:latin typeface="+mn-lt"/>
                          <a:ea typeface="Arial Unicode MS" panose="020B0604020202020204" pitchFamily="34" charset="-128"/>
                        </a:rPr>
                        <a:t>24</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a:effectLst/>
                          <a:latin typeface="+mn-lt"/>
                          <a:ea typeface="Arial Unicode MS" panose="020B0604020202020204" pitchFamily="34" charset="-128"/>
                        </a:rPr>
                        <a:t>4</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a:effectLst/>
                          <a:latin typeface="+mn-lt"/>
                          <a:ea typeface="Arial Unicode MS" panose="020B0604020202020204" pitchFamily="34" charset="-128"/>
                        </a:rPr>
                        <a:t>1</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endParaRPr lang="en-US" sz="1800" b="0" dirty="0">
                        <a:effectLst/>
                        <a:latin typeface="+mn-lt"/>
                        <a:ea typeface="Arial Unicode MS" panose="020B0604020202020204" pitchFamily="34" charset="-128"/>
                      </a:endParaRP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189954">
                <a:tc>
                  <a:txBody>
                    <a:bodyPr/>
                    <a:lstStyle/>
                    <a:p>
                      <a:pPr algn="l" fontAlgn="t"/>
                      <a:endParaRPr lang="en-US" sz="1800" b="0" dirty="0">
                        <a:effectLst/>
                        <a:latin typeface="+mn-lt"/>
                        <a:ea typeface="Arial Unicode MS" panose="020B0604020202020204" pitchFamily="34" charset="-128"/>
                      </a:endParaRP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dirty="0">
                          <a:effectLst/>
                          <a:latin typeface="+mn-lt"/>
                          <a:ea typeface="Arial Unicode MS" panose="020B0604020202020204" pitchFamily="34" charset="-128"/>
                        </a:rPr>
                        <a:t>3</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endParaRPr lang="en-US" sz="1800" b="0" dirty="0">
                        <a:effectLst/>
                        <a:latin typeface="+mn-lt"/>
                        <a:ea typeface="Arial Unicode MS" panose="020B0604020202020204" pitchFamily="34" charset="-128"/>
                      </a:endParaRP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a:effectLst/>
                          <a:latin typeface="+mn-lt"/>
                          <a:ea typeface="Arial Unicode MS" panose="020B0604020202020204" pitchFamily="34" charset="-128"/>
                        </a:rPr>
                        <a:t>22</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a:effectLst/>
                          <a:latin typeface="+mn-lt"/>
                          <a:ea typeface="Arial Unicode MS" panose="020B0604020202020204" pitchFamily="34" charset="-128"/>
                        </a:rPr>
                        <a:t>2</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a:effectLst/>
                          <a:latin typeface="+mn-lt"/>
                          <a:ea typeface="Arial Unicode MS" panose="020B0604020202020204" pitchFamily="34" charset="-128"/>
                        </a:rPr>
                        <a:t>1</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endParaRPr lang="en-US" sz="1800" b="0" dirty="0">
                        <a:effectLst/>
                        <a:latin typeface="+mn-lt"/>
                        <a:ea typeface="Arial Unicode MS" panose="020B0604020202020204" pitchFamily="34" charset="-128"/>
                      </a:endParaRP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189954">
                <a:tc>
                  <a:txBody>
                    <a:bodyPr/>
                    <a:lstStyle/>
                    <a:p>
                      <a:pPr algn="l" fontAlgn="t"/>
                      <a:r>
                        <a:rPr lang="en-US" sz="1800" b="0">
                          <a:effectLst/>
                          <a:latin typeface="+mn-lt"/>
                          <a:ea typeface="Arial Unicode MS" panose="020B0604020202020204" pitchFamily="34" charset="-128"/>
                        </a:rPr>
                        <a:t>3</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dirty="0">
                          <a:effectLst/>
                          <a:latin typeface="+mn-lt"/>
                          <a:ea typeface="Arial Unicode MS" panose="020B0604020202020204" pitchFamily="34" charset="-128"/>
                        </a:rPr>
                        <a:t>1</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dirty="0">
                          <a:effectLst/>
                          <a:latin typeface="+mn-lt"/>
                          <a:ea typeface="Arial Unicode MS" panose="020B0604020202020204" pitchFamily="34" charset="-128"/>
                        </a:rPr>
                        <a:t>13</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dirty="0">
                          <a:effectLst/>
                          <a:latin typeface="+mn-lt"/>
                          <a:ea typeface="Arial Unicode MS" panose="020B0604020202020204" pitchFamily="34" charset="-128"/>
                        </a:rPr>
                        <a:t>26</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a:effectLst/>
                          <a:latin typeface="+mn-lt"/>
                          <a:ea typeface="Arial Unicode MS" panose="020B0604020202020204" pitchFamily="34" charset="-128"/>
                        </a:rPr>
                        <a:t>4</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a:effectLst/>
                          <a:latin typeface="+mn-lt"/>
                          <a:ea typeface="Arial Unicode MS" panose="020B0604020202020204" pitchFamily="34" charset="-128"/>
                        </a:rPr>
                        <a:t>2</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dirty="0">
                          <a:effectLst/>
                          <a:latin typeface="+mn-lt"/>
                          <a:ea typeface="Arial Unicode MS" panose="020B0604020202020204" pitchFamily="34" charset="-128"/>
                        </a:rPr>
                        <a:t>15</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189954">
                <a:tc>
                  <a:txBody>
                    <a:bodyPr/>
                    <a:lstStyle/>
                    <a:p>
                      <a:pPr algn="l" fontAlgn="t"/>
                      <a:endParaRPr lang="en-US" sz="1800" b="0">
                        <a:effectLst/>
                        <a:latin typeface="+mn-lt"/>
                        <a:ea typeface="Arial Unicode MS" panose="020B0604020202020204" pitchFamily="34" charset="-128"/>
                      </a:endParaRP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endParaRPr lang="en-US" sz="1800" b="0" dirty="0">
                        <a:effectLst/>
                        <a:latin typeface="+mn-lt"/>
                        <a:ea typeface="Arial Unicode MS" panose="020B0604020202020204" pitchFamily="34" charset="-128"/>
                      </a:endParaRP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endParaRPr lang="en-US" sz="1800" b="0" dirty="0">
                        <a:effectLst/>
                        <a:latin typeface="+mn-lt"/>
                        <a:ea typeface="Arial Unicode MS" panose="020B0604020202020204" pitchFamily="34" charset="-128"/>
                      </a:endParaRP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dirty="0">
                          <a:effectLst/>
                          <a:latin typeface="+mn-lt"/>
                          <a:ea typeface="Arial Unicode MS" panose="020B0604020202020204" pitchFamily="34" charset="-128"/>
                        </a:rPr>
                        <a:t>26</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a:effectLst/>
                          <a:latin typeface="+mn-lt"/>
                          <a:ea typeface="Arial Unicode MS" panose="020B0604020202020204" pitchFamily="34" charset="-128"/>
                        </a:rPr>
                        <a:t>1</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a:effectLst/>
                          <a:latin typeface="+mn-lt"/>
                          <a:ea typeface="Arial Unicode MS" panose="020B0604020202020204" pitchFamily="34" charset="-128"/>
                        </a:rPr>
                        <a:t>2</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endParaRPr lang="en-US" sz="1800" b="0" dirty="0">
                        <a:effectLst/>
                        <a:latin typeface="+mn-lt"/>
                        <a:ea typeface="Arial Unicode MS" panose="020B0604020202020204" pitchFamily="34" charset="-128"/>
                      </a:endParaRP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189954">
                <a:tc>
                  <a:txBody>
                    <a:bodyPr/>
                    <a:lstStyle/>
                    <a:p>
                      <a:pPr algn="l" fontAlgn="t"/>
                      <a:endParaRPr lang="en-US" sz="1800" b="0">
                        <a:effectLst/>
                        <a:latin typeface="+mn-lt"/>
                        <a:ea typeface="Arial Unicode MS" panose="020B0604020202020204" pitchFamily="34" charset="-128"/>
                      </a:endParaRP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a:effectLst/>
                          <a:latin typeface="+mn-lt"/>
                          <a:ea typeface="Arial Unicode MS" panose="020B0604020202020204" pitchFamily="34" charset="-128"/>
                        </a:rPr>
                        <a:t>2</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endParaRPr lang="en-US" sz="1800" b="0" dirty="0">
                        <a:effectLst/>
                        <a:latin typeface="+mn-lt"/>
                        <a:ea typeface="Arial Unicode MS" panose="020B0604020202020204" pitchFamily="34" charset="-128"/>
                      </a:endParaRP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dirty="0">
                          <a:effectLst/>
                          <a:latin typeface="+mn-lt"/>
                          <a:ea typeface="Arial Unicode MS" panose="020B0604020202020204" pitchFamily="34" charset="-128"/>
                        </a:rPr>
                        <a:t>11</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dirty="0">
                          <a:effectLst/>
                          <a:latin typeface="+mn-lt"/>
                          <a:ea typeface="Arial Unicode MS" panose="020B0604020202020204" pitchFamily="34" charset="-128"/>
                        </a:rPr>
                        <a:t>3</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dirty="0">
                          <a:effectLst/>
                          <a:latin typeface="+mn-lt"/>
                          <a:ea typeface="Arial Unicode MS" panose="020B0604020202020204" pitchFamily="34" charset="-128"/>
                        </a:rPr>
                        <a:t>3</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endParaRPr lang="en-US" sz="1800" b="0" dirty="0">
                        <a:effectLst/>
                        <a:latin typeface="+mn-lt"/>
                        <a:ea typeface="Arial Unicode MS" panose="020B0604020202020204" pitchFamily="34" charset="-128"/>
                      </a:endParaRP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189954">
                <a:tc>
                  <a:txBody>
                    <a:bodyPr/>
                    <a:lstStyle/>
                    <a:p>
                      <a:pPr algn="l" fontAlgn="t"/>
                      <a:r>
                        <a:rPr lang="en-US" sz="1800" b="0">
                          <a:effectLst/>
                          <a:latin typeface="+mn-lt"/>
                          <a:ea typeface="Arial Unicode MS" panose="020B0604020202020204" pitchFamily="34" charset="-128"/>
                        </a:rPr>
                        <a:t>4</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a:effectLst/>
                          <a:latin typeface="+mn-lt"/>
                          <a:ea typeface="Arial Unicode MS" panose="020B0604020202020204" pitchFamily="34" charset="-128"/>
                        </a:rPr>
                        <a:t>1</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a:effectLst/>
                          <a:latin typeface="+mn-lt"/>
                          <a:ea typeface="Arial Unicode MS" panose="020B0604020202020204" pitchFamily="34" charset="-128"/>
                        </a:rPr>
                        <a:t>6</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dirty="0">
                          <a:effectLst/>
                          <a:latin typeface="+mn-lt"/>
                          <a:ea typeface="Arial Unicode MS" panose="020B0604020202020204" pitchFamily="34" charset="-128"/>
                        </a:rPr>
                        <a:t>14</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dirty="0">
                          <a:effectLst/>
                          <a:latin typeface="+mn-lt"/>
                          <a:ea typeface="Arial Unicode MS" panose="020B0604020202020204" pitchFamily="34" charset="-128"/>
                        </a:rPr>
                        <a:t>3</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dirty="0">
                          <a:effectLst/>
                          <a:latin typeface="+mn-lt"/>
                          <a:ea typeface="Arial Unicode MS" panose="020B0604020202020204" pitchFamily="34" charset="-128"/>
                        </a:rPr>
                        <a:t>1</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dirty="0">
                          <a:effectLst/>
                          <a:latin typeface="+mn-lt"/>
                          <a:ea typeface="Arial Unicode MS" panose="020B0604020202020204" pitchFamily="34" charset="-128"/>
                        </a:rPr>
                        <a:t>25</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189954">
                <a:tc>
                  <a:txBody>
                    <a:bodyPr/>
                    <a:lstStyle/>
                    <a:p>
                      <a:pPr algn="l" fontAlgn="t"/>
                      <a:endParaRPr lang="en-US" sz="1800" b="0" dirty="0">
                        <a:effectLst/>
                        <a:latin typeface="+mn-lt"/>
                        <a:ea typeface="Arial Unicode MS" panose="020B0604020202020204" pitchFamily="34" charset="-128"/>
                      </a:endParaRP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a:effectLst/>
                          <a:latin typeface="+mn-lt"/>
                          <a:ea typeface="Arial Unicode MS" panose="020B0604020202020204" pitchFamily="34" charset="-128"/>
                        </a:rPr>
                        <a:t>2</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endParaRPr lang="en-US" sz="1800" b="0">
                        <a:effectLst/>
                        <a:latin typeface="+mn-lt"/>
                        <a:ea typeface="Arial Unicode MS" panose="020B0604020202020204" pitchFamily="34" charset="-128"/>
                      </a:endParaRP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dirty="0">
                          <a:effectLst/>
                          <a:latin typeface="+mn-lt"/>
                          <a:ea typeface="Arial Unicode MS" panose="020B0604020202020204" pitchFamily="34" charset="-128"/>
                        </a:rPr>
                        <a:t>19</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dirty="0">
                          <a:effectLst/>
                          <a:latin typeface="+mn-lt"/>
                          <a:ea typeface="Arial Unicode MS" panose="020B0604020202020204" pitchFamily="34" charset="-128"/>
                        </a:rPr>
                        <a:t>4</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dirty="0">
                          <a:effectLst/>
                          <a:latin typeface="+mn-lt"/>
                          <a:ea typeface="Arial Unicode MS" panose="020B0604020202020204" pitchFamily="34" charset="-128"/>
                        </a:rPr>
                        <a:t>1</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endParaRPr lang="en-US" sz="1800" b="0" dirty="0">
                        <a:effectLst/>
                        <a:latin typeface="+mn-lt"/>
                        <a:ea typeface="Arial Unicode MS" panose="020B0604020202020204" pitchFamily="34" charset="-128"/>
                      </a:endParaRP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r h="189954">
                <a:tc>
                  <a:txBody>
                    <a:bodyPr/>
                    <a:lstStyle/>
                    <a:p>
                      <a:pPr algn="l" fontAlgn="t"/>
                      <a:r>
                        <a:rPr lang="en-US" sz="1800" b="0">
                          <a:effectLst/>
                          <a:latin typeface="+mn-lt"/>
                          <a:ea typeface="Arial Unicode MS" panose="020B0604020202020204" pitchFamily="34" charset="-128"/>
                        </a:rPr>
                        <a:t>5</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a:effectLst/>
                          <a:latin typeface="+mn-lt"/>
                          <a:ea typeface="Arial Unicode MS" panose="020B0604020202020204" pitchFamily="34" charset="-128"/>
                        </a:rPr>
                        <a:t>1</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a:effectLst/>
                          <a:latin typeface="+mn-lt"/>
                          <a:ea typeface="Arial Unicode MS" panose="020B0604020202020204" pitchFamily="34" charset="-128"/>
                        </a:rPr>
                        <a:t>9</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dirty="0">
                          <a:effectLst/>
                          <a:latin typeface="+mn-lt"/>
                          <a:ea typeface="Arial Unicode MS" panose="020B0604020202020204" pitchFamily="34" charset="-128"/>
                        </a:rPr>
                        <a:t>22</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dirty="0">
                          <a:effectLst/>
                          <a:latin typeface="+mn-lt"/>
                          <a:ea typeface="Arial Unicode MS" panose="020B0604020202020204" pitchFamily="34" charset="-128"/>
                        </a:rPr>
                        <a:t>2</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a:effectLst/>
                          <a:latin typeface="+mn-lt"/>
                          <a:ea typeface="Arial Unicode MS" panose="020B0604020202020204" pitchFamily="34" charset="-128"/>
                        </a:rPr>
                        <a:t>2</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dirty="0">
                          <a:effectLst/>
                          <a:latin typeface="+mn-lt"/>
                          <a:ea typeface="Arial Unicode MS" panose="020B0604020202020204" pitchFamily="34" charset="-128"/>
                        </a:rPr>
                        <a:t>29</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189954">
                <a:tc>
                  <a:txBody>
                    <a:bodyPr/>
                    <a:lstStyle/>
                    <a:p>
                      <a:pPr algn="l" fontAlgn="t"/>
                      <a:endParaRPr lang="en-US" sz="1800" b="0">
                        <a:effectLst/>
                        <a:latin typeface="+mn-lt"/>
                        <a:ea typeface="Arial Unicode MS" panose="020B0604020202020204" pitchFamily="34" charset="-128"/>
                      </a:endParaRP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endParaRPr lang="en-US" sz="1800" b="0">
                        <a:effectLst/>
                        <a:latin typeface="+mn-lt"/>
                        <a:ea typeface="Arial Unicode MS" panose="020B0604020202020204" pitchFamily="34" charset="-128"/>
                      </a:endParaRP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endParaRPr lang="en-US" sz="1800" b="0">
                        <a:effectLst/>
                        <a:latin typeface="+mn-lt"/>
                        <a:ea typeface="Arial Unicode MS" panose="020B0604020202020204" pitchFamily="34" charset="-128"/>
                      </a:endParaRP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a:effectLst/>
                          <a:latin typeface="+mn-lt"/>
                          <a:ea typeface="Arial Unicode MS" panose="020B0604020202020204" pitchFamily="34" charset="-128"/>
                        </a:rPr>
                        <a:t>22</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dirty="0">
                          <a:effectLst/>
                          <a:latin typeface="+mn-lt"/>
                          <a:ea typeface="Arial Unicode MS" panose="020B0604020202020204" pitchFamily="34" charset="-128"/>
                        </a:rPr>
                        <a:t>3</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dirty="0">
                          <a:effectLst/>
                          <a:latin typeface="+mn-lt"/>
                          <a:ea typeface="Arial Unicode MS" panose="020B0604020202020204" pitchFamily="34" charset="-128"/>
                        </a:rPr>
                        <a:t>2</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endParaRPr lang="en-US" sz="1800" b="0" dirty="0">
                        <a:effectLst/>
                        <a:latin typeface="+mn-lt"/>
                        <a:ea typeface="Arial Unicode MS" panose="020B0604020202020204" pitchFamily="34" charset="-128"/>
                      </a:endParaRP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extLst>
                  <a:ext uri="{0D108BD9-81ED-4DB2-BD59-A6C34878D82A}">
                    <a16:rowId xmlns:a16="http://schemas.microsoft.com/office/drawing/2014/main" val="10012"/>
                  </a:ext>
                </a:extLst>
              </a:tr>
              <a:tr h="189954">
                <a:tc>
                  <a:txBody>
                    <a:bodyPr/>
                    <a:lstStyle/>
                    <a:p>
                      <a:pPr algn="l" fontAlgn="t"/>
                      <a:endParaRPr lang="en-US" sz="1800" b="0">
                        <a:effectLst/>
                        <a:latin typeface="+mn-lt"/>
                        <a:ea typeface="Arial Unicode MS" panose="020B0604020202020204" pitchFamily="34" charset="-128"/>
                      </a:endParaRP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a:effectLst/>
                          <a:latin typeface="+mn-lt"/>
                          <a:ea typeface="Arial Unicode MS" panose="020B0604020202020204" pitchFamily="34" charset="-128"/>
                        </a:rPr>
                        <a:t>2</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endParaRPr lang="en-US" sz="1800" b="0">
                        <a:effectLst/>
                        <a:latin typeface="+mn-lt"/>
                        <a:ea typeface="Arial Unicode MS" panose="020B0604020202020204" pitchFamily="34" charset="-128"/>
                      </a:endParaRP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a:effectLst/>
                          <a:latin typeface="+mn-lt"/>
                          <a:ea typeface="Arial Unicode MS" panose="020B0604020202020204" pitchFamily="34" charset="-128"/>
                        </a:rPr>
                        <a:t>25</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dirty="0">
                          <a:effectLst/>
                          <a:latin typeface="+mn-lt"/>
                          <a:ea typeface="Arial Unicode MS" panose="020B0604020202020204" pitchFamily="34" charset="-128"/>
                        </a:rPr>
                        <a:t>2</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dirty="0">
                          <a:effectLst/>
                          <a:latin typeface="+mn-lt"/>
                          <a:ea typeface="Arial Unicode MS" panose="020B0604020202020204" pitchFamily="34" charset="-128"/>
                        </a:rPr>
                        <a:t>1</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endParaRPr lang="en-US" sz="1800" b="0" dirty="0">
                        <a:effectLst/>
                        <a:latin typeface="+mn-lt"/>
                        <a:ea typeface="Arial Unicode MS" panose="020B0604020202020204" pitchFamily="34" charset="-128"/>
                      </a:endParaRP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extLst>
                  <a:ext uri="{0D108BD9-81ED-4DB2-BD59-A6C34878D82A}">
                    <a16:rowId xmlns:a16="http://schemas.microsoft.com/office/drawing/2014/main" val="10013"/>
                  </a:ext>
                </a:extLst>
              </a:tr>
              <a:tr h="189954">
                <a:tc>
                  <a:txBody>
                    <a:bodyPr/>
                    <a:lstStyle/>
                    <a:p>
                      <a:pPr algn="l" fontAlgn="t"/>
                      <a:r>
                        <a:rPr lang="en-US" sz="1800" b="0" dirty="0">
                          <a:effectLst/>
                          <a:latin typeface="+mn-lt"/>
                          <a:ea typeface="Arial Unicode MS" panose="020B0604020202020204" pitchFamily="34" charset="-128"/>
                        </a:rPr>
                        <a:t>6</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dirty="0">
                          <a:effectLst/>
                          <a:latin typeface="+mn-lt"/>
                          <a:ea typeface="Arial Unicode MS" panose="020B0604020202020204" pitchFamily="34" charset="-128"/>
                        </a:rPr>
                        <a:t>1</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dirty="0">
                          <a:effectLst/>
                          <a:latin typeface="+mn-lt"/>
                          <a:ea typeface="Arial Unicode MS" panose="020B0604020202020204" pitchFamily="34" charset="-128"/>
                        </a:rPr>
                        <a:t>10</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dirty="0">
                          <a:effectLst/>
                          <a:latin typeface="+mn-lt"/>
                          <a:ea typeface="Arial Unicode MS" panose="020B0604020202020204" pitchFamily="34" charset="-128"/>
                        </a:rPr>
                        <a:t>16</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dirty="0">
                          <a:effectLst/>
                          <a:latin typeface="+mn-lt"/>
                          <a:ea typeface="Arial Unicode MS" panose="020B0604020202020204" pitchFamily="34" charset="-128"/>
                        </a:rPr>
                        <a:t>4</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dirty="0">
                          <a:effectLst/>
                          <a:latin typeface="+mn-lt"/>
                          <a:ea typeface="Arial Unicode MS" panose="020B0604020202020204" pitchFamily="34" charset="-128"/>
                        </a:rPr>
                        <a:t>1</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dirty="0">
                          <a:effectLst/>
                          <a:latin typeface="+mn-lt"/>
                          <a:ea typeface="Arial Unicode MS" panose="020B0604020202020204" pitchFamily="34" charset="-128"/>
                        </a:rPr>
                        <a:t>22</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extLst>
                  <a:ext uri="{0D108BD9-81ED-4DB2-BD59-A6C34878D82A}">
                    <a16:rowId xmlns:a16="http://schemas.microsoft.com/office/drawing/2014/main" val="10014"/>
                  </a:ext>
                </a:extLst>
              </a:tr>
              <a:tr h="189954">
                <a:tc>
                  <a:txBody>
                    <a:bodyPr/>
                    <a:lstStyle/>
                    <a:p>
                      <a:pPr algn="l" fontAlgn="t"/>
                      <a:endParaRPr lang="en-US" sz="1800" b="0" dirty="0">
                        <a:effectLst/>
                        <a:latin typeface="+mn-lt"/>
                        <a:ea typeface="Arial Unicode MS" panose="020B0604020202020204" pitchFamily="34" charset="-128"/>
                      </a:endParaRP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dirty="0">
                          <a:effectLst/>
                          <a:latin typeface="+mn-lt"/>
                          <a:ea typeface="Arial Unicode MS" panose="020B0604020202020204" pitchFamily="34" charset="-128"/>
                        </a:rPr>
                        <a:t>2</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endParaRPr lang="en-US" sz="1800" b="0">
                        <a:effectLst/>
                        <a:latin typeface="+mn-lt"/>
                        <a:ea typeface="Arial Unicode MS" panose="020B0604020202020204" pitchFamily="34" charset="-128"/>
                      </a:endParaRP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a:effectLst/>
                          <a:latin typeface="+mn-lt"/>
                          <a:ea typeface="Arial Unicode MS" panose="020B0604020202020204" pitchFamily="34" charset="-128"/>
                        </a:rPr>
                        <a:t>7</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a:effectLst/>
                          <a:latin typeface="+mn-lt"/>
                          <a:ea typeface="Arial Unicode MS" panose="020B0604020202020204" pitchFamily="34" charset="-128"/>
                        </a:rPr>
                        <a:t>4</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dirty="0">
                          <a:effectLst/>
                          <a:latin typeface="+mn-lt"/>
                          <a:ea typeface="Arial Unicode MS" panose="020B0604020202020204" pitchFamily="34" charset="-128"/>
                        </a:rPr>
                        <a:t>1</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endParaRPr lang="en-US" sz="1800" b="0" dirty="0">
                        <a:effectLst/>
                        <a:latin typeface="+mn-lt"/>
                        <a:ea typeface="Arial Unicode MS" panose="020B0604020202020204" pitchFamily="34" charset="-128"/>
                      </a:endParaRP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extLst>
                  <a:ext uri="{0D108BD9-81ED-4DB2-BD59-A6C34878D82A}">
                    <a16:rowId xmlns:a16="http://schemas.microsoft.com/office/drawing/2014/main" val="10015"/>
                  </a:ext>
                </a:extLst>
              </a:tr>
              <a:tr h="189954">
                <a:tc>
                  <a:txBody>
                    <a:bodyPr/>
                    <a:lstStyle/>
                    <a:p>
                      <a:pPr algn="l" fontAlgn="t"/>
                      <a:endParaRPr lang="en-US" sz="1800" b="0">
                        <a:effectLst/>
                        <a:latin typeface="+mn-lt"/>
                        <a:ea typeface="Arial Unicode MS" panose="020B0604020202020204" pitchFamily="34" charset="-128"/>
                      </a:endParaRP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endParaRPr lang="en-US" sz="1800" b="0">
                        <a:effectLst/>
                        <a:latin typeface="+mn-lt"/>
                        <a:ea typeface="Arial Unicode MS" panose="020B0604020202020204" pitchFamily="34" charset="-128"/>
                      </a:endParaRP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endParaRPr lang="en-US" sz="1800" b="0">
                        <a:effectLst/>
                        <a:latin typeface="+mn-lt"/>
                        <a:ea typeface="Arial Unicode MS" panose="020B0604020202020204" pitchFamily="34" charset="-128"/>
                      </a:endParaRP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a:effectLst/>
                          <a:latin typeface="+mn-lt"/>
                          <a:ea typeface="Arial Unicode MS" panose="020B0604020202020204" pitchFamily="34" charset="-128"/>
                        </a:rPr>
                        <a:t>7</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a:effectLst/>
                          <a:latin typeface="+mn-lt"/>
                          <a:ea typeface="Arial Unicode MS" panose="020B0604020202020204" pitchFamily="34" charset="-128"/>
                        </a:rPr>
                        <a:t>2</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dirty="0">
                          <a:effectLst/>
                          <a:latin typeface="+mn-lt"/>
                          <a:ea typeface="Arial Unicode MS" panose="020B0604020202020204" pitchFamily="34" charset="-128"/>
                        </a:rPr>
                        <a:t>1</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endParaRPr lang="en-US" sz="1800" b="0" dirty="0">
                        <a:effectLst/>
                        <a:latin typeface="+mn-lt"/>
                        <a:ea typeface="Arial Unicode MS" panose="020B0604020202020204" pitchFamily="34" charset="-128"/>
                      </a:endParaRP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extLst>
                  <a:ext uri="{0D108BD9-81ED-4DB2-BD59-A6C34878D82A}">
                    <a16:rowId xmlns:a16="http://schemas.microsoft.com/office/drawing/2014/main" val="10016"/>
                  </a:ext>
                </a:extLst>
              </a:tr>
              <a:tr h="189954">
                <a:tc>
                  <a:txBody>
                    <a:bodyPr/>
                    <a:lstStyle/>
                    <a:p>
                      <a:pPr algn="l" fontAlgn="t"/>
                      <a:endParaRPr lang="en-US" sz="1800" b="0">
                        <a:effectLst/>
                        <a:latin typeface="+mn-lt"/>
                        <a:ea typeface="Arial Unicode MS" panose="020B0604020202020204" pitchFamily="34" charset="-128"/>
                      </a:endParaRP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endParaRPr lang="en-US" sz="1800" b="0">
                        <a:effectLst/>
                        <a:latin typeface="+mn-lt"/>
                        <a:ea typeface="Arial Unicode MS" panose="020B0604020202020204" pitchFamily="34" charset="-128"/>
                      </a:endParaRP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endParaRPr lang="en-US" sz="1800" b="0">
                        <a:effectLst/>
                        <a:latin typeface="+mn-lt"/>
                        <a:ea typeface="Arial Unicode MS" panose="020B0604020202020204" pitchFamily="34" charset="-128"/>
                      </a:endParaRP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a:effectLst/>
                          <a:latin typeface="+mn-lt"/>
                          <a:ea typeface="Arial Unicode MS" panose="020B0604020202020204" pitchFamily="34" charset="-128"/>
                        </a:rPr>
                        <a:t>7</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a:effectLst/>
                          <a:latin typeface="+mn-lt"/>
                          <a:ea typeface="Arial Unicode MS" panose="020B0604020202020204" pitchFamily="34" charset="-128"/>
                        </a:rPr>
                        <a:t>3</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dirty="0">
                          <a:effectLst/>
                          <a:latin typeface="+mn-lt"/>
                          <a:ea typeface="Arial Unicode MS" panose="020B0604020202020204" pitchFamily="34" charset="-128"/>
                        </a:rPr>
                        <a:t>1</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endParaRPr lang="en-US" sz="1800" b="0" dirty="0">
                        <a:effectLst/>
                        <a:latin typeface="+mn-lt"/>
                        <a:ea typeface="Arial Unicode MS" panose="020B0604020202020204" pitchFamily="34" charset="-128"/>
                      </a:endParaRP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extLst>
                  <a:ext uri="{0D108BD9-81ED-4DB2-BD59-A6C34878D82A}">
                    <a16:rowId xmlns:a16="http://schemas.microsoft.com/office/drawing/2014/main" val="10017"/>
                  </a:ext>
                </a:extLst>
              </a:tr>
              <a:tr h="189954">
                <a:tc>
                  <a:txBody>
                    <a:bodyPr/>
                    <a:lstStyle/>
                    <a:p>
                      <a:pPr algn="l" fontAlgn="t"/>
                      <a:endParaRPr lang="en-US" sz="1800" b="0">
                        <a:effectLst/>
                        <a:latin typeface="+mn-lt"/>
                        <a:ea typeface="Arial Unicode MS" panose="020B0604020202020204" pitchFamily="34" charset="-128"/>
                      </a:endParaRP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a:effectLst/>
                          <a:latin typeface="+mn-lt"/>
                          <a:ea typeface="Arial Unicode MS" panose="020B0604020202020204" pitchFamily="34" charset="-128"/>
                        </a:rPr>
                        <a:t>3</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endParaRPr lang="en-US" sz="1800" b="0">
                        <a:effectLst/>
                        <a:latin typeface="+mn-lt"/>
                        <a:ea typeface="Arial Unicode MS" panose="020B0604020202020204" pitchFamily="34" charset="-128"/>
                      </a:endParaRP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a:effectLst/>
                          <a:latin typeface="+mn-lt"/>
                          <a:ea typeface="Arial Unicode MS" panose="020B0604020202020204" pitchFamily="34" charset="-128"/>
                        </a:rPr>
                        <a:t>21</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a:effectLst/>
                          <a:latin typeface="+mn-lt"/>
                          <a:ea typeface="Arial Unicode MS" panose="020B0604020202020204" pitchFamily="34" charset="-128"/>
                        </a:rPr>
                        <a:t>2</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dirty="0">
                          <a:effectLst/>
                          <a:latin typeface="+mn-lt"/>
                          <a:ea typeface="Arial Unicode MS" panose="020B0604020202020204" pitchFamily="34" charset="-128"/>
                        </a:rPr>
                        <a:t>1</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endParaRPr lang="en-US" sz="1800" b="0" dirty="0">
                        <a:effectLst/>
                        <a:latin typeface="+mn-lt"/>
                        <a:ea typeface="Arial Unicode MS" panose="020B0604020202020204" pitchFamily="34" charset="-128"/>
                      </a:endParaRP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extLst>
                  <a:ext uri="{0D108BD9-81ED-4DB2-BD59-A6C34878D82A}">
                    <a16:rowId xmlns:a16="http://schemas.microsoft.com/office/drawing/2014/main" val="10018"/>
                  </a:ext>
                </a:extLst>
              </a:tr>
              <a:tr h="189954">
                <a:tc>
                  <a:txBody>
                    <a:bodyPr/>
                    <a:lstStyle/>
                    <a:p>
                      <a:pPr algn="l" fontAlgn="t"/>
                      <a:endParaRPr lang="en-US" sz="1800" b="0">
                        <a:effectLst/>
                        <a:latin typeface="+mn-lt"/>
                        <a:ea typeface="Arial Unicode MS" panose="020B0604020202020204" pitchFamily="34" charset="-128"/>
                      </a:endParaRP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endParaRPr lang="en-US" sz="1800" b="0">
                        <a:effectLst/>
                        <a:latin typeface="+mn-lt"/>
                        <a:ea typeface="Arial Unicode MS" panose="020B0604020202020204" pitchFamily="34" charset="-128"/>
                      </a:endParaRP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endParaRPr lang="en-US" sz="1800" b="0">
                        <a:effectLst/>
                        <a:latin typeface="+mn-lt"/>
                        <a:ea typeface="Arial Unicode MS" panose="020B0604020202020204" pitchFamily="34" charset="-128"/>
                      </a:endParaRP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a:effectLst/>
                          <a:latin typeface="+mn-lt"/>
                          <a:ea typeface="Arial Unicode MS" panose="020B0604020202020204" pitchFamily="34" charset="-128"/>
                        </a:rPr>
                        <a:t>21</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a:effectLst/>
                          <a:latin typeface="+mn-lt"/>
                          <a:ea typeface="Arial Unicode MS" panose="020B0604020202020204" pitchFamily="34" charset="-128"/>
                        </a:rPr>
                        <a:t>1</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dirty="0">
                          <a:effectLst/>
                          <a:latin typeface="+mn-lt"/>
                          <a:ea typeface="Arial Unicode MS" panose="020B0604020202020204" pitchFamily="34" charset="-128"/>
                        </a:rPr>
                        <a:t>1</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endParaRPr lang="en-US" sz="1800" b="0" dirty="0">
                        <a:effectLst/>
                        <a:latin typeface="+mn-lt"/>
                        <a:ea typeface="Arial Unicode MS" panose="020B0604020202020204" pitchFamily="34" charset="-128"/>
                      </a:endParaRP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extLst>
                  <a:ext uri="{0D108BD9-81ED-4DB2-BD59-A6C34878D82A}">
                    <a16:rowId xmlns:a16="http://schemas.microsoft.com/office/drawing/2014/main" val="10019"/>
                  </a:ext>
                </a:extLst>
              </a:tr>
            </a:tbl>
          </a:graphicData>
        </a:graphic>
      </p:graphicFrame>
    </p:spTree>
    <p:extLst>
      <p:ext uri="{BB962C8B-B14F-4D97-AF65-F5344CB8AC3E}">
        <p14:creationId xmlns:p14="http://schemas.microsoft.com/office/powerpoint/2010/main" val="1861558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426252361"/>
              </p:ext>
            </p:extLst>
          </p:nvPr>
        </p:nvGraphicFramePr>
        <p:xfrm>
          <a:off x="406400" y="487892"/>
          <a:ext cx="11514667" cy="3976076"/>
        </p:xfrm>
        <a:graphic>
          <a:graphicData uri="http://schemas.openxmlformats.org/drawingml/2006/table">
            <a:tbl>
              <a:tblPr/>
              <a:tblGrid>
                <a:gridCol w="2023198">
                  <a:extLst>
                    <a:ext uri="{9D8B030D-6E8A-4147-A177-3AD203B41FA5}">
                      <a16:colId xmlns:a16="http://schemas.microsoft.com/office/drawing/2014/main" val="20000"/>
                    </a:ext>
                  </a:extLst>
                </a:gridCol>
                <a:gridCol w="1431202">
                  <a:extLst>
                    <a:ext uri="{9D8B030D-6E8A-4147-A177-3AD203B41FA5}">
                      <a16:colId xmlns:a16="http://schemas.microsoft.com/office/drawing/2014/main" val="20001"/>
                    </a:ext>
                  </a:extLst>
                </a:gridCol>
                <a:gridCol w="1398824">
                  <a:extLst>
                    <a:ext uri="{9D8B030D-6E8A-4147-A177-3AD203B41FA5}">
                      <a16:colId xmlns:a16="http://schemas.microsoft.com/office/drawing/2014/main" val="20002"/>
                    </a:ext>
                  </a:extLst>
                </a:gridCol>
                <a:gridCol w="2055576">
                  <a:extLst>
                    <a:ext uri="{9D8B030D-6E8A-4147-A177-3AD203B41FA5}">
                      <a16:colId xmlns:a16="http://schemas.microsoft.com/office/drawing/2014/main" val="20003"/>
                    </a:ext>
                  </a:extLst>
                </a:gridCol>
                <a:gridCol w="1320800">
                  <a:extLst>
                    <a:ext uri="{9D8B030D-6E8A-4147-A177-3AD203B41FA5}">
                      <a16:colId xmlns:a16="http://schemas.microsoft.com/office/drawing/2014/main" val="20004"/>
                    </a:ext>
                  </a:extLst>
                </a:gridCol>
                <a:gridCol w="1253067">
                  <a:extLst>
                    <a:ext uri="{9D8B030D-6E8A-4147-A177-3AD203B41FA5}">
                      <a16:colId xmlns:a16="http://schemas.microsoft.com/office/drawing/2014/main" val="20005"/>
                    </a:ext>
                  </a:extLst>
                </a:gridCol>
                <a:gridCol w="2032000">
                  <a:extLst>
                    <a:ext uri="{9D8B030D-6E8A-4147-A177-3AD203B41FA5}">
                      <a16:colId xmlns:a16="http://schemas.microsoft.com/office/drawing/2014/main" val="20006"/>
                    </a:ext>
                  </a:extLst>
                </a:gridCol>
              </a:tblGrid>
              <a:tr h="189954">
                <a:tc>
                  <a:txBody>
                    <a:bodyPr/>
                    <a:lstStyle/>
                    <a:p>
                      <a:pPr algn="l" fontAlgn="t"/>
                      <a:r>
                        <a:rPr lang="en-US" sz="1800" b="0" dirty="0">
                          <a:effectLst/>
                          <a:latin typeface="+mn-lt"/>
                          <a:ea typeface="Arial Unicode MS" panose="020B0604020202020204" pitchFamily="34" charset="-128"/>
                        </a:rPr>
                        <a:t>7</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a:effectLst/>
                          <a:latin typeface="+mn-lt"/>
                          <a:ea typeface="Arial Unicode MS" panose="020B0604020202020204" pitchFamily="34" charset="-128"/>
                        </a:rPr>
                        <a:t>1</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a:effectLst/>
                          <a:latin typeface="+mn-lt"/>
                          <a:ea typeface="Arial Unicode MS" panose="020B0604020202020204" pitchFamily="34" charset="-128"/>
                        </a:rPr>
                        <a:t>12</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a:effectLst/>
                          <a:latin typeface="+mn-lt"/>
                          <a:ea typeface="Arial Unicode MS" panose="020B0604020202020204" pitchFamily="34" charset="-128"/>
                        </a:rPr>
                        <a:t>19</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a:effectLst/>
                          <a:latin typeface="+mn-lt"/>
                          <a:ea typeface="Arial Unicode MS" panose="020B0604020202020204" pitchFamily="34" charset="-128"/>
                        </a:rPr>
                        <a:t>3</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dirty="0">
                          <a:effectLst/>
                          <a:latin typeface="+mn-lt"/>
                          <a:ea typeface="Arial Unicode MS" panose="020B0604020202020204" pitchFamily="34" charset="-128"/>
                        </a:rPr>
                        <a:t>1</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dirty="0">
                          <a:effectLst/>
                          <a:latin typeface="+mn-lt"/>
                          <a:ea typeface="Arial Unicode MS" panose="020B0604020202020204" pitchFamily="34" charset="-128"/>
                        </a:rPr>
                        <a:t>17</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89954">
                <a:tc>
                  <a:txBody>
                    <a:bodyPr/>
                    <a:lstStyle/>
                    <a:p>
                      <a:pPr algn="l" fontAlgn="t"/>
                      <a:endParaRPr lang="en-US" sz="1800" b="0" dirty="0">
                        <a:effectLst/>
                        <a:latin typeface="+mn-lt"/>
                        <a:ea typeface="Arial Unicode MS" panose="020B0604020202020204" pitchFamily="34" charset="-128"/>
                      </a:endParaRP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endParaRPr lang="en-US" sz="1800" b="0" dirty="0">
                        <a:effectLst/>
                        <a:latin typeface="+mn-lt"/>
                        <a:ea typeface="Arial Unicode MS" panose="020B0604020202020204" pitchFamily="34" charset="-128"/>
                      </a:endParaRP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endParaRPr lang="en-US" sz="1800" b="0">
                        <a:effectLst/>
                        <a:latin typeface="+mn-lt"/>
                        <a:ea typeface="Arial Unicode MS" panose="020B0604020202020204" pitchFamily="34" charset="-128"/>
                      </a:endParaRP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a:effectLst/>
                          <a:latin typeface="+mn-lt"/>
                          <a:ea typeface="Arial Unicode MS" panose="020B0604020202020204" pitchFamily="34" charset="-128"/>
                        </a:rPr>
                        <a:t>19</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a:effectLst/>
                          <a:latin typeface="+mn-lt"/>
                          <a:ea typeface="Arial Unicode MS" panose="020B0604020202020204" pitchFamily="34" charset="-128"/>
                        </a:rPr>
                        <a:t>2</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dirty="0">
                          <a:effectLst/>
                          <a:latin typeface="+mn-lt"/>
                          <a:ea typeface="Arial Unicode MS" panose="020B0604020202020204" pitchFamily="34" charset="-128"/>
                        </a:rPr>
                        <a:t>1</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endParaRPr lang="en-US" sz="1800" b="0" dirty="0">
                        <a:effectLst/>
                        <a:latin typeface="+mn-lt"/>
                        <a:ea typeface="Arial Unicode MS" panose="020B0604020202020204" pitchFamily="34" charset="-128"/>
                      </a:endParaRP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89954">
                <a:tc>
                  <a:txBody>
                    <a:bodyPr/>
                    <a:lstStyle/>
                    <a:p>
                      <a:pPr algn="l" fontAlgn="t"/>
                      <a:endParaRPr lang="en-US" sz="1800" b="0" dirty="0">
                        <a:effectLst/>
                        <a:latin typeface="+mn-lt"/>
                        <a:ea typeface="Arial Unicode MS" panose="020B0604020202020204" pitchFamily="34" charset="-128"/>
                      </a:endParaRP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endParaRPr lang="en-US" sz="1800" b="0" dirty="0">
                        <a:effectLst/>
                        <a:latin typeface="+mn-lt"/>
                        <a:ea typeface="Arial Unicode MS" panose="020B0604020202020204" pitchFamily="34" charset="-128"/>
                      </a:endParaRP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endParaRPr lang="en-US" sz="1800" b="0" dirty="0">
                        <a:effectLst/>
                        <a:latin typeface="+mn-lt"/>
                        <a:ea typeface="Arial Unicode MS" panose="020B0604020202020204" pitchFamily="34" charset="-128"/>
                      </a:endParaRP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a:effectLst/>
                          <a:latin typeface="+mn-lt"/>
                          <a:ea typeface="Arial Unicode MS" panose="020B0604020202020204" pitchFamily="34" charset="-128"/>
                        </a:rPr>
                        <a:t>19</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a:effectLst/>
                          <a:latin typeface="+mn-lt"/>
                          <a:ea typeface="Arial Unicode MS" panose="020B0604020202020204" pitchFamily="34" charset="-128"/>
                        </a:rPr>
                        <a:t>4</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dirty="0">
                          <a:effectLst/>
                          <a:latin typeface="+mn-lt"/>
                          <a:ea typeface="Arial Unicode MS" panose="020B0604020202020204" pitchFamily="34" charset="-128"/>
                        </a:rPr>
                        <a:t>1</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endParaRPr lang="en-US" sz="1800" b="0" dirty="0">
                        <a:effectLst/>
                        <a:latin typeface="+mn-lt"/>
                        <a:ea typeface="Arial Unicode MS" panose="020B0604020202020204" pitchFamily="34" charset="-128"/>
                      </a:endParaRP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89954">
                <a:tc>
                  <a:txBody>
                    <a:bodyPr/>
                    <a:lstStyle/>
                    <a:p>
                      <a:pPr algn="l" fontAlgn="t"/>
                      <a:endParaRPr lang="en-US" sz="1800" b="0">
                        <a:effectLst/>
                        <a:latin typeface="+mn-lt"/>
                        <a:ea typeface="Arial Unicode MS" panose="020B0604020202020204" pitchFamily="34" charset="-128"/>
                      </a:endParaRP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dirty="0">
                          <a:effectLst/>
                          <a:latin typeface="+mn-lt"/>
                          <a:ea typeface="Arial Unicode MS" panose="020B0604020202020204" pitchFamily="34" charset="-128"/>
                        </a:rPr>
                        <a:t>2</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endParaRPr lang="en-US" sz="1800" b="0" dirty="0">
                        <a:effectLst/>
                        <a:latin typeface="+mn-lt"/>
                        <a:ea typeface="Arial Unicode MS" panose="020B0604020202020204" pitchFamily="34" charset="-128"/>
                      </a:endParaRP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dirty="0">
                          <a:effectLst/>
                          <a:latin typeface="+mn-lt"/>
                          <a:ea typeface="Arial Unicode MS" panose="020B0604020202020204" pitchFamily="34" charset="-128"/>
                        </a:rPr>
                        <a:t>2</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a:effectLst/>
                          <a:latin typeface="+mn-lt"/>
                          <a:ea typeface="Arial Unicode MS" panose="020B0604020202020204" pitchFamily="34" charset="-128"/>
                        </a:rPr>
                        <a:t>1</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dirty="0">
                          <a:effectLst/>
                          <a:latin typeface="+mn-lt"/>
                          <a:ea typeface="Arial Unicode MS" panose="020B0604020202020204" pitchFamily="34" charset="-128"/>
                        </a:rPr>
                        <a:t>1</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endParaRPr lang="en-US" sz="1800" b="0" dirty="0">
                        <a:effectLst/>
                        <a:latin typeface="+mn-lt"/>
                        <a:ea typeface="Arial Unicode MS" panose="020B0604020202020204" pitchFamily="34" charset="-128"/>
                      </a:endParaRP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89954">
                <a:tc>
                  <a:txBody>
                    <a:bodyPr/>
                    <a:lstStyle/>
                    <a:p>
                      <a:pPr algn="l" fontAlgn="t"/>
                      <a:endParaRPr lang="en-US" sz="1800" b="0">
                        <a:effectLst/>
                        <a:latin typeface="+mn-lt"/>
                        <a:ea typeface="Arial Unicode MS" panose="020B0604020202020204" pitchFamily="34" charset="-128"/>
                      </a:endParaRP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endParaRPr lang="en-US" sz="1800" b="0">
                        <a:effectLst/>
                        <a:latin typeface="+mn-lt"/>
                        <a:ea typeface="Arial Unicode MS" panose="020B0604020202020204" pitchFamily="34" charset="-128"/>
                      </a:endParaRP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endParaRPr lang="en-US" sz="1800" b="0" dirty="0">
                        <a:effectLst/>
                        <a:latin typeface="+mn-lt"/>
                        <a:ea typeface="Arial Unicode MS" panose="020B0604020202020204" pitchFamily="34" charset="-128"/>
                      </a:endParaRP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dirty="0">
                          <a:effectLst/>
                          <a:latin typeface="+mn-lt"/>
                          <a:ea typeface="Arial Unicode MS" panose="020B0604020202020204" pitchFamily="34" charset="-128"/>
                        </a:rPr>
                        <a:t>13</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dirty="0">
                          <a:effectLst/>
                          <a:latin typeface="+mn-lt"/>
                          <a:ea typeface="Arial Unicode MS" panose="020B0604020202020204" pitchFamily="34" charset="-128"/>
                        </a:rPr>
                        <a:t>3</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a:effectLst/>
                          <a:latin typeface="+mn-lt"/>
                          <a:ea typeface="Arial Unicode MS" panose="020B0604020202020204" pitchFamily="34" charset="-128"/>
                        </a:rPr>
                        <a:t>1</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endParaRPr lang="en-US" sz="1800" b="0" dirty="0">
                        <a:effectLst/>
                        <a:latin typeface="+mn-lt"/>
                        <a:ea typeface="Arial Unicode MS" panose="020B0604020202020204" pitchFamily="34" charset="-128"/>
                      </a:endParaRP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189954">
                <a:tc>
                  <a:txBody>
                    <a:bodyPr/>
                    <a:lstStyle/>
                    <a:p>
                      <a:pPr algn="l" fontAlgn="t"/>
                      <a:endParaRPr lang="en-US" sz="1800" b="0">
                        <a:effectLst/>
                        <a:latin typeface="+mn-lt"/>
                        <a:ea typeface="Arial Unicode MS" panose="020B0604020202020204" pitchFamily="34" charset="-128"/>
                      </a:endParaRP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endParaRPr lang="en-US" sz="1800" b="0">
                        <a:effectLst/>
                        <a:latin typeface="+mn-lt"/>
                        <a:ea typeface="Arial Unicode MS" panose="020B0604020202020204" pitchFamily="34" charset="-128"/>
                      </a:endParaRP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endParaRPr lang="en-US" sz="1800" b="0">
                        <a:effectLst/>
                        <a:latin typeface="+mn-lt"/>
                        <a:ea typeface="Arial Unicode MS" panose="020B0604020202020204" pitchFamily="34" charset="-128"/>
                      </a:endParaRP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dirty="0">
                          <a:effectLst/>
                          <a:latin typeface="+mn-lt"/>
                          <a:ea typeface="Arial Unicode MS" panose="020B0604020202020204" pitchFamily="34" charset="-128"/>
                        </a:rPr>
                        <a:t>13</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dirty="0">
                          <a:effectLst/>
                          <a:latin typeface="+mn-lt"/>
                          <a:ea typeface="Arial Unicode MS" panose="020B0604020202020204" pitchFamily="34" charset="-128"/>
                        </a:rPr>
                        <a:t>1</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dirty="0">
                          <a:effectLst/>
                          <a:latin typeface="+mn-lt"/>
                          <a:ea typeface="Arial Unicode MS" panose="020B0604020202020204" pitchFamily="34" charset="-128"/>
                        </a:rPr>
                        <a:t>1</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endParaRPr lang="en-US" sz="1800" b="0" dirty="0">
                        <a:effectLst/>
                        <a:latin typeface="+mn-lt"/>
                        <a:ea typeface="Arial Unicode MS" panose="020B0604020202020204" pitchFamily="34" charset="-128"/>
                      </a:endParaRP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189954">
                <a:tc>
                  <a:txBody>
                    <a:bodyPr/>
                    <a:lstStyle/>
                    <a:p>
                      <a:pPr algn="l" fontAlgn="t"/>
                      <a:endParaRPr lang="en-US" sz="1800" b="0">
                        <a:effectLst/>
                        <a:latin typeface="+mn-lt"/>
                        <a:ea typeface="Arial Unicode MS" panose="020B0604020202020204" pitchFamily="34" charset="-128"/>
                      </a:endParaRP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a:effectLst/>
                          <a:latin typeface="+mn-lt"/>
                          <a:ea typeface="Arial Unicode MS" panose="020B0604020202020204" pitchFamily="34" charset="-128"/>
                        </a:rPr>
                        <a:t>3</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endParaRPr lang="en-US" sz="1800" b="0">
                        <a:effectLst/>
                        <a:latin typeface="+mn-lt"/>
                        <a:ea typeface="Arial Unicode MS" panose="020B0604020202020204" pitchFamily="34" charset="-128"/>
                      </a:endParaRP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a:effectLst/>
                          <a:latin typeface="+mn-lt"/>
                          <a:ea typeface="Arial Unicode MS" panose="020B0604020202020204" pitchFamily="34" charset="-128"/>
                        </a:rPr>
                        <a:t>23</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dirty="0">
                          <a:effectLst/>
                          <a:latin typeface="+mn-lt"/>
                          <a:ea typeface="Arial Unicode MS" panose="020B0604020202020204" pitchFamily="34" charset="-128"/>
                        </a:rPr>
                        <a:t>4</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dirty="0">
                          <a:effectLst/>
                          <a:latin typeface="+mn-lt"/>
                          <a:ea typeface="Arial Unicode MS" panose="020B0604020202020204" pitchFamily="34" charset="-128"/>
                        </a:rPr>
                        <a:t>1</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endParaRPr lang="en-US" sz="1800" b="0" dirty="0">
                        <a:effectLst/>
                        <a:latin typeface="+mn-lt"/>
                        <a:ea typeface="Arial Unicode MS" panose="020B0604020202020204" pitchFamily="34" charset="-128"/>
                      </a:endParaRP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189954">
                <a:tc>
                  <a:txBody>
                    <a:bodyPr/>
                    <a:lstStyle/>
                    <a:p>
                      <a:pPr algn="l" fontAlgn="t"/>
                      <a:r>
                        <a:rPr lang="en-US" sz="1800" b="0">
                          <a:effectLst/>
                          <a:latin typeface="+mn-lt"/>
                          <a:ea typeface="Arial Unicode MS" panose="020B0604020202020204" pitchFamily="34" charset="-128"/>
                        </a:rPr>
                        <a:t>8</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a:effectLst/>
                          <a:latin typeface="+mn-lt"/>
                          <a:ea typeface="Arial Unicode MS" panose="020B0604020202020204" pitchFamily="34" charset="-128"/>
                        </a:rPr>
                        <a:t>1</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a:effectLst/>
                          <a:latin typeface="+mn-lt"/>
                          <a:ea typeface="Arial Unicode MS" panose="020B0604020202020204" pitchFamily="34" charset="-128"/>
                        </a:rPr>
                        <a:t>13</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a:effectLst/>
                          <a:latin typeface="+mn-lt"/>
                          <a:ea typeface="Arial Unicode MS" panose="020B0604020202020204" pitchFamily="34" charset="-128"/>
                        </a:rPr>
                        <a:t>25</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a:effectLst/>
                          <a:latin typeface="+mn-lt"/>
                          <a:ea typeface="Arial Unicode MS" panose="020B0604020202020204" pitchFamily="34" charset="-128"/>
                        </a:rPr>
                        <a:t>1</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dirty="0">
                          <a:effectLst/>
                          <a:latin typeface="+mn-lt"/>
                          <a:ea typeface="Arial Unicode MS" panose="020B0604020202020204" pitchFamily="34" charset="-128"/>
                        </a:rPr>
                        <a:t>1</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dirty="0">
                          <a:effectLst/>
                          <a:latin typeface="+mn-lt"/>
                          <a:ea typeface="Arial Unicode MS" panose="020B0604020202020204" pitchFamily="34" charset="-128"/>
                        </a:rPr>
                        <a:t>26</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189954">
                <a:tc>
                  <a:txBody>
                    <a:bodyPr/>
                    <a:lstStyle/>
                    <a:p>
                      <a:pPr algn="l" fontAlgn="t"/>
                      <a:endParaRPr lang="en-US" sz="1800" b="0">
                        <a:effectLst/>
                        <a:latin typeface="+mn-lt"/>
                        <a:ea typeface="Arial Unicode MS" panose="020B0604020202020204" pitchFamily="34" charset="-128"/>
                      </a:endParaRP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endParaRPr lang="en-US" sz="1800" b="0">
                        <a:effectLst/>
                        <a:latin typeface="+mn-lt"/>
                        <a:ea typeface="Arial Unicode MS" panose="020B0604020202020204" pitchFamily="34" charset="-128"/>
                      </a:endParaRP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endParaRPr lang="en-US" sz="1800" b="0">
                        <a:effectLst/>
                        <a:latin typeface="+mn-lt"/>
                        <a:ea typeface="Arial Unicode MS" panose="020B0604020202020204" pitchFamily="34" charset="-128"/>
                      </a:endParaRP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a:effectLst/>
                          <a:latin typeface="+mn-lt"/>
                          <a:ea typeface="Arial Unicode MS" panose="020B0604020202020204" pitchFamily="34" charset="-128"/>
                        </a:rPr>
                        <a:t>25</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a:effectLst/>
                          <a:latin typeface="+mn-lt"/>
                          <a:ea typeface="Arial Unicode MS" panose="020B0604020202020204" pitchFamily="34" charset="-128"/>
                        </a:rPr>
                        <a:t>2</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dirty="0">
                          <a:effectLst/>
                          <a:latin typeface="+mn-lt"/>
                          <a:ea typeface="Arial Unicode MS" panose="020B0604020202020204" pitchFamily="34" charset="-128"/>
                        </a:rPr>
                        <a:t>1</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endParaRPr lang="en-US" sz="1800" b="0" dirty="0">
                        <a:effectLst/>
                        <a:latin typeface="+mn-lt"/>
                        <a:ea typeface="Arial Unicode MS" panose="020B0604020202020204" pitchFamily="34" charset="-128"/>
                      </a:endParaRP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189954">
                <a:tc>
                  <a:txBody>
                    <a:bodyPr/>
                    <a:lstStyle/>
                    <a:p>
                      <a:pPr algn="l" fontAlgn="t"/>
                      <a:endParaRPr lang="en-US" sz="1800" b="0">
                        <a:effectLst/>
                        <a:latin typeface="+mn-lt"/>
                        <a:ea typeface="Arial Unicode MS" panose="020B0604020202020204" pitchFamily="34" charset="-128"/>
                      </a:endParaRP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endParaRPr lang="en-US" sz="1800" b="0">
                        <a:effectLst/>
                        <a:latin typeface="+mn-lt"/>
                        <a:ea typeface="Arial Unicode MS" panose="020B0604020202020204" pitchFamily="34" charset="-128"/>
                      </a:endParaRP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endParaRPr lang="en-US" sz="1800" b="0">
                        <a:effectLst/>
                        <a:latin typeface="+mn-lt"/>
                        <a:ea typeface="Arial Unicode MS" panose="020B0604020202020204" pitchFamily="34" charset="-128"/>
                      </a:endParaRP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dirty="0">
                          <a:effectLst/>
                          <a:latin typeface="+mn-lt"/>
                          <a:ea typeface="Arial Unicode MS" panose="020B0604020202020204" pitchFamily="34" charset="-128"/>
                        </a:rPr>
                        <a:t>25</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a:effectLst/>
                          <a:latin typeface="+mn-lt"/>
                          <a:ea typeface="Arial Unicode MS" panose="020B0604020202020204" pitchFamily="34" charset="-128"/>
                        </a:rPr>
                        <a:t>3</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dirty="0">
                          <a:effectLst/>
                          <a:latin typeface="+mn-lt"/>
                          <a:ea typeface="Arial Unicode MS" panose="020B0604020202020204" pitchFamily="34" charset="-128"/>
                        </a:rPr>
                        <a:t>1</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endParaRPr lang="en-US" sz="1800" b="0" dirty="0">
                        <a:effectLst/>
                        <a:latin typeface="+mn-lt"/>
                        <a:ea typeface="Arial Unicode MS" panose="020B0604020202020204" pitchFamily="34" charset="-128"/>
                      </a:endParaRP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189954">
                <a:tc>
                  <a:txBody>
                    <a:bodyPr/>
                    <a:lstStyle/>
                    <a:p>
                      <a:pPr algn="l" fontAlgn="t"/>
                      <a:endParaRPr lang="en-US" sz="1800" b="0">
                        <a:effectLst/>
                        <a:latin typeface="+mn-lt"/>
                        <a:ea typeface="Arial Unicode MS" panose="020B0604020202020204" pitchFamily="34" charset="-128"/>
                      </a:endParaRP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a:effectLst/>
                          <a:latin typeface="+mn-lt"/>
                          <a:ea typeface="Arial Unicode MS" panose="020B0604020202020204" pitchFamily="34" charset="-128"/>
                        </a:rPr>
                        <a:t>2</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endParaRPr lang="en-US" sz="1800" b="0">
                        <a:effectLst/>
                        <a:latin typeface="+mn-lt"/>
                        <a:ea typeface="Arial Unicode MS" panose="020B0604020202020204" pitchFamily="34" charset="-128"/>
                      </a:endParaRP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a:effectLst/>
                          <a:latin typeface="+mn-lt"/>
                          <a:ea typeface="Arial Unicode MS" panose="020B0604020202020204" pitchFamily="34" charset="-128"/>
                        </a:rPr>
                        <a:t>7</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a:effectLst/>
                          <a:latin typeface="+mn-lt"/>
                          <a:ea typeface="Arial Unicode MS" panose="020B0604020202020204" pitchFamily="34" charset="-128"/>
                        </a:rPr>
                        <a:t>2</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a:effectLst/>
                          <a:latin typeface="+mn-lt"/>
                          <a:ea typeface="Arial Unicode MS" panose="020B0604020202020204" pitchFamily="34" charset="-128"/>
                        </a:rPr>
                        <a:t>1</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endParaRPr lang="en-US" sz="1800" b="0" dirty="0">
                        <a:effectLst/>
                        <a:latin typeface="+mn-lt"/>
                        <a:ea typeface="Arial Unicode MS" panose="020B0604020202020204" pitchFamily="34" charset="-128"/>
                      </a:endParaRP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r h="189954">
                <a:tc>
                  <a:txBody>
                    <a:bodyPr/>
                    <a:lstStyle/>
                    <a:p>
                      <a:pPr algn="l" fontAlgn="t"/>
                      <a:endParaRPr lang="en-US" sz="1800" b="0">
                        <a:effectLst/>
                        <a:latin typeface="+mn-lt"/>
                        <a:ea typeface="Arial Unicode MS" panose="020B0604020202020204" pitchFamily="34" charset="-128"/>
                      </a:endParaRP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endParaRPr lang="en-US" sz="1800" b="0">
                        <a:effectLst/>
                        <a:latin typeface="+mn-lt"/>
                        <a:ea typeface="Arial Unicode MS" panose="020B0604020202020204" pitchFamily="34" charset="-128"/>
                      </a:endParaRP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endParaRPr lang="en-US" sz="1800" b="0">
                        <a:effectLst/>
                        <a:latin typeface="+mn-lt"/>
                        <a:ea typeface="Arial Unicode MS" panose="020B0604020202020204" pitchFamily="34" charset="-128"/>
                      </a:endParaRP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a:effectLst/>
                          <a:latin typeface="+mn-lt"/>
                          <a:ea typeface="Arial Unicode MS" panose="020B0604020202020204" pitchFamily="34" charset="-128"/>
                        </a:rPr>
                        <a:t>1</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a:effectLst/>
                          <a:latin typeface="+mn-lt"/>
                          <a:ea typeface="Arial Unicode MS" panose="020B0604020202020204" pitchFamily="34" charset="-128"/>
                        </a:rPr>
                        <a:t>1</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a:effectLst/>
                          <a:latin typeface="+mn-lt"/>
                          <a:ea typeface="Arial Unicode MS" panose="020B0604020202020204" pitchFamily="34" charset="-128"/>
                        </a:rPr>
                        <a:t>1</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endParaRPr lang="en-US" sz="1800" b="0" dirty="0">
                        <a:effectLst/>
                        <a:latin typeface="+mn-lt"/>
                        <a:ea typeface="Arial Unicode MS" panose="020B0604020202020204" pitchFamily="34" charset="-128"/>
                      </a:endParaRP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189954">
                <a:tc>
                  <a:txBody>
                    <a:bodyPr/>
                    <a:lstStyle/>
                    <a:p>
                      <a:pPr algn="l" fontAlgn="t"/>
                      <a:endParaRPr lang="en-US" sz="1400" b="0" dirty="0">
                        <a:effectLst/>
                        <a:latin typeface="+mn-lt"/>
                        <a:ea typeface="Arial Unicode MS" panose="020B0604020202020204" pitchFamily="34" charset="-128"/>
                      </a:endParaRP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dirty="0">
                          <a:effectLst/>
                          <a:latin typeface="+mn-lt"/>
                          <a:ea typeface="Arial Unicode MS" panose="020B0604020202020204" pitchFamily="34" charset="-128"/>
                        </a:rPr>
                        <a:t>3</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endParaRPr lang="en-US" sz="1800" b="0" dirty="0">
                        <a:effectLst/>
                        <a:latin typeface="+mn-lt"/>
                        <a:ea typeface="Arial Unicode MS" panose="020B0604020202020204" pitchFamily="34" charset="-128"/>
                      </a:endParaRP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dirty="0">
                          <a:effectLst/>
                          <a:latin typeface="+mn-lt"/>
                          <a:ea typeface="Arial Unicode MS" panose="020B0604020202020204" pitchFamily="34" charset="-128"/>
                        </a:rPr>
                        <a:t>24</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dirty="0">
                          <a:effectLst/>
                          <a:latin typeface="+mn-lt"/>
                          <a:ea typeface="Arial Unicode MS" panose="020B0604020202020204" pitchFamily="34" charset="-128"/>
                        </a:rPr>
                        <a:t>1</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r>
                        <a:rPr lang="en-US" sz="1800" b="0" dirty="0">
                          <a:effectLst/>
                          <a:latin typeface="+mn-lt"/>
                          <a:ea typeface="Arial Unicode MS" panose="020B0604020202020204" pitchFamily="34" charset="-128"/>
                        </a:rPr>
                        <a:t>3</a:t>
                      </a: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tc>
                  <a:txBody>
                    <a:bodyPr/>
                    <a:lstStyle/>
                    <a:p>
                      <a:pPr algn="l" fontAlgn="t"/>
                      <a:endParaRPr lang="en-US" sz="1400" b="0" dirty="0">
                        <a:effectLst/>
                        <a:latin typeface="+mn-lt"/>
                        <a:ea typeface="Arial Unicode MS" panose="020B0604020202020204" pitchFamily="34" charset="-128"/>
                      </a:endParaRPr>
                    </a:p>
                  </a:txBody>
                  <a:tcPr marL="31531" marR="31531" marT="15766" marB="15766">
                    <a:lnL w="9525" cap="flat" cmpd="sng" algn="ctr">
                      <a:solidFill>
                        <a:srgbClr val="ECF2F6"/>
                      </a:solidFill>
                      <a:prstDash val="solid"/>
                      <a:round/>
                      <a:headEnd type="none" w="med" len="med"/>
                      <a:tailEnd type="none" w="med" len="med"/>
                    </a:lnL>
                    <a:lnR w="9525" cap="flat" cmpd="sng" algn="ctr">
                      <a:solidFill>
                        <a:srgbClr val="ECF2F6"/>
                      </a:solidFill>
                      <a:prstDash val="solid"/>
                      <a:round/>
                      <a:headEnd type="none" w="med" len="med"/>
                      <a:tailEnd type="none" w="med" len="med"/>
                    </a:lnR>
                    <a:lnT w="9525" cap="flat" cmpd="sng" algn="ctr">
                      <a:solidFill>
                        <a:srgbClr val="ECF2F6"/>
                      </a:solidFill>
                      <a:prstDash val="solid"/>
                      <a:round/>
                      <a:headEnd type="none" w="med" len="med"/>
                      <a:tailEnd type="none" w="med" len="med"/>
                    </a:lnT>
                    <a:lnB w="9525" cap="flat" cmpd="sng" algn="ctr">
                      <a:solidFill>
                        <a:srgbClr val="ECF2F6"/>
                      </a:solidFill>
                      <a:prstDash val="solid"/>
                      <a:round/>
                      <a:headEnd type="none" w="med" len="med"/>
                      <a:tailEnd type="none" w="med" len="med"/>
                    </a:lnB>
                    <a:solidFill>
                      <a:srgbClr val="FFFFFF"/>
                    </a:solidFill>
                  </a:tcPr>
                </a:tc>
                <a:extLst>
                  <a:ext uri="{0D108BD9-81ED-4DB2-BD59-A6C34878D82A}">
                    <a16:rowId xmlns:a16="http://schemas.microsoft.com/office/drawing/2014/main" val="10012"/>
                  </a:ext>
                </a:extLst>
              </a:tr>
            </a:tbl>
          </a:graphicData>
        </a:graphic>
      </p:graphicFrame>
      <p:sp>
        <p:nvSpPr>
          <p:cNvPr id="2" name="TextBox 1"/>
          <p:cNvSpPr txBox="1"/>
          <p:nvPr/>
        </p:nvSpPr>
        <p:spPr>
          <a:xfrm>
            <a:off x="2628900" y="5168900"/>
            <a:ext cx="5073120" cy="923330"/>
          </a:xfrm>
          <a:prstGeom prst="rect">
            <a:avLst/>
          </a:prstGeom>
          <a:noFill/>
        </p:spPr>
        <p:txBody>
          <a:bodyPr wrap="none" rtlCol="0">
            <a:spAutoFit/>
          </a:bodyPr>
          <a:lstStyle/>
          <a:p>
            <a:r>
              <a:rPr lang="en-US" dirty="0"/>
              <a:t>Problem adapted from </a:t>
            </a:r>
            <a:r>
              <a:rPr lang="en-US" dirty="0" err="1"/>
              <a:t>Sankar</a:t>
            </a:r>
            <a:r>
              <a:rPr lang="en-US" dirty="0"/>
              <a:t> and </a:t>
            </a:r>
            <a:r>
              <a:rPr lang="en-US" dirty="0" err="1"/>
              <a:t>Srinivasulu</a:t>
            </a:r>
            <a:r>
              <a:rPr lang="en-US" dirty="0"/>
              <a:t>(1989)</a:t>
            </a:r>
          </a:p>
          <a:p>
            <a:endParaRPr lang="en-US" dirty="0"/>
          </a:p>
          <a:p>
            <a:r>
              <a:rPr lang="en-US" dirty="0"/>
              <a:t> </a:t>
            </a:r>
          </a:p>
        </p:txBody>
      </p:sp>
    </p:spTree>
    <p:extLst>
      <p:ext uri="{BB962C8B-B14F-4D97-AF65-F5344CB8AC3E}">
        <p14:creationId xmlns:p14="http://schemas.microsoft.com/office/powerpoint/2010/main" val="1710316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2825282396"/>
              </p:ext>
            </p:extLst>
          </p:nvPr>
        </p:nvGraphicFramePr>
        <p:xfrm>
          <a:off x="2121959" y="918105"/>
          <a:ext cx="8397875" cy="5546725"/>
        </p:xfrm>
        <a:graphic>
          <a:graphicData uri="http://schemas.openxmlformats.org/presentationml/2006/ole">
            <mc:AlternateContent xmlns:mc="http://schemas.openxmlformats.org/markup-compatibility/2006">
              <mc:Choice xmlns:v="urn:schemas-microsoft-com:vml" Requires="v">
                <p:oleObj spid="_x0000_s2117" name="Equation" r:id="rId3" imgW="4749480" imgH="3136680" progId="Equation.DSMT4">
                  <p:embed/>
                </p:oleObj>
              </mc:Choice>
              <mc:Fallback>
                <p:oleObj name="Equation" r:id="rId3" imgW="4749480" imgH="3136680" progId="Equation.DSMT4">
                  <p:embed/>
                  <p:pic>
                    <p:nvPicPr>
                      <p:cNvPr id="0" name=""/>
                      <p:cNvPicPr/>
                      <p:nvPr/>
                    </p:nvPicPr>
                    <p:blipFill>
                      <a:blip r:embed="rId4"/>
                      <a:stretch>
                        <a:fillRect/>
                      </a:stretch>
                    </p:blipFill>
                    <p:spPr>
                      <a:xfrm>
                        <a:off x="2121959" y="918105"/>
                        <a:ext cx="8397875" cy="5546725"/>
                      </a:xfrm>
                      <a:prstGeom prst="rect">
                        <a:avLst/>
                      </a:prstGeom>
                    </p:spPr>
                  </p:pic>
                </p:oleObj>
              </mc:Fallback>
            </mc:AlternateContent>
          </a:graphicData>
        </a:graphic>
      </p:graphicFrame>
      <p:sp>
        <p:nvSpPr>
          <p:cNvPr id="2" name="Rectangle 1"/>
          <p:cNvSpPr/>
          <p:nvPr/>
        </p:nvSpPr>
        <p:spPr>
          <a:xfrm>
            <a:off x="3674533" y="271774"/>
            <a:ext cx="4233333" cy="646331"/>
          </a:xfrm>
          <a:prstGeom prst="rect">
            <a:avLst/>
          </a:prstGeom>
        </p:spPr>
        <p:txBody>
          <a:bodyPr wrap="square">
            <a:spAutoFit/>
          </a:bodyPr>
          <a:lstStyle/>
          <a:p>
            <a:r>
              <a:rPr lang="en-US" altLang="en-US" sz="3600" b="1" dirty="0">
                <a:solidFill>
                  <a:srgbClr val="C00000"/>
                </a:solidFill>
              </a:rPr>
              <a:t>Mathematical Model</a:t>
            </a:r>
            <a:endParaRPr lang="en-US" dirty="0"/>
          </a:p>
        </p:txBody>
      </p:sp>
    </p:spTree>
    <p:extLst>
      <p:ext uri="{BB962C8B-B14F-4D97-AF65-F5344CB8AC3E}">
        <p14:creationId xmlns:p14="http://schemas.microsoft.com/office/powerpoint/2010/main" val="2944197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832863540"/>
              </p:ext>
            </p:extLst>
          </p:nvPr>
        </p:nvGraphicFramePr>
        <p:xfrm>
          <a:off x="-1200150" y="601663"/>
          <a:ext cx="13623925" cy="6556375"/>
        </p:xfrm>
        <a:graphic>
          <a:graphicData uri="http://schemas.openxmlformats.org/presentationml/2006/ole">
            <mc:AlternateContent xmlns:mc="http://schemas.openxmlformats.org/markup-compatibility/2006">
              <mc:Choice xmlns:v="urn:schemas-microsoft-com:vml" Requires="v">
                <p:oleObj spid="_x0000_s3140" name="Equation" r:id="rId3" imgW="6489360" imgH="3251160" progId="Equation.DSMT4">
                  <p:embed/>
                </p:oleObj>
              </mc:Choice>
              <mc:Fallback>
                <p:oleObj name="Equation" r:id="rId3" imgW="6489360" imgH="3251160" progId="Equation.DSMT4">
                  <p:embed/>
                  <p:pic>
                    <p:nvPicPr>
                      <p:cNvPr id="0" name=""/>
                      <p:cNvPicPr/>
                      <p:nvPr/>
                    </p:nvPicPr>
                    <p:blipFill>
                      <a:blip r:embed="rId4"/>
                      <a:stretch>
                        <a:fillRect/>
                      </a:stretch>
                    </p:blipFill>
                    <p:spPr>
                      <a:xfrm>
                        <a:off x="-1200150" y="601663"/>
                        <a:ext cx="13623925" cy="6556375"/>
                      </a:xfrm>
                      <a:prstGeom prst="rect">
                        <a:avLst/>
                      </a:prstGeom>
                    </p:spPr>
                  </p:pic>
                </p:oleObj>
              </mc:Fallback>
            </mc:AlternateContent>
          </a:graphicData>
        </a:graphic>
      </p:graphicFrame>
    </p:spTree>
    <p:extLst>
      <p:ext uri="{BB962C8B-B14F-4D97-AF65-F5344CB8AC3E}">
        <p14:creationId xmlns:p14="http://schemas.microsoft.com/office/powerpoint/2010/main" val="3855919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5"/>
          <p:cNvSpPr txBox="1">
            <a:spLocks/>
          </p:cNvSpPr>
          <p:nvPr/>
        </p:nvSpPr>
        <p:spPr>
          <a:xfrm>
            <a:off x="2401738" y="186906"/>
            <a:ext cx="7772400" cy="533400"/>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580"/>
              </a:spcBef>
              <a:spcAft>
                <a:spcPts val="0"/>
              </a:spcAft>
              <a:buClr>
                <a:srgbClr val="D34817"/>
              </a:buClr>
              <a:buSzPct val="85000"/>
              <a:buFont typeface="Wingdings 2"/>
              <a:buNone/>
              <a:tabLst/>
              <a:defRPr/>
            </a:pPr>
            <a:r>
              <a:rPr kumimoji="0" lang="en-US" sz="2800" b="0" i="0" u="none" strike="noStrike" kern="1200" cap="none" spc="0" normalizeH="0" baseline="0" noProof="0" dirty="0">
                <a:ln>
                  <a:noFill/>
                </a:ln>
                <a:solidFill>
                  <a:sysClr val="windowText" lastClr="000000"/>
                </a:solidFill>
                <a:effectLst/>
                <a:uLnTx/>
                <a:uFillTx/>
                <a:latin typeface="Perpetua"/>
              </a:rPr>
              <a:t>                                Variables Used</a:t>
            </a:r>
          </a:p>
          <a:p>
            <a:pPr marL="0" marR="0" lvl="0" indent="0" algn="l" defTabSz="914400" rtl="0" eaLnBrk="1" fontAlgn="auto" latinLnBrk="0" hangingPunct="1">
              <a:lnSpc>
                <a:spcPct val="100000"/>
              </a:lnSpc>
              <a:spcBef>
                <a:spcPts val="580"/>
              </a:spcBef>
              <a:spcAft>
                <a:spcPts val="0"/>
              </a:spcAft>
              <a:buClr>
                <a:srgbClr val="D34817"/>
              </a:buClr>
              <a:buSzPct val="85000"/>
              <a:buFont typeface="Wingdings 2"/>
              <a:buNone/>
              <a:tabLst/>
              <a:defRPr/>
            </a:pPr>
            <a:endParaRPr kumimoji="0" lang="en-US" sz="2600" b="0" i="0" u="none" strike="noStrike" kern="1200" cap="none" spc="0" normalizeH="0" baseline="0" noProof="0" dirty="0">
              <a:ln>
                <a:noFill/>
              </a:ln>
              <a:solidFill>
                <a:sysClr val="windowText" lastClr="000000"/>
              </a:solidFill>
              <a:effectLst/>
              <a:uLnTx/>
              <a:uFillTx/>
              <a:latin typeface="Perpetua"/>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484449446"/>
              </p:ext>
            </p:extLst>
          </p:nvPr>
        </p:nvGraphicFramePr>
        <p:xfrm>
          <a:off x="1055688" y="515938"/>
          <a:ext cx="10213975" cy="5567362"/>
        </p:xfrm>
        <a:graphic>
          <a:graphicData uri="http://schemas.openxmlformats.org/presentationml/2006/ole">
            <mc:AlternateContent xmlns:mc="http://schemas.openxmlformats.org/markup-compatibility/2006">
              <mc:Choice xmlns:v="urn:schemas-microsoft-com:vml" Requires="v">
                <p:oleObj spid="_x0000_s4163" name="Equation" r:id="rId3" imgW="6006960" imgH="3098520" progId="Equation.DSMT4">
                  <p:embed/>
                </p:oleObj>
              </mc:Choice>
              <mc:Fallback>
                <p:oleObj name="Equation" r:id="rId3" imgW="6006960" imgH="3098520" progId="Equation.DSMT4">
                  <p:embed/>
                  <p:pic>
                    <p:nvPicPr>
                      <p:cNvPr id="0" name=""/>
                      <p:cNvPicPr/>
                      <p:nvPr/>
                    </p:nvPicPr>
                    <p:blipFill>
                      <a:blip r:embed="rId4"/>
                      <a:stretch>
                        <a:fillRect/>
                      </a:stretch>
                    </p:blipFill>
                    <p:spPr>
                      <a:xfrm>
                        <a:off x="1055688" y="515938"/>
                        <a:ext cx="10213975" cy="5567362"/>
                      </a:xfrm>
                      <a:prstGeom prst="rect">
                        <a:avLst/>
                      </a:prstGeom>
                    </p:spPr>
                  </p:pic>
                </p:oleObj>
              </mc:Fallback>
            </mc:AlternateContent>
          </a:graphicData>
        </a:graphic>
      </p:graphicFrame>
    </p:spTree>
    <p:extLst>
      <p:ext uri="{BB962C8B-B14F-4D97-AF65-F5344CB8AC3E}">
        <p14:creationId xmlns:p14="http://schemas.microsoft.com/office/powerpoint/2010/main" val="17048308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1733</TotalTime>
  <Words>1966</Words>
  <Application>Microsoft Office PowerPoint</Application>
  <PresentationFormat>Widescreen</PresentationFormat>
  <Paragraphs>448</Paragraphs>
  <Slides>29</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40" baseType="lpstr">
      <vt:lpstr>Arial</vt:lpstr>
      <vt:lpstr>Arial Unicode MS</vt:lpstr>
      <vt:lpstr>Calibri</vt:lpstr>
      <vt:lpstr>Calibri Light</vt:lpstr>
      <vt:lpstr>Cambria Math</vt:lpstr>
      <vt:lpstr>Perpetua</vt:lpstr>
      <vt:lpstr>Times New Roman</vt:lpstr>
      <vt:lpstr>Wingdings</vt:lpstr>
      <vt:lpstr>Wingdings 2</vt:lpstr>
      <vt:lpstr>Office Theme</vt:lpstr>
      <vt:lpstr>Equation</vt:lpstr>
      <vt:lpstr>Application of Non dominated Sorting Genetic and Particle Swarm Optimization Process for solving machine loading problem in Flexible Manufacturing Systems</vt:lpstr>
      <vt:lpstr>Introduction to FMS and Evolutionary algorithms </vt:lpstr>
      <vt:lpstr>Objectives</vt:lpstr>
      <vt:lpstr>Problem Definition</vt:lpstr>
      <vt:lpstr> </vt:lpstr>
      <vt:lpstr>PowerPoint Presentation</vt:lpstr>
      <vt:lpstr>PowerPoint Presentation</vt:lpstr>
      <vt:lpstr>PowerPoint Presentation</vt:lpstr>
      <vt:lpstr>PowerPoint Presentation</vt:lpstr>
      <vt:lpstr>Non dominance</vt:lpstr>
      <vt:lpstr>PowerPoint Presentation</vt:lpstr>
      <vt:lpstr>What are the extensions considered for the project?</vt:lpstr>
      <vt:lpstr>PowerPoint Presentation</vt:lpstr>
      <vt:lpstr>PowerPoint Presentation</vt:lpstr>
      <vt:lpstr>PowerPoint Presentation</vt:lpstr>
      <vt:lpstr>PowerPoint Presentation</vt:lpstr>
      <vt:lpstr>Solution Methodology Flow Diagram </vt:lpstr>
      <vt:lpstr>Input format </vt:lpstr>
      <vt:lpstr>Results</vt:lpstr>
      <vt:lpstr>PowerPoint Presentation</vt:lpstr>
      <vt:lpstr>PowerPoint Presentation</vt:lpstr>
      <vt:lpstr>PowerPoint Presentation</vt:lpstr>
      <vt:lpstr>PowerPoint Presentation</vt:lpstr>
      <vt:lpstr>PowerPoint Presentation</vt:lpstr>
      <vt:lpstr>PowerPoint Presentation</vt:lpstr>
      <vt:lpstr>Key Insights from the results</vt:lpstr>
      <vt:lpstr>Practical Implications/ Utility of Results</vt:lpstr>
      <vt:lpstr>Conclusion &amp; Scope for Future Work</vt:lpstr>
      <vt:lpstr>Key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kp</dc:creator>
  <cp:lastModifiedBy>krishna</cp:lastModifiedBy>
  <cp:revision>84</cp:revision>
  <dcterms:created xsi:type="dcterms:W3CDTF">2015-02-13T12:34:38Z</dcterms:created>
  <dcterms:modified xsi:type="dcterms:W3CDTF">2017-06-19T07:52:00Z</dcterms:modified>
</cp:coreProperties>
</file>