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Lst>
  <p:sldSz cx="36576000" cy="29260800"/>
  <p:notesSz cx="6858000" cy="9144000"/>
  <p:embeddedFontLst>
    <p:embeddedFont>
      <p:font typeface="Calibri" panose="020F0502020204030204" pitchFamily="34" charset="0"/>
      <p:regular r:id="rId3"/>
      <p:bold r:id="rId4"/>
      <p:italic r:id="rId5"/>
      <p:boldItalic r:id="rId6"/>
    </p:embeddedFont>
    <p:embeddedFont>
      <p:font typeface="Codec Pro" panose="020B0604020202020204" charset="0"/>
      <p:regular r:id="rId7"/>
    </p:embeddedFont>
    <p:embeddedFont>
      <p:font typeface="Codec Pro Bold" panose="020B0604020202020204" charset="0"/>
      <p:regular r:id="rId8"/>
    </p:embeddedFont>
    <p:embeddedFont>
      <p:font typeface="Codec Pro ExtraBold" panose="020B0604020202020204" charset="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D26532-FD3A-45E5-ABB3-10ABF1E86CC3}" v="2" dt="2021-12-09T20:05:42.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100" d="100"/>
          <a:sy n="100" d="100"/>
        </p:scale>
        <p:origin x="-7694" y="-146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tableStyles" Target="tableStyle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viewProps" Target="viewProps.xml"/><Relationship Id="rId5" Type="http://schemas.openxmlformats.org/officeDocument/2006/relationships/font" Target="fonts/font3.fntdata"/><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font" Target="fonts/font2.fntdata"/><Relationship Id="rId9" Type="http://schemas.openxmlformats.org/officeDocument/2006/relationships/font" Target="fonts/font7.fntdata"/><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Kent" userId="ef52a55984fb5dff" providerId="LiveId" clId="{05D26532-FD3A-45E5-ABB3-10ABF1E86CC3}"/>
    <pc:docChg chg="custSel modSld">
      <pc:chgData name="Andrew Kent" userId="ef52a55984fb5dff" providerId="LiveId" clId="{05D26532-FD3A-45E5-ABB3-10ABF1E86CC3}" dt="2021-12-09T20:06:23.210" v="371" actId="478"/>
      <pc:docMkLst>
        <pc:docMk/>
      </pc:docMkLst>
      <pc:sldChg chg="addSp delSp modSp mod">
        <pc:chgData name="Andrew Kent" userId="ef52a55984fb5dff" providerId="LiveId" clId="{05D26532-FD3A-45E5-ABB3-10ABF1E86CC3}" dt="2021-12-09T20:06:23.210" v="371" actId="478"/>
        <pc:sldMkLst>
          <pc:docMk/>
          <pc:sldMk cId="0" sldId="256"/>
        </pc:sldMkLst>
        <pc:spChg chg="mod">
          <ac:chgData name="Andrew Kent" userId="ef52a55984fb5dff" providerId="LiveId" clId="{05D26532-FD3A-45E5-ABB3-10ABF1E86CC3}" dt="2021-12-09T18:58:21.148" v="11" actId="255"/>
          <ac:spMkLst>
            <pc:docMk/>
            <pc:sldMk cId="0" sldId="256"/>
            <ac:spMk id="38" creationId="{00000000-0000-0000-0000-000000000000}"/>
          </ac:spMkLst>
        </pc:spChg>
        <pc:spChg chg="mod">
          <ac:chgData name="Andrew Kent" userId="ef52a55984fb5dff" providerId="LiveId" clId="{05D26532-FD3A-45E5-ABB3-10ABF1E86CC3}" dt="2021-12-09T19:07:55.547" v="350" actId="1076"/>
          <ac:spMkLst>
            <pc:docMk/>
            <pc:sldMk cId="0" sldId="256"/>
            <ac:spMk id="39" creationId="{00000000-0000-0000-0000-000000000000}"/>
          </ac:spMkLst>
        </pc:spChg>
        <pc:spChg chg="mod">
          <ac:chgData name="Andrew Kent" userId="ef52a55984fb5dff" providerId="LiveId" clId="{05D26532-FD3A-45E5-ABB3-10ABF1E86CC3}" dt="2021-12-09T18:58:45.772" v="14" actId="33524"/>
          <ac:spMkLst>
            <pc:docMk/>
            <pc:sldMk cId="0" sldId="256"/>
            <ac:spMk id="45" creationId="{00000000-0000-0000-0000-000000000000}"/>
          </ac:spMkLst>
        </pc:spChg>
        <pc:spChg chg="mod">
          <ac:chgData name="Andrew Kent" userId="ef52a55984fb5dff" providerId="LiveId" clId="{05D26532-FD3A-45E5-ABB3-10ABF1E86CC3}" dt="2021-12-09T18:59:01.902" v="24" actId="20577"/>
          <ac:spMkLst>
            <pc:docMk/>
            <pc:sldMk cId="0" sldId="256"/>
            <ac:spMk id="46" creationId="{00000000-0000-0000-0000-000000000000}"/>
          </ac:spMkLst>
        </pc:spChg>
        <pc:spChg chg="mod">
          <ac:chgData name="Andrew Kent" userId="ef52a55984fb5dff" providerId="LiveId" clId="{05D26532-FD3A-45E5-ABB3-10ABF1E86CC3}" dt="2021-12-09T19:02:35.044" v="31" actId="255"/>
          <ac:spMkLst>
            <pc:docMk/>
            <pc:sldMk cId="0" sldId="256"/>
            <ac:spMk id="48" creationId="{00000000-0000-0000-0000-000000000000}"/>
          </ac:spMkLst>
        </pc:spChg>
        <pc:spChg chg="mod">
          <ac:chgData name="Andrew Kent" userId="ef52a55984fb5dff" providerId="LiveId" clId="{05D26532-FD3A-45E5-ABB3-10ABF1E86CC3}" dt="2021-12-09T19:02:49.571" v="33" actId="255"/>
          <ac:spMkLst>
            <pc:docMk/>
            <pc:sldMk cId="0" sldId="256"/>
            <ac:spMk id="49" creationId="{00000000-0000-0000-0000-000000000000}"/>
          </ac:spMkLst>
        </pc:spChg>
        <pc:spChg chg="mod">
          <ac:chgData name="Andrew Kent" userId="ef52a55984fb5dff" providerId="LiveId" clId="{05D26532-FD3A-45E5-ABB3-10ABF1E86CC3}" dt="2021-12-09T19:07:10.202" v="332" actId="20577"/>
          <ac:spMkLst>
            <pc:docMk/>
            <pc:sldMk cId="0" sldId="256"/>
            <ac:spMk id="50" creationId="{00000000-0000-0000-0000-000000000000}"/>
          </ac:spMkLst>
        </pc:spChg>
        <pc:spChg chg="mod">
          <ac:chgData name="Andrew Kent" userId="ef52a55984fb5dff" providerId="LiveId" clId="{05D26532-FD3A-45E5-ABB3-10ABF1E86CC3}" dt="2021-12-09T19:03:29.334" v="56" actId="255"/>
          <ac:spMkLst>
            <pc:docMk/>
            <pc:sldMk cId="0" sldId="256"/>
            <ac:spMk id="51" creationId="{00000000-0000-0000-0000-000000000000}"/>
          </ac:spMkLst>
        </pc:spChg>
        <pc:spChg chg="mod">
          <ac:chgData name="Andrew Kent" userId="ef52a55984fb5dff" providerId="LiveId" clId="{05D26532-FD3A-45E5-ABB3-10ABF1E86CC3}" dt="2021-12-09T19:06:20.232" v="249" actId="20577"/>
          <ac:spMkLst>
            <pc:docMk/>
            <pc:sldMk cId="0" sldId="256"/>
            <ac:spMk id="52" creationId="{00000000-0000-0000-0000-000000000000}"/>
          </ac:spMkLst>
        </pc:spChg>
        <pc:spChg chg="mod">
          <ac:chgData name="Andrew Kent" userId="ef52a55984fb5dff" providerId="LiveId" clId="{05D26532-FD3A-45E5-ABB3-10ABF1E86CC3}" dt="2021-12-09T19:07:05.010" v="331" actId="20577"/>
          <ac:spMkLst>
            <pc:docMk/>
            <pc:sldMk cId="0" sldId="256"/>
            <ac:spMk id="53" creationId="{00000000-0000-0000-0000-000000000000}"/>
          </ac:spMkLst>
        </pc:spChg>
        <pc:picChg chg="mod">
          <ac:chgData name="Andrew Kent" userId="ef52a55984fb5dff" providerId="LiveId" clId="{05D26532-FD3A-45E5-ABB3-10ABF1E86CC3}" dt="2021-12-09T19:08:12.639" v="352" actId="1076"/>
          <ac:picMkLst>
            <pc:docMk/>
            <pc:sldMk cId="0" sldId="256"/>
            <ac:picMk id="30" creationId="{00000000-0000-0000-0000-000000000000}"/>
          </ac:picMkLst>
        </pc:picChg>
        <pc:picChg chg="del">
          <ac:chgData name="Andrew Kent" userId="ef52a55984fb5dff" providerId="LiveId" clId="{05D26532-FD3A-45E5-ABB3-10ABF1E86CC3}" dt="2021-12-09T19:56:31.950" v="359" actId="478"/>
          <ac:picMkLst>
            <pc:docMk/>
            <pc:sldMk cId="0" sldId="256"/>
            <ac:picMk id="37" creationId="{00000000-0000-0000-0000-000000000000}"/>
          </ac:picMkLst>
        </pc:picChg>
        <pc:picChg chg="add del mod modCrop">
          <ac:chgData name="Andrew Kent" userId="ef52a55984fb5dff" providerId="LiveId" clId="{05D26532-FD3A-45E5-ABB3-10ABF1E86CC3}" dt="2021-12-09T20:06:23.210" v="371" actId="478"/>
          <ac:picMkLst>
            <pc:docMk/>
            <pc:sldMk cId="0" sldId="256"/>
            <ac:picMk id="55" creationId="{FA6FCD1E-B27E-44C4-AFAB-97688EF2A467}"/>
          </ac:picMkLst>
        </pc:picChg>
        <pc:picChg chg="add mod modCrop">
          <ac:chgData name="Andrew Kent" userId="ef52a55984fb5dff" providerId="LiveId" clId="{05D26532-FD3A-45E5-ABB3-10ABF1E86CC3}" dt="2021-12-09T20:06:18.327" v="370" actId="14100"/>
          <ac:picMkLst>
            <pc:docMk/>
            <pc:sldMk cId="0" sldId="256"/>
            <ac:picMk id="57" creationId="{E5AD1C46-26D3-42A7-8534-1EF58E1CF2F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2965458" y="15200151"/>
            <a:ext cx="1914487" cy="1709115"/>
          </a:xfrm>
          <a:prstGeom prst="rect">
            <a:avLst/>
          </a:prstGeom>
        </p:spPr>
      </p:pic>
      <p:sp>
        <p:nvSpPr>
          <p:cNvPr id="3" name="AutoShape 3"/>
          <p:cNvSpPr/>
          <p:nvPr/>
        </p:nvSpPr>
        <p:spPr>
          <a:xfrm>
            <a:off x="1450917" y="6526573"/>
            <a:ext cx="8744754" cy="0"/>
          </a:xfrm>
          <a:prstGeom prst="line">
            <a:avLst/>
          </a:prstGeom>
          <a:ln w="47625" cap="flat">
            <a:solidFill>
              <a:srgbClr val="485AA3"/>
            </a:solidFill>
            <a:prstDash val="solid"/>
            <a:headEnd type="none" w="sm" len="sm"/>
            <a:tailEnd type="none" w="sm" len="sm"/>
          </a:ln>
        </p:spPr>
      </p:sp>
      <p:sp>
        <p:nvSpPr>
          <p:cNvPr id="4" name="AutoShape 4"/>
          <p:cNvSpPr/>
          <p:nvPr/>
        </p:nvSpPr>
        <p:spPr>
          <a:xfrm>
            <a:off x="13268267" y="6332581"/>
            <a:ext cx="8705067" cy="0"/>
          </a:xfrm>
          <a:prstGeom prst="line">
            <a:avLst/>
          </a:prstGeom>
          <a:ln w="47625" cap="flat">
            <a:solidFill>
              <a:srgbClr val="485AA3"/>
            </a:solidFill>
            <a:prstDash val="solid"/>
            <a:headEnd type="none" w="sm" len="sm"/>
            <a:tailEnd type="none" w="sm" len="sm"/>
          </a:ln>
        </p:spPr>
      </p:sp>
      <p:sp>
        <p:nvSpPr>
          <p:cNvPr id="5" name="AutoShape 5"/>
          <p:cNvSpPr/>
          <p:nvPr/>
        </p:nvSpPr>
        <p:spPr>
          <a:xfrm>
            <a:off x="13268267" y="10269686"/>
            <a:ext cx="8705067" cy="0"/>
          </a:xfrm>
          <a:prstGeom prst="line">
            <a:avLst/>
          </a:prstGeom>
          <a:ln w="47625" cap="flat">
            <a:solidFill>
              <a:srgbClr val="485AA3"/>
            </a:solidFill>
            <a:prstDash val="solid"/>
            <a:headEnd type="none" w="sm" len="sm"/>
            <a:tailEnd type="none" w="sm" len="sm"/>
          </a:ln>
        </p:spPr>
      </p:sp>
      <p:grpSp>
        <p:nvGrpSpPr>
          <p:cNvPr id="6" name="Group 6"/>
          <p:cNvGrpSpPr/>
          <p:nvPr/>
        </p:nvGrpSpPr>
        <p:grpSpPr>
          <a:xfrm>
            <a:off x="27723407" y="4643382"/>
            <a:ext cx="8276519" cy="4406910"/>
            <a:chOff x="0" y="0"/>
            <a:chExt cx="11035359" cy="5875879"/>
          </a:xfrm>
        </p:grpSpPr>
        <p:sp>
          <p:nvSpPr>
            <p:cNvPr id="7" name="TextBox 7"/>
            <p:cNvSpPr txBox="1"/>
            <p:nvPr/>
          </p:nvSpPr>
          <p:spPr>
            <a:xfrm>
              <a:off x="0" y="-66675"/>
              <a:ext cx="11035256" cy="1740253"/>
            </a:xfrm>
            <a:prstGeom prst="rect">
              <a:avLst/>
            </a:prstGeom>
          </p:spPr>
          <p:txBody>
            <a:bodyPr lIns="0" tIns="0" rIns="0" bIns="0" rtlCol="0" anchor="t">
              <a:spAutoFit/>
            </a:bodyPr>
            <a:lstStyle/>
            <a:p>
              <a:pPr>
                <a:lnSpc>
                  <a:spcPts val="2566"/>
                </a:lnSpc>
              </a:pPr>
              <a:r>
                <a:rPr lang="en-US" sz="1833" u="sng" spc="36">
                  <a:solidFill>
                    <a:srgbClr val="485AA3"/>
                  </a:solidFill>
                  <a:latin typeface="Codec Pro Bold Italics"/>
                </a:rPr>
                <a:t>Authors</a:t>
              </a:r>
            </a:p>
            <a:p>
              <a:pPr marL="0" lvl="0" indent="0" algn="l">
                <a:lnSpc>
                  <a:spcPts val="2566"/>
                </a:lnSpc>
              </a:pPr>
              <a:r>
                <a:rPr lang="en-US" sz="1833" u="none" spc="36">
                  <a:solidFill>
                    <a:srgbClr val="485AA3"/>
                  </a:solidFill>
                  <a:latin typeface="Codec Pro"/>
                </a:rPr>
                <a:t>Be proud of your work! Add the names of the people involved in this study. Don't forget to include titles and honorifics. We're proud of those too.</a:t>
              </a:r>
            </a:p>
          </p:txBody>
        </p:sp>
        <p:sp>
          <p:nvSpPr>
            <p:cNvPr id="8" name="TextBox 8"/>
            <p:cNvSpPr txBox="1"/>
            <p:nvPr/>
          </p:nvSpPr>
          <p:spPr>
            <a:xfrm>
              <a:off x="0" y="1874221"/>
              <a:ext cx="11035256" cy="1306336"/>
            </a:xfrm>
            <a:prstGeom prst="rect">
              <a:avLst/>
            </a:prstGeom>
          </p:spPr>
          <p:txBody>
            <a:bodyPr lIns="0" tIns="0" rIns="0" bIns="0" rtlCol="0" anchor="t">
              <a:spAutoFit/>
            </a:bodyPr>
            <a:lstStyle/>
            <a:p>
              <a:pPr>
                <a:lnSpc>
                  <a:spcPts val="2566"/>
                </a:lnSpc>
              </a:pPr>
              <a:r>
                <a:rPr lang="en-US" sz="1833" u="sng" spc="36">
                  <a:solidFill>
                    <a:srgbClr val="485AA3"/>
                  </a:solidFill>
                  <a:latin typeface="Codec Pro Bold"/>
                </a:rPr>
                <a:t>Affiliations</a:t>
              </a:r>
            </a:p>
            <a:p>
              <a:pPr marL="0" lvl="0" indent="0" algn="l">
                <a:lnSpc>
                  <a:spcPts val="2566"/>
                </a:lnSpc>
              </a:pPr>
              <a:r>
                <a:rPr lang="en-US" sz="1833" spc="36">
                  <a:solidFill>
                    <a:srgbClr val="485AA3"/>
                  </a:solidFill>
                  <a:latin typeface="Codec Pro"/>
                </a:rPr>
                <a:t>We're also proud of the institutions that we are with and support our research. Let's let them know by adding their names and logos here.</a:t>
              </a:r>
            </a:p>
          </p:txBody>
        </p:sp>
        <p:sp>
          <p:nvSpPr>
            <p:cNvPr id="9" name="AutoShape 9"/>
            <p:cNvSpPr/>
            <p:nvPr/>
          </p:nvSpPr>
          <p:spPr>
            <a:xfrm>
              <a:off x="0" y="3910907"/>
              <a:ext cx="11035256" cy="0"/>
            </a:xfrm>
            <a:prstGeom prst="line">
              <a:avLst/>
            </a:prstGeom>
            <a:ln w="63500" cap="flat">
              <a:solidFill>
                <a:srgbClr val="485AA3"/>
              </a:solidFill>
              <a:prstDash val="solid"/>
              <a:headEnd type="none" w="sm" len="sm"/>
              <a:tailEnd type="none" w="sm" len="sm"/>
            </a:ln>
          </p:spPr>
        </p:sp>
        <p:sp>
          <p:nvSpPr>
            <p:cNvPr id="10" name="TextBox 10"/>
            <p:cNvSpPr txBox="1"/>
            <p:nvPr/>
          </p:nvSpPr>
          <p:spPr>
            <a:xfrm>
              <a:off x="0" y="4569543"/>
              <a:ext cx="3171613" cy="436386"/>
            </a:xfrm>
            <a:prstGeom prst="rect">
              <a:avLst/>
            </a:prstGeom>
          </p:spPr>
          <p:txBody>
            <a:bodyPr lIns="0" tIns="0" rIns="0" bIns="0" rtlCol="0" anchor="t">
              <a:spAutoFit/>
            </a:bodyPr>
            <a:lstStyle/>
            <a:p>
              <a:pPr marL="0" lvl="0" indent="0">
                <a:lnSpc>
                  <a:spcPts val="2566"/>
                </a:lnSpc>
                <a:spcBef>
                  <a:spcPct val="0"/>
                </a:spcBef>
              </a:pPr>
              <a:r>
                <a:rPr lang="en-US" sz="1833">
                  <a:solidFill>
                    <a:srgbClr val="485AA3"/>
                  </a:solidFill>
                  <a:latin typeface="Codec Pro ExtraBold"/>
                </a:rPr>
                <a:t>Related literature</a:t>
              </a:r>
            </a:p>
          </p:txBody>
        </p:sp>
        <p:sp>
          <p:nvSpPr>
            <p:cNvPr id="11" name="TextBox 11"/>
            <p:cNvSpPr txBox="1"/>
            <p:nvPr/>
          </p:nvSpPr>
          <p:spPr>
            <a:xfrm>
              <a:off x="3711791" y="4569543"/>
              <a:ext cx="7323568" cy="1306336"/>
            </a:xfrm>
            <a:prstGeom prst="rect">
              <a:avLst/>
            </a:prstGeom>
          </p:spPr>
          <p:txBody>
            <a:bodyPr lIns="0" tIns="0" rIns="0" bIns="0" rtlCol="0" anchor="t">
              <a:spAutoFit/>
            </a:bodyPr>
            <a:lstStyle/>
            <a:p>
              <a:pPr marL="0" lvl="0" indent="0" algn="l">
                <a:lnSpc>
                  <a:spcPts val="2566"/>
                </a:lnSpc>
              </a:pPr>
              <a:r>
                <a:rPr lang="en-US" sz="1833" spc="36">
                  <a:solidFill>
                    <a:srgbClr val="485AA3"/>
                  </a:solidFill>
                  <a:latin typeface="Codec Pro"/>
                </a:rPr>
                <a:t>Research is often built on something that is already out there. Cite key references that you looked at while conducting your study.</a:t>
              </a:r>
            </a:p>
          </p:txBody>
        </p:sp>
      </p:grpSp>
      <p:grpSp>
        <p:nvGrpSpPr>
          <p:cNvPr id="12" name="Group 12"/>
          <p:cNvGrpSpPr/>
          <p:nvPr/>
        </p:nvGrpSpPr>
        <p:grpSpPr>
          <a:xfrm>
            <a:off x="0" y="0"/>
            <a:ext cx="36576000" cy="29260800"/>
            <a:chOff x="0" y="0"/>
            <a:chExt cx="4349750" cy="3479800"/>
          </a:xfrm>
        </p:grpSpPr>
        <p:sp>
          <p:nvSpPr>
            <p:cNvPr id="13" name="Freeform 13"/>
            <p:cNvSpPr/>
            <p:nvPr/>
          </p:nvSpPr>
          <p:spPr>
            <a:xfrm>
              <a:off x="0" y="0"/>
              <a:ext cx="4349750" cy="3479800"/>
            </a:xfrm>
            <a:custGeom>
              <a:avLst/>
              <a:gdLst/>
              <a:ahLst/>
              <a:cxnLst/>
              <a:rect l="l" t="t" r="r" b="b"/>
              <a:pathLst>
                <a:path w="4349750" h="3479800">
                  <a:moveTo>
                    <a:pt x="0" y="0"/>
                  </a:moveTo>
                  <a:lnTo>
                    <a:pt x="4349750" y="0"/>
                  </a:lnTo>
                  <a:lnTo>
                    <a:pt x="4349750" y="3479800"/>
                  </a:lnTo>
                  <a:lnTo>
                    <a:pt x="0" y="3479800"/>
                  </a:lnTo>
                  <a:close/>
                </a:path>
              </a:pathLst>
            </a:custGeom>
            <a:solidFill>
              <a:srgbClr val="D5DDFF"/>
            </a:solidFill>
          </p:spPr>
        </p:sp>
      </p:grpSp>
      <p:grpSp>
        <p:nvGrpSpPr>
          <p:cNvPr id="14" name="Group 14"/>
          <p:cNvGrpSpPr/>
          <p:nvPr/>
        </p:nvGrpSpPr>
        <p:grpSpPr>
          <a:xfrm>
            <a:off x="537443" y="541249"/>
            <a:ext cx="35501113" cy="28111269"/>
            <a:chOff x="0" y="0"/>
            <a:chExt cx="4221921" cy="3343094"/>
          </a:xfrm>
        </p:grpSpPr>
        <p:sp>
          <p:nvSpPr>
            <p:cNvPr id="15" name="Freeform 15"/>
            <p:cNvSpPr/>
            <p:nvPr/>
          </p:nvSpPr>
          <p:spPr>
            <a:xfrm>
              <a:off x="0" y="0"/>
              <a:ext cx="4221921" cy="3343094"/>
            </a:xfrm>
            <a:custGeom>
              <a:avLst/>
              <a:gdLst/>
              <a:ahLst/>
              <a:cxnLst/>
              <a:rect l="l" t="t" r="r" b="b"/>
              <a:pathLst>
                <a:path w="4221921" h="3343094">
                  <a:moveTo>
                    <a:pt x="0" y="0"/>
                  </a:moveTo>
                  <a:lnTo>
                    <a:pt x="4221921" y="0"/>
                  </a:lnTo>
                  <a:lnTo>
                    <a:pt x="4221921" y="3343094"/>
                  </a:lnTo>
                  <a:lnTo>
                    <a:pt x="0" y="3343094"/>
                  </a:lnTo>
                  <a:close/>
                </a:path>
              </a:pathLst>
            </a:custGeom>
            <a:solidFill>
              <a:srgbClr val="FFFFFF"/>
            </a:solidFill>
          </p:spPr>
        </p:sp>
      </p:grpSp>
      <p:sp>
        <p:nvSpPr>
          <p:cNvPr id="16" name="AutoShape 16"/>
          <p:cNvSpPr/>
          <p:nvPr/>
        </p:nvSpPr>
        <p:spPr>
          <a:xfrm>
            <a:off x="1450917" y="6574198"/>
            <a:ext cx="11022011" cy="0"/>
          </a:xfrm>
          <a:prstGeom prst="line">
            <a:avLst/>
          </a:prstGeom>
          <a:ln w="47625" cap="flat">
            <a:solidFill>
              <a:srgbClr val="485AA3"/>
            </a:solidFill>
            <a:prstDash val="solid"/>
            <a:headEnd type="none" w="sm" len="sm"/>
            <a:tailEnd type="none" w="sm" len="sm"/>
          </a:ln>
        </p:spPr>
      </p:sp>
      <p:sp>
        <p:nvSpPr>
          <p:cNvPr id="17" name="AutoShape 17"/>
          <p:cNvSpPr/>
          <p:nvPr/>
        </p:nvSpPr>
        <p:spPr>
          <a:xfrm>
            <a:off x="13268267" y="10317311"/>
            <a:ext cx="8318909" cy="0"/>
          </a:xfrm>
          <a:prstGeom prst="line">
            <a:avLst/>
          </a:prstGeom>
          <a:ln w="47625" cap="flat">
            <a:solidFill>
              <a:srgbClr val="485AA3"/>
            </a:solidFill>
            <a:prstDash val="solid"/>
            <a:headEnd type="none" w="sm" len="sm"/>
            <a:tailEnd type="none" w="sm" len="sm"/>
          </a:ln>
        </p:spPr>
      </p:sp>
      <p:sp>
        <p:nvSpPr>
          <p:cNvPr id="18" name="AutoShape 18"/>
          <p:cNvSpPr/>
          <p:nvPr/>
        </p:nvSpPr>
        <p:spPr>
          <a:xfrm>
            <a:off x="13268267" y="6572257"/>
            <a:ext cx="8318909" cy="0"/>
          </a:xfrm>
          <a:prstGeom prst="line">
            <a:avLst/>
          </a:prstGeom>
          <a:ln w="47625" cap="flat">
            <a:solidFill>
              <a:srgbClr val="485AA3"/>
            </a:solidFill>
            <a:prstDash val="solid"/>
            <a:headEnd type="none" w="sm" len="sm"/>
            <a:tailEnd type="none" w="sm" len="sm"/>
          </a:ln>
        </p:spPr>
      </p:sp>
      <p:sp>
        <p:nvSpPr>
          <p:cNvPr id="19" name="AutoShape 19"/>
          <p:cNvSpPr/>
          <p:nvPr/>
        </p:nvSpPr>
        <p:spPr>
          <a:xfrm rot="4474">
            <a:off x="1450904" y="18197312"/>
            <a:ext cx="3808893" cy="0"/>
          </a:xfrm>
          <a:prstGeom prst="line">
            <a:avLst/>
          </a:prstGeom>
          <a:ln w="47625" cap="flat">
            <a:solidFill>
              <a:srgbClr val="485AA3"/>
            </a:solidFill>
            <a:prstDash val="solid"/>
            <a:headEnd type="none" w="sm" len="sm"/>
            <a:tailEnd type="none" w="sm" len="sm"/>
          </a:ln>
        </p:spPr>
      </p:sp>
      <p:sp>
        <p:nvSpPr>
          <p:cNvPr id="20" name="AutoShape 20"/>
          <p:cNvSpPr/>
          <p:nvPr/>
        </p:nvSpPr>
        <p:spPr>
          <a:xfrm>
            <a:off x="23561272" y="2604558"/>
            <a:ext cx="7523188" cy="0"/>
          </a:xfrm>
          <a:prstGeom prst="line">
            <a:avLst/>
          </a:prstGeom>
          <a:ln w="47625" cap="flat">
            <a:solidFill>
              <a:srgbClr val="485AA3"/>
            </a:solidFill>
            <a:prstDash val="solid"/>
            <a:headEnd type="none" w="sm" len="sm"/>
            <a:tailEnd type="none" w="sm" len="sm"/>
          </a:ln>
        </p:spPr>
      </p:sp>
      <p:grpSp>
        <p:nvGrpSpPr>
          <p:cNvPr id="21" name="Group 21"/>
          <p:cNvGrpSpPr/>
          <p:nvPr/>
        </p:nvGrpSpPr>
        <p:grpSpPr>
          <a:xfrm>
            <a:off x="31567330" y="2528809"/>
            <a:ext cx="2838242" cy="2838242"/>
            <a:chOff x="0" y="0"/>
            <a:chExt cx="1913890" cy="1913890"/>
          </a:xfrm>
        </p:grpSpPr>
        <p:sp>
          <p:nvSpPr>
            <p:cNvPr id="22" name="Freeform 2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485AA3"/>
            </a:solidFill>
          </p:spPr>
        </p:sp>
      </p:grpSp>
      <p:grpSp>
        <p:nvGrpSpPr>
          <p:cNvPr id="23" name="Group 23"/>
          <p:cNvGrpSpPr/>
          <p:nvPr/>
        </p:nvGrpSpPr>
        <p:grpSpPr>
          <a:xfrm>
            <a:off x="31567330" y="9164592"/>
            <a:ext cx="2838242" cy="2838242"/>
            <a:chOff x="0" y="0"/>
            <a:chExt cx="1913890" cy="1913890"/>
          </a:xfrm>
        </p:grpSpPr>
        <p:sp>
          <p:nvSpPr>
            <p:cNvPr id="24" name="Freeform 2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485AA3"/>
            </a:solidFill>
          </p:spPr>
        </p:sp>
      </p:grpSp>
      <p:grpSp>
        <p:nvGrpSpPr>
          <p:cNvPr id="25" name="Group 25"/>
          <p:cNvGrpSpPr/>
          <p:nvPr/>
        </p:nvGrpSpPr>
        <p:grpSpPr>
          <a:xfrm>
            <a:off x="23150715" y="13455682"/>
            <a:ext cx="2838242" cy="2838242"/>
            <a:chOff x="0" y="0"/>
            <a:chExt cx="1913890" cy="1913890"/>
          </a:xfrm>
        </p:grpSpPr>
        <p:sp>
          <p:nvSpPr>
            <p:cNvPr id="26" name="Freeform 2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485AA3"/>
            </a:solidFill>
          </p:spPr>
        </p:sp>
      </p:grpSp>
      <p:grpSp>
        <p:nvGrpSpPr>
          <p:cNvPr id="27" name="Group 27"/>
          <p:cNvGrpSpPr/>
          <p:nvPr/>
        </p:nvGrpSpPr>
        <p:grpSpPr>
          <a:xfrm>
            <a:off x="23150715" y="20390113"/>
            <a:ext cx="2838242" cy="2838242"/>
            <a:chOff x="0" y="0"/>
            <a:chExt cx="1913890" cy="1913890"/>
          </a:xfrm>
        </p:grpSpPr>
        <p:sp>
          <p:nvSpPr>
            <p:cNvPr id="28" name="Freeform 2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485AA3"/>
            </a:solidFill>
          </p:spPr>
        </p:sp>
      </p:grpSp>
      <p:pic>
        <p:nvPicPr>
          <p:cNvPr id="29" name="Picture 29"/>
          <p:cNvPicPr>
            <a:picLocks noChangeAspect="1"/>
          </p:cNvPicPr>
          <p:nvPr/>
        </p:nvPicPr>
        <p:blipFill>
          <a:blip r:embed="rId4"/>
          <a:srcRect/>
          <a:stretch>
            <a:fillRect/>
          </a:stretch>
        </p:blipFill>
        <p:spPr>
          <a:xfrm>
            <a:off x="1565217" y="24949894"/>
            <a:ext cx="3874176" cy="2769652"/>
          </a:xfrm>
          <a:prstGeom prst="rect">
            <a:avLst/>
          </a:prstGeom>
        </p:spPr>
      </p:pic>
      <p:pic>
        <p:nvPicPr>
          <p:cNvPr id="30" name="Picture 30"/>
          <p:cNvPicPr>
            <a:picLocks noChangeAspect="1"/>
          </p:cNvPicPr>
          <p:nvPr/>
        </p:nvPicPr>
        <p:blipFill>
          <a:blip r:embed="rId5"/>
          <a:srcRect/>
          <a:stretch>
            <a:fillRect/>
          </a:stretch>
        </p:blipFill>
        <p:spPr>
          <a:xfrm>
            <a:off x="23306389" y="6178787"/>
            <a:ext cx="3850320" cy="3141220"/>
          </a:xfrm>
          <a:prstGeom prst="rect">
            <a:avLst/>
          </a:prstGeom>
        </p:spPr>
      </p:pic>
      <p:pic>
        <p:nvPicPr>
          <p:cNvPr id="31" name="Picture 31"/>
          <p:cNvPicPr>
            <a:picLocks noChangeAspect="1"/>
          </p:cNvPicPr>
          <p:nvPr/>
        </p:nvPicPr>
        <p:blipFill>
          <a:blip r:embed="rId6"/>
          <a:srcRect t="4611"/>
          <a:stretch>
            <a:fillRect/>
          </a:stretch>
        </p:blipFill>
        <p:spPr>
          <a:xfrm>
            <a:off x="31495016" y="2162096"/>
            <a:ext cx="4048741" cy="3862024"/>
          </a:xfrm>
          <a:prstGeom prst="rect">
            <a:avLst/>
          </a:prstGeom>
        </p:spPr>
      </p:pic>
      <p:pic>
        <p:nvPicPr>
          <p:cNvPr id="32" name="Picture 32"/>
          <p:cNvPicPr>
            <a:picLocks noChangeAspect="1"/>
          </p:cNvPicPr>
          <p:nvPr/>
        </p:nvPicPr>
        <p:blipFill>
          <a:blip r:embed="rId7"/>
          <a:srcRect/>
          <a:stretch>
            <a:fillRect/>
          </a:stretch>
        </p:blipFill>
        <p:spPr>
          <a:xfrm>
            <a:off x="31346888" y="8957544"/>
            <a:ext cx="3483096" cy="3483096"/>
          </a:xfrm>
          <a:prstGeom prst="rect">
            <a:avLst/>
          </a:prstGeom>
        </p:spPr>
      </p:pic>
      <p:pic>
        <p:nvPicPr>
          <p:cNvPr id="33" name="Picture 33"/>
          <p:cNvPicPr>
            <a:picLocks noChangeAspect="1"/>
          </p:cNvPicPr>
          <p:nvPr/>
        </p:nvPicPr>
        <p:blipFill>
          <a:blip r:embed="rId8"/>
          <a:srcRect/>
          <a:stretch>
            <a:fillRect/>
          </a:stretch>
        </p:blipFill>
        <p:spPr>
          <a:xfrm>
            <a:off x="22522667" y="13151232"/>
            <a:ext cx="3551020" cy="3551020"/>
          </a:xfrm>
          <a:prstGeom prst="rect">
            <a:avLst/>
          </a:prstGeom>
        </p:spPr>
      </p:pic>
      <p:pic>
        <p:nvPicPr>
          <p:cNvPr id="34" name="Picture 34"/>
          <p:cNvPicPr>
            <a:picLocks noChangeAspect="1"/>
          </p:cNvPicPr>
          <p:nvPr/>
        </p:nvPicPr>
        <p:blipFill>
          <a:blip r:embed="rId9"/>
          <a:srcRect/>
          <a:stretch>
            <a:fillRect/>
          </a:stretch>
        </p:blipFill>
        <p:spPr>
          <a:xfrm>
            <a:off x="31190188" y="16370386"/>
            <a:ext cx="3592527" cy="3592527"/>
          </a:xfrm>
          <a:prstGeom prst="rect">
            <a:avLst/>
          </a:prstGeom>
        </p:spPr>
      </p:pic>
      <p:pic>
        <p:nvPicPr>
          <p:cNvPr id="35" name="Picture 35"/>
          <p:cNvPicPr>
            <a:picLocks noChangeAspect="1"/>
          </p:cNvPicPr>
          <p:nvPr/>
        </p:nvPicPr>
        <p:blipFill>
          <a:blip r:embed="rId10"/>
          <a:srcRect/>
          <a:stretch>
            <a:fillRect/>
          </a:stretch>
        </p:blipFill>
        <p:spPr>
          <a:xfrm>
            <a:off x="22231380" y="19677163"/>
            <a:ext cx="3917339" cy="3917339"/>
          </a:xfrm>
          <a:prstGeom prst="rect">
            <a:avLst/>
          </a:prstGeom>
        </p:spPr>
      </p:pic>
      <p:pic>
        <p:nvPicPr>
          <p:cNvPr id="36" name="Picture 36"/>
          <p:cNvPicPr>
            <a:picLocks noChangeAspect="1"/>
          </p:cNvPicPr>
          <p:nvPr/>
        </p:nvPicPr>
        <p:blipFill>
          <a:blip r:embed="rId11"/>
          <a:srcRect/>
          <a:stretch>
            <a:fillRect/>
          </a:stretch>
        </p:blipFill>
        <p:spPr>
          <a:xfrm>
            <a:off x="30033843" y="23074999"/>
            <a:ext cx="5999754" cy="5152289"/>
          </a:xfrm>
          <a:prstGeom prst="rect">
            <a:avLst/>
          </a:prstGeom>
        </p:spPr>
      </p:pic>
      <p:sp>
        <p:nvSpPr>
          <p:cNvPr id="38" name="TextBox 38"/>
          <p:cNvSpPr txBox="1"/>
          <p:nvPr/>
        </p:nvSpPr>
        <p:spPr>
          <a:xfrm>
            <a:off x="1450917" y="1218646"/>
            <a:ext cx="20298149" cy="3936975"/>
          </a:xfrm>
          <a:prstGeom prst="rect">
            <a:avLst/>
          </a:prstGeom>
        </p:spPr>
        <p:txBody>
          <a:bodyPr lIns="0" tIns="0" rIns="0" bIns="0" rtlCol="0" anchor="t">
            <a:spAutoFit/>
          </a:bodyPr>
          <a:lstStyle/>
          <a:p>
            <a:pPr>
              <a:lnSpc>
                <a:spcPts val="16142"/>
              </a:lnSpc>
            </a:pPr>
            <a:r>
              <a:rPr lang="en-US" sz="12228" dirty="0">
                <a:solidFill>
                  <a:srgbClr val="485AA3"/>
                </a:solidFill>
                <a:latin typeface="Codec Pro ExtraBold"/>
              </a:rPr>
              <a:t>FEVER SENSOR</a:t>
            </a:r>
          </a:p>
          <a:p>
            <a:pPr>
              <a:lnSpc>
                <a:spcPts val="7260"/>
              </a:lnSpc>
            </a:pPr>
            <a:r>
              <a:rPr lang="en-US" sz="6600" dirty="0" err="1">
                <a:solidFill>
                  <a:srgbClr val="485AA3"/>
                </a:solidFill>
                <a:latin typeface="Codec Pro Bold"/>
              </a:rPr>
              <a:t>Abdulqader</a:t>
            </a:r>
            <a:r>
              <a:rPr lang="en-US" sz="6600" dirty="0">
                <a:solidFill>
                  <a:srgbClr val="485AA3"/>
                </a:solidFill>
                <a:latin typeface="Codec Pro Bold"/>
              </a:rPr>
              <a:t> </a:t>
            </a:r>
            <a:r>
              <a:rPr lang="en-US" sz="6600" dirty="0" err="1">
                <a:solidFill>
                  <a:srgbClr val="485AA3"/>
                </a:solidFill>
                <a:latin typeface="Codec Pro Bold"/>
              </a:rPr>
              <a:t>Khidir</a:t>
            </a:r>
            <a:r>
              <a:rPr lang="en-US" sz="6600" dirty="0">
                <a:solidFill>
                  <a:srgbClr val="485AA3"/>
                </a:solidFill>
                <a:latin typeface="Codec Pro Bold"/>
              </a:rPr>
              <a:t>, Andrew Kent, Andrew </a:t>
            </a:r>
            <a:r>
              <a:rPr lang="en-US" sz="6600" dirty="0" err="1">
                <a:solidFill>
                  <a:srgbClr val="485AA3"/>
                </a:solidFill>
                <a:latin typeface="Codec Pro Bold"/>
              </a:rPr>
              <a:t>Plotner</a:t>
            </a:r>
            <a:r>
              <a:rPr lang="en-US" sz="6600" dirty="0">
                <a:solidFill>
                  <a:srgbClr val="485AA3"/>
                </a:solidFill>
                <a:latin typeface="Codec Pro Bold"/>
              </a:rPr>
              <a:t>, Anjana </a:t>
            </a:r>
            <a:r>
              <a:rPr lang="en-US" sz="6600" dirty="0" err="1">
                <a:solidFill>
                  <a:srgbClr val="485AA3"/>
                </a:solidFill>
                <a:latin typeface="Codec Pro Bold"/>
              </a:rPr>
              <a:t>Malayarasan</a:t>
            </a:r>
            <a:r>
              <a:rPr lang="en-US" sz="6600" dirty="0">
                <a:solidFill>
                  <a:srgbClr val="485AA3"/>
                </a:solidFill>
                <a:latin typeface="Codec Pro Bold"/>
              </a:rPr>
              <a:t>, </a:t>
            </a:r>
            <a:r>
              <a:rPr lang="en-US" sz="6600" dirty="0" err="1">
                <a:solidFill>
                  <a:srgbClr val="485AA3"/>
                </a:solidFill>
                <a:latin typeface="Codec Pro Bold"/>
              </a:rPr>
              <a:t>Rutvi</a:t>
            </a:r>
            <a:r>
              <a:rPr lang="en-US" sz="6600" dirty="0">
                <a:solidFill>
                  <a:srgbClr val="485AA3"/>
                </a:solidFill>
                <a:latin typeface="Codec Pro Bold"/>
              </a:rPr>
              <a:t> Shah</a:t>
            </a:r>
          </a:p>
        </p:txBody>
      </p:sp>
      <p:sp>
        <p:nvSpPr>
          <p:cNvPr id="39" name="TextBox 39"/>
          <p:cNvSpPr txBox="1"/>
          <p:nvPr/>
        </p:nvSpPr>
        <p:spPr>
          <a:xfrm>
            <a:off x="23561272" y="2748241"/>
            <a:ext cx="7785616" cy="3730508"/>
          </a:xfrm>
          <a:prstGeom prst="rect">
            <a:avLst/>
          </a:prstGeom>
        </p:spPr>
        <p:txBody>
          <a:bodyPr lIns="0" tIns="0" rIns="0" bIns="0" rtlCol="0" anchor="t">
            <a:spAutoFit/>
          </a:bodyPr>
          <a:lstStyle/>
          <a:p>
            <a:pPr>
              <a:lnSpc>
                <a:spcPts val="5495"/>
              </a:lnSpc>
            </a:pPr>
            <a:r>
              <a:rPr lang="en-US" sz="3925" spc="78" dirty="0">
                <a:solidFill>
                  <a:srgbClr val="485AA3"/>
                </a:solidFill>
                <a:latin typeface="Codec Pro Bold"/>
              </a:rPr>
              <a:t>NUCLEO F401RE</a:t>
            </a:r>
          </a:p>
          <a:p>
            <a:pPr>
              <a:lnSpc>
                <a:spcPts val="3434"/>
              </a:lnSpc>
            </a:pPr>
            <a:r>
              <a:rPr lang="en-US" sz="3200" spc="78" dirty="0">
                <a:solidFill>
                  <a:srgbClr val="485AA3"/>
                </a:solidFill>
                <a:latin typeface="Codec Pro Bold"/>
              </a:rPr>
              <a:t>STM32 microprocessor development board that</a:t>
            </a:r>
            <a:r>
              <a:rPr lang="en-US" sz="3200" spc="49" dirty="0">
                <a:solidFill>
                  <a:srgbClr val="485AA3"/>
                </a:solidFill>
                <a:latin typeface="Codec Pro Bold"/>
              </a:rPr>
              <a:t> controls the entire system. Takes input from camera/ Jetson Nano, and temperature sensors. Controls gimbal servos and sends output to displays.</a:t>
            </a:r>
          </a:p>
          <a:p>
            <a:pPr>
              <a:lnSpc>
                <a:spcPts val="3434"/>
              </a:lnSpc>
            </a:pPr>
            <a:endParaRPr lang="en-US" sz="2453" spc="49" dirty="0">
              <a:solidFill>
                <a:srgbClr val="485AA3"/>
              </a:solidFill>
              <a:latin typeface="Codec Pro Bold"/>
            </a:endParaRPr>
          </a:p>
        </p:txBody>
      </p:sp>
      <p:sp>
        <p:nvSpPr>
          <p:cNvPr id="40" name="TextBox 40"/>
          <p:cNvSpPr txBox="1"/>
          <p:nvPr/>
        </p:nvSpPr>
        <p:spPr>
          <a:xfrm>
            <a:off x="13268267" y="5700015"/>
            <a:ext cx="7909728" cy="810683"/>
          </a:xfrm>
          <a:prstGeom prst="rect">
            <a:avLst/>
          </a:prstGeom>
        </p:spPr>
        <p:txBody>
          <a:bodyPr lIns="0" tIns="0" rIns="0" bIns="0" rtlCol="0" anchor="t">
            <a:spAutoFit/>
          </a:bodyPr>
          <a:lstStyle/>
          <a:p>
            <a:pPr marL="0" lvl="0" indent="0">
              <a:lnSpc>
                <a:spcPts val="6066"/>
              </a:lnSpc>
              <a:spcBef>
                <a:spcPct val="0"/>
              </a:spcBef>
            </a:pPr>
            <a:r>
              <a:rPr lang="en-US" sz="4333">
                <a:solidFill>
                  <a:srgbClr val="485AA3"/>
                </a:solidFill>
                <a:latin typeface="Codec Pro ExtraBold"/>
              </a:rPr>
              <a:t>Objective</a:t>
            </a:r>
          </a:p>
        </p:txBody>
      </p:sp>
      <p:sp>
        <p:nvSpPr>
          <p:cNvPr id="41" name="TextBox 41"/>
          <p:cNvSpPr txBox="1"/>
          <p:nvPr/>
        </p:nvSpPr>
        <p:spPr>
          <a:xfrm>
            <a:off x="13268267" y="9443128"/>
            <a:ext cx="8318909" cy="812643"/>
          </a:xfrm>
          <a:prstGeom prst="rect">
            <a:avLst/>
          </a:prstGeom>
        </p:spPr>
        <p:txBody>
          <a:bodyPr lIns="0" tIns="0" rIns="0" bIns="0" rtlCol="0" anchor="t">
            <a:spAutoFit/>
          </a:bodyPr>
          <a:lstStyle/>
          <a:p>
            <a:pPr marL="0" lvl="0" indent="0">
              <a:lnSpc>
                <a:spcPts val="6066"/>
              </a:lnSpc>
              <a:spcBef>
                <a:spcPct val="0"/>
              </a:spcBef>
            </a:pPr>
            <a:r>
              <a:rPr lang="en-US" sz="4333">
                <a:solidFill>
                  <a:srgbClr val="485AA3"/>
                </a:solidFill>
                <a:latin typeface="Codec Pro ExtraBold"/>
              </a:rPr>
              <a:t>Future Research</a:t>
            </a:r>
          </a:p>
        </p:txBody>
      </p:sp>
      <p:sp>
        <p:nvSpPr>
          <p:cNvPr id="42" name="TextBox 42"/>
          <p:cNvSpPr txBox="1"/>
          <p:nvPr/>
        </p:nvSpPr>
        <p:spPr>
          <a:xfrm>
            <a:off x="1450917" y="6929505"/>
            <a:ext cx="11022011" cy="7706201"/>
          </a:xfrm>
          <a:prstGeom prst="rect">
            <a:avLst/>
          </a:prstGeom>
        </p:spPr>
        <p:txBody>
          <a:bodyPr lIns="0" tIns="0" rIns="0" bIns="0" rtlCol="0" anchor="t">
            <a:spAutoFit/>
          </a:bodyPr>
          <a:lstStyle/>
          <a:p>
            <a:pPr marL="0" lvl="0" indent="0" algn="just">
              <a:lnSpc>
                <a:spcPts val="3780"/>
              </a:lnSpc>
            </a:pPr>
            <a:r>
              <a:rPr lang="en-US" sz="2700" spc="54" dirty="0">
                <a:solidFill>
                  <a:srgbClr val="485AA3"/>
                </a:solidFill>
                <a:latin typeface="Codec Pro"/>
              </a:rPr>
              <a:t>During the pandemic, taking </a:t>
            </a:r>
            <a:r>
              <a:rPr lang="en-US" sz="2700" u="none" spc="54" dirty="0">
                <a:solidFill>
                  <a:srgbClr val="485AA3"/>
                </a:solidFill>
                <a:latin typeface="Codec Pro"/>
              </a:rPr>
              <a:t>human temperature readings from a distance is necessary in most establishments. Hiring to complete this task is costly and detrimental to workflow in job shortages. A device is being designed to test and verify users as they enter buildings or pass checkpoints. The device consists of a thermal sensor (</a:t>
            </a:r>
            <a:r>
              <a:rPr lang="en-US" sz="2700" u="none" spc="54" dirty="0" err="1">
                <a:solidFill>
                  <a:srgbClr val="485AA3"/>
                </a:solidFill>
                <a:latin typeface="Codec Pro"/>
              </a:rPr>
              <a:t>Melexis</a:t>
            </a:r>
            <a:r>
              <a:rPr lang="en-US" sz="2700" u="none" spc="54" dirty="0">
                <a:solidFill>
                  <a:srgbClr val="485AA3"/>
                </a:solidFill>
                <a:latin typeface="Codec Pro"/>
              </a:rPr>
              <a:t> MLX90614) and camera (Logitech C310) detecting human faces and following their movements using a 2 axis gimbal. When centered on a forehead, the thermal sensor reads and displays temperature data using a color LCD (</a:t>
            </a:r>
            <a:r>
              <a:rPr lang="en-US" sz="2700" u="none" spc="54" dirty="0" err="1">
                <a:solidFill>
                  <a:srgbClr val="485AA3"/>
                </a:solidFill>
                <a:latin typeface="Codec Pro"/>
              </a:rPr>
              <a:t>Sparkfun</a:t>
            </a:r>
            <a:r>
              <a:rPr lang="en-US" sz="2700" u="none" spc="54" dirty="0">
                <a:solidFill>
                  <a:srgbClr val="485AA3"/>
                </a:solidFill>
                <a:latin typeface="Codec Pro"/>
              </a:rPr>
              <a:t> LCD-16396). If the temperature is not satisfactory the system requires a user to hold a touch temperature sensor (Analog Devices TMP36) to get a more accurate reading of temperature. This approach improves accuracy and uniformity of temperature sensing and allows easy notice to interested parties of possibly hazardous associates.</a:t>
            </a:r>
          </a:p>
          <a:p>
            <a:pPr marL="0" lvl="0" indent="0" algn="just">
              <a:lnSpc>
                <a:spcPts val="3780"/>
              </a:lnSpc>
            </a:pPr>
            <a:endParaRPr lang="en-US" sz="2700" u="none" spc="54" dirty="0">
              <a:solidFill>
                <a:srgbClr val="485AA3"/>
              </a:solidFill>
              <a:latin typeface="Codec Pro"/>
            </a:endParaRPr>
          </a:p>
        </p:txBody>
      </p:sp>
      <p:sp>
        <p:nvSpPr>
          <p:cNvPr id="43" name="TextBox 43"/>
          <p:cNvSpPr txBox="1"/>
          <p:nvPr/>
        </p:nvSpPr>
        <p:spPr>
          <a:xfrm>
            <a:off x="1450917" y="5700015"/>
            <a:ext cx="8318909" cy="812643"/>
          </a:xfrm>
          <a:prstGeom prst="rect">
            <a:avLst/>
          </a:prstGeom>
        </p:spPr>
        <p:txBody>
          <a:bodyPr lIns="0" tIns="0" rIns="0" bIns="0" rtlCol="0" anchor="t">
            <a:spAutoFit/>
          </a:bodyPr>
          <a:lstStyle/>
          <a:p>
            <a:pPr marL="0" lvl="0" indent="0">
              <a:lnSpc>
                <a:spcPts val="6066"/>
              </a:lnSpc>
              <a:spcBef>
                <a:spcPct val="0"/>
              </a:spcBef>
            </a:pPr>
            <a:r>
              <a:rPr lang="en-US" sz="4333">
                <a:solidFill>
                  <a:srgbClr val="485AA3"/>
                </a:solidFill>
                <a:latin typeface="Codec Pro ExtraBold"/>
              </a:rPr>
              <a:t>Abstract</a:t>
            </a:r>
          </a:p>
        </p:txBody>
      </p:sp>
      <p:sp>
        <p:nvSpPr>
          <p:cNvPr id="44" name="TextBox 44"/>
          <p:cNvSpPr txBox="1"/>
          <p:nvPr/>
        </p:nvSpPr>
        <p:spPr>
          <a:xfrm>
            <a:off x="13268267" y="6872355"/>
            <a:ext cx="8318909" cy="2906494"/>
          </a:xfrm>
          <a:prstGeom prst="rect">
            <a:avLst/>
          </a:prstGeom>
        </p:spPr>
        <p:txBody>
          <a:bodyPr lIns="0" tIns="0" rIns="0" bIns="0" rtlCol="0" anchor="t">
            <a:spAutoFit/>
          </a:bodyPr>
          <a:lstStyle/>
          <a:p>
            <a:pPr algn="just">
              <a:lnSpc>
                <a:spcPts val="3780"/>
              </a:lnSpc>
            </a:pPr>
            <a:r>
              <a:rPr lang="en-US" sz="2700" spc="54" dirty="0">
                <a:solidFill>
                  <a:srgbClr val="485AA3"/>
                </a:solidFill>
                <a:latin typeface="Codec Pro"/>
              </a:rPr>
              <a:t>Living in a time of a pandemic it is necessary to develop machines to improve the lives of others and keep the public safe. To reduce the staffing shortage in an impactful manner while keeping risk of exposure to a minimum.</a:t>
            </a:r>
          </a:p>
          <a:p>
            <a:pPr marL="0" lvl="0" indent="0" algn="just">
              <a:lnSpc>
                <a:spcPts val="3780"/>
              </a:lnSpc>
              <a:spcBef>
                <a:spcPct val="0"/>
              </a:spcBef>
            </a:pPr>
            <a:endParaRPr lang="en-US" sz="2700" spc="54" dirty="0">
              <a:solidFill>
                <a:srgbClr val="485AA3"/>
              </a:solidFill>
              <a:latin typeface="Codec Pro"/>
            </a:endParaRPr>
          </a:p>
        </p:txBody>
      </p:sp>
      <p:sp>
        <p:nvSpPr>
          <p:cNvPr id="45" name="TextBox 45"/>
          <p:cNvSpPr txBox="1"/>
          <p:nvPr/>
        </p:nvSpPr>
        <p:spPr>
          <a:xfrm>
            <a:off x="13268267" y="10580336"/>
            <a:ext cx="8318909" cy="4346406"/>
          </a:xfrm>
          <a:prstGeom prst="rect">
            <a:avLst/>
          </a:prstGeom>
        </p:spPr>
        <p:txBody>
          <a:bodyPr lIns="0" tIns="0" rIns="0" bIns="0" rtlCol="0" anchor="t">
            <a:spAutoFit/>
          </a:bodyPr>
          <a:lstStyle/>
          <a:p>
            <a:pPr algn="just">
              <a:lnSpc>
                <a:spcPts val="3780"/>
              </a:lnSpc>
            </a:pPr>
            <a:r>
              <a:rPr lang="en-US" sz="2700" spc="54" dirty="0">
                <a:solidFill>
                  <a:srgbClr val="485AA3"/>
                </a:solidFill>
                <a:latin typeface="Codec Pro"/>
              </a:rPr>
              <a:t>The need of long-range thermal sensors is of utmost importance, as it will allow medium to large scale testing of the system. A printed circuit board (PCB) for final connections is in development. Advancements in mounting hardware and case designs are necessary and are to reach further development after PCB design. </a:t>
            </a:r>
          </a:p>
          <a:p>
            <a:pPr marL="0" lvl="0" indent="0" algn="just">
              <a:lnSpc>
                <a:spcPts val="3780"/>
              </a:lnSpc>
              <a:spcBef>
                <a:spcPct val="0"/>
              </a:spcBef>
            </a:pPr>
            <a:endParaRPr lang="en-US" sz="2700" spc="54" dirty="0">
              <a:solidFill>
                <a:srgbClr val="485AA3"/>
              </a:solidFill>
              <a:latin typeface="Codec Pro"/>
            </a:endParaRPr>
          </a:p>
        </p:txBody>
      </p:sp>
      <p:sp>
        <p:nvSpPr>
          <p:cNvPr id="46" name="TextBox 46"/>
          <p:cNvSpPr txBox="1"/>
          <p:nvPr/>
        </p:nvSpPr>
        <p:spPr>
          <a:xfrm>
            <a:off x="1450906" y="17196824"/>
            <a:ext cx="4126181" cy="731675"/>
          </a:xfrm>
          <a:prstGeom prst="rect">
            <a:avLst/>
          </a:prstGeom>
        </p:spPr>
        <p:txBody>
          <a:bodyPr lIns="0" tIns="0" rIns="0" bIns="0" rtlCol="0" anchor="t">
            <a:spAutoFit/>
          </a:bodyPr>
          <a:lstStyle/>
          <a:p>
            <a:pPr marL="0" lvl="0" indent="0">
              <a:lnSpc>
                <a:spcPts val="6066"/>
              </a:lnSpc>
              <a:spcBef>
                <a:spcPct val="0"/>
              </a:spcBef>
            </a:pPr>
            <a:r>
              <a:rPr lang="en-US" sz="4333" dirty="0">
                <a:solidFill>
                  <a:srgbClr val="485AA3"/>
                </a:solidFill>
                <a:latin typeface="Codec Pro ExtraBold"/>
              </a:rPr>
              <a:t>Code Logic</a:t>
            </a:r>
          </a:p>
        </p:txBody>
      </p:sp>
      <p:sp>
        <p:nvSpPr>
          <p:cNvPr id="47" name="TextBox 47"/>
          <p:cNvSpPr txBox="1"/>
          <p:nvPr/>
        </p:nvSpPr>
        <p:spPr>
          <a:xfrm>
            <a:off x="23628350" y="1679575"/>
            <a:ext cx="7909728" cy="812643"/>
          </a:xfrm>
          <a:prstGeom prst="rect">
            <a:avLst/>
          </a:prstGeom>
        </p:spPr>
        <p:txBody>
          <a:bodyPr lIns="0" tIns="0" rIns="0" bIns="0" rtlCol="0" anchor="t">
            <a:spAutoFit/>
          </a:bodyPr>
          <a:lstStyle/>
          <a:p>
            <a:pPr marL="0" lvl="0" indent="0">
              <a:lnSpc>
                <a:spcPts val="6066"/>
              </a:lnSpc>
              <a:spcBef>
                <a:spcPct val="0"/>
              </a:spcBef>
            </a:pPr>
            <a:r>
              <a:rPr lang="en-US" sz="4333">
                <a:solidFill>
                  <a:srgbClr val="485AA3"/>
                </a:solidFill>
                <a:latin typeface="Codec Pro ExtraBold"/>
              </a:rPr>
              <a:t>Hardware</a:t>
            </a:r>
          </a:p>
        </p:txBody>
      </p:sp>
      <p:sp>
        <p:nvSpPr>
          <p:cNvPr id="48" name="TextBox 48"/>
          <p:cNvSpPr txBox="1"/>
          <p:nvPr/>
        </p:nvSpPr>
        <p:spPr>
          <a:xfrm>
            <a:off x="27249035" y="6176171"/>
            <a:ext cx="7933745" cy="2513509"/>
          </a:xfrm>
          <a:prstGeom prst="rect">
            <a:avLst/>
          </a:prstGeom>
        </p:spPr>
        <p:txBody>
          <a:bodyPr lIns="0" tIns="0" rIns="0" bIns="0" rtlCol="0" anchor="t">
            <a:spAutoFit/>
          </a:bodyPr>
          <a:lstStyle/>
          <a:p>
            <a:pPr>
              <a:lnSpc>
                <a:spcPts val="5599"/>
              </a:lnSpc>
            </a:pPr>
            <a:r>
              <a:rPr lang="en-US" sz="3999" spc="79" dirty="0">
                <a:solidFill>
                  <a:srgbClr val="485AA3"/>
                </a:solidFill>
                <a:latin typeface="Codec Pro Bold"/>
              </a:rPr>
              <a:t>NVIDIA JETSON NANO</a:t>
            </a:r>
          </a:p>
          <a:p>
            <a:pPr>
              <a:lnSpc>
                <a:spcPts val="3499"/>
              </a:lnSpc>
            </a:pPr>
            <a:r>
              <a:rPr lang="en-US" sz="3200" spc="79" dirty="0">
                <a:solidFill>
                  <a:srgbClr val="485AA3"/>
                </a:solidFill>
                <a:latin typeface="Codec Pro Bold"/>
              </a:rPr>
              <a:t>Small, powerful computer that controls the computer vision portion of the system. Detects the forehead and signals sensor.</a:t>
            </a:r>
          </a:p>
        </p:txBody>
      </p:sp>
      <p:sp>
        <p:nvSpPr>
          <p:cNvPr id="49" name="TextBox 49"/>
          <p:cNvSpPr txBox="1"/>
          <p:nvPr/>
        </p:nvSpPr>
        <p:spPr>
          <a:xfrm>
            <a:off x="23561272" y="9631505"/>
            <a:ext cx="7933745" cy="2782813"/>
          </a:xfrm>
          <a:prstGeom prst="rect">
            <a:avLst/>
          </a:prstGeom>
        </p:spPr>
        <p:txBody>
          <a:bodyPr lIns="0" tIns="0" rIns="0" bIns="0" rtlCol="0" anchor="t">
            <a:spAutoFit/>
          </a:bodyPr>
          <a:lstStyle/>
          <a:p>
            <a:pPr>
              <a:lnSpc>
                <a:spcPts val="5599"/>
              </a:lnSpc>
            </a:pPr>
            <a:r>
              <a:rPr lang="en-US" sz="3999" spc="79" dirty="0">
                <a:solidFill>
                  <a:srgbClr val="485AA3"/>
                </a:solidFill>
                <a:latin typeface="Codec Pro Bold"/>
              </a:rPr>
              <a:t>INFRARED TEMPERATURE SENSOR</a:t>
            </a:r>
          </a:p>
          <a:p>
            <a:pPr>
              <a:lnSpc>
                <a:spcPts val="3499"/>
              </a:lnSpc>
            </a:pPr>
            <a:r>
              <a:rPr lang="en-US" sz="3200" spc="79" dirty="0">
                <a:solidFill>
                  <a:srgbClr val="485AA3"/>
                </a:solidFill>
                <a:latin typeface="Codec Pro Bold"/>
              </a:rPr>
              <a:t>N</a:t>
            </a:r>
            <a:r>
              <a:rPr lang="en-US" sz="3200" spc="49" dirty="0">
                <a:solidFill>
                  <a:srgbClr val="485AA3"/>
                </a:solidFill>
                <a:latin typeface="Codec Pro Bold"/>
              </a:rPr>
              <a:t>o-contact Forehead Thermometer. Detects temperature and send output to microprocessor. </a:t>
            </a:r>
          </a:p>
        </p:txBody>
      </p:sp>
      <p:sp>
        <p:nvSpPr>
          <p:cNvPr id="50" name="TextBox 50"/>
          <p:cNvSpPr txBox="1"/>
          <p:nvPr/>
        </p:nvSpPr>
        <p:spPr>
          <a:xfrm>
            <a:off x="26471827" y="13427107"/>
            <a:ext cx="7933745" cy="2782813"/>
          </a:xfrm>
          <a:prstGeom prst="rect">
            <a:avLst/>
          </a:prstGeom>
        </p:spPr>
        <p:txBody>
          <a:bodyPr lIns="0" tIns="0" rIns="0" bIns="0" rtlCol="0" anchor="t">
            <a:spAutoFit/>
          </a:bodyPr>
          <a:lstStyle/>
          <a:p>
            <a:pPr>
              <a:lnSpc>
                <a:spcPts val="5599"/>
              </a:lnSpc>
            </a:pPr>
            <a:r>
              <a:rPr lang="en-US" sz="3999" spc="79" dirty="0">
                <a:solidFill>
                  <a:srgbClr val="485AA3"/>
                </a:solidFill>
                <a:latin typeface="Codec Pro Bold"/>
              </a:rPr>
              <a:t>ANALOG CONTACT TEMPERATURE SENSOR</a:t>
            </a:r>
          </a:p>
          <a:p>
            <a:pPr>
              <a:lnSpc>
                <a:spcPts val="3499"/>
              </a:lnSpc>
            </a:pPr>
            <a:r>
              <a:rPr lang="en-US" sz="3200" spc="79" dirty="0">
                <a:solidFill>
                  <a:srgbClr val="485AA3"/>
                </a:solidFill>
                <a:latin typeface="Codec Pro Bold"/>
              </a:rPr>
              <a:t>Touch temperature sensor provides voltage output proportional to the absolute temperature</a:t>
            </a:r>
          </a:p>
        </p:txBody>
      </p:sp>
      <p:sp>
        <p:nvSpPr>
          <p:cNvPr id="51" name="TextBox 51"/>
          <p:cNvSpPr txBox="1"/>
          <p:nvPr/>
        </p:nvSpPr>
        <p:spPr>
          <a:xfrm>
            <a:off x="23561272" y="17487298"/>
            <a:ext cx="7933745" cy="1660227"/>
          </a:xfrm>
          <a:prstGeom prst="rect">
            <a:avLst/>
          </a:prstGeom>
        </p:spPr>
        <p:txBody>
          <a:bodyPr lIns="0" tIns="0" rIns="0" bIns="0" rtlCol="0" anchor="t">
            <a:spAutoFit/>
          </a:bodyPr>
          <a:lstStyle/>
          <a:p>
            <a:pPr>
              <a:lnSpc>
                <a:spcPts val="5599"/>
              </a:lnSpc>
            </a:pPr>
            <a:r>
              <a:rPr lang="en-US" sz="3999" spc="79" dirty="0">
                <a:solidFill>
                  <a:srgbClr val="485AA3"/>
                </a:solidFill>
                <a:latin typeface="Codec Pro Bold"/>
              </a:rPr>
              <a:t>SERVO GIMBAL</a:t>
            </a:r>
          </a:p>
          <a:p>
            <a:pPr>
              <a:lnSpc>
                <a:spcPts val="3499"/>
              </a:lnSpc>
            </a:pPr>
            <a:r>
              <a:rPr lang="en-US" sz="3200" spc="79" dirty="0">
                <a:solidFill>
                  <a:srgbClr val="485AA3"/>
                </a:solidFill>
                <a:latin typeface="Codec Pro Bold"/>
              </a:rPr>
              <a:t>2-axis gimbal. Allows the camera to follow the  movement of the person.</a:t>
            </a:r>
          </a:p>
        </p:txBody>
      </p:sp>
      <p:sp>
        <p:nvSpPr>
          <p:cNvPr id="52" name="TextBox 52"/>
          <p:cNvSpPr txBox="1"/>
          <p:nvPr/>
        </p:nvSpPr>
        <p:spPr>
          <a:xfrm>
            <a:off x="26471827" y="20682403"/>
            <a:ext cx="7933745" cy="2513509"/>
          </a:xfrm>
          <a:prstGeom prst="rect">
            <a:avLst/>
          </a:prstGeom>
        </p:spPr>
        <p:txBody>
          <a:bodyPr lIns="0" tIns="0" rIns="0" bIns="0" rtlCol="0" anchor="t">
            <a:spAutoFit/>
          </a:bodyPr>
          <a:lstStyle/>
          <a:p>
            <a:pPr>
              <a:lnSpc>
                <a:spcPts val="5599"/>
              </a:lnSpc>
            </a:pPr>
            <a:r>
              <a:rPr lang="en-US" sz="3999" spc="79" dirty="0">
                <a:solidFill>
                  <a:srgbClr val="485AA3"/>
                </a:solidFill>
                <a:latin typeface="Codec Pro Bold"/>
              </a:rPr>
              <a:t>RGB LCD DISPLAY</a:t>
            </a:r>
          </a:p>
          <a:p>
            <a:pPr>
              <a:lnSpc>
                <a:spcPts val="3499"/>
              </a:lnSpc>
            </a:pPr>
            <a:r>
              <a:rPr lang="en-US" sz="3200" spc="79" dirty="0">
                <a:solidFill>
                  <a:srgbClr val="485AA3"/>
                </a:solidFill>
                <a:latin typeface="Codec Pro Bold"/>
              </a:rPr>
              <a:t>Displays temperature and information in an easily visible format, also has a multicolor backlight to convey information at a glance.</a:t>
            </a:r>
          </a:p>
        </p:txBody>
      </p:sp>
      <p:sp>
        <p:nvSpPr>
          <p:cNvPr id="53" name="TextBox 53"/>
          <p:cNvSpPr txBox="1"/>
          <p:nvPr/>
        </p:nvSpPr>
        <p:spPr>
          <a:xfrm>
            <a:off x="23561272" y="24731643"/>
            <a:ext cx="7933745" cy="2064668"/>
          </a:xfrm>
          <a:prstGeom prst="rect">
            <a:avLst/>
          </a:prstGeom>
        </p:spPr>
        <p:txBody>
          <a:bodyPr lIns="0" tIns="0" rIns="0" bIns="0" rtlCol="0" anchor="t">
            <a:spAutoFit/>
          </a:bodyPr>
          <a:lstStyle/>
          <a:p>
            <a:pPr>
              <a:lnSpc>
                <a:spcPts val="5599"/>
              </a:lnSpc>
            </a:pPr>
            <a:r>
              <a:rPr lang="en-US" sz="3999" spc="79" dirty="0">
                <a:solidFill>
                  <a:srgbClr val="485AA3"/>
                </a:solidFill>
                <a:latin typeface="Codec Pro Bold"/>
              </a:rPr>
              <a:t>CAMERA</a:t>
            </a:r>
          </a:p>
          <a:p>
            <a:pPr>
              <a:lnSpc>
                <a:spcPts val="3499"/>
              </a:lnSpc>
            </a:pPr>
            <a:r>
              <a:rPr lang="en-US" sz="3200" spc="79" dirty="0">
                <a:solidFill>
                  <a:srgbClr val="485AA3"/>
                </a:solidFill>
                <a:latin typeface="Codec Pro Bold"/>
              </a:rPr>
              <a:t>Allows the Jetson Nano to see the world around it and process human faces.</a:t>
            </a:r>
            <a:endParaRPr lang="en-US" sz="3200" spc="49" dirty="0">
              <a:solidFill>
                <a:srgbClr val="485AA3"/>
              </a:solidFill>
              <a:latin typeface="Codec Pro Bold"/>
            </a:endParaRPr>
          </a:p>
        </p:txBody>
      </p:sp>
      <p:pic>
        <p:nvPicPr>
          <p:cNvPr id="57" name="Picture 56" descr="A screenshot of a computer&#10;&#10;Description automatically generated with low confidence">
            <a:extLst>
              <a:ext uri="{FF2B5EF4-FFF2-40B4-BE49-F238E27FC236}">
                <a16:creationId xmlns:a16="http://schemas.microsoft.com/office/drawing/2014/main" id="{E5AD1C46-26D3-42A7-8534-1EF58E1CF2F3}"/>
              </a:ext>
            </a:extLst>
          </p:cNvPr>
          <p:cNvPicPr>
            <a:picLocks noChangeAspect="1"/>
          </p:cNvPicPr>
          <p:nvPr/>
        </p:nvPicPr>
        <p:blipFill rotWithShape="1">
          <a:blip r:embed="rId12">
            <a:extLst>
              <a:ext uri="{28A0092B-C50C-407E-A947-70E740481C1C}">
                <a14:useLocalDpi xmlns:a14="http://schemas.microsoft.com/office/drawing/2010/main" val="0"/>
              </a:ext>
            </a:extLst>
          </a:blip>
          <a:srcRect b="28541"/>
          <a:stretch/>
        </p:blipFill>
        <p:spPr>
          <a:xfrm>
            <a:off x="5616059" y="14215874"/>
            <a:ext cx="15456710" cy="141357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507</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Calibri</vt:lpstr>
      <vt:lpstr>Codec Pro</vt:lpstr>
      <vt:lpstr>Codec Pro Bold Italics</vt:lpstr>
      <vt:lpstr>Codec Pro ExtraBold</vt:lpstr>
      <vt:lpstr>Codec Pro Bold</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Fever Sensor</dc:title>
  <cp:lastModifiedBy>Andrew Kent</cp:lastModifiedBy>
  <cp:revision>1</cp:revision>
  <dcterms:created xsi:type="dcterms:W3CDTF">2006-08-16T00:00:00Z</dcterms:created>
  <dcterms:modified xsi:type="dcterms:W3CDTF">2021-12-09T20:06:42Z</dcterms:modified>
  <dc:identifier>DAEyAs4Mseo</dc:identifier>
</cp:coreProperties>
</file>