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5c0e064c7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5c0e064c7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5c0e064c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5c0e064c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5c0e064c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5c0e064c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5c0e064c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5c0e064c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5c0e064c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5c0e064c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5c0e064c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5c0e064c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5c0e064c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5c0e064c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5c0e064c7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5c0e064c7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5c0e064c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5c0e064c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5c0e064c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5c0e064c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ACNOLOGIA :</a:t>
            </a:r>
            <a:r>
              <a:rPr lang="en" sz="3500"/>
              <a:t> </a:t>
            </a:r>
            <a:endParaRPr sz="3500"/>
          </a:p>
          <a:p>
            <a:pPr indent="0" lvl="0" marL="0" rtl="0" algn="l">
              <a:spcBef>
                <a:spcPts val="0"/>
              </a:spcBef>
              <a:spcAft>
                <a:spcPts val="0"/>
              </a:spcAft>
              <a:buNone/>
            </a:pPr>
            <a:r>
              <a:rPr lang="en" sz="3500"/>
              <a:t>STOCK PRICES PREDICTOR</a:t>
            </a:r>
            <a:endParaRPr sz="3500"/>
          </a:p>
        </p:txBody>
      </p:sp>
      <p:sp>
        <p:nvSpPr>
          <p:cNvPr id="87" name="Google Shape;87;p13"/>
          <p:cNvSpPr txBox="1"/>
          <p:nvPr>
            <p:ph idx="1" type="subTitle"/>
          </p:nvPr>
        </p:nvSpPr>
        <p:spPr>
          <a:xfrm>
            <a:off x="729627" y="36301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Aniruddha Prasad (R16BS011)</a:t>
            </a:r>
            <a:endParaRPr/>
          </a:p>
          <a:p>
            <a:pPr indent="0" lvl="0" marL="0" rtl="0" algn="l">
              <a:spcBef>
                <a:spcPts val="0"/>
              </a:spcBef>
              <a:spcAft>
                <a:spcPts val="0"/>
              </a:spcAft>
              <a:buNone/>
            </a:pPr>
            <a:r>
              <a:rPr lang="en"/>
              <a:t>Jayant Bishnoi (R16BS034)</a:t>
            </a:r>
            <a:endParaRPr/>
          </a:p>
        </p:txBody>
      </p:sp>
      <p:pic>
        <p:nvPicPr>
          <p:cNvPr id="88" name="Google Shape;88;p13"/>
          <p:cNvPicPr preferRelativeResize="0"/>
          <p:nvPr/>
        </p:nvPicPr>
        <p:blipFill>
          <a:blip r:embed="rId3">
            <a:alphaModFix/>
          </a:blip>
          <a:stretch>
            <a:fillRect/>
          </a:stretch>
        </p:blipFill>
        <p:spPr>
          <a:xfrm>
            <a:off x="5670400" y="3630100"/>
            <a:ext cx="2747325" cy="762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2034725" y="2304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THANK YOU :)</a:t>
            </a:r>
            <a:endParaRPr sz="4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147" name="Google Shape;147;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project was done with an aim to predict the future stock price(s) of any given company (here we have used Apple Inc. stock data). Even though our implementation focused on two different scenarios i.e., scenario 1 as predicting the stock price for a company on any given future date &amp; scenario 2 as predicting the stock price for a company for a given tenure with optimal accuracy in it. Since Data Science is a huge domain of intercorrelated fields likestocks, housing, medicine prices and other financial dataset based analysis. Allused algorithms in our project like Support Vector Machine(s), LinearRegression and even Neural Networks can be moulded and be implemented on other kind of datasets on accordance to the Data Scientist requirements.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 : </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Abstract</a:t>
            </a:r>
            <a:endParaRPr/>
          </a:p>
          <a:p>
            <a:pPr indent="-311150" lvl="0" marL="457200" rtl="0" algn="l">
              <a:spcBef>
                <a:spcPts val="0"/>
              </a:spcBef>
              <a:spcAft>
                <a:spcPts val="0"/>
              </a:spcAft>
              <a:buSzPts val="1300"/>
              <a:buChar char="●"/>
            </a:pPr>
            <a:r>
              <a:rPr lang="en"/>
              <a:t>Introduction</a:t>
            </a:r>
            <a:endParaRPr/>
          </a:p>
          <a:p>
            <a:pPr indent="-311150" lvl="0" marL="457200" rtl="0" algn="l">
              <a:spcBef>
                <a:spcPts val="0"/>
              </a:spcBef>
              <a:spcAft>
                <a:spcPts val="0"/>
              </a:spcAft>
              <a:buSzPts val="1300"/>
              <a:buChar char="●"/>
            </a:pPr>
            <a:r>
              <a:rPr lang="en"/>
              <a:t>Existing Methods</a:t>
            </a:r>
            <a:endParaRPr/>
          </a:p>
          <a:p>
            <a:pPr indent="-311150" lvl="0" marL="457200" rtl="0" algn="l">
              <a:spcBef>
                <a:spcPts val="0"/>
              </a:spcBef>
              <a:spcAft>
                <a:spcPts val="0"/>
              </a:spcAft>
              <a:buSzPts val="1300"/>
              <a:buChar char="●"/>
            </a:pPr>
            <a:r>
              <a:rPr lang="en"/>
              <a:t>Proposed System</a:t>
            </a:r>
            <a:endParaRPr/>
          </a:p>
          <a:p>
            <a:pPr indent="-311150" lvl="0" marL="457200" rtl="0" algn="l">
              <a:spcBef>
                <a:spcPts val="0"/>
              </a:spcBef>
              <a:spcAft>
                <a:spcPts val="0"/>
              </a:spcAft>
              <a:buSzPts val="1300"/>
              <a:buChar char="●"/>
            </a:pPr>
            <a:r>
              <a:rPr lang="en"/>
              <a:t>Implementation</a:t>
            </a:r>
            <a:endParaRPr/>
          </a:p>
          <a:p>
            <a:pPr indent="-311150" lvl="0" marL="457200" rtl="0" algn="l">
              <a:spcBef>
                <a:spcPts val="0"/>
              </a:spcBef>
              <a:spcAft>
                <a:spcPts val="0"/>
              </a:spcAft>
              <a:buSzPts val="1300"/>
              <a:buChar char="●"/>
            </a:pPr>
            <a:r>
              <a:rPr lang="en"/>
              <a:t>Results</a:t>
            </a:r>
            <a:endParaRPr/>
          </a:p>
          <a:p>
            <a:pPr indent="-311150" lvl="0" marL="457200" rtl="0" algn="l">
              <a:spcBef>
                <a:spcPts val="0"/>
              </a:spcBef>
              <a:spcAft>
                <a:spcPts val="0"/>
              </a:spcAft>
              <a:buSzPts val="1300"/>
              <a:buChar char="●"/>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Time series forecasting has been widely used to determine the future prices of stock, and the analysis and modelling of finance time series importantly guide investors’ decisions and trades</a:t>
            </a:r>
            <a:endParaRPr/>
          </a:p>
          <a:p>
            <a:pPr indent="-311150" lvl="0" marL="457200" rtl="0" algn="l">
              <a:spcBef>
                <a:spcPts val="0"/>
              </a:spcBef>
              <a:spcAft>
                <a:spcPts val="0"/>
              </a:spcAft>
              <a:buSzPts val="1300"/>
              <a:buChar char="●"/>
            </a:pPr>
            <a:r>
              <a:rPr lang="en"/>
              <a:t>This work proposes an intelligent time series prediction system that uses sliding-window optimization for the purpose of predicting the stock prices</a:t>
            </a:r>
            <a:endParaRPr/>
          </a:p>
          <a:p>
            <a:pPr indent="-311150" lvl="0" marL="457200" rtl="0" algn="l">
              <a:spcBef>
                <a:spcPts val="0"/>
              </a:spcBef>
              <a:spcAft>
                <a:spcPts val="0"/>
              </a:spcAft>
              <a:buSzPts val="1300"/>
              <a:buChar char="●"/>
            </a:pPr>
            <a:r>
              <a:rPr lang="en" sz="1200">
                <a:solidFill>
                  <a:srgbClr val="000000"/>
                </a:solidFill>
                <a:highlight>
                  <a:srgbClr val="FFFFFF"/>
                </a:highlight>
              </a:rPr>
              <a:t>Thus, by using 4 different algorithms mixture, we are rendering the machine learning model with given provided historical stock price dataset of AAPL – stock, we are able to predict the future stock price for the same company. Which can be seen on insights which are plotted by mat plot lib.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06" name="Google Shape;106;p16"/>
          <p:cNvSpPr txBox="1"/>
          <p:nvPr>
            <p:ph idx="1" type="body"/>
          </p:nvPr>
        </p:nvSpPr>
        <p:spPr>
          <a:xfrm>
            <a:off x="729450" y="2332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Financial markets are highly volatile and generate huge amounts of data daily</a:t>
            </a:r>
            <a:endParaRPr/>
          </a:p>
          <a:p>
            <a:pPr indent="-311150" lvl="0" marL="457200" rtl="0" algn="l">
              <a:spcBef>
                <a:spcPts val="0"/>
              </a:spcBef>
              <a:spcAft>
                <a:spcPts val="0"/>
              </a:spcAft>
              <a:buSzPts val="1300"/>
              <a:buChar char="●"/>
            </a:pPr>
            <a:r>
              <a:rPr lang="en"/>
              <a:t>It is the most popular financial market instrument and its value changes quickly</a:t>
            </a:r>
            <a:endParaRPr/>
          </a:p>
          <a:p>
            <a:pPr indent="-311150" lvl="0" marL="457200" rtl="0" algn="l">
              <a:spcBef>
                <a:spcPts val="0"/>
              </a:spcBef>
              <a:spcAft>
                <a:spcPts val="0"/>
              </a:spcAft>
              <a:buSzPts val="1300"/>
              <a:buChar char="●"/>
            </a:pPr>
            <a:r>
              <a:rPr lang="en"/>
              <a:t>Stock prices are predicted to determine the future value of companies’ stock or other financial instruments that are marketed on financial exchanges</a:t>
            </a:r>
            <a:endParaRPr/>
          </a:p>
          <a:p>
            <a:pPr indent="-311150" lvl="0" marL="457200" rtl="0" algn="l">
              <a:spcBef>
                <a:spcPts val="0"/>
              </a:spcBef>
              <a:spcAft>
                <a:spcPts val="0"/>
              </a:spcAft>
              <a:buSzPts val="1300"/>
              <a:buChar char="●"/>
            </a:pPr>
            <a:r>
              <a:rPr lang="en"/>
              <a:t>However, the stock market is influenced by many factors such as political events, economic conditions and traders’ expectation</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Existing Methods:</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Existing methods include Knowledge discovery in data (KDD)</a:t>
            </a:r>
            <a:endParaRPr/>
          </a:p>
          <a:p>
            <a:pPr indent="-311150" lvl="0" marL="457200" rtl="0" algn="l">
              <a:spcBef>
                <a:spcPts val="0"/>
              </a:spcBef>
              <a:spcAft>
                <a:spcPts val="0"/>
              </a:spcAft>
              <a:buSzPts val="1300"/>
              <a:buChar char="➔"/>
            </a:pPr>
            <a:r>
              <a:rPr lang="en"/>
              <a:t>Firefly Algorithm </a:t>
            </a:r>
            <a:endParaRPr/>
          </a:p>
          <a:p>
            <a:pPr indent="-311150" lvl="0" marL="457200" rtl="0" algn="l">
              <a:spcBef>
                <a:spcPts val="0"/>
              </a:spcBef>
              <a:spcAft>
                <a:spcPts val="0"/>
              </a:spcAft>
              <a:buSzPts val="1300"/>
              <a:buChar char="➔"/>
            </a:pPr>
            <a:r>
              <a:rPr lang="en"/>
              <a:t>And few other statistics methods :</a:t>
            </a:r>
            <a:endParaRPr/>
          </a:p>
          <a:p>
            <a:pPr indent="-298450" lvl="1" marL="914400" rtl="0" algn="l">
              <a:spcBef>
                <a:spcPts val="0"/>
              </a:spcBef>
              <a:spcAft>
                <a:spcPts val="0"/>
              </a:spcAft>
              <a:buSzPts val="1100"/>
              <a:buChar char="◆"/>
            </a:pPr>
            <a:r>
              <a:rPr lang="en"/>
              <a:t>LSTM (Long Term Short Memory)</a:t>
            </a:r>
            <a:endParaRPr/>
          </a:p>
          <a:p>
            <a:pPr indent="0" lvl="0" marL="0" rtl="0" algn="l">
              <a:spcBef>
                <a:spcPts val="1600"/>
              </a:spcBef>
              <a:spcAft>
                <a:spcPts val="0"/>
              </a:spcAft>
              <a:buNone/>
            </a:pPr>
            <a:r>
              <a:rPr lang="en"/>
              <a:t>But existing systems had few disadvantages :</a:t>
            </a:r>
            <a:endParaRPr/>
          </a:p>
          <a:p>
            <a:pPr indent="-311150" lvl="0" marL="457200" rtl="0" algn="l">
              <a:spcBef>
                <a:spcPts val="1600"/>
              </a:spcBef>
              <a:spcAft>
                <a:spcPts val="0"/>
              </a:spcAft>
              <a:buSzPts val="1300"/>
              <a:buChar char="-"/>
            </a:pPr>
            <a:r>
              <a:rPr lang="en"/>
              <a:t>The system doesn’t allows import of raw data</a:t>
            </a:r>
            <a:endParaRPr/>
          </a:p>
          <a:p>
            <a:pPr indent="-311150" lvl="0" marL="457200" rtl="0" algn="l">
              <a:spcBef>
                <a:spcPts val="0"/>
              </a:spcBef>
              <a:spcAft>
                <a:spcPts val="0"/>
              </a:spcAft>
              <a:buSzPts val="1300"/>
              <a:buChar char="-"/>
            </a:pPr>
            <a:r>
              <a:rPr lang="en"/>
              <a:t>The existing system cannot be used to analyze multi-variate time series</a:t>
            </a:r>
            <a:endParaRPr/>
          </a:p>
          <a:p>
            <a:pPr indent="0" lvl="0" marL="0" rtl="0" algn="l">
              <a:spcBef>
                <a:spcPts val="1600"/>
              </a:spcBef>
              <a:spcAft>
                <a:spcPts val="0"/>
              </a:spcAft>
              <a:buNone/>
            </a:pPr>
            <a:r>
              <a:t/>
            </a:r>
            <a:endParaRPr/>
          </a:p>
          <a:p>
            <a:pPr indent="0" lvl="0" marL="9144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System</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Here we have came up with solution :</a:t>
            </a:r>
            <a:endParaRPr/>
          </a:p>
          <a:p>
            <a:pPr indent="-298450" lvl="1" marL="914400" rtl="0" algn="l">
              <a:spcBef>
                <a:spcPts val="0"/>
              </a:spcBef>
              <a:spcAft>
                <a:spcPts val="0"/>
              </a:spcAft>
              <a:buSzPts val="1100"/>
              <a:buChar char="○"/>
            </a:pPr>
            <a:r>
              <a:rPr lang="en"/>
              <a:t>To generalize the application of the existing system, our work uses the system to estimate other stocks in similar emerging markets and mature markets</a:t>
            </a:r>
            <a:endParaRPr/>
          </a:p>
          <a:p>
            <a:pPr indent="-298450" lvl="1" marL="914400" rtl="0" algn="l">
              <a:spcBef>
                <a:spcPts val="0"/>
              </a:spcBef>
              <a:spcAft>
                <a:spcPts val="0"/>
              </a:spcAft>
              <a:buSzPts val="1100"/>
              <a:buChar char="○"/>
            </a:pPr>
            <a:r>
              <a:rPr lang="en"/>
              <a:t>The system can be extended to analyze multivariate time series data and import raw dataset directly</a:t>
            </a:r>
            <a:endParaRPr/>
          </a:p>
          <a:p>
            <a:pPr indent="-298450" lvl="1" marL="914400" rtl="0" algn="l">
              <a:spcBef>
                <a:spcPts val="0"/>
              </a:spcBef>
              <a:spcAft>
                <a:spcPts val="0"/>
              </a:spcAft>
              <a:buSzPts val="1100"/>
              <a:buChar char="○"/>
            </a:pPr>
            <a:r>
              <a:rPr lang="en"/>
              <a:t>Profit can be maximized even when the corporate stock market is has lower value</a:t>
            </a:r>
            <a:endParaRPr/>
          </a:p>
          <a:p>
            <a:pPr indent="-298450" lvl="1" marL="914400" rtl="0" algn="l">
              <a:spcBef>
                <a:spcPts val="0"/>
              </a:spcBef>
              <a:spcAft>
                <a:spcPts val="0"/>
              </a:spcAft>
              <a:buSzPts val="1100"/>
              <a:buChar char="○"/>
            </a:pPr>
            <a:r>
              <a:rPr lang="en"/>
              <a:t>We are creating two solution notebook i.e., </a:t>
            </a:r>
            <a:endParaRPr/>
          </a:p>
          <a:p>
            <a:pPr indent="-298450" lvl="2" marL="1371600" rtl="0" algn="l">
              <a:spcBef>
                <a:spcPts val="0"/>
              </a:spcBef>
              <a:spcAft>
                <a:spcPts val="0"/>
              </a:spcAft>
              <a:buSzPts val="1100"/>
              <a:buChar char="■"/>
            </a:pPr>
            <a:r>
              <a:rPr lang="en"/>
              <a:t>Stock prediction for a day </a:t>
            </a:r>
            <a:endParaRPr/>
          </a:p>
          <a:p>
            <a:pPr indent="-298450" lvl="2" marL="1371600" rtl="0" algn="l">
              <a:spcBef>
                <a:spcPts val="0"/>
              </a:spcBef>
              <a:spcAft>
                <a:spcPts val="0"/>
              </a:spcAft>
              <a:buSzPts val="1100"/>
              <a:buChar char="■"/>
            </a:pPr>
            <a:r>
              <a:rPr lang="en"/>
              <a:t>Stock prediction for a tenure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Implementation</a:t>
            </a:r>
            <a:endParaRPr sz="2300"/>
          </a:p>
        </p:txBody>
      </p:sp>
      <p:pic>
        <p:nvPicPr>
          <p:cNvPr id="124" name="Google Shape;124;p19"/>
          <p:cNvPicPr preferRelativeResize="0"/>
          <p:nvPr/>
        </p:nvPicPr>
        <p:blipFill>
          <a:blip r:embed="rId3">
            <a:alphaModFix/>
          </a:blip>
          <a:stretch>
            <a:fillRect/>
          </a:stretch>
        </p:blipFill>
        <p:spPr>
          <a:xfrm>
            <a:off x="4343375" y="947900"/>
            <a:ext cx="3777550" cy="4017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30" name="Google Shape;130;p20"/>
          <p:cNvPicPr preferRelativeResize="0"/>
          <p:nvPr/>
        </p:nvPicPr>
        <p:blipFill>
          <a:blip r:embed="rId3">
            <a:alphaModFix/>
          </a:blip>
          <a:stretch>
            <a:fillRect/>
          </a:stretch>
        </p:blipFill>
        <p:spPr>
          <a:xfrm>
            <a:off x="2643025" y="1090800"/>
            <a:ext cx="5223925" cy="3589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21"/>
          <p:cNvPicPr preferRelativeResize="0"/>
          <p:nvPr/>
        </p:nvPicPr>
        <p:blipFill>
          <a:blip r:embed="rId3">
            <a:alphaModFix/>
          </a:blip>
          <a:stretch>
            <a:fillRect/>
          </a:stretch>
        </p:blipFill>
        <p:spPr>
          <a:xfrm>
            <a:off x="2621850" y="1204025"/>
            <a:ext cx="5661375" cy="3493950"/>
          </a:xfrm>
          <a:prstGeom prst="rect">
            <a:avLst/>
          </a:prstGeom>
          <a:noFill/>
          <a:ln>
            <a:noFill/>
          </a:ln>
        </p:spPr>
      </p:pic>
      <p:sp>
        <p:nvSpPr>
          <p:cNvPr id="136" name="Google Shape;136;p21"/>
          <p:cNvSpPr txBox="1"/>
          <p:nvPr/>
        </p:nvSpPr>
        <p:spPr>
          <a:xfrm>
            <a:off x="825500" y="1608675"/>
            <a:ext cx="1559400" cy="7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NEURAL NETWORK </a:t>
            </a:r>
            <a:br>
              <a:rPr lang="en">
                <a:latin typeface="Lato"/>
                <a:ea typeface="Lato"/>
                <a:cs typeface="Lato"/>
                <a:sym typeface="Lato"/>
              </a:rPr>
            </a:br>
            <a:r>
              <a:rPr lang="en">
                <a:latin typeface="Lato"/>
                <a:ea typeface="Lato"/>
                <a:cs typeface="Lato"/>
                <a:sym typeface="Lato"/>
              </a:rPr>
              <a:t>OUTPUT :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