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61" r:id="rId5"/>
    <p:sldId id="263" r:id="rId6"/>
    <p:sldId id="276" r:id="rId7"/>
    <p:sldId id="259" r:id="rId8"/>
    <p:sldId id="264" r:id="rId9"/>
    <p:sldId id="265" r:id="rId10"/>
    <p:sldId id="267" r:id="rId11"/>
    <p:sldId id="268" r:id="rId12"/>
    <p:sldId id="269" r:id="rId13"/>
    <p:sldId id="275" r:id="rId14"/>
    <p:sldId id="270" r:id="rId15"/>
    <p:sldId id="277" r:id="rId16"/>
    <p:sldId id="278" r:id="rId17"/>
    <p:sldId id="271" r:id="rId18"/>
    <p:sldId id="272" r:id="rId19"/>
    <p:sldId id="291" r:id="rId20"/>
    <p:sldId id="280" r:id="rId21"/>
    <p:sldId id="281" r:id="rId22"/>
    <p:sldId id="282" r:id="rId23"/>
    <p:sldId id="283" r:id="rId24"/>
    <p:sldId id="288" r:id="rId25"/>
    <p:sldId id="284" r:id="rId26"/>
    <p:sldId id="285" r:id="rId27"/>
    <p:sldId id="289" r:id="rId28"/>
    <p:sldId id="290" r:id="rId2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9"/>
    <p:restoredTop sz="94710"/>
  </p:normalViewPr>
  <p:slideViewPr>
    <p:cSldViewPr snapToGrid="0">
      <p:cViewPr>
        <p:scale>
          <a:sx n="131" d="100"/>
          <a:sy n="131" d="100"/>
        </p:scale>
        <p:origin x="87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4EF25-9A4F-2A45-AED8-C1009DFAEC2A}" type="datetimeFigureOut">
              <a:rPr kumimoji="1" lang="ko-Kore-KR" altLang="en-US" smtClean="0"/>
              <a:t>2022. 12. 9.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85859-DC15-FF42-931E-31D988C6B5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871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85859-DC15-FF42-931E-31D988C6B52B}" type="slidenum">
              <a:rPr kumimoji="1" lang="ko-Kore-KR" altLang="en-US" smtClean="0"/>
              <a:t>26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0559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5530C-6586-9656-9C45-87DB9C4AC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D7EBD3-6A83-9677-6429-121664618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13C1F7-DAE3-0799-2E9F-0B15A7B5D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D5DA-B56E-1045-A4B0-62C9F5885CCA}" type="datetimeFigureOut">
              <a:rPr kumimoji="1" lang="ko-Kore-KR" altLang="en-US" smtClean="0"/>
              <a:t>2022. 12. 8.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FEBF41-1D76-5DE0-6C02-D12EB066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1977A2-F0AB-15E3-AB8D-B35312E5D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465B8-64A1-3843-BBB3-F18D4ED7D6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47057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F10E9-4C39-D45D-D3F0-8B3351E1C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1D3034-5F19-0074-E518-A2498AFEC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880194-4B62-4525-F04E-FC7775E6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D5DA-B56E-1045-A4B0-62C9F5885CCA}" type="datetimeFigureOut">
              <a:rPr kumimoji="1" lang="ko-Kore-KR" altLang="en-US" smtClean="0"/>
              <a:t>2022. 12. 8.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CBACA-FE81-764A-4FA8-8043FE732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900E93-A90E-CB39-5D38-DA6506C20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465B8-64A1-3843-BBB3-F18D4ED7D6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350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DBE743-AA52-A96D-539B-5D8044458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A5DA8F-641E-6DD0-8DE7-68907EB99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760CB0-5D1B-4678-0089-4487B8490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D5DA-B56E-1045-A4B0-62C9F5885CCA}" type="datetimeFigureOut">
              <a:rPr kumimoji="1" lang="ko-Kore-KR" altLang="en-US" smtClean="0"/>
              <a:t>2022. 12. 8.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C2C9DE-C4C2-602B-B0FE-2EAFDE28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CFF75F-2C90-69F2-F456-D8C6643F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465B8-64A1-3843-BBB3-F18D4ED7D6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693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F0110-C8D3-D63F-FA14-8F7998196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B1F0D6-295D-CCBB-D212-498F235CC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C6F8F-9879-2E17-A36A-CA686569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D5DA-B56E-1045-A4B0-62C9F5885CCA}" type="datetimeFigureOut">
              <a:rPr kumimoji="1" lang="ko-Kore-KR" altLang="en-US" smtClean="0"/>
              <a:t>2022. 12. 8.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EB44F7-B997-57E0-EEC5-F96AA8659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A04BF4-9C11-E290-AD49-D53C1D902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465B8-64A1-3843-BBB3-F18D4ED7D6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3211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E4DEA-3DCA-19BD-3EF1-CA423A934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0CDF75-2626-346A-14B3-6F8BE1CBB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43B36A-0EB7-7823-7701-1CE2AE55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D5DA-B56E-1045-A4B0-62C9F5885CCA}" type="datetimeFigureOut">
              <a:rPr kumimoji="1" lang="ko-Kore-KR" altLang="en-US" smtClean="0"/>
              <a:t>2022. 12. 8.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BA314A-0BA1-1555-F0AE-D7B9D3B62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D1760-2286-E224-6DD0-4EA096F7D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465B8-64A1-3843-BBB3-F18D4ED7D6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394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FC0FB-70EC-9157-0E27-DA9A6DB8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0E93C3-0421-94DD-840E-B2E51B0C1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E239D4-E009-3B6B-7005-041DE6FB9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DA214C-4976-8970-26D5-9A28E3ED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D5DA-B56E-1045-A4B0-62C9F5885CCA}" type="datetimeFigureOut">
              <a:rPr kumimoji="1" lang="ko-Kore-KR" altLang="en-US" smtClean="0"/>
              <a:t>2022. 12. 8.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D22D2D-9C42-A75E-A014-FE937361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637D93-DE87-BDFB-E9B4-4DE6BB6A6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465B8-64A1-3843-BBB3-F18D4ED7D6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05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7C7B6-6708-132D-7724-9A9FEEFFA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20A93F-16C0-C30C-083D-57576F873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30E27C-20B2-34F1-57EB-060164C48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9CC6D7-3D28-9405-835D-1114EAA53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93BA38-0665-8B4B-B25C-73AAEEB8A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ECF4D0-D465-2812-9056-A45B1AA45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D5DA-B56E-1045-A4B0-62C9F5885CCA}" type="datetimeFigureOut">
              <a:rPr kumimoji="1" lang="ko-Kore-KR" altLang="en-US" smtClean="0"/>
              <a:t>2022. 12. 8.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B60CFA-3A32-B20F-BA3F-284F1B14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7BAD57-1395-FA3E-7D3D-FE8C9DED4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465B8-64A1-3843-BBB3-F18D4ED7D6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605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B706A-7E38-9BCC-0594-0D73122EA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BFA301-41E0-6B59-BDDF-D656A7FF2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D5DA-B56E-1045-A4B0-62C9F5885CCA}" type="datetimeFigureOut">
              <a:rPr kumimoji="1" lang="ko-Kore-KR" altLang="en-US" smtClean="0"/>
              <a:t>2022. 12. 8.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5B1777-0E8D-1848-7DFE-7A549B63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0B6C22-EDF7-AB3A-078E-730E5E17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465B8-64A1-3843-BBB3-F18D4ED7D6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0963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5E790B-6629-4972-94CB-8617B135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D5DA-B56E-1045-A4B0-62C9F5885CCA}" type="datetimeFigureOut">
              <a:rPr kumimoji="1" lang="ko-Kore-KR" altLang="en-US" smtClean="0"/>
              <a:t>2022. 12. 8.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6D63F1-E7B8-FFFC-98D0-E0CA76E47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36E18A-003F-095F-1BA3-0AECF2A8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465B8-64A1-3843-BBB3-F18D4ED7D6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578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B57AA-D623-340E-902E-37A572067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B2C0F-997B-325C-CDF2-81ACA53B1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D9A878-EC25-75C8-10F8-129E32C8D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244786-8CD5-CD36-CB50-E5FA8B443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D5DA-B56E-1045-A4B0-62C9F5885CCA}" type="datetimeFigureOut">
              <a:rPr kumimoji="1" lang="ko-Kore-KR" altLang="en-US" smtClean="0"/>
              <a:t>2022. 12. 8.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F56037-BA10-9CB6-1EFB-572D5B9EE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C19630-BF10-2A24-6792-1539E46DC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465B8-64A1-3843-BBB3-F18D4ED7D6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044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203D7-55E0-ED88-91D4-38EECA0B8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82F9A4-7D6A-E08A-5782-FEF8E947D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A0C338-0E6D-EC91-1954-A51BA5442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8BE689-2430-77DA-315F-51C9F9B5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D5DA-B56E-1045-A4B0-62C9F5885CCA}" type="datetimeFigureOut">
              <a:rPr kumimoji="1" lang="ko-Kore-KR" altLang="en-US" smtClean="0"/>
              <a:t>2022. 12. 8.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FA840-F786-5ECB-A81D-09C42641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F158C-5B61-040B-3432-6F34E015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465B8-64A1-3843-BBB3-F18D4ED7D6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785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884C14-81C4-C897-2A0F-BDE6F243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63D5BC-1C3E-198B-9352-FAF61A912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429DB9-B0D5-2D5B-07DD-2E949C083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1pPr>
          </a:lstStyle>
          <a:p>
            <a:fld id="{A50DD5DA-B56E-1045-A4B0-62C9F5885CCA}" type="datetimeFigureOut">
              <a:rPr kumimoji="1" lang="ko-Kore-KR" altLang="en-US" smtClean="0"/>
              <a:pPr/>
              <a:t>2022. 12. 8.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5362C3-A184-B1C9-FAB1-43CB993CD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FCB9B5-7DB1-75F5-E2C6-CD5A9ECC8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1pPr>
          </a:lstStyle>
          <a:p>
            <a:fld id="{3A2465B8-64A1-3843-BBB3-F18D4ED7D657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947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 SD Gothic Neo" panose="02000300000000000000" pitchFamily="2" charset="-127"/>
          <a:ea typeface="Apple SD Gothic Neo" panose="02000300000000000000" pitchFamily="2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 SD Gothic Neo" panose="02000300000000000000" pitchFamily="2" charset="-127"/>
          <a:ea typeface="Apple SD Gothic Neo" panose="02000300000000000000" pitchFamily="2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 SD Gothic Neo" panose="02000300000000000000" pitchFamily="2" charset="-127"/>
          <a:ea typeface="Apple SD Gothic Neo" panose="02000300000000000000" pitchFamily="2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 SD Gothic Neo" panose="02000300000000000000" pitchFamily="2" charset="-127"/>
          <a:ea typeface="Apple SD Gothic Neo" panose="02000300000000000000" pitchFamily="2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 SD Gothic Neo" panose="02000300000000000000" pitchFamily="2" charset="-127"/>
          <a:ea typeface="Apple SD Gothic Neo" panose="02000300000000000000" pitchFamily="2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 SD Gothic Neo" panose="02000300000000000000" pitchFamily="2" charset="-127"/>
          <a:ea typeface="Apple SD Gothic Neo" panose="02000300000000000000" pitchFamily="2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52180-8FA2-006E-B008-12FE22556C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4400" dirty="0"/>
              <a:t>우리 함께</a:t>
            </a:r>
            <a:r>
              <a:rPr kumimoji="1" lang="en-US" altLang="ko-KR" sz="4400" dirty="0"/>
              <a:t>,</a:t>
            </a:r>
            <a:r>
              <a:rPr kumimoji="1" lang="ko-KR" altLang="en-US" sz="4400" dirty="0"/>
              <a:t> 코딩해 봄 </a:t>
            </a:r>
            <a:r>
              <a:rPr kumimoji="1" lang="en-US" altLang="ko-KR" sz="4400" dirty="0"/>
              <a:t>6</a:t>
            </a:r>
            <a:r>
              <a:rPr kumimoji="1" lang="ko-KR" altLang="en-US" sz="4400" dirty="0"/>
              <a:t>주차</a:t>
            </a:r>
            <a:endParaRPr kumimoji="1" lang="ko-Kore-KR" altLang="en-US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16F0D7-325B-F1BC-5FAF-8C02D6048A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kumimoji="1" lang="en-US" altLang="ko-Kore-KR" dirty="0"/>
              <a:t>3</a:t>
            </a:r>
            <a:r>
              <a:rPr kumimoji="1" lang="ko-Kore-KR" altLang="en-US" dirty="0"/>
              <a:t>조</a:t>
            </a:r>
            <a:r>
              <a:rPr kumimoji="1" lang="ko-KR" altLang="en-US" dirty="0"/>
              <a:t> 김건우 </a:t>
            </a:r>
            <a:r>
              <a:rPr kumimoji="1" lang="ko-KR" altLang="en-US" dirty="0" err="1"/>
              <a:t>튜터</a:t>
            </a:r>
            <a:endParaRPr kumimoji="1"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43283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66B29-F82C-C04A-F716-50A8BE93C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275D21C1-AFFE-C369-CDCB-F6B4BD6C8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173088"/>
              </p:ext>
            </p:extLst>
          </p:nvPr>
        </p:nvGraphicFramePr>
        <p:xfrm>
          <a:off x="1562223" y="2304297"/>
          <a:ext cx="9067553" cy="1263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323">
                  <a:extLst>
                    <a:ext uri="{9D8B030D-6E8A-4147-A177-3AD203B41FA5}">
                      <a16:colId xmlns:a16="http://schemas.microsoft.com/office/drawing/2014/main" val="293791802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1433029710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41157157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998679546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50503513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019674507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593611491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4287929706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718897063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114710681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522450615"/>
                    </a:ext>
                  </a:extLst>
                </a:gridCol>
              </a:tblGrid>
              <a:tr h="377696"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▼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06710"/>
                  </a:ext>
                </a:extLst>
              </a:tr>
              <a:tr h="86739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j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=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j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k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595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5035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66B29-F82C-C04A-F716-50A8BE93C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275D21C1-AFFE-C369-CDCB-F6B4BD6C8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799282"/>
              </p:ext>
            </p:extLst>
          </p:nvPr>
        </p:nvGraphicFramePr>
        <p:xfrm>
          <a:off x="1562223" y="2304297"/>
          <a:ext cx="9067553" cy="1263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323">
                  <a:extLst>
                    <a:ext uri="{9D8B030D-6E8A-4147-A177-3AD203B41FA5}">
                      <a16:colId xmlns:a16="http://schemas.microsoft.com/office/drawing/2014/main" val="293791802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1433029710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41157157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998679546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50503513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019674507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593611491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4287929706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718897063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114710681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522450615"/>
                    </a:ext>
                  </a:extLst>
                </a:gridCol>
              </a:tblGrid>
              <a:tr h="377696"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▼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06710"/>
                  </a:ext>
                </a:extLst>
              </a:tr>
              <a:tr h="86739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j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=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j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k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595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7791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66B29-F82C-C04A-F716-50A8BE93C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275D21C1-AFFE-C369-CDCB-F6B4BD6C8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858354"/>
              </p:ext>
            </p:extLst>
          </p:nvPr>
        </p:nvGraphicFramePr>
        <p:xfrm>
          <a:off x="1562223" y="2304297"/>
          <a:ext cx="9067553" cy="1263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323">
                  <a:extLst>
                    <a:ext uri="{9D8B030D-6E8A-4147-A177-3AD203B41FA5}">
                      <a16:colId xmlns:a16="http://schemas.microsoft.com/office/drawing/2014/main" val="293791802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1433029710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41157157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998679546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50503513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019674507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593611491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4287929706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718897063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114710681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522450615"/>
                    </a:ext>
                  </a:extLst>
                </a:gridCol>
              </a:tblGrid>
              <a:tr h="377696"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▼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06710"/>
                  </a:ext>
                </a:extLst>
              </a:tr>
              <a:tr h="86739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j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=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j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k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+1</a:t>
                      </a:r>
                    </a:p>
                    <a:p>
                      <a:pPr algn="l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59569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C0C3130-28AC-A5E1-F799-3FEA0EA1848B}"/>
              </a:ext>
            </a:extLst>
          </p:cNvPr>
          <p:cNvSpPr txBox="1"/>
          <p:nvPr/>
        </p:nvSpPr>
        <p:spPr>
          <a:xfrm>
            <a:off x="3222456" y="4181543"/>
            <a:ext cx="5747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*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’=‘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 있다면 무조건 크로아티아 문자가 하나 존재한다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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+1</a:t>
            </a:r>
            <a:endParaRPr kumimoji="1"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17518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66B29-F82C-C04A-F716-50A8BE93C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275D21C1-AFFE-C369-CDCB-F6B4BD6C8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173219"/>
              </p:ext>
            </p:extLst>
          </p:nvPr>
        </p:nvGraphicFramePr>
        <p:xfrm>
          <a:off x="1562223" y="2304297"/>
          <a:ext cx="9067553" cy="1263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323">
                  <a:extLst>
                    <a:ext uri="{9D8B030D-6E8A-4147-A177-3AD203B41FA5}">
                      <a16:colId xmlns:a16="http://schemas.microsoft.com/office/drawing/2014/main" val="293791802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1433029710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41157157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998679546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50503513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019674507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593611491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4287929706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718897063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114710681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522450615"/>
                    </a:ext>
                  </a:extLst>
                </a:gridCol>
              </a:tblGrid>
              <a:tr h="377696"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▽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▽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▼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06710"/>
                  </a:ext>
                </a:extLst>
              </a:tr>
              <a:tr h="86739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j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=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j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k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59569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62D7238-95FE-956F-C7AD-B5CB31D7F705}"/>
              </a:ext>
            </a:extLst>
          </p:cNvPr>
          <p:cNvSpPr txBox="1"/>
          <p:nvPr/>
        </p:nvSpPr>
        <p:spPr>
          <a:xfrm>
            <a:off x="3910148" y="4181543"/>
            <a:ext cx="437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* ‘=‘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전의 두 문자가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’</a:t>
            </a:r>
            <a:r>
              <a:rPr kumimoji="1" lang="en-US" altLang="ko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dz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’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 아니다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다음 문자로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endParaRPr kumimoji="1"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5547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66B29-F82C-C04A-F716-50A8BE93C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275D21C1-AFFE-C369-CDCB-F6B4BD6C8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642883"/>
              </p:ext>
            </p:extLst>
          </p:nvPr>
        </p:nvGraphicFramePr>
        <p:xfrm>
          <a:off x="1562223" y="2304297"/>
          <a:ext cx="9067553" cy="1263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323">
                  <a:extLst>
                    <a:ext uri="{9D8B030D-6E8A-4147-A177-3AD203B41FA5}">
                      <a16:colId xmlns:a16="http://schemas.microsoft.com/office/drawing/2014/main" val="293791802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1433029710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41157157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998679546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50503513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019674507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593611491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4287929706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718897063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114710681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522450615"/>
                    </a:ext>
                  </a:extLst>
                </a:gridCol>
              </a:tblGrid>
              <a:tr h="377696"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▼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06710"/>
                  </a:ext>
                </a:extLst>
              </a:tr>
              <a:tr h="86739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j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=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j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k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595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5364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66B29-F82C-C04A-F716-50A8BE93C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275D21C1-AFFE-C369-CDCB-F6B4BD6C8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256205"/>
              </p:ext>
            </p:extLst>
          </p:nvPr>
        </p:nvGraphicFramePr>
        <p:xfrm>
          <a:off x="1562223" y="2304297"/>
          <a:ext cx="9067553" cy="1263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323">
                  <a:extLst>
                    <a:ext uri="{9D8B030D-6E8A-4147-A177-3AD203B41FA5}">
                      <a16:colId xmlns:a16="http://schemas.microsoft.com/office/drawing/2014/main" val="293791802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1433029710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41157157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998679546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50503513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019674507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593611491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4287929706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718897063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114710681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522450615"/>
                    </a:ext>
                  </a:extLst>
                </a:gridCol>
              </a:tblGrid>
              <a:tr h="377696"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▼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06710"/>
                  </a:ext>
                </a:extLst>
              </a:tr>
              <a:tr h="86739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j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=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j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k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5956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51898B-D579-F86D-F7B8-20E544055617}"/>
              </a:ext>
            </a:extLst>
          </p:cNvPr>
          <p:cNvSpPr txBox="1"/>
          <p:nvPr/>
        </p:nvSpPr>
        <p:spPr>
          <a:xfrm>
            <a:off x="3979077" y="4181543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*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‘</a:t>
            </a:r>
            <a:r>
              <a:rPr kumimoji="1" lang="en-US" altLang="ko-Kore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j’</a:t>
            </a:r>
            <a:r>
              <a:rPr kumimoji="1"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만났다면 이전의 알파벳을 검사해야 함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kumimoji="1"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69686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66B29-F82C-C04A-F716-50A8BE93C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275D21C1-AFFE-C369-CDCB-F6B4BD6C8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177730"/>
              </p:ext>
            </p:extLst>
          </p:nvPr>
        </p:nvGraphicFramePr>
        <p:xfrm>
          <a:off x="1562223" y="2304297"/>
          <a:ext cx="9067553" cy="1263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323">
                  <a:extLst>
                    <a:ext uri="{9D8B030D-6E8A-4147-A177-3AD203B41FA5}">
                      <a16:colId xmlns:a16="http://schemas.microsoft.com/office/drawing/2014/main" val="293791802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1433029710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41157157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998679546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50503513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019674507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593611491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4287929706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718897063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114710681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522450615"/>
                    </a:ext>
                  </a:extLst>
                </a:gridCol>
              </a:tblGrid>
              <a:tr h="377696"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▽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▼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06710"/>
                  </a:ext>
                </a:extLst>
              </a:tr>
              <a:tr h="86739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j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=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j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k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+1</a:t>
                      </a:r>
                      <a:br>
                        <a:rPr lang="en-US" altLang="ko-Kore-KR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59569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CF577C8-BCCF-D58A-DBC9-4D8669D67AF7}"/>
              </a:ext>
            </a:extLst>
          </p:cNvPr>
          <p:cNvSpPr txBox="1"/>
          <p:nvPr/>
        </p:nvSpPr>
        <p:spPr>
          <a:xfrm>
            <a:off x="4643522" y="4181543"/>
            <a:ext cx="290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*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이전 문자가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‘l’ 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또는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‘n’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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+1</a:t>
            </a:r>
            <a:endParaRPr kumimoji="1"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94771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66B29-F82C-C04A-F716-50A8BE93C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275D21C1-AFFE-C369-CDCB-F6B4BD6C8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393994"/>
              </p:ext>
            </p:extLst>
          </p:nvPr>
        </p:nvGraphicFramePr>
        <p:xfrm>
          <a:off x="1562223" y="2304297"/>
          <a:ext cx="9067553" cy="1263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323">
                  <a:extLst>
                    <a:ext uri="{9D8B030D-6E8A-4147-A177-3AD203B41FA5}">
                      <a16:colId xmlns:a16="http://schemas.microsoft.com/office/drawing/2014/main" val="293791802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1433029710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41157157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998679546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50503513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019674507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593611491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4287929706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718897063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114710681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522450615"/>
                    </a:ext>
                  </a:extLst>
                </a:gridCol>
              </a:tblGrid>
              <a:tr h="377696"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▼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06710"/>
                  </a:ext>
                </a:extLst>
              </a:tr>
              <a:tr h="86739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j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=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j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k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595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5024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66B29-F82C-C04A-F716-50A8BE93C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275D21C1-AFFE-C369-CDCB-F6B4BD6C8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481587"/>
              </p:ext>
            </p:extLst>
          </p:nvPr>
        </p:nvGraphicFramePr>
        <p:xfrm>
          <a:off x="1562223" y="2304297"/>
          <a:ext cx="9067553" cy="1263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323">
                  <a:extLst>
                    <a:ext uri="{9D8B030D-6E8A-4147-A177-3AD203B41FA5}">
                      <a16:colId xmlns:a16="http://schemas.microsoft.com/office/drawing/2014/main" val="293791802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1433029710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41157157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998679546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50503513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019674507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593611491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4287929706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718897063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114710681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522450615"/>
                    </a:ext>
                  </a:extLst>
                </a:gridCol>
              </a:tblGrid>
              <a:tr h="377696"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▼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06710"/>
                  </a:ext>
                </a:extLst>
              </a:tr>
              <a:tr h="86739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j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=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j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k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595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3734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66B29-F82C-C04A-F716-50A8BE93C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275D21C1-AFFE-C369-CDCB-F6B4BD6C8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018522"/>
              </p:ext>
            </p:extLst>
          </p:nvPr>
        </p:nvGraphicFramePr>
        <p:xfrm>
          <a:off x="1562223" y="2304297"/>
          <a:ext cx="9067553" cy="1263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323">
                  <a:extLst>
                    <a:ext uri="{9D8B030D-6E8A-4147-A177-3AD203B41FA5}">
                      <a16:colId xmlns:a16="http://schemas.microsoft.com/office/drawing/2014/main" val="293791802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1433029710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41157157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998679546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50503513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019674507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593611491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4287929706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718897063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114710681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522450615"/>
                    </a:ext>
                  </a:extLst>
                </a:gridCol>
              </a:tblGrid>
              <a:tr h="37769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6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06710"/>
                  </a:ext>
                </a:extLst>
              </a:tr>
              <a:tr h="86739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j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=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j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k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59569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79051F4-9905-0560-8E0E-0F318C4BAD18}"/>
              </a:ext>
            </a:extLst>
          </p:cNvPr>
          <p:cNvSpPr txBox="1"/>
          <p:nvPr/>
        </p:nvSpPr>
        <p:spPr>
          <a:xfrm>
            <a:off x="2595698" y="4181543"/>
            <a:ext cx="70006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input_len</a:t>
            </a:r>
            <a:r>
              <a:rPr kumimoji="1" lang="en-US" altLang="ko-Kore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= 9, count = 3, </a:t>
            </a:r>
            <a:r>
              <a:rPr kumimoji="1" lang="en-US" altLang="ko-Kore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input_len</a:t>
            </a:r>
            <a:r>
              <a:rPr kumimoji="1" lang="en-US" altLang="ko-Kore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– count = 6</a:t>
            </a:r>
          </a:p>
          <a:p>
            <a:pPr algn="ctr"/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크로아티아 문자의 개수는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/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/>
            <a:r>
              <a:rPr kumimoji="1" lang="en-US" altLang="ko-Kore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파란색 음영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크로아티아 문자를 나타내기 위해 쓰기는 추가적인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character)</a:t>
            </a:r>
            <a:endParaRPr kumimoji="1"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48088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8CB6D-4DB4-482D-EEE9-E55D5F7BE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Main Concept</a:t>
            </a:r>
            <a:endParaRPr kumimoji="1" lang="ko-Kore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9A15D16-37E5-D27B-20D2-6584DF000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975850"/>
              </p:ext>
            </p:extLst>
          </p:nvPr>
        </p:nvGraphicFramePr>
        <p:xfrm>
          <a:off x="1562223" y="2006353"/>
          <a:ext cx="9067553" cy="1263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323">
                  <a:extLst>
                    <a:ext uri="{9D8B030D-6E8A-4147-A177-3AD203B41FA5}">
                      <a16:colId xmlns:a16="http://schemas.microsoft.com/office/drawing/2014/main" val="293791802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1433029710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41157157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998679546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50503513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019674507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593611491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4287929706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718897063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114710681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522450615"/>
                    </a:ext>
                  </a:extLst>
                </a:gridCol>
              </a:tblGrid>
              <a:tr h="37769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i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endParaRPr lang="ko-Kore-KR" altLang="en-US" sz="2000" b="0" i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i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i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</a:t>
                      </a:r>
                      <a:endParaRPr lang="ko-Kore-KR" altLang="en-US" sz="2000" b="0" i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i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</a:t>
                      </a:r>
                      <a:endParaRPr lang="ko-Kore-KR" altLang="en-US" sz="2000" b="0" i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i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i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</a:t>
                      </a:r>
                      <a:endParaRPr lang="ko-Kore-KR" altLang="en-US" sz="2000" b="0" i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i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i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</a:t>
                      </a:r>
                      <a:endParaRPr lang="ko-Kore-KR" altLang="en-US" sz="2000" b="0" i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i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6</a:t>
                      </a:r>
                      <a:endParaRPr lang="ko-Kore-KR" altLang="en-US" sz="2000" b="0" i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i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i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06710"/>
                  </a:ext>
                </a:extLst>
              </a:tr>
              <a:tr h="86739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i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</a:t>
                      </a:r>
                      <a:endParaRPr lang="ko-Kore-KR" altLang="en-US" sz="2400" b="0" i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i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j</a:t>
                      </a:r>
                      <a:endParaRPr lang="ko-Kore-KR" altLang="en-US" sz="2400" b="0" i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i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</a:t>
                      </a:r>
                      <a:endParaRPr lang="ko-Kore-KR" altLang="en-US" sz="2400" b="0" i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i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</a:t>
                      </a:r>
                      <a:endParaRPr lang="ko-Kore-KR" altLang="en-US" sz="2400" b="0" i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i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=</a:t>
                      </a:r>
                      <a:endParaRPr lang="ko-Kore-KR" altLang="en-US" sz="2400" b="0" i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i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</a:t>
                      </a:r>
                      <a:endParaRPr lang="ko-Kore-KR" altLang="en-US" sz="2400" b="0" i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i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j</a:t>
                      </a:r>
                      <a:endParaRPr lang="ko-Kore-KR" altLang="en-US" sz="2400" b="0" i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i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</a:t>
                      </a:r>
                      <a:endParaRPr lang="ko-Kore-KR" altLang="en-US" sz="2400" b="0" i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i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k</a:t>
                      </a:r>
                      <a:endParaRPr lang="ko-Kore-KR" altLang="en-US" sz="2400" b="0" i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b="0" i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6</a:t>
                      </a: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개</a:t>
                      </a:r>
                      <a:endParaRPr lang="ko-Kore-KR" altLang="en-US" sz="2000" b="0" i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595694"/>
                  </a:ext>
                </a:extLst>
              </a:tr>
            </a:tbl>
          </a:graphicData>
        </a:graphic>
      </p:graphicFrame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FD6CF631-A9CE-5FEE-1D40-0D096718B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333654"/>
              </p:ext>
            </p:extLst>
          </p:nvPr>
        </p:nvGraphicFramePr>
        <p:xfrm>
          <a:off x="1562222" y="3916532"/>
          <a:ext cx="9067553" cy="1263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323">
                  <a:extLst>
                    <a:ext uri="{9D8B030D-6E8A-4147-A177-3AD203B41FA5}">
                      <a16:colId xmlns:a16="http://schemas.microsoft.com/office/drawing/2014/main" val="293791802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1433029710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41157157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998679546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50503513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019674507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593611491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4287929706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718897063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114710681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522450615"/>
                    </a:ext>
                  </a:extLst>
                </a:gridCol>
              </a:tblGrid>
              <a:tr h="37769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06710"/>
                  </a:ext>
                </a:extLst>
              </a:tr>
              <a:tr h="86739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z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=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z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=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개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595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6373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66B29-F82C-C04A-F716-50A8BE93C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case 2</a:t>
            </a:r>
            <a:endParaRPr kumimoji="1" lang="ko-Kore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281ABA2-4182-E012-FD86-1571F61D6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868208"/>
              </p:ext>
            </p:extLst>
          </p:nvPr>
        </p:nvGraphicFramePr>
        <p:xfrm>
          <a:off x="1562223" y="2304297"/>
          <a:ext cx="9067553" cy="1263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323">
                  <a:extLst>
                    <a:ext uri="{9D8B030D-6E8A-4147-A177-3AD203B41FA5}">
                      <a16:colId xmlns:a16="http://schemas.microsoft.com/office/drawing/2014/main" val="293791802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1433029710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41157157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998679546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50503513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019674507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593611491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4287929706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718897063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114710681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522450615"/>
                    </a:ext>
                  </a:extLst>
                </a:gridCol>
              </a:tblGrid>
              <a:tr h="37769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▼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06710"/>
                  </a:ext>
                </a:extLst>
              </a:tr>
              <a:tr h="86739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z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=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z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=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595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8787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281ABA2-4182-E012-FD86-1571F61D6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0828"/>
              </p:ext>
            </p:extLst>
          </p:nvPr>
        </p:nvGraphicFramePr>
        <p:xfrm>
          <a:off x="1562223" y="2304297"/>
          <a:ext cx="9067553" cy="1263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323">
                  <a:extLst>
                    <a:ext uri="{9D8B030D-6E8A-4147-A177-3AD203B41FA5}">
                      <a16:colId xmlns:a16="http://schemas.microsoft.com/office/drawing/2014/main" val="293791802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1433029710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41157157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998679546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50503513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019674507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593611491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4287929706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718897063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114710681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522450615"/>
                    </a:ext>
                  </a:extLst>
                </a:gridCol>
              </a:tblGrid>
              <a:tr h="377696"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▼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06710"/>
                  </a:ext>
                </a:extLst>
              </a:tr>
              <a:tr h="86739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z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=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z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=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595694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ECACEB61-48C2-A823-4196-EFDC48B9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26681355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281ABA2-4182-E012-FD86-1571F61D6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581317"/>
              </p:ext>
            </p:extLst>
          </p:nvPr>
        </p:nvGraphicFramePr>
        <p:xfrm>
          <a:off x="1562223" y="2304297"/>
          <a:ext cx="9067553" cy="1263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323">
                  <a:extLst>
                    <a:ext uri="{9D8B030D-6E8A-4147-A177-3AD203B41FA5}">
                      <a16:colId xmlns:a16="http://schemas.microsoft.com/office/drawing/2014/main" val="293791802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1433029710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41157157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998679546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50503513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019674507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593611491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4287929706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718897063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114710681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522450615"/>
                    </a:ext>
                  </a:extLst>
                </a:gridCol>
              </a:tblGrid>
              <a:tr h="377696"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▼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06710"/>
                  </a:ext>
                </a:extLst>
              </a:tr>
              <a:tr h="86739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z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=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z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=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595694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ECACEB61-48C2-A823-4196-EFDC48B9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19164629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281ABA2-4182-E012-FD86-1571F61D6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989553"/>
              </p:ext>
            </p:extLst>
          </p:nvPr>
        </p:nvGraphicFramePr>
        <p:xfrm>
          <a:off x="1562223" y="2304297"/>
          <a:ext cx="9067553" cy="1263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323">
                  <a:extLst>
                    <a:ext uri="{9D8B030D-6E8A-4147-A177-3AD203B41FA5}">
                      <a16:colId xmlns:a16="http://schemas.microsoft.com/office/drawing/2014/main" val="293791802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1433029710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41157157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998679546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50503513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019674507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593611491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4287929706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718897063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114710681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522450615"/>
                    </a:ext>
                  </a:extLst>
                </a:gridCol>
              </a:tblGrid>
              <a:tr h="377696"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▼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06710"/>
                  </a:ext>
                </a:extLst>
              </a:tr>
              <a:tr h="86739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z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=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z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=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2000" b="0" dirty="0">
                          <a:solidFill>
                            <a:srgbClr val="FF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+1</a:t>
                      </a:r>
                    </a:p>
                    <a:p>
                      <a:pPr algn="l"/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595694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ECACEB61-48C2-A823-4196-EFDC48B9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D9C865-A72D-028E-E33A-8515835A9642}"/>
              </a:ext>
            </a:extLst>
          </p:cNvPr>
          <p:cNvSpPr txBox="1"/>
          <p:nvPr/>
        </p:nvSpPr>
        <p:spPr>
          <a:xfrm>
            <a:off x="3222456" y="4181543"/>
            <a:ext cx="5747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*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’=‘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 있다면 무조건 크로아티아 문자가 하나 존재한다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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+1</a:t>
            </a:r>
            <a:endParaRPr kumimoji="1"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09129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281ABA2-4182-E012-FD86-1571F61D6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087260"/>
              </p:ext>
            </p:extLst>
          </p:nvPr>
        </p:nvGraphicFramePr>
        <p:xfrm>
          <a:off x="1562223" y="2304297"/>
          <a:ext cx="9067553" cy="1263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323">
                  <a:extLst>
                    <a:ext uri="{9D8B030D-6E8A-4147-A177-3AD203B41FA5}">
                      <a16:colId xmlns:a16="http://schemas.microsoft.com/office/drawing/2014/main" val="293791802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1433029710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41157157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998679546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50503513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019674507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593611491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4287929706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718897063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114710681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522450615"/>
                    </a:ext>
                  </a:extLst>
                </a:gridCol>
              </a:tblGrid>
              <a:tr h="377696"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▽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▽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▼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06710"/>
                  </a:ext>
                </a:extLst>
              </a:tr>
              <a:tr h="86739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z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=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z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=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+1</a:t>
                      </a:r>
                    </a:p>
                    <a:p>
                      <a:pPr algn="l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595694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ECACEB61-48C2-A823-4196-EFDC48B9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636123-DA95-DFA6-D83E-599F45D54E7A}"/>
              </a:ext>
            </a:extLst>
          </p:cNvPr>
          <p:cNvSpPr txBox="1"/>
          <p:nvPr/>
        </p:nvSpPr>
        <p:spPr>
          <a:xfrm>
            <a:off x="4458376" y="4181543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* ‘=‘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전의 두 문자가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’</a:t>
            </a:r>
            <a:r>
              <a:rPr kumimoji="1" lang="en-US" altLang="ko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dz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’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이다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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+1</a:t>
            </a:r>
            <a:endParaRPr kumimoji="1"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25589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281ABA2-4182-E012-FD86-1571F61D6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879389"/>
              </p:ext>
            </p:extLst>
          </p:nvPr>
        </p:nvGraphicFramePr>
        <p:xfrm>
          <a:off x="1562223" y="2304297"/>
          <a:ext cx="9067553" cy="1263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323">
                  <a:extLst>
                    <a:ext uri="{9D8B030D-6E8A-4147-A177-3AD203B41FA5}">
                      <a16:colId xmlns:a16="http://schemas.microsoft.com/office/drawing/2014/main" val="293791802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1433029710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41157157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998679546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50503513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019674507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593611491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4287929706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718897063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114710681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522450615"/>
                    </a:ext>
                  </a:extLst>
                </a:gridCol>
              </a:tblGrid>
              <a:tr h="377696"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▼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06710"/>
                  </a:ext>
                </a:extLst>
              </a:tr>
              <a:tr h="86739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z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=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z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=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개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595694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ECACEB61-48C2-A823-4196-EFDC48B9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12213856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281ABA2-4182-E012-FD86-1571F61D6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323310"/>
              </p:ext>
            </p:extLst>
          </p:nvPr>
        </p:nvGraphicFramePr>
        <p:xfrm>
          <a:off x="1562223" y="2304297"/>
          <a:ext cx="9067553" cy="1263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323">
                  <a:extLst>
                    <a:ext uri="{9D8B030D-6E8A-4147-A177-3AD203B41FA5}">
                      <a16:colId xmlns:a16="http://schemas.microsoft.com/office/drawing/2014/main" val="293791802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1433029710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41157157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998679546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50503513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019674507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593611491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4287929706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718897063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114710681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522450615"/>
                    </a:ext>
                  </a:extLst>
                </a:gridCol>
              </a:tblGrid>
              <a:tr h="377696"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▼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06710"/>
                  </a:ext>
                </a:extLst>
              </a:tr>
              <a:tr h="86739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z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=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z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=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+1</a:t>
                      </a:r>
                    </a:p>
                    <a:p>
                      <a:pPr algn="l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595694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ECACEB61-48C2-A823-4196-EFDC48B9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7E9040-E327-FED1-FF92-95634BA3A18E}"/>
              </a:ext>
            </a:extLst>
          </p:cNvPr>
          <p:cNvSpPr txBox="1"/>
          <p:nvPr/>
        </p:nvSpPr>
        <p:spPr>
          <a:xfrm>
            <a:off x="3222456" y="4181543"/>
            <a:ext cx="5747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*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’=‘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 있다면 무조건 크로아티아 문자가 하나 존재한다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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+1</a:t>
            </a:r>
            <a:endParaRPr kumimoji="1"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62074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281ABA2-4182-E012-FD86-1571F61D6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330041"/>
              </p:ext>
            </p:extLst>
          </p:nvPr>
        </p:nvGraphicFramePr>
        <p:xfrm>
          <a:off x="1562223" y="2304297"/>
          <a:ext cx="9067553" cy="1263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323">
                  <a:extLst>
                    <a:ext uri="{9D8B030D-6E8A-4147-A177-3AD203B41FA5}">
                      <a16:colId xmlns:a16="http://schemas.microsoft.com/office/drawing/2014/main" val="293791802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1433029710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41157157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998679546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50503513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019674507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593611491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4287929706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718897063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114710681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522450615"/>
                    </a:ext>
                  </a:extLst>
                </a:gridCol>
              </a:tblGrid>
              <a:tr h="377696"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▽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▽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▼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06710"/>
                  </a:ext>
                </a:extLst>
              </a:tr>
              <a:tr h="86739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z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=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z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=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2000" b="0" dirty="0">
                        <a:solidFill>
                          <a:srgbClr val="FF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l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595694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ECACEB61-48C2-A823-4196-EFDC48B9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F1EC3F-4FCC-7E75-79CD-899CEF84D5D0}"/>
              </a:ext>
            </a:extLst>
          </p:cNvPr>
          <p:cNvSpPr txBox="1"/>
          <p:nvPr/>
        </p:nvSpPr>
        <p:spPr>
          <a:xfrm>
            <a:off x="3910148" y="4181543"/>
            <a:ext cx="437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* ‘=‘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전의 두 문자가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’</a:t>
            </a:r>
            <a:r>
              <a:rPr kumimoji="1" lang="en-US" altLang="ko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dz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’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 아니다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다음 문자로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endParaRPr kumimoji="1"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16285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281ABA2-4182-E012-FD86-1571F61D6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194789"/>
              </p:ext>
            </p:extLst>
          </p:nvPr>
        </p:nvGraphicFramePr>
        <p:xfrm>
          <a:off x="1562223" y="2304297"/>
          <a:ext cx="9067553" cy="1263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323">
                  <a:extLst>
                    <a:ext uri="{9D8B030D-6E8A-4147-A177-3AD203B41FA5}">
                      <a16:colId xmlns:a16="http://schemas.microsoft.com/office/drawing/2014/main" val="293791802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1433029710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41157157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998679546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50503513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019674507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593611491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4287929706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718897063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114710681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522450615"/>
                    </a:ext>
                  </a:extLst>
                </a:gridCol>
              </a:tblGrid>
              <a:tr h="37769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06710"/>
                  </a:ext>
                </a:extLst>
              </a:tr>
              <a:tr h="86739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z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=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z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=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l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595694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ECACEB61-48C2-A823-4196-EFDC48B9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B014C7-21A8-0B6B-9A16-486628143F98}"/>
              </a:ext>
            </a:extLst>
          </p:cNvPr>
          <p:cNvSpPr txBox="1"/>
          <p:nvPr/>
        </p:nvSpPr>
        <p:spPr>
          <a:xfrm>
            <a:off x="2595694" y="4181543"/>
            <a:ext cx="70006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input_len</a:t>
            </a:r>
            <a:r>
              <a:rPr kumimoji="1" lang="en-US" altLang="ko-Kore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= 6, count = 3, </a:t>
            </a:r>
            <a:r>
              <a:rPr kumimoji="1" lang="en-US" altLang="ko-Kore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input_len</a:t>
            </a:r>
            <a:r>
              <a:rPr kumimoji="1" lang="en-US" altLang="ko-Kore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– count = 3</a:t>
            </a:r>
          </a:p>
          <a:p>
            <a:pPr algn="ctr"/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크로아티아 문자의 개수는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/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/>
            <a:r>
              <a:rPr kumimoji="1" lang="en-US" altLang="ko-Kore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파란색 음영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크로아티아 문자를 나타내기 위해 쓰기는 추가적인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character)</a:t>
            </a:r>
            <a:endParaRPr kumimoji="1"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52797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062F5-783C-ED4C-E5FB-5829EA717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경우의</a:t>
            </a:r>
            <a:r>
              <a:rPr kumimoji="1" lang="ko-KR" altLang="en-US" dirty="0"/>
              <a:t> 수 나누기 </a:t>
            </a:r>
            <a:r>
              <a:rPr kumimoji="1" lang="en-US" altLang="ko-KR" dirty="0"/>
              <a:t>&amp;</a:t>
            </a:r>
            <a:r>
              <a:rPr kumimoji="1" lang="ko-KR" altLang="en-US" dirty="0"/>
              <a:t> 묶기</a:t>
            </a: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78A535-403F-1A79-BFE7-CBA96ECFA6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ore-KR" altLang="en-US" sz="3200" dirty="0"/>
              <a:t>같은</a:t>
            </a:r>
            <a:r>
              <a:rPr lang="ko-KR" altLang="en-US" sz="3200" dirty="0"/>
              <a:t> 문자로 끝남</a:t>
            </a:r>
            <a:endParaRPr lang="en-US" altLang="ko-Kore-KR" sz="3200" dirty="0"/>
          </a:p>
          <a:p>
            <a:r>
              <a:rPr lang="en-US" altLang="ko-Kore-KR" sz="3200" dirty="0"/>
              <a:t>c- / d-</a:t>
            </a:r>
          </a:p>
          <a:p>
            <a:r>
              <a:rPr lang="en-US" altLang="ko-Kore-KR" sz="3200" dirty="0"/>
              <a:t>c= / s= / z=</a:t>
            </a:r>
          </a:p>
          <a:p>
            <a:r>
              <a:rPr lang="en-US" altLang="ko-Kore-KR" sz="3200" dirty="0" err="1"/>
              <a:t>dz</a:t>
            </a:r>
            <a:r>
              <a:rPr lang="en-US" altLang="ko-Kore-KR" sz="3200" dirty="0"/>
              <a:t>=</a:t>
            </a:r>
          </a:p>
          <a:p>
            <a:r>
              <a:rPr lang="en-US" altLang="ko-Kore-KR" sz="3200" dirty="0" err="1"/>
              <a:t>lj</a:t>
            </a:r>
            <a:r>
              <a:rPr lang="en-US" altLang="ko-Kore-KR" sz="3200" dirty="0"/>
              <a:t> / </a:t>
            </a:r>
            <a:r>
              <a:rPr lang="en-US" altLang="ko-Kore-KR" sz="3200" dirty="0" err="1"/>
              <a:t>nj</a:t>
            </a:r>
            <a:endParaRPr lang="en-US" altLang="ko-Kore-KR" sz="32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CDC00B6-4441-036C-ED7F-01E081DF9B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/>
              <a:t>같은 문자로 시작함</a:t>
            </a:r>
            <a:endParaRPr lang="en-US" altLang="ko-Kore-KR" sz="3200" dirty="0"/>
          </a:p>
          <a:p>
            <a:r>
              <a:rPr lang="en-US" altLang="ko-Kore-KR" sz="3200" dirty="0"/>
              <a:t>c- / c=</a:t>
            </a:r>
          </a:p>
          <a:p>
            <a:r>
              <a:rPr lang="en-US" altLang="ko-Kore-KR" sz="3200" dirty="0"/>
              <a:t>d- / </a:t>
            </a:r>
            <a:r>
              <a:rPr lang="en-US" altLang="ko-Kore-KR" sz="3200" dirty="0" err="1"/>
              <a:t>dz</a:t>
            </a:r>
            <a:r>
              <a:rPr lang="en-US" altLang="ko-Kore-KR" sz="3200" dirty="0"/>
              <a:t>=</a:t>
            </a:r>
          </a:p>
          <a:p>
            <a:r>
              <a:rPr lang="en-US" altLang="ko-Kore-KR" sz="3200" dirty="0"/>
              <a:t>s=</a:t>
            </a:r>
          </a:p>
          <a:p>
            <a:r>
              <a:rPr lang="en-US" altLang="ko-KR" sz="3200" dirty="0"/>
              <a:t>z=</a:t>
            </a:r>
            <a:endParaRPr lang="en-US" altLang="ko-Kore-KR" sz="3200" dirty="0"/>
          </a:p>
          <a:p>
            <a:r>
              <a:rPr lang="en-US" altLang="ko-Kore-KR" sz="3200" dirty="0" err="1"/>
              <a:t>lj</a:t>
            </a:r>
            <a:endParaRPr lang="en-US" altLang="ko-Kore-KR" sz="3200" dirty="0"/>
          </a:p>
          <a:p>
            <a:r>
              <a:rPr lang="en-US" altLang="ko-Kore-KR" sz="3200" dirty="0" err="1"/>
              <a:t>nj</a:t>
            </a:r>
            <a:endParaRPr lang="ko-Kore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49BB5C-7329-AAB4-A5FD-9FEC5C63E390}"/>
              </a:ext>
            </a:extLst>
          </p:cNvPr>
          <p:cNvSpPr txBox="1"/>
          <p:nvPr/>
        </p:nvSpPr>
        <p:spPr>
          <a:xfrm>
            <a:off x="838200" y="5078027"/>
            <a:ext cx="4687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어떻게 나누어야 할까</a:t>
            </a:r>
            <a:r>
              <a:rPr kumimoji="1" lang="en-US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  <a:endParaRPr kumimoji="1" lang="ko-Kore-KR" altLang="en-US" sz="4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74887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062F5-783C-ED4C-E5FB-5829EA717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경우의</a:t>
            </a:r>
            <a:r>
              <a:rPr kumimoji="1" lang="ko-KR" altLang="en-US" dirty="0"/>
              <a:t> 수 나누기 </a:t>
            </a:r>
            <a:r>
              <a:rPr kumimoji="1" lang="en-US" altLang="ko-KR" dirty="0"/>
              <a:t>&amp;</a:t>
            </a:r>
            <a:r>
              <a:rPr kumimoji="1" lang="ko-KR" altLang="en-US" dirty="0"/>
              <a:t> 묶기</a:t>
            </a: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78A535-403F-1A79-BFE7-CBA96ECFA6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4000" dirty="0"/>
              <a:t>같은 문자로 끝남</a:t>
            </a:r>
            <a:endParaRPr lang="en-US" altLang="ko-Kore-KR" sz="4000" dirty="0"/>
          </a:p>
          <a:p>
            <a:pPr>
              <a:lnSpc>
                <a:spcPct val="150000"/>
              </a:lnSpc>
            </a:pPr>
            <a:r>
              <a:rPr lang="en-US" altLang="ko-Kore-KR" sz="4000" dirty="0"/>
              <a:t>c- / d-</a:t>
            </a:r>
          </a:p>
          <a:p>
            <a:pPr>
              <a:lnSpc>
                <a:spcPct val="150000"/>
              </a:lnSpc>
            </a:pPr>
            <a:r>
              <a:rPr lang="en-US" altLang="ko-Kore-KR" sz="4000" dirty="0"/>
              <a:t>c= / s= / z=</a:t>
            </a:r>
          </a:p>
          <a:p>
            <a:pPr>
              <a:lnSpc>
                <a:spcPct val="150000"/>
              </a:lnSpc>
            </a:pPr>
            <a:r>
              <a:rPr lang="en-US" altLang="ko-Kore-KR" sz="4000" dirty="0" err="1"/>
              <a:t>dz</a:t>
            </a:r>
            <a:r>
              <a:rPr lang="en-US" altLang="ko-Kore-KR" sz="4000" dirty="0"/>
              <a:t>=</a:t>
            </a:r>
          </a:p>
          <a:p>
            <a:pPr>
              <a:lnSpc>
                <a:spcPct val="150000"/>
              </a:lnSpc>
            </a:pPr>
            <a:r>
              <a:rPr lang="en-US" altLang="ko-Kore-KR" sz="4000" dirty="0" err="1"/>
              <a:t>lj</a:t>
            </a:r>
            <a:r>
              <a:rPr lang="en-US" altLang="ko-Kore-KR" sz="4000" dirty="0"/>
              <a:t> / </a:t>
            </a:r>
            <a:r>
              <a:rPr lang="en-US" altLang="ko-Kore-KR" sz="4000" dirty="0" err="1"/>
              <a:t>nj</a:t>
            </a:r>
            <a:endParaRPr lang="en-US" altLang="ko-Kore-KR" sz="40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8DD696A-AD98-7509-F02F-74C6ADB16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7665" y="1825625"/>
            <a:ext cx="748613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sz="4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4000" dirty="0"/>
              <a:t>’-’</a:t>
            </a:r>
            <a:r>
              <a:rPr lang="ko-KR" altLang="en-US" sz="4000" dirty="0"/>
              <a:t> 로 끝나는 문자</a:t>
            </a:r>
            <a:endParaRPr lang="en-US" altLang="ko-KR" sz="4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4000" dirty="0"/>
              <a:t>‘=‘</a:t>
            </a:r>
            <a:r>
              <a:rPr lang="ko-KR" altLang="en-US" sz="4000" dirty="0"/>
              <a:t> 로 끝나는 </a:t>
            </a:r>
            <a:r>
              <a:rPr lang="en-US" altLang="ko-KR" sz="4000" dirty="0"/>
              <a:t>2</a:t>
            </a:r>
            <a:r>
              <a:rPr lang="ko-KR" altLang="en-US" sz="4000" dirty="0"/>
              <a:t>글자 문자</a:t>
            </a:r>
            <a:endParaRPr lang="en-US" altLang="ko-KR" sz="4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4000" dirty="0"/>
              <a:t>‘=‘</a:t>
            </a:r>
            <a:r>
              <a:rPr lang="ko-KR" altLang="en-US" sz="4000" dirty="0"/>
              <a:t>로 끝나는 </a:t>
            </a:r>
            <a:r>
              <a:rPr lang="en-US" altLang="ko-KR" sz="4000" dirty="0"/>
              <a:t>3</a:t>
            </a:r>
            <a:r>
              <a:rPr lang="ko-KR" altLang="en-US" sz="4000" dirty="0"/>
              <a:t>글자 문자</a:t>
            </a:r>
            <a:endParaRPr lang="en-US" altLang="ko-KR" sz="4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ore-KR" sz="4000" dirty="0"/>
              <a:t>’j’</a:t>
            </a:r>
            <a:r>
              <a:rPr lang="ko-KR" altLang="en-US" sz="4000" dirty="0"/>
              <a:t>로 끝나는 문자</a:t>
            </a:r>
            <a:endParaRPr lang="ko-Kore-KR" altLang="en-US" sz="4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50B170-472A-33FF-9670-1A83148903A1}"/>
              </a:ext>
            </a:extLst>
          </p:cNvPr>
          <p:cNvSpPr/>
          <p:nvPr/>
        </p:nvSpPr>
        <p:spPr>
          <a:xfrm>
            <a:off x="758757" y="2566464"/>
            <a:ext cx="8521430" cy="28696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3313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FB93483-34A4-4AB3-9199-449BA9F3B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/>
              <a:t>경우의</a:t>
            </a:r>
            <a:r>
              <a:rPr lang="ko-KR" altLang="en-US" dirty="0"/>
              <a:t> 수 나누기 </a:t>
            </a:r>
            <a:r>
              <a:rPr lang="en-US" altLang="ko-KR" dirty="0"/>
              <a:t>&amp;</a:t>
            </a:r>
            <a:r>
              <a:rPr lang="ko-KR" altLang="en-US" dirty="0"/>
              <a:t> 묶기</a:t>
            </a:r>
            <a:endParaRPr lang="ko-Kore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78F2DD-950F-3888-4BBD-2CD5EEE19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ore-KR" sz="2400" dirty="0"/>
              <a:t>‘</a:t>
            </a:r>
            <a:r>
              <a:rPr lang="en-US" altLang="ko-KR" sz="2400" dirty="0"/>
              <a:t>-’</a:t>
            </a:r>
            <a:r>
              <a:rPr lang="ko-KR" altLang="en-US" sz="2400" dirty="0"/>
              <a:t> 또는 </a:t>
            </a:r>
            <a:r>
              <a:rPr lang="en-US" altLang="ko-Kore-KR" sz="2400" dirty="0"/>
              <a:t>‘=‘</a:t>
            </a:r>
            <a:r>
              <a:rPr lang="ko-KR" altLang="en-US" sz="2400" dirty="0"/>
              <a:t>가 있으면 </a:t>
            </a:r>
            <a:r>
              <a:rPr lang="en-US" altLang="ko-KR" sz="2400" dirty="0"/>
              <a:t>2</a:t>
            </a:r>
            <a:r>
              <a:rPr lang="ko-KR" altLang="en-US" sz="2400" dirty="0"/>
              <a:t>개의 </a:t>
            </a:r>
            <a:r>
              <a:rPr lang="en-US" altLang="ko-KR" sz="2400" dirty="0"/>
              <a:t>character</a:t>
            </a:r>
            <a:r>
              <a:rPr lang="ko-KR" altLang="en-US" sz="2400" dirty="0"/>
              <a:t>가 크로아티아 문자 하나</a:t>
            </a:r>
            <a:endParaRPr lang="en-US" altLang="ko-KR" sz="24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/>
              <a:t>(</a:t>
            </a:r>
            <a:r>
              <a:rPr lang="ko-KR" altLang="en-US" sz="2000" dirty="0"/>
              <a:t>문제 조건</a:t>
            </a:r>
            <a:r>
              <a:rPr lang="en-US" altLang="ko-KR" sz="2000" dirty="0"/>
              <a:t>)</a:t>
            </a:r>
            <a:r>
              <a:rPr lang="ko-KR" altLang="en-US" sz="2000" dirty="0"/>
              <a:t> 입력은 알파벳 소문자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’-’,</a:t>
            </a:r>
            <a:r>
              <a:rPr lang="ko-KR" altLang="en-US" sz="2000" dirty="0"/>
              <a:t> </a:t>
            </a:r>
            <a:r>
              <a:rPr lang="en-US" altLang="ko-KR" sz="2000" dirty="0"/>
              <a:t>‘=‘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다른 상황을 고려하지 않음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‘j’</a:t>
            </a:r>
            <a:r>
              <a:rPr lang="ko-KR" altLang="en-US" sz="2400" dirty="0"/>
              <a:t>가 있으면</a:t>
            </a:r>
            <a:r>
              <a:rPr lang="en-US" altLang="ko-KR" sz="2400" dirty="0"/>
              <a:t>?</a:t>
            </a:r>
            <a:r>
              <a:rPr lang="ko-KR" altLang="en-US" sz="2400" dirty="0"/>
              <a:t> 전의 알파벳이 </a:t>
            </a:r>
            <a:r>
              <a:rPr lang="en-US" altLang="ko-KR" sz="2400" dirty="0"/>
              <a:t>‘n’, ‘l’</a:t>
            </a:r>
            <a:r>
              <a:rPr lang="ko-KR" altLang="en-US" sz="2400" dirty="0"/>
              <a:t>이면 </a:t>
            </a:r>
            <a:r>
              <a:rPr lang="en-US" altLang="ko-KR" sz="2400" dirty="0"/>
              <a:t>2</a:t>
            </a:r>
            <a:r>
              <a:rPr lang="ko-KR" altLang="en-US" sz="2400" dirty="0"/>
              <a:t>개의 </a:t>
            </a:r>
            <a:r>
              <a:rPr lang="en-US" altLang="ko-KR" sz="2400" dirty="0"/>
              <a:t>character</a:t>
            </a:r>
            <a:r>
              <a:rPr lang="ko-KR" altLang="en-US" sz="2400" dirty="0"/>
              <a:t>가 크로아티아 문자 하나</a:t>
            </a:r>
            <a:r>
              <a:rPr lang="en-US" altLang="ko-KR" sz="2400" dirty="0"/>
              <a:t> (</a:t>
            </a:r>
            <a:r>
              <a:rPr lang="en-US" altLang="ko-KR" sz="2400" dirty="0" err="1"/>
              <a:t>lj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nj</a:t>
            </a:r>
            <a:r>
              <a:rPr lang="en-US" altLang="ko-KR" sz="24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FF0000"/>
                </a:solidFill>
              </a:rPr>
              <a:t>‘=‘</a:t>
            </a:r>
            <a:r>
              <a:rPr lang="ko-KR" altLang="en-US" sz="2400" dirty="0">
                <a:solidFill>
                  <a:srgbClr val="FF0000"/>
                </a:solidFill>
              </a:rPr>
              <a:t>가 있으면서 전의 알파벳이 </a:t>
            </a:r>
            <a:r>
              <a:rPr lang="en-US" altLang="ko-KR" sz="2400" dirty="0">
                <a:solidFill>
                  <a:srgbClr val="FF0000"/>
                </a:solidFill>
              </a:rPr>
              <a:t>‘z’</a:t>
            </a:r>
            <a:r>
              <a:rPr lang="ko-KR" altLang="en-US" sz="2400" dirty="0">
                <a:solidFill>
                  <a:srgbClr val="FF0000"/>
                </a:solidFill>
              </a:rPr>
              <a:t>이면</a:t>
            </a:r>
            <a:r>
              <a:rPr lang="en-US" altLang="ko-KR" sz="2400" dirty="0">
                <a:solidFill>
                  <a:srgbClr val="FF0000"/>
                </a:solidFill>
              </a:rPr>
              <a:t>?</a:t>
            </a:r>
          </a:p>
          <a:p>
            <a:pPr marL="914400" lvl="1" indent="-457200">
              <a:lnSpc>
                <a:spcPct val="150000"/>
              </a:lnSpc>
              <a:buAutoNum type="arabicParenR"/>
            </a:pPr>
            <a:r>
              <a:rPr lang="en-US" altLang="ko-KR" sz="2000" dirty="0">
                <a:solidFill>
                  <a:srgbClr val="FF0000"/>
                </a:solidFill>
              </a:rPr>
              <a:t>’z’</a:t>
            </a:r>
            <a:r>
              <a:rPr lang="ko-KR" altLang="en-US" sz="2000" dirty="0">
                <a:solidFill>
                  <a:srgbClr val="FF0000"/>
                </a:solidFill>
              </a:rPr>
              <a:t> 전의 알파벳이 </a:t>
            </a:r>
            <a:r>
              <a:rPr lang="en-US" altLang="ko-KR" sz="2000" dirty="0">
                <a:solidFill>
                  <a:srgbClr val="FF0000"/>
                </a:solidFill>
              </a:rPr>
              <a:t>’d’</a:t>
            </a:r>
            <a:r>
              <a:rPr lang="ko-KR" altLang="en-US" sz="2000" dirty="0">
                <a:solidFill>
                  <a:srgbClr val="FF0000"/>
                </a:solidFill>
              </a:rPr>
              <a:t>이면 </a:t>
            </a:r>
            <a:r>
              <a:rPr lang="en-US" altLang="ko-KR" sz="2000" dirty="0">
                <a:solidFill>
                  <a:srgbClr val="FF0000"/>
                </a:solidFill>
              </a:rPr>
              <a:t>3</a:t>
            </a:r>
            <a:r>
              <a:rPr lang="ko-KR" altLang="en-US" sz="2000" dirty="0">
                <a:solidFill>
                  <a:srgbClr val="FF0000"/>
                </a:solidFill>
              </a:rPr>
              <a:t>개의 </a:t>
            </a:r>
            <a:r>
              <a:rPr lang="en-US" altLang="ko-KR" sz="2000" dirty="0">
                <a:solidFill>
                  <a:srgbClr val="FF0000"/>
                </a:solidFill>
              </a:rPr>
              <a:t>character</a:t>
            </a:r>
            <a:r>
              <a:rPr lang="ko-KR" altLang="en-US" sz="2000" dirty="0">
                <a:solidFill>
                  <a:srgbClr val="FF0000"/>
                </a:solidFill>
              </a:rPr>
              <a:t>가 크로아티아 문자 하나</a:t>
            </a:r>
            <a:r>
              <a:rPr lang="en-US" altLang="ko-KR" sz="2000" dirty="0">
                <a:solidFill>
                  <a:srgbClr val="FF0000"/>
                </a:solidFill>
              </a:rPr>
              <a:t> (</a:t>
            </a:r>
            <a:r>
              <a:rPr lang="en-US" altLang="ko-KR" sz="2000" dirty="0" err="1">
                <a:solidFill>
                  <a:srgbClr val="FF0000"/>
                </a:solidFill>
              </a:rPr>
              <a:t>dz</a:t>
            </a:r>
            <a:r>
              <a:rPr lang="en-US" altLang="ko-KR" sz="2000" dirty="0">
                <a:solidFill>
                  <a:srgbClr val="FF0000"/>
                </a:solidFill>
              </a:rPr>
              <a:t>=)</a:t>
            </a:r>
          </a:p>
          <a:p>
            <a:pPr marL="914400" lvl="1" indent="-457200">
              <a:lnSpc>
                <a:spcPct val="150000"/>
              </a:lnSpc>
              <a:buAutoNum type="arabicParenR"/>
            </a:pPr>
            <a:r>
              <a:rPr lang="ko-KR" altLang="en-US" sz="2000" dirty="0">
                <a:solidFill>
                  <a:srgbClr val="FF0000"/>
                </a:solidFill>
              </a:rPr>
              <a:t>그 외에는 </a:t>
            </a:r>
            <a:r>
              <a:rPr lang="en-US" altLang="ko-KR" sz="2000" dirty="0">
                <a:solidFill>
                  <a:srgbClr val="FF0000"/>
                </a:solidFill>
              </a:rPr>
              <a:t>2</a:t>
            </a:r>
            <a:r>
              <a:rPr lang="ko-KR" altLang="en-US" sz="2000" dirty="0">
                <a:solidFill>
                  <a:srgbClr val="FF0000"/>
                </a:solidFill>
              </a:rPr>
              <a:t>개의 </a:t>
            </a:r>
            <a:r>
              <a:rPr lang="en-US" altLang="ko-KR" sz="2000" dirty="0">
                <a:solidFill>
                  <a:srgbClr val="FF0000"/>
                </a:solidFill>
              </a:rPr>
              <a:t>character</a:t>
            </a:r>
            <a:r>
              <a:rPr lang="ko-KR" altLang="en-US" sz="2000" dirty="0">
                <a:solidFill>
                  <a:srgbClr val="FF0000"/>
                </a:solidFill>
              </a:rPr>
              <a:t>가 크로아티아 문자 하나 </a:t>
            </a:r>
            <a:r>
              <a:rPr lang="en-US" altLang="ko-KR" sz="2000" dirty="0">
                <a:solidFill>
                  <a:srgbClr val="FF0000"/>
                </a:solidFill>
              </a:rPr>
              <a:t>(z=)</a:t>
            </a:r>
          </a:p>
          <a:p>
            <a:pPr>
              <a:lnSpc>
                <a:spcPct val="150000"/>
              </a:lnSpc>
            </a:pPr>
            <a:endParaRPr lang="en-US" altLang="ko-Kore-KR" sz="2400" dirty="0"/>
          </a:p>
        </p:txBody>
      </p:sp>
    </p:spTree>
    <p:extLst>
      <p:ext uri="{BB962C8B-B14F-4D97-AF65-F5344CB8AC3E}">
        <p14:creationId xmlns:p14="http://schemas.microsoft.com/office/powerpoint/2010/main" val="36407608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99E2A-A903-2FCB-E23F-F6858A29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DB40B3-270E-CCF0-F6AD-FA12F7770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kumimoji="1" lang="en-US" altLang="ko-KR" dirty="0"/>
              <a:t>‘a’-’z’:</a:t>
            </a:r>
            <a:r>
              <a:rPr kumimoji="1" lang="ko-KR" altLang="en-US" dirty="0"/>
              <a:t> </a:t>
            </a:r>
            <a:r>
              <a:rPr kumimoji="1" lang="en-US" altLang="ko-KR" dirty="0"/>
              <a:t>character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개는 크로아티아 문자 </a:t>
            </a:r>
            <a:r>
              <a:rPr kumimoji="1" lang="en-US" altLang="ko-KR" dirty="0"/>
              <a:t>1</a:t>
            </a:r>
            <a:r>
              <a:rPr kumimoji="1" lang="ko-KR" altLang="en-US" dirty="0"/>
              <a:t>개</a:t>
            </a:r>
            <a:endParaRPr kumimoji="1" lang="en-US" altLang="ko-KR" dirty="0"/>
          </a:p>
          <a:p>
            <a:pPr>
              <a:lnSpc>
                <a:spcPct val="200000"/>
              </a:lnSpc>
            </a:pPr>
            <a:r>
              <a:rPr kumimoji="1" lang="en-US" altLang="ko-Kore-KR" dirty="0"/>
              <a:t>‘c-’ ‘c=‘ ‘d-’ ‘s=‘ ‘z=‘ ‘</a:t>
            </a:r>
            <a:r>
              <a:rPr kumimoji="1" lang="en-US" altLang="ko-Kore-KR" dirty="0" err="1"/>
              <a:t>lj</a:t>
            </a:r>
            <a:r>
              <a:rPr kumimoji="1" lang="en-US" altLang="ko-Kore-KR" dirty="0"/>
              <a:t>’ ‘</a:t>
            </a:r>
            <a:r>
              <a:rPr kumimoji="1" lang="en-US" altLang="ko-Kore-KR" dirty="0" err="1"/>
              <a:t>nj</a:t>
            </a:r>
            <a:r>
              <a:rPr kumimoji="1" lang="en-US" altLang="ko-Kore-KR" dirty="0"/>
              <a:t>’: character 2</a:t>
            </a:r>
            <a:r>
              <a:rPr kumimoji="1" lang="ko-KR" altLang="en-US" dirty="0"/>
              <a:t>개는 크로아티아 문자 </a:t>
            </a:r>
            <a:r>
              <a:rPr kumimoji="1" lang="en-US" altLang="ko-KR" dirty="0"/>
              <a:t>1</a:t>
            </a:r>
            <a:r>
              <a:rPr kumimoji="1" lang="ko-KR" altLang="en-US" dirty="0"/>
              <a:t>개</a:t>
            </a:r>
            <a:endParaRPr kumimoji="1" lang="en-US" altLang="ko-KR" dirty="0"/>
          </a:p>
          <a:p>
            <a:pPr>
              <a:lnSpc>
                <a:spcPct val="200000"/>
              </a:lnSpc>
            </a:pPr>
            <a:r>
              <a:rPr kumimoji="1" lang="en-US" altLang="ko-Kore-KR" dirty="0"/>
              <a:t>‘</a:t>
            </a:r>
            <a:r>
              <a:rPr kumimoji="1" lang="en-US" altLang="ko-Kore-KR" dirty="0" err="1"/>
              <a:t>dz</a:t>
            </a:r>
            <a:r>
              <a:rPr kumimoji="1" lang="en-US" altLang="ko-Kore-KR" dirty="0"/>
              <a:t>=‘: character 3</a:t>
            </a:r>
            <a:r>
              <a:rPr kumimoji="1" lang="ko-KR" altLang="en-US" dirty="0"/>
              <a:t>개는 크로아티아 문자 </a:t>
            </a:r>
            <a:r>
              <a:rPr kumimoji="1" lang="en-US" altLang="ko-KR" dirty="0"/>
              <a:t>1</a:t>
            </a:r>
            <a:r>
              <a:rPr kumimoji="1" lang="ko-KR" altLang="en-US" dirty="0"/>
              <a:t>개</a:t>
            </a:r>
            <a:endParaRPr kumimoji="1" lang="en-US" altLang="ko-KR" dirty="0"/>
          </a:p>
          <a:p>
            <a:pPr>
              <a:lnSpc>
                <a:spcPct val="200000"/>
              </a:lnSpc>
              <a:buFont typeface="Wingdings" pitchFamily="2" charset="2"/>
              <a:buChar char="è"/>
            </a:pPr>
            <a:r>
              <a:rPr kumimoji="1" lang="ko-KR" altLang="en-US" dirty="0">
                <a:sym typeface="Wingdings" pitchFamily="2" charset="2"/>
              </a:rPr>
              <a:t>전체 </a:t>
            </a:r>
            <a:r>
              <a:rPr kumimoji="1" lang="en-US" altLang="ko-KR" dirty="0">
                <a:sym typeface="Wingdings" pitchFamily="2" charset="2"/>
              </a:rPr>
              <a:t>character</a:t>
            </a:r>
            <a:r>
              <a:rPr kumimoji="1" lang="ko-KR" altLang="en-US" dirty="0">
                <a:sym typeface="Wingdings" pitchFamily="2" charset="2"/>
              </a:rPr>
              <a:t>의 개수 </a:t>
            </a:r>
            <a:r>
              <a:rPr kumimoji="1" lang="en-US" altLang="ko-KR" dirty="0">
                <a:sym typeface="Wingdings" pitchFamily="2" charset="2"/>
              </a:rPr>
              <a:t>–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(</a:t>
            </a:r>
            <a:r>
              <a:rPr kumimoji="1" lang="ko-KR" altLang="en-US" dirty="0">
                <a:sym typeface="Wingdings" pitchFamily="2" charset="2"/>
              </a:rPr>
              <a:t>크로아티아 문자 개수 </a:t>
            </a:r>
            <a:r>
              <a:rPr kumimoji="1" lang="en-US" altLang="ko-KR" dirty="0">
                <a:sym typeface="Wingdings" pitchFamily="2" charset="2"/>
              </a:rPr>
              <a:t>+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‘</a:t>
            </a:r>
            <a:r>
              <a:rPr kumimoji="1" lang="en-US" altLang="ko-KR" dirty="0" err="1">
                <a:sym typeface="Wingdings" pitchFamily="2" charset="2"/>
              </a:rPr>
              <a:t>dz</a:t>
            </a:r>
            <a:r>
              <a:rPr kumimoji="1" lang="en-US" altLang="ko-KR" dirty="0">
                <a:sym typeface="Wingdings" pitchFamily="2" charset="2"/>
              </a:rPr>
              <a:t>=’</a:t>
            </a:r>
            <a:r>
              <a:rPr kumimoji="1" lang="ko-KR" altLang="en-US" dirty="0">
                <a:sym typeface="Wingdings" pitchFamily="2" charset="2"/>
              </a:rPr>
              <a:t>의 개수</a:t>
            </a:r>
            <a:r>
              <a:rPr kumimoji="1" lang="en-US" altLang="ko-KR" dirty="0">
                <a:sym typeface="Wingdings" pitchFamily="2" charset="2"/>
              </a:rPr>
              <a:t>(</a:t>
            </a:r>
            <a:r>
              <a:rPr kumimoji="1" lang="ko-KR" altLang="en-US" dirty="0">
                <a:sym typeface="Wingdings" pitchFamily="2" charset="2"/>
              </a:rPr>
              <a:t>*</a:t>
            </a:r>
            <a:r>
              <a:rPr kumimoji="1" lang="en-US" altLang="ko-KR" dirty="0">
                <a:sym typeface="Wingdings" pitchFamily="2" charset="2"/>
              </a:rPr>
              <a:t>2</a:t>
            </a:r>
            <a:r>
              <a:rPr kumimoji="1" lang="ko-KR" altLang="en-US" dirty="0">
                <a:sym typeface="Wingdings" pitchFamily="2" charset="2"/>
              </a:rPr>
              <a:t>번 뺌</a:t>
            </a:r>
            <a:r>
              <a:rPr kumimoji="1" lang="en-US" altLang="ko-KR" dirty="0">
                <a:sym typeface="Wingdings" pitchFamily="2" charset="2"/>
              </a:rPr>
              <a:t>))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olidFill>
                  <a:srgbClr val="0070C0"/>
                </a:solidFill>
                <a:sym typeface="Wingdings" pitchFamily="2" charset="2"/>
              </a:rPr>
              <a:t>(=</a:t>
            </a:r>
            <a:r>
              <a:rPr kumimoji="1" lang="ko-KR" altLang="en-US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kumimoji="1" lang="en-US" altLang="ko-KR" dirty="0">
                <a:solidFill>
                  <a:srgbClr val="0070C0"/>
                </a:solidFill>
                <a:sym typeface="Wingdings" pitchFamily="2" charset="2"/>
              </a:rPr>
              <a:t>count)</a:t>
            </a:r>
          </a:p>
          <a:p>
            <a:pPr marL="0" indent="0">
              <a:lnSpc>
                <a:spcPct val="200000"/>
              </a:lnSpc>
              <a:buNone/>
            </a:pPr>
            <a:r>
              <a:rPr kumimoji="1" lang="ko-KR" altLang="en-US" dirty="0"/>
              <a:t>* </a:t>
            </a:r>
            <a:r>
              <a:rPr kumimoji="1" lang="en-US" altLang="ko-KR" dirty="0"/>
              <a:t>count </a:t>
            </a:r>
            <a:r>
              <a:rPr kumimoji="1" lang="ko-KR" altLang="en-US" dirty="0"/>
              <a:t>변수는 </a:t>
            </a:r>
            <a:r>
              <a:rPr kumimoji="1" lang="ko-KR" altLang="en-US" dirty="0">
                <a:solidFill>
                  <a:srgbClr val="FF0000"/>
                </a:solidFill>
              </a:rPr>
              <a:t>크로아티아 문자를 표현하기 위해 사용된 추가적인 </a:t>
            </a:r>
            <a:r>
              <a:rPr kumimoji="1" lang="en-US" altLang="ko-KR" dirty="0">
                <a:solidFill>
                  <a:srgbClr val="FF0000"/>
                </a:solidFill>
              </a:rPr>
              <a:t>character</a:t>
            </a:r>
            <a:r>
              <a:rPr kumimoji="1" lang="ko-KR" altLang="en-US" dirty="0">
                <a:solidFill>
                  <a:srgbClr val="FF0000"/>
                </a:solidFill>
              </a:rPr>
              <a:t>의 개수</a:t>
            </a:r>
            <a:endParaRPr kumimoji="1" lang="en-US" altLang="ko-Kore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8798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66B29-F82C-C04A-F716-50A8BE93C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case 1</a:t>
            </a:r>
            <a:endParaRPr kumimoji="1" lang="ko-Kore-KR" altLang="en-US" dirty="0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275D21C1-AFFE-C369-CDCB-F6B4BD6C8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500009"/>
              </p:ext>
            </p:extLst>
          </p:nvPr>
        </p:nvGraphicFramePr>
        <p:xfrm>
          <a:off x="1562223" y="2304297"/>
          <a:ext cx="9067553" cy="1263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323">
                  <a:extLst>
                    <a:ext uri="{9D8B030D-6E8A-4147-A177-3AD203B41FA5}">
                      <a16:colId xmlns:a16="http://schemas.microsoft.com/office/drawing/2014/main" val="293791802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1433029710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41157157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998679546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50503513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019674507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593611491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4287929706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718897063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114710681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522450615"/>
                    </a:ext>
                  </a:extLst>
                </a:gridCol>
              </a:tblGrid>
              <a:tr h="37769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▼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06710"/>
                  </a:ext>
                </a:extLst>
              </a:tr>
              <a:tr h="86739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j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=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j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k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595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4603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66B29-F82C-C04A-F716-50A8BE93C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275D21C1-AFFE-C369-CDCB-F6B4BD6C8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623862"/>
              </p:ext>
            </p:extLst>
          </p:nvPr>
        </p:nvGraphicFramePr>
        <p:xfrm>
          <a:off x="1562223" y="2304297"/>
          <a:ext cx="9067553" cy="1263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323">
                  <a:extLst>
                    <a:ext uri="{9D8B030D-6E8A-4147-A177-3AD203B41FA5}">
                      <a16:colId xmlns:a16="http://schemas.microsoft.com/office/drawing/2014/main" val="293791802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1433029710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41157157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998679546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50503513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019674507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593611491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4287929706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718897063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114710681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522450615"/>
                    </a:ext>
                  </a:extLst>
                </a:gridCol>
              </a:tblGrid>
              <a:tr h="377696"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▼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06710"/>
                  </a:ext>
                </a:extLst>
              </a:tr>
              <a:tr h="86739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j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=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j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k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59569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16B2821-7BEF-72A7-49E8-916A989BF2EF}"/>
              </a:ext>
            </a:extLst>
          </p:cNvPr>
          <p:cNvSpPr txBox="1"/>
          <p:nvPr/>
        </p:nvSpPr>
        <p:spPr>
          <a:xfrm>
            <a:off x="3979077" y="4181543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*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‘</a:t>
            </a:r>
            <a:r>
              <a:rPr kumimoji="1" lang="en-US" altLang="ko-Kore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j’</a:t>
            </a:r>
            <a:r>
              <a:rPr kumimoji="1"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만났다면 이전의 알파벳을 검사해야 함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kumimoji="1"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51310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66B29-F82C-C04A-F716-50A8BE93C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275D21C1-AFFE-C369-CDCB-F6B4BD6C8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473819"/>
              </p:ext>
            </p:extLst>
          </p:nvPr>
        </p:nvGraphicFramePr>
        <p:xfrm>
          <a:off x="1562223" y="2304297"/>
          <a:ext cx="9067553" cy="1263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323">
                  <a:extLst>
                    <a:ext uri="{9D8B030D-6E8A-4147-A177-3AD203B41FA5}">
                      <a16:colId xmlns:a16="http://schemas.microsoft.com/office/drawing/2014/main" val="293791802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1433029710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41157157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998679546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505035138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019674507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2593611491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4287929706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718897063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114710681"/>
                    </a:ext>
                  </a:extLst>
                </a:gridCol>
                <a:gridCol w="824323">
                  <a:extLst>
                    <a:ext uri="{9D8B030D-6E8A-4147-A177-3AD203B41FA5}">
                      <a16:colId xmlns:a16="http://schemas.microsoft.com/office/drawing/2014/main" val="522450615"/>
                    </a:ext>
                  </a:extLst>
                </a:gridCol>
              </a:tblGrid>
              <a:tr h="377696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▽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▼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06710"/>
                  </a:ext>
                </a:extLst>
              </a:tr>
              <a:tr h="86739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j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=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j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k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+1</a:t>
                      </a:r>
                      <a:endParaRPr lang="en-US" altLang="ko-Kore-KR" sz="2000" b="0" dirty="0">
                        <a:solidFill>
                          <a:srgbClr val="FF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l"/>
                      <a:r>
                        <a:rPr lang="en-US" altLang="ko-Kore-KR" sz="20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endParaRPr lang="ko-Kore-KR" altLang="en-US" sz="20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59569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19D55E6-C51A-EC07-1152-79F36062BA28}"/>
              </a:ext>
            </a:extLst>
          </p:cNvPr>
          <p:cNvSpPr txBox="1"/>
          <p:nvPr/>
        </p:nvSpPr>
        <p:spPr>
          <a:xfrm>
            <a:off x="4643522" y="4181543"/>
            <a:ext cx="290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*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이전 문자가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‘l’ 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또는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‘n’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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+1</a:t>
            </a:r>
            <a:endParaRPr kumimoji="1"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95804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755</Words>
  <Application>Microsoft Macintosh PowerPoint</Application>
  <PresentationFormat>와이드스크린</PresentationFormat>
  <Paragraphs>325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Apple SD Gothic Neo</vt:lpstr>
      <vt:lpstr>Arial</vt:lpstr>
      <vt:lpstr>Calibri</vt:lpstr>
      <vt:lpstr>Wingdings</vt:lpstr>
      <vt:lpstr>Office 테마</vt:lpstr>
      <vt:lpstr>우리 함께, 코딩해 봄 6주차</vt:lpstr>
      <vt:lpstr>Main Concept</vt:lpstr>
      <vt:lpstr>경우의 수 나누기 &amp; 묶기</vt:lpstr>
      <vt:lpstr>경우의 수 나누기 &amp; 묶기</vt:lpstr>
      <vt:lpstr>경우의 수 나누기 &amp; 묶기</vt:lpstr>
      <vt:lpstr>알고리즘</vt:lpstr>
      <vt:lpstr>case 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case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백준 2941 해설</dc:title>
  <dc:creator>김건우</dc:creator>
  <cp:lastModifiedBy>김건우</cp:lastModifiedBy>
  <cp:revision>34</cp:revision>
  <dcterms:created xsi:type="dcterms:W3CDTF">2022-12-08T07:43:21Z</dcterms:created>
  <dcterms:modified xsi:type="dcterms:W3CDTF">2022-12-09T08:40:06Z</dcterms:modified>
</cp:coreProperties>
</file>