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4" r:id="rId9"/>
    <p:sldId id="261" r:id="rId10"/>
    <p:sldId id="266" r:id="rId11"/>
    <p:sldId id="262" r:id="rId12"/>
    <p:sldId id="270" r:id="rId13"/>
    <p:sldId id="271" r:id="rId14"/>
    <p:sldId id="275" r:id="rId15"/>
    <p:sldId id="263" r:id="rId16"/>
    <p:sldId id="276" r:id="rId17"/>
    <p:sldId id="277" r:id="rId18"/>
    <p:sldId id="273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BA6A-C652-AF80-37AF-C82052C00852}" v="186" dt="2024-05-11T04:39:14.662"/>
    <p1510:client id="{BAB2D778-76F0-5213-1AEB-CAF648493B18}" v="562" dt="2024-05-12T13:40:4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68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166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8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39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2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165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965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89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3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3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70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75D7-E5D1-45C3-8794-755468BBBD4B}" type="datetimeFigureOut">
              <a:rPr lang="en-MY" smtClean="0"/>
              <a:t>14/5/2024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4548-CA01-4401-9D7F-DB842AAA5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67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4" y="1030288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4" y="3602038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3" y="1122363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249" y="36576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Difference between Git and 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u="sng"/>
              <a:t>Git</a:t>
            </a:r>
            <a:r>
              <a:rPr lang="en-MY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MY" dirty="0"/>
              <a:t>A software tool</a:t>
            </a:r>
          </a:p>
          <a:p>
            <a:r>
              <a:rPr lang="en-MY" dirty="0"/>
              <a:t>Installed on local system</a:t>
            </a:r>
            <a:endParaRPr lang="en-MY" dirty="0">
              <a:cs typeface="Calibri"/>
            </a:endParaRPr>
          </a:p>
          <a:p>
            <a:r>
              <a:rPr lang="en-MY" dirty="0"/>
              <a:t>Used to manage different version of the source code</a:t>
            </a:r>
            <a:endParaRPr lang="en-MY" dirty="0">
              <a:cs typeface="Calibri"/>
            </a:endParaRPr>
          </a:p>
          <a:p>
            <a:r>
              <a:rPr lang="en-MY" dirty="0"/>
              <a:t>Provides command lines and GUI to interact with the files</a:t>
            </a:r>
            <a:endParaRPr lang="en-MY" dirty="0">
              <a:cs typeface="Calibri"/>
            </a:endParaRPr>
          </a:p>
          <a:p>
            <a:endParaRPr lang="en-MY"/>
          </a:p>
          <a:p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u="sng"/>
              <a:t>GitHub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MY"/>
              <a:t>A service</a:t>
            </a:r>
          </a:p>
          <a:p>
            <a:r>
              <a:rPr lang="en-MY"/>
              <a:t>Hosted on the web</a:t>
            </a:r>
          </a:p>
          <a:p>
            <a:r>
              <a:rPr lang="en-MY"/>
              <a:t>Used to have a copy of the local repository code</a:t>
            </a:r>
          </a:p>
          <a:p>
            <a:r>
              <a:rPr lang="en-MY"/>
              <a:t>Provides a graphical interface to store files</a:t>
            </a:r>
          </a:p>
          <a:p>
            <a:endParaRPr lang="en-MY"/>
          </a:p>
        </p:txBody>
      </p:sp>
      <p:pic>
        <p:nvPicPr>
          <p:cNvPr id="8" name="Picture 7" descr="A close-up of logos&#10;&#10;Description automatically generated">
            <a:extLst>
              <a:ext uri="{FF2B5EF4-FFF2-40B4-BE49-F238E27FC236}">
                <a16:creationId xmlns:a16="http://schemas.microsoft.com/office/drawing/2014/main" id="{BED39EAC-9D9C-9E66-4914-58258E0A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33" y="48571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and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854" y="1828006"/>
            <a:ext cx="10515600" cy="4884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000" dirty="0"/>
              <a:t>Git Push and Git Pull Command</a:t>
            </a:r>
            <a:endParaRPr lang="en-MY" sz="2000" dirty="0">
              <a:cs typeface="Calibri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To push content from a local repository to a remote repository</a:t>
            </a:r>
            <a:r>
              <a:rPr lang="en-US" altLang="en-US" sz="2000" dirty="0">
                <a:latin typeface="Arial"/>
                <a:cs typeface="Arial"/>
              </a:rPr>
              <a:t>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To make available changes to other team members, a push is performed following changes made to a local repository. Commits are moved from the local repository to the remote repository by pushing.</a:t>
            </a:r>
            <a:r>
              <a:rPr lang="en-US" altLang="en-US" sz="2000" dirty="0">
                <a:latin typeface="Arial"/>
                <a:cs typeface="Arial"/>
              </a:rPr>
              <a:t> 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Push the file to GitHub and pull the file from GitHub to local repository.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latin typeface="Calibri"/>
                <a:cs typeface="Calibri"/>
              </a:rPr>
              <a:t>$ git push -- copy a commit to repository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latin typeface="Calibri"/>
                <a:cs typeface="Calibri"/>
              </a:rPr>
              <a:t>$ git pull – pull down commit from repository</a:t>
            </a:r>
            <a:endParaRPr lang="en-US" dirty="0"/>
          </a:p>
          <a:p>
            <a:pPr lvl="1"/>
            <a:endParaRPr lang="en-MY"/>
          </a:p>
          <a:p>
            <a:pPr lvl="1"/>
            <a:endParaRPr lang="en-MY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8117" y="4576564"/>
            <a:ext cx="2029097" cy="888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177" y="4638752"/>
            <a:ext cx="2042337" cy="902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56" y="5679829"/>
            <a:ext cx="2042337" cy="902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3595" y="4679644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/>
              <a:t>Project</a:t>
            </a:r>
          </a:p>
          <a:p>
            <a:pPr algn="ctr"/>
            <a:r>
              <a:rPr lang="en-MY"/>
              <a:t>Individual 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8819" y="490522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GitHub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8894" y="600073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Commit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902225" y="4922730"/>
            <a:ext cx="2324100" cy="1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ight Arrow 15"/>
          <p:cNvSpPr/>
          <p:nvPr/>
        </p:nvSpPr>
        <p:spPr>
          <a:xfrm rot="1262922" flipV="1">
            <a:off x="3478710" y="5718886"/>
            <a:ext cx="1445351" cy="136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ight Arrow 16"/>
          <p:cNvSpPr/>
          <p:nvPr/>
        </p:nvSpPr>
        <p:spPr>
          <a:xfrm rot="19722033">
            <a:off x="6927463" y="5918146"/>
            <a:ext cx="1398641" cy="180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5688335" y="45298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pull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8429" y="554353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add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3013" y="56347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7827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53" y="18280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latin typeface="Arial"/>
                <a:cs typeface="Arial"/>
              </a:rPr>
              <a:t>Collaborators – team members, they are given permission to make changes to the project in the repository.</a:t>
            </a:r>
          </a:p>
          <a:p>
            <a:r>
              <a:rPr lang="en-US" altLang="en-US" dirty="0">
                <a:latin typeface="Arial"/>
                <a:cs typeface="Arial"/>
              </a:rPr>
              <a:t>Branch - working on something which separated from the current project or main branch. Once completed, it can be merged with the main or master branch.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$ git branch - lets you create, list, rename, and delete branches.</a:t>
            </a:r>
          </a:p>
          <a:p>
            <a:pPr lvl="1"/>
            <a:endParaRPr lang="en-MY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53" y="1828006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en-US" dirty="0">
                <a:latin typeface="Arial"/>
                <a:cs typeface="Arial"/>
              </a:rPr>
              <a:t>Git Merge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altLang="en-US" dirty="0">
                <a:latin typeface="Arial"/>
                <a:cs typeface="Arial"/>
              </a:rPr>
              <a:t>Merging is the process of integrating changes from one branch into another, typically done to incorporate new features or bug fixes into the main codebase.</a:t>
            </a:r>
          </a:p>
          <a:p>
            <a:pPr lvl="1"/>
            <a:r>
              <a:rPr lang="en-US" altLang="en-US">
                <a:latin typeface="Arial"/>
                <a:cs typeface="Arial"/>
              </a:rPr>
              <a:t>Merge a branch into the active branch.</a:t>
            </a:r>
            <a:endParaRPr lang="en-US" altLang="en-US" dirty="0">
              <a:latin typeface="Arial"/>
              <a:cs typeface="Arial"/>
            </a:endParaRPr>
          </a:p>
          <a:p>
            <a:r>
              <a:rPr lang="en-US" altLang="en-US" dirty="0">
                <a:latin typeface="Arial"/>
                <a:cs typeface="Arial"/>
              </a:rPr>
              <a:t>Merge conflict mat arise when for example 2 people update same changes to the same file.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Take developer 1's version and discard developer 2's version.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Override developer 1's version, use developer 2's version.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Manually merge changes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en-US" dirty="0">
                <a:latin typeface="Arial"/>
                <a:cs typeface="Arial"/>
              </a:rPr>
              <a:t>$ git merge &lt;name of the branch to be merged&gt;</a:t>
            </a:r>
          </a:p>
          <a:p>
            <a:pPr lvl="1"/>
            <a:endParaRPr lang="en-MY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53" y="1828006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en-US" dirty="0">
                <a:latin typeface="Arial"/>
                <a:cs typeface="Arial"/>
              </a:rPr>
              <a:t>Git Pull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A combination of two commands: git fetch and git merge.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Fetch and merge the changes from the remote repository to the local repository.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For updating the local repository with the latest changes from the remote repository.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When collaborating with others, git pull command is useful to get the changes that collaborators pushed to the remote repository.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It is also useful for collaborating with other developers who may have pushed their changes to the remote repository.</a:t>
            </a:r>
          </a:p>
          <a:p>
            <a:pPr lvl="1"/>
            <a:r>
              <a:rPr lang="en-US" altLang="en-US" dirty="0">
                <a:latin typeface="Arial"/>
                <a:cs typeface="Arial"/>
              </a:rPr>
              <a:t>$ git pull "remote name" "branch name"</a:t>
            </a:r>
          </a:p>
          <a:p>
            <a:pPr lvl="1"/>
            <a:r>
              <a:rPr lang="en-US" altLang="en-US" dirty="0" err="1">
                <a:latin typeface="Arial"/>
                <a:ea typeface="Calibri" panose="020F0502020204030204"/>
                <a:cs typeface="Arial"/>
              </a:rPr>
              <a:t>e.g</a:t>
            </a:r>
            <a:r>
              <a:rPr lang="en-US" altLang="en-US" dirty="0">
                <a:latin typeface="Arial"/>
                <a:ea typeface="Calibri" panose="020F0502020204030204"/>
                <a:cs typeface="Arial"/>
              </a:rPr>
              <a:t> $ git pull origin main</a:t>
            </a:r>
          </a:p>
          <a:p>
            <a:endParaRPr lang="en-US" altLang="en-US" dirty="0">
              <a:latin typeface="Arial"/>
              <a:ea typeface="Calibri" panose="020F0502020204030204"/>
              <a:cs typeface="Arial"/>
            </a:endParaRPr>
          </a:p>
          <a:p>
            <a:pPr lvl="1"/>
            <a:endParaRPr lang="en-MY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MY" sz="3200" dirty="0"/>
              <a:t>How to install Git.</a:t>
            </a:r>
          </a:p>
          <a:p>
            <a:pPr lvl="2"/>
            <a:r>
              <a:rPr lang="en-US" sz="2400" dirty="0"/>
              <a:t>Download and install Git (choose the 64/32 bit version). Once installed, </a:t>
            </a:r>
            <a:r>
              <a:rPr lang="en-US" sz="2400" b="1" dirty="0"/>
              <a:t>select Launch the Git Bash</a:t>
            </a:r>
            <a:r>
              <a:rPr lang="en-US" sz="2400" dirty="0"/>
              <a:t>, then click on finish.</a:t>
            </a:r>
            <a:endParaRPr lang="en-US" sz="2400" dirty="0">
              <a:ea typeface="Calibri" panose="020F0502020204030204"/>
              <a:cs typeface="Calibri"/>
            </a:endParaRPr>
          </a:p>
          <a:p>
            <a:r>
              <a:rPr lang="en-US" sz="3200" dirty="0">
                <a:cs typeface="Calibri"/>
              </a:rPr>
              <a:t>Creating and initializing directory.</a:t>
            </a:r>
            <a:endParaRPr lang="en-US" sz="3200">
              <a:ea typeface="Calibri"/>
              <a:cs typeface="Calibri"/>
            </a:endParaRPr>
          </a:p>
          <a:p>
            <a:pPr lvl="2"/>
            <a:r>
              <a:rPr lang="en-US" sz="2400" dirty="0"/>
              <a:t>To create a directory:	$ </a:t>
            </a:r>
            <a:r>
              <a:rPr lang="en-US" sz="2400" dirty="0" err="1"/>
              <a:t>mkdir</a:t>
            </a:r>
            <a:r>
              <a:rPr lang="en-US" sz="2400" dirty="0"/>
              <a:t> "directory name" (</a:t>
            </a:r>
            <a:r>
              <a:rPr lang="en-US" sz="2400" dirty="0" err="1"/>
              <a:t>tryit</a:t>
            </a:r>
            <a:r>
              <a:rPr lang="en-US" sz="2400" dirty="0"/>
              <a:t>)</a:t>
            </a:r>
            <a:endParaRPr lang="en-US" sz="2400" dirty="0">
              <a:cs typeface="Calibri"/>
            </a:endParaRPr>
          </a:p>
          <a:p>
            <a:pPr lvl="2"/>
            <a:r>
              <a:rPr lang="en-US" sz="2400" dirty="0"/>
              <a:t>To change to the new directory:	$ cd "directory name" (</a:t>
            </a:r>
            <a:r>
              <a:rPr lang="en-US" sz="2400" dirty="0" err="1"/>
              <a:t>tryit</a:t>
            </a:r>
            <a:r>
              <a:rPr lang="en-US" sz="2400" dirty="0"/>
              <a:t>)</a:t>
            </a:r>
            <a:endParaRPr lang="en-US" sz="2400" dirty="0">
              <a:cs typeface="Calibri"/>
            </a:endParaRPr>
          </a:p>
          <a:p>
            <a:pPr lvl="2"/>
            <a:r>
              <a:rPr lang="en-US" sz="2400" dirty="0"/>
              <a:t>To initialize the directory:	$ git </a:t>
            </a:r>
            <a:r>
              <a:rPr lang="en-US" sz="2400" err="1"/>
              <a:t>init</a:t>
            </a:r>
            <a:endParaRPr lang="en-US" sz="2400">
              <a:cs typeface="Calibri"/>
            </a:endParaRPr>
          </a:p>
          <a:p>
            <a:pPr lvl="2"/>
            <a:r>
              <a:rPr lang="en-US" sz="2400" dirty="0"/>
              <a:t>To check status:	$ git status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ea typeface="Calibri" panose="020F0502020204030204"/>
                <a:cs typeface="Calibri" panose="020F0502020204030204"/>
              </a:rPr>
              <a:t>Creating file, adding file to local repository and commit file.</a:t>
            </a:r>
          </a:p>
          <a:p>
            <a:pPr lvl="2"/>
            <a:r>
              <a:rPr lang="en-US" sz="2400" dirty="0"/>
              <a:t>To add file to current directory: 	$ git add “filename” (</a:t>
            </a:r>
            <a:r>
              <a:rPr lang="en-US" sz="2400" dirty="0" err="1"/>
              <a:t>newfile</a:t>
            </a:r>
            <a:r>
              <a:rPr lang="en-US" sz="2400" dirty="0"/>
              <a:t>)</a:t>
            </a:r>
            <a:endParaRPr lang="en-US" sz="2400" dirty="0">
              <a:cs typeface="Calibri"/>
            </a:endParaRPr>
          </a:p>
          <a:p>
            <a:pPr lvl="2"/>
            <a:r>
              <a:rPr lang="en-US" sz="2400" dirty="0"/>
              <a:t>To make a commit:	$ git commit</a:t>
            </a:r>
            <a:endParaRPr lang="en-US" sz="2400" dirty="0">
              <a:cs typeface="Calibri"/>
            </a:endParaRPr>
          </a:p>
          <a:p>
            <a:pPr lvl="2"/>
            <a:endParaRPr lang="en-US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MY" sz="3200" dirty="0">
                <a:ea typeface="Calibri"/>
                <a:cs typeface="Calibri"/>
              </a:rPr>
              <a:t>Branch </a:t>
            </a:r>
          </a:p>
          <a:p>
            <a:r>
              <a:rPr lang="en-MY" sz="3200" dirty="0">
                <a:ea typeface="Calibri"/>
                <a:cs typeface="Calibri"/>
              </a:rPr>
              <a:t>Allows developer to work on different features, or bug fixes without affecting the project the master branch or other branch.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Used to list, create, or delete branches in a Git repository.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A branch lets you separate your work from other changes in the repository by providing a link to a particular commit.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git branch or git branch –list  to list all local branches in the repository.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git branch -r or git branch --remote  to list all remote branches.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git branch –a or git branch --all  to list all local and remote branches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git branch </a:t>
            </a:r>
            <a:r>
              <a:rPr lang="en-MY" sz="2100" dirty="0" err="1">
                <a:ea typeface="Calibri"/>
                <a:cs typeface="Calibri"/>
              </a:rPr>
              <a:t>newbranch</a:t>
            </a:r>
            <a:r>
              <a:rPr lang="en-MY" sz="2100" dirty="0">
                <a:ea typeface="Calibri"/>
                <a:cs typeface="Calibri"/>
              </a:rPr>
              <a:t>  to create a new branch named </a:t>
            </a:r>
            <a:r>
              <a:rPr lang="en-MY" sz="2100" dirty="0" err="1">
                <a:ea typeface="Calibri"/>
                <a:cs typeface="Calibri"/>
              </a:rPr>
              <a:t>newbranch</a:t>
            </a:r>
            <a:r>
              <a:rPr lang="en-MY" sz="2100" dirty="0"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git switch -c </a:t>
            </a:r>
            <a:r>
              <a:rPr lang="en-MY" sz="2100" dirty="0" err="1">
                <a:ea typeface="Calibri"/>
                <a:cs typeface="Calibri"/>
              </a:rPr>
              <a:t>newbranch</a:t>
            </a:r>
            <a:r>
              <a:rPr lang="en-MY" sz="2100" dirty="0">
                <a:ea typeface="Calibri"/>
                <a:cs typeface="Calibri"/>
              </a:rPr>
              <a:t>  to switch to the new branch.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100" dirty="0">
                <a:ea typeface="Calibri"/>
                <a:cs typeface="Calibri"/>
              </a:rPr>
              <a:t> git branch -D </a:t>
            </a:r>
            <a:r>
              <a:rPr lang="en-MY" sz="2100" dirty="0" err="1">
                <a:ea typeface="Calibri"/>
                <a:cs typeface="Calibri"/>
              </a:rPr>
              <a:t>newbranch</a:t>
            </a:r>
            <a:r>
              <a:rPr lang="en-MY" sz="2100" dirty="0">
                <a:ea typeface="Calibri"/>
                <a:cs typeface="Calibri"/>
              </a:rPr>
              <a:t>  to delete branch.</a:t>
            </a:r>
            <a:br>
              <a:rPr lang="en-MY" sz="2800" dirty="0">
                <a:ea typeface="Calibri"/>
                <a:cs typeface="Calibri"/>
              </a:rPr>
            </a:br>
            <a:endParaRPr lang="en-MY" sz="2800" dirty="0">
              <a:ea typeface="Calibri"/>
              <a:cs typeface="Calibri"/>
            </a:endParaRPr>
          </a:p>
          <a:p>
            <a:endParaRPr lang="en-MY" sz="3200" dirty="0">
              <a:ea typeface="Calibri"/>
              <a:cs typeface="Calibri"/>
            </a:endParaRPr>
          </a:p>
          <a:p>
            <a:pPr lvl="2"/>
            <a:endParaRPr lang="en-US" sz="2400" dirty="0">
              <a:ea typeface="Calibri" panose="020F0502020204030204"/>
              <a:cs typeface="Calibri"/>
            </a:endParaRPr>
          </a:p>
          <a:p>
            <a:pPr lvl="2"/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8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MY" sz="3200" dirty="0">
                <a:ea typeface="Calibri"/>
                <a:cs typeface="Calibri"/>
              </a:rPr>
              <a:t>Branch </a:t>
            </a:r>
          </a:p>
          <a:p>
            <a:r>
              <a:rPr lang="en-MY" sz="3200" dirty="0">
                <a:ea typeface="Calibri"/>
                <a:cs typeface="Calibri"/>
              </a:rPr>
              <a:t>Allows developer to work on different features, or bug fixes without affecting the project the master branch or other branch.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000" dirty="0">
                <a:ea typeface="Calibri"/>
                <a:cs typeface="Calibri"/>
              </a:rPr>
              <a:t>git checkout command is used to switch branches or restore working tree files. It can also be used to create new branches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000" dirty="0">
                <a:ea typeface="Calibri"/>
                <a:cs typeface="Calibri"/>
              </a:rPr>
              <a:t>git checkout </a:t>
            </a:r>
            <a:r>
              <a:rPr lang="en-MY" sz="2000" dirty="0" err="1">
                <a:ea typeface="Calibri"/>
                <a:cs typeface="Calibri"/>
              </a:rPr>
              <a:t>newbranch</a:t>
            </a:r>
            <a:r>
              <a:rPr lang="en-MY" sz="2000" dirty="0">
                <a:ea typeface="Calibri"/>
                <a:cs typeface="Calibri"/>
              </a:rPr>
              <a:t>  to switch to </a:t>
            </a:r>
            <a:r>
              <a:rPr lang="en-MY" sz="2000" dirty="0" err="1">
                <a:ea typeface="Calibri"/>
                <a:cs typeface="Calibri"/>
              </a:rPr>
              <a:t>newbranch</a:t>
            </a:r>
            <a:r>
              <a:rPr lang="en-MY" sz="2000" dirty="0"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2000" dirty="0">
                <a:ea typeface="Calibri"/>
                <a:cs typeface="Calibri"/>
              </a:rPr>
              <a:t>git checkout -b </a:t>
            </a:r>
            <a:r>
              <a:rPr lang="en-MY" sz="2000" dirty="0" err="1">
                <a:ea typeface="Calibri"/>
                <a:cs typeface="Calibri"/>
              </a:rPr>
              <a:t>newbranch</a:t>
            </a:r>
            <a:r>
              <a:rPr lang="en-MY" sz="2000" dirty="0">
                <a:ea typeface="Calibri"/>
                <a:cs typeface="Calibri"/>
              </a:rPr>
              <a:t>  to create new branch and to switch to the new branch.</a:t>
            </a:r>
            <a:endParaRPr lang="en-MY" sz="2800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1900" dirty="0">
                <a:ea typeface="Calibri"/>
                <a:cs typeface="Calibri"/>
              </a:rPr>
              <a:t>Once the work on the branch is completed, merge it with the master branch.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1900" dirty="0">
                <a:ea typeface="Calibri"/>
                <a:cs typeface="Calibri"/>
              </a:rPr>
              <a:t>Git checkout master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MY" sz="1900" dirty="0">
                <a:ea typeface="Calibri"/>
                <a:cs typeface="Calibri"/>
              </a:rPr>
              <a:t>Git merge </a:t>
            </a:r>
            <a:r>
              <a:rPr lang="en-MY" sz="1900" dirty="0" err="1">
                <a:ea typeface="Calibri"/>
                <a:cs typeface="Calibri"/>
              </a:rPr>
              <a:t>newbranch</a:t>
            </a:r>
            <a:br>
              <a:rPr lang="en-MY" sz="2800" dirty="0">
                <a:ea typeface="Calibri"/>
                <a:cs typeface="Calibri"/>
              </a:rPr>
            </a:br>
            <a:endParaRPr lang="en-MY" sz="2800" dirty="0">
              <a:ea typeface="Calibri"/>
              <a:cs typeface="Calibri"/>
            </a:endParaRPr>
          </a:p>
          <a:p>
            <a:endParaRPr lang="en-MY" sz="3200" dirty="0">
              <a:ea typeface="Calibri"/>
              <a:cs typeface="Calibri"/>
            </a:endParaRPr>
          </a:p>
          <a:p>
            <a:pPr lvl="2"/>
            <a:endParaRPr lang="en-US" sz="2400" dirty="0">
              <a:ea typeface="Calibri" panose="020F0502020204030204"/>
              <a:cs typeface="Calibri"/>
            </a:endParaRPr>
          </a:p>
          <a:p>
            <a:pPr lvl="2"/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5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To upload file to remote repository.</a:t>
            </a:r>
          </a:p>
          <a:p>
            <a:pPr lvl="2"/>
            <a:r>
              <a:rPr lang="en-US" sz="2400" dirty="0"/>
              <a:t>To link Git to GitHub account: $ git config --global </a:t>
            </a:r>
            <a:r>
              <a:rPr lang="en-US" sz="2400" err="1"/>
              <a:t>user.username</a:t>
            </a:r>
            <a:r>
              <a:rPr lang="en-US" sz="2400" dirty="0"/>
              <a:t> “username”</a:t>
            </a:r>
            <a:endParaRPr lang="en-US" sz="2400">
              <a:cs typeface="Calibri"/>
            </a:endParaRPr>
          </a:p>
          <a:p>
            <a:pPr lvl="3"/>
            <a:r>
              <a:rPr lang="en-US" sz="2400" dirty="0"/>
              <a:t>Open your </a:t>
            </a:r>
            <a:r>
              <a:rPr lang="en-US" sz="2400" err="1"/>
              <a:t>Github</a:t>
            </a:r>
            <a:r>
              <a:rPr lang="en-US" sz="2400" dirty="0"/>
              <a:t> account and create a new repository with the name "</a:t>
            </a:r>
            <a:r>
              <a:rPr lang="en-US" sz="2400" err="1"/>
              <a:t>test_demo</a:t>
            </a:r>
            <a:r>
              <a:rPr lang="en-US" sz="2400" dirty="0"/>
              <a:t>" and click on "Create repository." This is the remote repository. Next, copy the link of "</a:t>
            </a:r>
            <a:r>
              <a:rPr lang="en-US" sz="2400" err="1"/>
              <a:t>test_demo</a:t>
            </a:r>
            <a:r>
              <a:rPr lang="en-US" sz="2400" dirty="0"/>
              <a:t>.“</a:t>
            </a:r>
            <a:endParaRPr lang="en-US" sz="2400">
              <a:cs typeface="Calibri"/>
            </a:endParaRPr>
          </a:p>
          <a:p>
            <a:pPr lvl="3"/>
            <a:r>
              <a:rPr lang="en-US" sz="2400" dirty="0"/>
              <a:t>To link the remote and local repository:	$ git remote add origin &lt;link&gt;</a:t>
            </a:r>
            <a:endParaRPr lang="en-US" sz="2400">
              <a:cs typeface="Calibri"/>
            </a:endParaRPr>
          </a:p>
          <a:p>
            <a:pPr lvl="3"/>
            <a:r>
              <a:rPr lang="en-US" sz="2400" dirty="0"/>
              <a:t>To push local file to remote repository:	$ git push origin master</a:t>
            </a:r>
            <a:endParaRPr lang="en-US" sz="2400">
              <a:cs typeface="Calibri"/>
            </a:endParaRPr>
          </a:p>
          <a:p>
            <a:pPr lvl="3"/>
            <a:r>
              <a:rPr lang="en-US" sz="2400" dirty="0"/>
              <a:t>Check at GitHub if the local file has been pushed to the remote repository</a:t>
            </a:r>
            <a:endParaRPr lang="en-US" sz="2400" dirty="0">
              <a:cs typeface="Calibri"/>
            </a:endParaRPr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libri"/>
                <a:cs typeface="Calibri"/>
              </a:rPr>
              <a:t>Exercises.</a:t>
            </a:r>
            <a:endParaRPr lang="en-MY" sz="3200" dirty="0">
              <a:cs typeface="Calibri"/>
            </a:endParaRPr>
          </a:p>
          <a:p>
            <a:pPr lvl="2"/>
            <a:r>
              <a:rPr lang="en-US" sz="2800" dirty="0">
                <a:cs typeface="Calibri"/>
              </a:rPr>
              <a:t>Install Git and creating Git Hub account</a:t>
            </a:r>
            <a:endParaRPr lang="en-US" sz="2800" dirty="0">
              <a:ea typeface="Calibri" panose="020F0502020204030204"/>
              <a:cs typeface="Calibri"/>
            </a:endParaRPr>
          </a:p>
          <a:p>
            <a:pPr lvl="2"/>
            <a:r>
              <a:rPr lang="en-US" sz="2800" dirty="0">
                <a:cs typeface="Calibri"/>
              </a:rPr>
              <a:t>Initializing/cloning, creating file, adding file, committing </a:t>
            </a:r>
            <a:endParaRPr lang="en-US" sz="2800">
              <a:ea typeface="Calibri"/>
              <a:cs typeface="Calibri"/>
            </a:endParaRPr>
          </a:p>
          <a:p>
            <a:pPr lvl="2"/>
            <a:r>
              <a:rPr lang="en-US" sz="2800" dirty="0">
                <a:cs typeface="Calibri"/>
              </a:rPr>
              <a:t>Link</a:t>
            </a:r>
            <a:r>
              <a:rPr lang="en-US" sz="2800" dirty="0"/>
              <a:t> Git to GitHub account</a:t>
            </a:r>
            <a:endParaRPr lang="en-US" sz="2800" dirty="0">
              <a:ea typeface="Calibri"/>
              <a:cs typeface="Calibri"/>
            </a:endParaRPr>
          </a:p>
          <a:p>
            <a:pPr lvl="2"/>
            <a:r>
              <a:rPr lang="en-US" sz="2800" dirty="0">
                <a:ea typeface="Calibri"/>
                <a:cs typeface="Calibri"/>
              </a:rPr>
              <a:t>Pushing to repository, checking status of remote repository, pulling from repository.</a:t>
            </a:r>
          </a:p>
          <a:p>
            <a:pPr lvl="2"/>
            <a:endParaRPr lang="en-US" sz="2800" dirty="0">
              <a:ea typeface="Calibri"/>
              <a:cs typeface="Calibri"/>
            </a:endParaRPr>
          </a:p>
          <a:p>
            <a:pPr lvl="2"/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Open source software created by Linus Torvalds in 2005.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/>
              <a:t>Version control system (VCS) - for managing modifications to computer programs, records, complex websites, or other information collections (</a:t>
            </a:r>
            <a:r>
              <a:rPr lang="en-US" sz="2200" b="1" dirty="0"/>
              <a:t>relies on a central repository</a:t>
            </a:r>
            <a:r>
              <a:rPr lang="en-US" sz="2200" dirty="0"/>
              <a:t>).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Distributed version control system (DVCS) used to handle small to very large projects (other than having the project in the central repository, a copy of the project is also available in the computers of the members).</a:t>
            </a:r>
          </a:p>
          <a:p>
            <a:r>
              <a:rPr lang="en-US" sz="2200" dirty="0">
                <a:ea typeface="Calibri"/>
                <a:cs typeface="Calibri"/>
              </a:rPr>
              <a:t>Git, a (DVCS) is used to track source code changes, allowing multiple developers to collaborate on non-linear development. This involves regular communication between developers, each of them having a copy of the code on their computer, and others being able to track changes to the source code. </a:t>
            </a:r>
          </a:p>
          <a:p>
            <a:r>
              <a:rPr lang="en-US" sz="2200" dirty="0">
                <a:ea typeface="Calibri"/>
                <a:cs typeface="Calibri"/>
              </a:rPr>
              <a:t>If a mistake is made, developers can turn back the clock and compare earlier versions of the code to help fix the mistake while minimizing disruption to all team members.</a:t>
            </a:r>
            <a:endParaRPr lang="en-US" sz="2200"/>
          </a:p>
          <a:p>
            <a:endParaRPr lang="en-MY" sz="2600">
              <a:ea typeface="Calibri"/>
              <a:cs typeface="Calibri"/>
            </a:endParaRPr>
          </a:p>
        </p:txBody>
      </p:sp>
      <p:sp>
        <p:nvSpPr>
          <p:cNvPr id="4" name="AutoShape 2" descr="Beginner's Guide to proper Git Workflow | by Anjula Paulus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36" y="16033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 and GitHub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libri"/>
                <a:cs typeface="Calibri"/>
              </a:rPr>
              <a:t>Exercises.</a:t>
            </a:r>
            <a:endParaRPr lang="en-MY" sz="3200" dirty="0">
              <a:cs typeface="Calibri"/>
            </a:endParaRPr>
          </a:p>
          <a:p>
            <a:pPr lvl="2"/>
            <a:r>
              <a:rPr lang="en-US" sz="2800" dirty="0">
                <a:ea typeface="Calibri"/>
                <a:cs typeface="Calibri"/>
              </a:rPr>
              <a:t>List branch.</a:t>
            </a:r>
          </a:p>
          <a:p>
            <a:pPr lvl="2"/>
            <a:r>
              <a:rPr lang="en-US" sz="2800" dirty="0">
                <a:ea typeface="Calibri"/>
                <a:cs typeface="Calibri"/>
              </a:rPr>
              <a:t>Create branch.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sz="2800" dirty="0">
                <a:ea typeface="Calibri"/>
                <a:cs typeface="Calibri"/>
              </a:rPr>
              <a:t>Work on the branch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sz="2800" dirty="0">
                <a:cs typeface="Calibri"/>
              </a:rPr>
              <a:t>Merge modification done on branch to master branch.</a:t>
            </a:r>
          </a:p>
          <a:p>
            <a:pPr lvl="2"/>
            <a:endParaRPr lang="en-US" sz="2800" dirty="0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US" sz="2800" dirty="0">
              <a:ea typeface="Calibri"/>
              <a:cs typeface="Calibri"/>
            </a:endParaRPr>
          </a:p>
          <a:p>
            <a:pPr lvl="2"/>
            <a:endParaRPr lang="en-US" sz="2800" dirty="0">
              <a:ea typeface="Calibri"/>
              <a:cs typeface="Calibri"/>
            </a:endParaRPr>
          </a:p>
          <a:p>
            <a:pPr lvl="2"/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5000" b="1" dirty="0"/>
              <a:t>The Git workflow, key</a:t>
            </a:r>
            <a:r>
              <a:rPr lang="en-US" sz="5000" b="1" dirty="0">
                <a:solidFill>
                  <a:srgbClr val="000000"/>
                </a:solidFill>
              </a:rPr>
              <a:t> concept</a:t>
            </a:r>
            <a:r>
              <a:rPr lang="en-US" sz="5000" b="1" dirty="0">
                <a:solidFill>
                  <a:srgbClr val="FF0000"/>
                </a:solidFill>
              </a:rPr>
              <a:t> </a:t>
            </a:r>
            <a:endParaRPr lang="en-US" sz="5000" b="1" dirty="0"/>
          </a:p>
          <a:p>
            <a:r>
              <a:rPr lang="en-US" sz="5000" dirty="0"/>
              <a:t>Working directory – Place to modify files. Essentially the project folder.</a:t>
            </a:r>
            <a:endParaRPr lang="en-US" sz="5000" dirty="0">
              <a:ea typeface="Calibri"/>
              <a:cs typeface="Calibri"/>
            </a:endParaRPr>
          </a:p>
          <a:p>
            <a:r>
              <a:rPr lang="en-US" sz="5000" dirty="0"/>
              <a:t>Staging area (Index) - Arrange the files and add snapshots of them to your staging area.</a:t>
            </a:r>
            <a:endParaRPr lang="en-US" sz="5000" dirty="0">
              <a:ea typeface="Calibri"/>
              <a:cs typeface="Calibri"/>
            </a:endParaRPr>
          </a:p>
          <a:p>
            <a:r>
              <a:rPr lang="en-US" sz="5000" dirty="0"/>
              <a:t>Git directory (Repository) - A repository (or repo) is a collection of files and folders associated with a project, tracked by GIT. Perform a commit that stores the snapshots permanently to your Git directory. Checkout any existing version, make changes, stage them and commit.</a:t>
            </a:r>
            <a:endParaRPr lang="en-US" sz="5000" dirty="0">
              <a:ea typeface="Calibri" panose="020F0502020204030204"/>
              <a:cs typeface="Calibri" panose="020F0502020204030204"/>
            </a:endParaRPr>
          </a:p>
          <a:p>
            <a:endParaRPr lang="en-US" sz="5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254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F3A7-3E78-563B-5E4E-21F6412B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MY">
                <a:ea typeface="Calibri Light"/>
                <a:cs typeface="Calibri Light"/>
              </a:rPr>
            </a:br>
            <a:r>
              <a:rPr lang="en-MY">
                <a:ea typeface="Calibri Light"/>
                <a:cs typeface="Calibri Light"/>
              </a:rPr>
              <a:t>Git</a:t>
            </a:r>
            <a:endParaRPr lang="en-US"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B7C9-DA87-7E1F-3DC1-E0780B41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Calibri"/>
                <a:cs typeface="Calibri"/>
              </a:rPr>
              <a:t>The Git workflow, key concept</a:t>
            </a:r>
            <a:r>
              <a:rPr lang="en-US" dirty="0">
                <a:ea typeface="Calibri"/>
                <a:cs typeface="Calibri"/>
              </a:rPr>
              <a:t> </a:t>
            </a:r>
          </a:p>
          <a:p>
            <a:r>
              <a:rPr lang="en-US" dirty="0">
                <a:ea typeface="Calibri"/>
                <a:cs typeface="Calibri"/>
              </a:rPr>
              <a:t>Commits: Commits represent a snapshot of changes made to files in the repository at a specific point in time.</a:t>
            </a:r>
          </a:p>
          <a:p>
            <a:r>
              <a:rPr lang="en-US" dirty="0">
                <a:ea typeface="Calibri"/>
                <a:cs typeface="Calibri"/>
              </a:rPr>
              <a:t>Branch - In Git, a branch is where you store your changes until they're ready. You can work on a branch while the main branch, which is the master branch, remains stable. When you're done with it, you can integrate it.</a:t>
            </a:r>
          </a:p>
          <a:p>
            <a:r>
              <a:rPr lang="en-US" dirty="0">
                <a:ea typeface="Calibri"/>
                <a:cs typeface="Calibri"/>
              </a:rPr>
              <a:t>Merge - Combining changes from one branch into another is called merging, and it's usually done to provide new functionality or address bugs in the main codebase. </a:t>
            </a:r>
            <a:br>
              <a:rPr lang="en-US" dirty="0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723016EE-7ABB-6576-2615-52DBCEFD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254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 commands.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check configuration settings</a:t>
            </a: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 git config</a:t>
            </a:r>
          </a:p>
          <a:p>
            <a:pPr lvl="1"/>
            <a:r>
              <a:rPr lang="en-US" dirty="0"/>
              <a:t>Create Repositories</a:t>
            </a:r>
            <a:br>
              <a:rPr lang="en-US" dirty="0"/>
            </a:b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Make Changes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 clone</a:t>
            </a:r>
            <a:br>
              <a:rPr lang="en-US" dirty="0"/>
            </a:br>
            <a:r>
              <a:rPr lang="en-US" dirty="0"/>
              <a:t> add</a:t>
            </a:r>
            <a:br>
              <a:rPr lang="en-US" dirty="0"/>
            </a:br>
            <a:r>
              <a:rPr lang="en-US" dirty="0"/>
              <a:t> commit</a:t>
            </a:r>
            <a:br>
              <a:rPr lang="en-US" dirty="0"/>
            </a:br>
            <a:r>
              <a:rPr lang="en-US" dirty="0"/>
              <a:t> status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MY">
              <a:ea typeface="Calibri" panose="020F0502020204030204"/>
              <a:cs typeface="Calibri" panose="020F0502020204030204"/>
            </a:endParaRPr>
          </a:p>
          <a:p>
            <a:endParaRPr lang="en-MY">
              <a:ea typeface="Calibri" panose="020F0502020204030204"/>
              <a:cs typeface="Calibri" panose="020F0502020204030204"/>
            </a:endParaRPr>
          </a:p>
          <a:p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38325"/>
            <a:ext cx="5181600" cy="45754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715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Parallel Development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branch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merge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rebase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Sync Repositories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push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pull</a:t>
            </a:r>
            <a:br>
              <a:rPr lang="en-US" dirty="0">
                <a:ea typeface="Calibri"/>
                <a:cs typeface="Calibri" panose="020F0502020204030204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 panose="020F0502020204030204"/>
              </a:rPr>
              <a:t>add origin</a:t>
            </a:r>
          </a:p>
          <a:p>
            <a:pPr marL="0" indent="0">
              <a:buNone/>
            </a:pPr>
            <a:endParaRPr lang="en-MY" sz="2000" dirty="0">
              <a:solidFill>
                <a:srgbClr val="FF0000"/>
              </a:solidFill>
              <a:ea typeface="Calibri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25425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2381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EC4A-C3C0-0BD5-0D80-7D2A3FF1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60A4-E293-59B8-B38F-D68F1A22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cs typeface="Calibri"/>
              </a:rPr>
              <a:t>Installing Git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Download Git for Windows installer.</a:t>
            </a:r>
          </a:p>
          <a:p>
            <a:r>
              <a:rPr lang="en-US" dirty="0">
                <a:cs typeface="Calibri"/>
              </a:rPr>
              <a:t>To finish the installation, follow the Next and Finish prompts. For most people, the default selections make sense.</a:t>
            </a:r>
          </a:p>
          <a:p>
            <a:r>
              <a:rPr lang="en-US" dirty="0">
                <a:cs typeface="Calibri"/>
              </a:rPr>
              <a:t>Open a Command Prompt or Git Bash or launch Git Bash.</a:t>
            </a:r>
          </a:p>
          <a:p>
            <a:r>
              <a:rPr lang="en-US" dirty="0">
                <a:cs typeface="Calibri"/>
              </a:rPr>
              <a:t>To check Git version: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$ git –version</a:t>
            </a:r>
          </a:p>
          <a:p>
            <a:r>
              <a:rPr lang="en-US" dirty="0">
                <a:cs typeface="Calibri"/>
              </a:rPr>
              <a:t>To create a new Git repository: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git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 turns any directory into a Git repository or initializing a local Git repository (one person starting a new repo locally).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git clone can also be used to create repository but not using both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 and clone (use this if the remote repo already exists and copying the remote repo to a new directory at another location).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git </a:t>
            </a:r>
            <a:r>
              <a:rPr lang="en-US" err="1">
                <a:cs typeface="Calibri"/>
              </a:rPr>
              <a:t>init</a:t>
            </a:r>
            <a:r>
              <a:rPr lang="en-US" dirty="0">
                <a:cs typeface="Calibri"/>
              </a:rPr>
              <a:t> &lt;directory&gt;: Transform a directory in the current path into a Git repository.</a:t>
            </a:r>
          </a:p>
          <a:p>
            <a:pPr marL="0" indent="0">
              <a:buNone/>
            </a:pPr>
            <a:endParaRPr lang="en-US" strike="sngStrike" dirty="0">
              <a:cs typeface="Calibri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087B6433-4168-D2E5-7AD8-3A098410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2381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0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 up global config variables.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 If you collaborate with other developers, you must be aware of who is making the changes and verifying the code in and out.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to configure your Git username and email.</a:t>
            </a:r>
          </a:p>
          <a:p>
            <a:pPr lvl="2"/>
            <a:r>
              <a:rPr lang="en-MY" dirty="0"/>
              <a:t>$ git config --global user.name “USERNAME”</a:t>
            </a:r>
            <a:endParaRPr lang="en-MY" dirty="0">
              <a:cs typeface="Calibri"/>
            </a:endParaRPr>
          </a:p>
          <a:p>
            <a:pPr lvl="2"/>
            <a:r>
              <a:rPr lang="en-MY" dirty="0"/>
              <a:t>$ git config --global </a:t>
            </a:r>
            <a:r>
              <a:rPr lang="en-MY" dirty="0" err="1"/>
              <a:t>user.email</a:t>
            </a:r>
            <a:r>
              <a:rPr lang="en-MY" dirty="0"/>
              <a:t> “USER EMAIL”</a:t>
            </a:r>
            <a:endParaRPr lang="en-MY" dirty="0">
              <a:cs typeface="Calibri"/>
            </a:endParaRPr>
          </a:p>
          <a:p>
            <a:pPr lvl="2"/>
            <a:r>
              <a:rPr lang="en-MY" dirty="0"/>
              <a:t>$ git config --list</a:t>
            </a:r>
            <a:endParaRPr lang="en-MY" dirty="0">
              <a:cs typeface="Calibri"/>
            </a:endParaRPr>
          </a:p>
          <a:p>
            <a:r>
              <a:rPr lang="en-MY" dirty="0"/>
              <a:t>For help</a:t>
            </a:r>
            <a:endParaRPr lang="en-MY">
              <a:cs typeface="Calibri"/>
            </a:endParaRPr>
          </a:p>
          <a:p>
            <a:pPr lvl="2"/>
            <a:r>
              <a:rPr lang="en-MY" dirty="0"/>
              <a:t>$ git help config</a:t>
            </a:r>
          </a:p>
          <a:p>
            <a:pPr lvl="2"/>
            <a:r>
              <a:rPr lang="en-MY" dirty="0"/>
              <a:t>$ git help add</a:t>
            </a:r>
            <a:endParaRPr lang="en-MY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and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Steps For Git Installation on Windows.</a:t>
            </a:r>
          </a:p>
          <a:p>
            <a:pPr lvl="1"/>
            <a:r>
              <a:rPr lang="en-US" dirty="0"/>
              <a:t>Download and install Git.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Git bash interface.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Basic Git commands.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Create a local repository.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Connect to the remote repository (assuming the remote repo has been set up, if not set up then initialization or cloning is needed).</a:t>
            </a:r>
            <a:endParaRPr lang="en-US" dirty="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$ git add -- (add file to staging area)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$ git commit -- ( stage changes with a message, create </a:t>
            </a:r>
            <a:r>
              <a:rPr lang="en-US" dirty="0" err="1">
                <a:cs typeface="Calibri"/>
              </a:rPr>
              <a:t>snapshop</a:t>
            </a:r>
            <a:r>
              <a:rPr lang="en-US" dirty="0">
                <a:cs typeface="Calibri"/>
              </a:rPr>
              <a:t>/version)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$ git status - (to check status of current repository and list the files that have been changed)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S git log – lists of commits made on your branch</a:t>
            </a:r>
            <a:endParaRPr lang="en-US" dirty="0"/>
          </a:p>
          <a:p>
            <a:pPr lvl="1"/>
            <a:r>
              <a:rPr lang="en-US" dirty="0"/>
              <a:t>Push the file to GitHub.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$ git push -- copy a commit to repository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$ git pull – pull down commit from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Git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049" y="1690688"/>
            <a:ext cx="1051560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MY"/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GitHub is a web-based graphical user interface (GUI) service for hosting Git repositories.</a:t>
            </a:r>
            <a:r>
              <a:rPr lang="en-US" altLang="en-US" dirty="0">
                <a:latin typeface="Arial"/>
                <a:cs typeface="Arial"/>
              </a:rPr>
              <a:t> </a:t>
            </a:r>
          </a:p>
          <a:p>
            <a:r>
              <a:rPr lang="en-US" altLang="en-US" dirty="0">
                <a:latin typeface="Arial"/>
                <a:cs typeface="Arial"/>
              </a:rPr>
              <a:t>It makes collaboration easier by allowing team members to collaborate on a project from anywhere.</a:t>
            </a:r>
          </a:p>
          <a:p>
            <a:r>
              <a:rPr lang="en-US" altLang="en-US" dirty="0">
                <a:latin typeface="Arial"/>
                <a:cs typeface="Arial"/>
              </a:rPr>
              <a:t>Collaborators - team members, they are given permission to make changes.</a:t>
            </a:r>
          </a:p>
          <a:p>
            <a:r>
              <a:rPr lang="en-US" altLang="en-US" dirty="0">
                <a:latin typeface="Arial"/>
                <a:cs typeface="Arial"/>
              </a:rPr>
              <a:t>GitHub allows developers and project managers to organize, track, and modify their work, which keeps projects organized and transparent. </a:t>
            </a:r>
          </a:p>
          <a:p>
            <a:r>
              <a:rPr lang="en-US" altLang="en-US" dirty="0">
                <a:latin typeface="Arial"/>
                <a:cs typeface="Arial"/>
              </a:rPr>
              <a:t>Two methods to launch git in windows.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en-US" dirty="0">
                <a:latin typeface="Arial"/>
                <a:cs typeface="Arial"/>
              </a:rPr>
              <a:t>To launch git via bash scripting shell, using command line.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en-US" dirty="0">
                <a:latin typeface="Arial"/>
                <a:cs typeface="Arial"/>
              </a:rPr>
              <a:t>A graphical user interface (GUI)</a:t>
            </a:r>
          </a:p>
          <a:p>
            <a:endParaRPr lang="en-US" altLang="en-US" dirty="0">
              <a:latin typeface="Arial"/>
              <a:cs typeface="Arial"/>
            </a:endParaRPr>
          </a:p>
          <a:p>
            <a:endParaRPr lang="en-US" altLang="en-US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3" y="2278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Git and GitHub</vt:lpstr>
      <vt:lpstr>Git     </vt:lpstr>
      <vt:lpstr>Git</vt:lpstr>
      <vt:lpstr> Git </vt:lpstr>
      <vt:lpstr>Git </vt:lpstr>
      <vt:lpstr>Git </vt:lpstr>
      <vt:lpstr>Git </vt:lpstr>
      <vt:lpstr>Git and GitHub </vt:lpstr>
      <vt:lpstr>Git &amp; GitHub</vt:lpstr>
      <vt:lpstr>Difference between Git and GitHub</vt:lpstr>
      <vt:lpstr>Git and GitHub </vt:lpstr>
      <vt:lpstr>Git and GitHub </vt:lpstr>
      <vt:lpstr>Git and GitHub </vt:lpstr>
      <vt:lpstr>Git and GitHub </vt:lpstr>
      <vt:lpstr>Git and GitHub</vt:lpstr>
      <vt:lpstr>Git and GitHub</vt:lpstr>
      <vt:lpstr>Git and GitHub</vt:lpstr>
      <vt:lpstr>Git and GitHub</vt:lpstr>
      <vt:lpstr>Git and GitHub</vt:lpstr>
      <vt:lpstr>Git and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HONOR</dc:creator>
  <cp:revision>875</cp:revision>
  <dcterms:created xsi:type="dcterms:W3CDTF">2024-03-20T02:42:19Z</dcterms:created>
  <dcterms:modified xsi:type="dcterms:W3CDTF">2024-05-14T07:45:24Z</dcterms:modified>
</cp:coreProperties>
</file>