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70" r:id="rId6"/>
    <p:sldId id="263" r:id="rId7"/>
    <p:sldId id="266" r:id="rId8"/>
    <p:sldId id="260" r:id="rId9"/>
    <p:sldId id="268" r:id="rId10"/>
    <p:sldId id="274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97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15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17CA3-C83D-4696-B2B2-00C5226867BC}" type="datetimeFigureOut">
              <a:rPr lang="en-US" smtClean="0"/>
              <a:t>2016-05-03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4E07E5-7211-45A0-B4D7-361A9281E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309" y="807522"/>
            <a:ext cx="7766936" cy="1749917"/>
          </a:xfrm>
        </p:spPr>
        <p:txBody>
          <a:bodyPr/>
          <a:lstStyle/>
          <a:p>
            <a:pPr algn="ctr"/>
            <a:r>
              <a:rPr lang="en-US" dirty="0"/>
              <a:t>Open Classes Project </a:t>
            </a:r>
            <a:br>
              <a:rPr lang="en-US" dirty="0"/>
            </a:br>
            <a:r>
              <a:rPr lang="en-US" dirty="0"/>
              <a:t>Final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60" y="2557649"/>
            <a:ext cx="3479052" cy="37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System</a:t>
            </a:r>
          </a:p>
          <a:p>
            <a:pPr lvl="1"/>
            <a:r>
              <a:rPr lang="en-US" sz="2000" dirty="0"/>
              <a:t>Programmed using:</a:t>
            </a:r>
          </a:p>
          <a:p>
            <a:pPr lvl="2"/>
            <a:r>
              <a:rPr lang="en-US" sz="1800" dirty="0"/>
              <a:t>JavaScript and HTML on front end</a:t>
            </a:r>
          </a:p>
          <a:p>
            <a:pPr lvl="2"/>
            <a:r>
              <a:rPr lang="en-US" sz="1800" dirty="0"/>
              <a:t>Oracle 11g database</a:t>
            </a:r>
          </a:p>
          <a:p>
            <a:pPr lvl="2"/>
            <a:r>
              <a:rPr lang="en-US" sz="1800" dirty="0"/>
              <a:t>Apache Tomcat server</a:t>
            </a:r>
          </a:p>
          <a:p>
            <a:pPr lvl="2"/>
            <a:r>
              <a:rPr lang="en-US" sz="1800" dirty="0"/>
              <a:t>MySQL Workbench</a:t>
            </a:r>
          </a:p>
          <a:p>
            <a:pPr lvl="2"/>
            <a:r>
              <a:rPr lang="en-US" sz="1800" dirty="0"/>
              <a:t>Java</a:t>
            </a:r>
          </a:p>
          <a:p>
            <a:pPr lvl="1"/>
            <a:r>
              <a:rPr lang="en-US" sz="2000" dirty="0"/>
              <a:t>Needed to have two types of databases</a:t>
            </a:r>
          </a:p>
          <a:p>
            <a:pPr lvl="2"/>
            <a:r>
              <a:rPr lang="en-US" sz="1800" dirty="0"/>
              <a:t>Those created from degree plan lists of required classes</a:t>
            </a:r>
          </a:p>
          <a:p>
            <a:pPr lvl="2"/>
            <a:r>
              <a:rPr lang="en-US" sz="1800" dirty="0"/>
              <a:t>Those created from each semester’s class schedule</a:t>
            </a:r>
          </a:p>
          <a:p>
            <a:pPr lvl="1"/>
            <a:r>
              <a:rPr lang="en-US" sz="2000" dirty="0"/>
              <a:t>Program uses degree plan database to match open classes from the schedule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3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46485"/>
            <a:ext cx="8596668" cy="3394877"/>
          </a:xfrm>
        </p:spPr>
        <p:txBody>
          <a:bodyPr/>
          <a:lstStyle/>
          <a:p>
            <a:r>
              <a:rPr lang="en-US" dirty="0"/>
              <a:t>Known Issues</a:t>
            </a:r>
          </a:p>
          <a:p>
            <a:pPr lvl="1"/>
            <a:r>
              <a:rPr lang="en-US" dirty="0"/>
              <a:t>During testing, program crashed when no selections made</a:t>
            </a:r>
          </a:p>
          <a:p>
            <a:pPr lvl="2"/>
            <a:r>
              <a:rPr lang="en-US" dirty="0"/>
              <a:t>Has since been corrected with error message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have we learned this semester from making this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Document, document, document</a:t>
            </a:r>
          </a:p>
          <a:p>
            <a:pPr lvl="1"/>
            <a:r>
              <a:rPr lang="en-US" sz="1800" dirty="0"/>
              <a:t>Creating documents throughout the process helped greatly when:</a:t>
            </a:r>
          </a:p>
          <a:p>
            <a:pPr lvl="2"/>
            <a:r>
              <a:rPr lang="en-US" sz="1600" dirty="0"/>
              <a:t>Collaborating</a:t>
            </a:r>
          </a:p>
          <a:p>
            <a:pPr lvl="2"/>
            <a:r>
              <a:rPr lang="en-US" sz="1600" dirty="0"/>
              <a:t>Going back and reviewing work</a:t>
            </a:r>
          </a:p>
          <a:p>
            <a:r>
              <a:rPr lang="en-US" sz="2000" dirty="0"/>
              <a:t>Coding itself is only a small portion of the SDLC</a:t>
            </a:r>
          </a:p>
          <a:p>
            <a:pPr lvl="1"/>
            <a:r>
              <a:rPr lang="en-US" sz="1800" dirty="0"/>
              <a:t>Code design and paperwork were far more time-consuming</a:t>
            </a:r>
          </a:p>
          <a:p>
            <a:r>
              <a:rPr lang="en-US" sz="2000" dirty="0"/>
              <a:t>There are always more test cases than you realize</a:t>
            </a:r>
          </a:p>
          <a:p>
            <a:pPr lvl="1"/>
            <a:r>
              <a:rPr lang="en-US" sz="1800" dirty="0"/>
              <a:t>Just when you think you’ve covered them all, you find more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52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we do with six more weeks to work on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Work to improve documentation</a:t>
            </a:r>
          </a:p>
          <a:p>
            <a:r>
              <a:rPr lang="en-US" sz="2000" dirty="0"/>
              <a:t>Add another degree plan</a:t>
            </a:r>
          </a:p>
          <a:p>
            <a:pPr lvl="1"/>
            <a:r>
              <a:rPr lang="en-US" sz="1800" dirty="0"/>
              <a:t>Would include Mathematics department degree plans as well</a:t>
            </a:r>
          </a:p>
          <a:p>
            <a:r>
              <a:rPr lang="en-US" sz="2000" dirty="0"/>
              <a:t>Do more extensive testing</a:t>
            </a:r>
          </a:p>
          <a:p>
            <a:r>
              <a:rPr lang="en-US" sz="2000" dirty="0"/>
              <a:t>Automate installation process for helper programs</a:t>
            </a:r>
          </a:p>
          <a:p>
            <a:pPr lvl="1"/>
            <a:r>
              <a:rPr lang="en-US" sz="1800" dirty="0"/>
              <a:t>User would not need to manually create input documents</a:t>
            </a:r>
          </a:p>
          <a:p>
            <a:r>
              <a:rPr lang="en-US" sz="2000" dirty="0"/>
              <a:t>Find easier way to keep database updated</a:t>
            </a:r>
          </a:p>
          <a:p>
            <a:pPr lvl="1"/>
            <a:r>
              <a:rPr lang="en-US" sz="1800" dirty="0"/>
              <a:t>Registrar changes input </a:t>
            </a:r>
            <a:r>
              <a:rPr lang="en-US" sz="1800"/>
              <a:t>file constantly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401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would you tell yourself if you time-traveled to the beginning of the semester?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03585"/>
            <a:ext cx="8596668" cy="3737777"/>
          </a:xfrm>
        </p:spPr>
        <p:txBody>
          <a:bodyPr>
            <a:normAutofit/>
          </a:bodyPr>
          <a:lstStyle/>
          <a:p>
            <a:r>
              <a:rPr lang="en-US" sz="2400" dirty="0"/>
              <a:t>Work little by little</a:t>
            </a:r>
          </a:p>
          <a:p>
            <a:pPr lvl="1"/>
            <a:r>
              <a:rPr lang="en-US" sz="2000" dirty="0"/>
              <a:t>Any progress is better than no progress</a:t>
            </a:r>
          </a:p>
          <a:p>
            <a:r>
              <a:rPr lang="en-US" sz="2400" dirty="0"/>
              <a:t>Don’t get sick</a:t>
            </a:r>
          </a:p>
          <a:p>
            <a:pPr lvl="1"/>
            <a:r>
              <a:rPr lang="en-US" sz="2000" dirty="0"/>
              <a:t>Seriously, get some rest</a:t>
            </a:r>
          </a:p>
          <a:p>
            <a:r>
              <a:rPr lang="en-US" sz="2400" dirty="0"/>
              <a:t>Make more time for face to face meetings</a:t>
            </a:r>
          </a:p>
          <a:p>
            <a:pPr lvl="1"/>
            <a:r>
              <a:rPr lang="en-US" sz="2000" dirty="0"/>
              <a:t>Difficult to find times when we could all get together</a:t>
            </a:r>
          </a:p>
          <a:p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2" r="18756"/>
          <a:stretch/>
        </p:blipFill>
        <p:spPr bwMode="auto">
          <a:xfrm>
            <a:off x="7600207" y="2173183"/>
            <a:ext cx="1971305" cy="316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61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172"/>
            <a:ext cx="8596668" cy="4295690"/>
          </a:xfrm>
        </p:spPr>
        <p:txBody>
          <a:bodyPr>
            <a:noAutofit/>
          </a:bodyPr>
          <a:lstStyle/>
          <a:p>
            <a:r>
              <a:rPr lang="en-US" sz="2400" dirty="0"/>
              <a:t>Problem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User context</a:t>
            </a:r>
            <a:endParaRPr lang="en-US" sz="2400" dirty="0"/>
          </a:p>
          <a:p>
            <a:r>
              <a:rPr lang="en-US" sz="2400" dirty="0"/>
              <a:t>Process Model</a:t>
            </a:r>
          </a:p>
          <a:p>
            <a:r>
              <a:rPr lang="en-US" sz="2600" dirty="0"/>
              <a:t>Team Organization</a:t>
            </a:r>
            <a:endParaRPr lang="en-US" sz="2200" dirty="0"/>
          </a:p>
          <a:p>
            <a:r>
              <a:rPr lang="en-US" sz="2400" dirty="0"/>
              <a:t>Interface Design and System Design</a:t>
            </a:r>
          </a:p>
          <a:p>
            <a:r>
              <a:rPr lang="en-US" sz="2400" dirty="0"/>
              <a:t>Project Plan</a:t>
            </a:r>
          </a:p>
          <a:p>
            <a:pPr lvl="1"/>
            <a:r>
              <a:rPr lang="en-US" sz="2000" dirty="0"/>
              <a:t>Completed work</a:t>
            </a:r>
          </a:p>
          <a:p>
            <a:pPr lvl="1"/>
            <a:r>
              <a:rPr lang="en-US" sz="2000" dirty="0"/>
              <a:t>Remaining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89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039"/>
            <a:ext cx="8596668" cy="4616323"/>
          </a:xfrm>
        </p:spPr>
        <p:txBody>
          <a:bodyPr>
            <a:noAutofit/>
          </a:bodyPr>
          <a:lstStyle/>
          <a:p>
            <a:r>
              <a:rPr lang="en-US" sz="2400" dirty="0"/>
              <a:t>Current system slow, and painstakingly tedious </a:t>
            </a:r>
          </a:p>
          <a:p>
            <a:pPr lvl="1"/>
            <a:r>
              <a:rPr lang="en-US" sz="2000" dirty="0"/>
              <a:t>Requires the user to drill down through excess data</a:t>
            </a:r>
          </a:p>
          <a:p>
            <a:r>
              <a:rPr lang="en-US" sz="2400" dirty="0"/>
              <a:t>System resets </a:t>
            </a:r>
            <a:r>
              <a:rPr lang="en-US" sz="2400" cap="small" dirty="0"/>
              <a:t>all</a:t>
            </a:r>
            <a:r>
              <a:rPr lang="en-US" sz="2400" dirty="0"/>
              <a:t> search parameters for each class search</a:t>
            </a:r>
          </a:p>
          <a:p>
            <a:r>
              <a:rPr lang="en-US" sz="2400" dirty="0"/>
              <a:t>Customer wants a system that will be:</a:t>
            </a:r>
          </a:p>
          <a:p>
            <a:pPr lvl="1"/>
            <a:r>
              <a:rPr lang="en-US" sz="2000" dirty="0"/>
              <a:t>Easy to use</a:t>
            </a:r>
          </a:p>
          <a:p>
            <a:pPr lvl="1"/>
            <a:r>
              <a:rPr lang="en-US" sz="2000" dirty="0"/>
              <a:t>Graphical in nature </a:t>
            </a:r>
          </a:p>
          <a:p>
            <a:r>
              <a:rPr lang="en-US" sz="2400" dirty="0"/>
              <a:t>Customer envisions a system that accomplishes the same task using: </a:t>
            </a:r>
          </a:p>
          <a:p>
            <a:pPr lvl="1"/>
            <a:r>
              <a:rPr lang="en-US" sz="2000" dirty="0"/>
              <a:t>Radio buttons </a:t>
            </a:r>
          </a:p>
          <a:p>
            <a:pPr lvl="1"/>
            <a:r>
              <a:rPr lang="en-US" sz="2000" dirty="0"/>
              <a:t>Pull-down menus</a:t>
            </a:r>
          </a:p>
          <a:p>
            <a:pPr lvl="1"/>
            <a:r>
              <a:rPr lang="en-US" sz="2000" dirty="0"/>
              <a:t>Other GUI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32415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3766"/>
            <a:ext cx="8596668" cy="647925"/>
          </a:xfrm>
        </p:spPr>
        <p:txBody>
          <a:bodyPr/>
          <a:lstStyle/>
          <a:p>
            <a:r>
              <a:rPr lang="en-US" dirty="0"/>
              <a:t>Problem – User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1691"/>
            <a:ext cx="9131684" cy="4236313"/>
          </a:xfrm>
        </p:spPr>
        <p:txBody>
          <a:bodyPr>
            <a:noAutofit/>
          </a:bodyPr>
          <a:lstStyle/>
          <a:p>
            <a:r>
              <a:rPr lang="en-US" sz="2000" dirty="0"/>
              <a:t>Current System</a:t>
            </a:r>
          </a:p>
          <a:p>
            <a:r>
              <a:rPr lang="en-US" sz="2000" dirty="0"/>
              <a:t>User selects Subject</a:t>
            </a:r>
          </a:p>
          <a:p>
            <a:pPr lvl="1"/>
            <a:r>
              <a:rPr lang="en-US" sz="1800" dirty="0"/>
              <a:t>Note: Subject does not encompass entire categories that are in degree plans</a:t>
            </a:r>
          </a:p>
          <a:p>
            <a:r>
              <a:rPr lang="en-US" sz="2000" dirty="0"/>
              <a:t>User enters other parameters</a:t>
            </a:r>
          </a:p>
          <a:p>
            <a:r>
              <a:rPr lang="en-US" sz="2000" dirty="0"/>
              <a:t>User clicks Section Search button</a:t>
            </a:r>
          </a:p>
          <a:p>
            <a:pPr lvl="0">
              <a:buClr>
                <a:srgbClr val="5FCBEF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Example:</a:t>
            </a:r>
          </a:p>
          <a:p>
            <a:pPr lvl="1">
              <a:buClr>
                <a:srgbClr val="5FCBEF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system displays only two Science classes, when dozens of Lab Science classes are offered</a:t>
            </a:r>
          </a:p>
          <a:p>
            <a:pPr lvl="0">
              <a:buClr>
                <a:srgbClr val="5FCBEF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Thus, user clicks New Search button</a:t>
            </a:r>
          </a:p>
          <a:p>
            <a:pPr lvl="1">
              <a:buClr>
                <a:srgbClr val="5FCBEF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Takes user to previous screen, with no selections saved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774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9185"/>
            <a:ext cx="8596668" cy="4652177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  <a:p>
            <a:pPr lvl="1"/>
            <a:r>
              <a:rPr lang="en-US" dirty="0"/>
              <a:t>PDF to .txt converter</a:t>
            </a:r>
          </a:p>
          <a:p>
            <a:pPr lvl="2"/>
            <a:r>
              <a:rPr lang="en-US" dirty="0"/>
              <a:t>PDF Tables converts to Word document</a:t>
            </a:r>
          </a:p>
          <a:p>
            <a:pPr lvl="1"/>
            <a:r>
              <a:rPr lang="en-US" dirty="0"/>
              <a:t>Degree Plans</a:t>
            </a:r>
          </a:p>
          <a:p>
            <a:pPr lvl="2"/>
            <a:r>
              <a:rPr lang="en-US" dirty="0"/>
              <a:t>same</a:t>
            </a:r>
          </a:p>
          <a:p>
            <a:pPr lvl="1"/>
            <a:r>
              <a:rPr lang="en-US" dirty="0"/>
              <a:t>Queries</a:t>
            </a:r>
          </a:p>
          <a:p>
            <a:pPr lvl="2"/>
            <a:r>
              <a:rPr lang="en-US" dirty="0"/>
              <a:t>Same</a:t>
            </a:r>
          </a:p>
          <a:p>
            <a:r>
              <a:rPr lang="en-US" dirty="0"/>
              <a:t>Non Functional Requirements</a:t>
            </a:r>
          </a:p>
          <a:p>
            <a:pPr lvl="1"/>
            <a:r>
              <a:rPr lang="en-US" dirty="0"/>
              <a:t>Technical</a:t>
            </a:r>
          </a:p>
          <a:p>
            <a:pPr lvl="2"/>
            <a:r>
              <a:rPr lang="en-US" dirty="0"/>
              <a:t>Added use of Oracle 11g, Apache Tomcat</a:t>
            </a:r>
          </a:p>
        </p:txBody>
      </p:sp>
    </p:spTree>
    <p:extLst>
      <p:ext uri="{BB962C8B-B14F-4D97-AF65-F5344CB8AC3E}">
        <p14:creationId xmlns:p14="http://schemas.microsoft.com/office/powerpoint/2010/main" val="32261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6925"/>
            <a:ext cx="8596668" cy="422443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Agile Scrum</a:t>
            </a:r>
          </a:p>
          <a:p>
            <a:pPr lvl="1"/>
            <a:r>
              <a:rPr lang="en-US" sz="2800" dirty="0"/>
              <a:t>Highest priority tasks completed first</a:t>
            </a:r>
          </a:p>
          <a:p>
            <a:pPr lvl="2"/>
            <a:r>
              <a:rPr lang="en-US" sz="2400" dirty="0"/>
              <a:t>e.g. “What do we need to do next?”</a:t>
            </a:r>
          </a:p>
          <a:p>
            <a:pPr lvl="1"/>
            <a:r>
              <a:rPr lang="en-US" sz="2800" dirty="0"/>
              <a:t>Chosen because of its cyclical and iterative nature</a:t>
            </a:r>
          </a:p>
          <a:p>
            <a:pPr lvl="2"/>
            <a:r>
              <a:rPr lang="en-US" sz="2400" dirty="0"/>
              <a:t>Easy to meet weekly after each sprint</a:t>
            </a:r>
          </a:p>
          <a:p>
            <a:pPr lvl="1"/>
            <a:r>
              <a:rPr lang="en-US" sz="2800" dirty="0"/>
              <a:t>Scrum model more adaptable to change than other process models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9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7" y="0"/>
            <a:ext cx="88773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14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396" y="1738344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Democratic division</a:t>
            </a:r>
          </a:p>
          <a:p>
            <a:pPr lvl="2"/>
            <a:r>
              <a:rPr lang="en-US" sz="2000" dirty="0"/>
              <a:t>Every decision made by consensus</a:t>
            </a:r>
          </a:p>
          <a:p>
            <a:pPr lvl="1"/>
            <a:r>
              <a:rPr lang="en-US" sz="2400" dirty="0"/>
              <a:t>Work divided by task based on abilities</a:t>
            </a:r>
          </a:p>
          <a:p>
            <a:pPr lvl="2"/>
            <a:r>
              <a:rPr lang="en-US" sz="2000" dirty="0"/>
              <a:t>e.g. “If you create the database, I can code the interface.”</a:t>
            </a:r>
          </a:p>
          <a:p>
            <a:pPr lvl="1"/>
            <a:r>
              <a:rPr lang="en-US" sz="2400" dirty="0"/>
              <a:t>Reviews of individual work performed by team</a:t>
            </a:r>
          </a:p>
          <a:p>
            <a:pPr lvl="2"/>
            <a:r>
              <a:rPr lang="en-US" sz="2000" dirty="0"/>
              <a:t>Each member submits his or her work to the rest of the group for approval</a:t>
            </a:r>
          </a:p>
          <a:p>
            <a:pPr lvl="2"/>
            <a:r>
              <a:rPr lang="en-US" sz="2000" dirty="0"/>
              <a:t>Any member can request changes to another’s work</a:t>
            </a:r>
          </a:p>
        </p:txBody>
      </p:sp>
    </p:spTree>
    <p:extLst>
      <p:ext uri="{BB962C8B-B14F-4D97-AF65-F5344CB8AC3E}">
        <p14:creationId xmlns:p14="http://schemas.microsoft.com/office/powerpoint/2010/main" val="108605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8608"/>
            <a:ext cx="8596668" cy="3992755"/>
          </a:xfrm>
        </p:spPr>
        <p:txBody>
          <a:bodyPr>
            <a:normAutofit/>
          </a:bodyPr>
          <a:lstStyle/>
          <a:p>
            <a:r>
              <a:rPr lang="en-US" sz="2800" dirty="0"/>
              <a:t>Interface</a:t>
            </a:r>
          </a:p>
          <a:p>
            <a:pPr lvl="1"/>
            <a:r>
              <a:rPr lang="en-US" sz="2400" dirty="0"/>
              <a:t>User interacts with software using:</a:t>
            </a:r>
          </a:p>
          <a:p>
            <a:pPr lvl="2"/>
            <a:r>
              <a:rPr lang="en-US" sz="2000" dirty="0"/>
              <a:t>Drop-down menus</a:t>
            </a:r>
          </a:p>
          <a:p>
            <a:pPr lvl="2"/>
            <a:r>
              <a:rPr lang="en-US" sz="2000" dirty="0"/>
              <a:t>Selector buttons</a:t>
            </a:r>
          </a:p>
          <a:p>
            <a:pPr lvl="2"/>
            <a:r>
              <a:rPr lang="en-US" sz="2000" dirty="0"/>
              <a:t>Radio buttons</a:t>
            </a:r>
          </a:p>
          <a:p>
            <a:pPr lvl="1"/>
            <a:r>
              <a:rPr lang="en-US" sz="2200" dirty="0"/>
              <a:t>User must manually convert class schedule PDF</a:t>
            </a:r>
          </a:p>
          <a:p>
            <a:pPr lvl="2"/>
            <a:r>
              <a:rPr lang="en-US" sz="2000" dirty="0"/>
              <a:t>Software available on CD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61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941</TotalTime>
  <Words>571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Open Classes Project  Final Report</vt:lpstr>
      <vt:lpstr>Contents</vt:lpstr>
      <vt:lpstr>Problem - Description</vt:lpstr>
      <vt:lpstr>Problem – User Context</vt:lpstr>
      <vt:lpstr>Initial Requirements</vt:lpstr>
      <vt:lpstr>Process Model</vt:lpstr>
      <vt:lpstr>PowerPoint Presentation</vt:lpstr>
      <vt:lpstr>Team Organization</vt:lpstr>
      <vt:lpstr>Design</vt:lpstr>
      <vt:lpstr>Design</vt:lpstr>
      <vt:lpstr>Project Demo</vt:lpstr>
      <vt:lpstr>What have we learned this semester from making this application?</vt:lpstr>
      <vt:lpstr>What would we do with six more weeks to work on the project?</vt:lpstr>
      <vt:lpstr>What would you tell yourself if you time-traveled to the beginning of the semester?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Classes Project  Interim Report</dc:title>
  <dc:creator>Amy Knowles</dc:creator>
  <cp:lastModifiedBy>Amy Knowles</cp:lastModifiedBy>
  <cp:revision>52</cp:revision>
  <dcterms:created xsi:type="dcterms:W3CDTF">2016-03-01T20:35:14Z</dcterms:created>
  <dcterms:modified xsi:type="dcterms:W3CDTF">2016-05-03T16:36:09Z</dcterms:modified>
</cp:coreProperties>
</file>