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6"/>
  </p:handoutMasterIdLst>
  <p:sldIdLst>
    <p:sldId id="256" r:id="rId3"/>
    <p:sldId id="398" r:id="rId5"/>
    <p:sldId id="343" r:id="rId6"/>
    <p:sldId id="344" r:id="rId7"/>
    <p:sldId id="384" r:id="rId8"/>
    <p:sldId id="849" r:id="rId9"/>
    <p:sldId id="848" r:id="rId10"/>
    <p:sldId id="850" r:id="rId11"/>
    <p:sldId id="853" r:id="rId12"/>
    <p:sldId id="925" r:id="rId13"/>
    <p:sldId id="854" r:id="rId14"/>
    <p:sldId id="855" r:id="rId15"/>
    <p:sldId id="856" r:id="rId16"/>
    <p:sldId id="857" r:id="rId17"/>
    <p:sldId id="858" r:id="rId18"/>
    <p:sldId id="859" r:id="rId19"/>
    <p:sldId id="942" r:id="rId20"/>
    <p:sldId id="861" r:id="rId21"/>
    <p:sldId id="594" r:id="rId22"/>
    <p:sldId id="863" r:id="rId23"/>
    <p:sldId id="862" r:id="rId24"/>
    <p:sldId id="864" r:id="rId25"/>
    <p:sldId id="801" r:id="rId26"/>
    <p:sldId id="865" r:id="rId27"/>
    <p:sldId id="867" r:id="rId28"/>
    <p:sldId id="866" r:id="rId29"/>
    <p:sldId id="868" r:id="rId30"/>
    <p:sldId id="869" r:id="rId31"/>
    <p:sldId id="870" r:id="rId32"/>
    <p:sldId id="871" r:id="rId33"/>
    <p:sldId id="872" r:id="rId34"/>
    <p:sldId id="873" r:id="rId35"/>
    <p:sldId id="995" r:id="rId36"/>
    <p:sldId id="938" r:id="rId37"/>
    <p:sldId id="956" r:id="rId38"/>
    <p:sldId id="939" r:id="rId39"/>
    <p:sldId id="882" r:id="rId40"/>
    <p:sldId id="932" r:id="rId41"/>
    <p:sldId id="804" r:id="rId42"/>
    <p:sldId id="926" r:id="rId43"/>
    <p:sldId id="927" r:id="rId44"/>
    <p:sldId id="928" r:id="rId45"/>
    <p:sldId id="883" r:id="rId46"/>
    <p:sldId id="884" r:id="rId47"/>
    <p:sldId id="934" r:id="rId48"/>
    <p:sldId id="885" r:id="rId49"/>
    <p:sldId id="886" r:id="rId50"/>
    <p:sldId id="696" r:id="rId51"/>
    <p:sldId id="950" r:id="rId52"/>
    <p:sldId id="931" r:id="rId53"/>
    <p:sldId id="806" r:id="rId54"/>
    <p:sldId id="935" r:id="rId55"/>
    <p:sldId id="936" r:id="rId56"/>
    <p:sldId id="807" r:id="rId57"/>
    <p:sldId id="895" r:id="rId58"/>
    <p:sldId id="808" r:id="rId59"/>
    <p:sldId id="887" r:id="rId60"/>
    <p:sldId id="1034" r:id="rId61"/>
    <p:sldId id="1035" r:id="rId62"/>
    <p:sldId id="951" r:id="rId63"/>
    <p:sldId id="952" r:id="rId64"/>
    <p:sldId id="1036" r:id="rId65"/>
    <p:sldId id="955" r:id="rId66"/>
    <p:sldId id="891" r:id="rId67"/>
    <p:sldId id="945" r:id="rId68"/>
    <p:sldId id="946" r:id="rId69"/>
    <p:sldId id="947" r:id="rId70"/>
    <p:sldId id="948" r:id="rId71"/>
    <p:sldId id="949" r:id="rId72"/>
    <p:sldId id="531" r:id="rId73"/>
    <p:sldId id="1037" r:id="rId74"/>
    <p:sldId id="376" r:id="rId75"/>
  </p:sldIdLst>
  <p:sldSz cx="12192000" cy="6858000"/>
  <p:notesSz cx="6858000" cy="9144000"/>
  <p:custDataLst>
    <p:tags r:id="rId8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585618@qq.com" initials="7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58" y="-264"/>
      </p:cViewPr>
      <p:guideLst>
        <p:guide orient="horz" pos="2114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gs" Target="tags/tag8.xml"/><Relationship Id="rId80" Type="http://schemas.openxmlformats.org/officeDocument/2006/relationships/commentAuthors" Target="commentAuthors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993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993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013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09890" y="115570"/>
            <a:ext cx="3773805" cy="966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charset="-122"/>
              </a:defRPr>
            </a:lvl1pPr>
          </a:lstStyle>
          <a:p>
            <a:fld id="{5558DAD5-D431-48DD-BB7C-9F90A0AF82BA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panose="02010600030101010101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anose="02010600030101010101" pitchFamily="2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351618" y="5236537"/>
            <a:ext cx="3179762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数据类型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</a:t>
            </a:r>
            <a:endParaRPr lang="zh-CN" altLang="en-US" sz="2000" b="1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821192" y="5236537"/>
            <a:ext cx="317094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常用函数</a:t>
            </a:r>
            <a:endParaRPr lang="en-US" altLang="zh-CN" sz="2000" b="1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经典实例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75" y="1270"/>
            <a:ext cx="9402445" cy="164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49655" y="2181860"/>
            <a:ext cx="10457815" cy="274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浮点数类型的数值范围和小数精度都存在限制，但常规计算足够。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	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marL="10287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取值范围数量级约-10</a:t>
            </a:r>
            <a:r>
              <a:rPr lang="zh-CN" altLang="zh-CN" sz="3600" baseline="30000" dirty="0">
                <a:latin typeface="Calibri" panose="020F0502020204030204" pitchFamily="34" charset="0"/>
                <a:ea typeface="楷体" panose="02010609060101010101" pitchFamily="49" charset="-122"/>
              </a:rPr>
              <a:t>307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至10</a:t>
            </a:r>
            <a:r>
              <a:rPr lang="zh-CN" altLang="zh-CN" sz="3600" baseline="30000" dirty="0">
                <a:latin typeface="Calibri" panose="020F0502020204030204" pitchFamily="34" charset="0"/>
                <a:ea typeface="楷体" panose="02010609060101010101" pitchFamily="49" charset="-122"/>
              </a:rPr>
              <a:t>308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，精度数量级10</a:t>
            </a:r>
            <a:r>
              <a:rPr lang="zh-CN" altLang="zh-CN" sz="3600" baseline="30000" dirty="0">
                <a:latin typeface="Calibri" panose="020F0502020204030204" pitchFamily="34" charset="0"/>
                <a:ea typeface="楷体" panose="02010609060101010101" pitchFamily="49" charset="-122"/>
              </a:rPr>
              <a:t>-16</a:t>
            </a:r>
            <a:endParaRPr lang="zh-CN" altLang="zh-CN" sz="3600" baseline="30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40" y="4799330"/>
            <a:ext cx="8544560" cy="1683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复</a:t>
            </a:r>
            <a:r>
              <a:rPr lang="zh-CN" altLang="en-US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数有以下</a:t>
            </a:r>
            <a:r>
              <a:rPr lang="en-US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3</a:t>
            </a:r>
            <a:r>
              <a:rPr lang="zh-CN" altLang="en-US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个特点：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511764" y="3210825"/>
            <a:ext cx="10119995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>
                <a:latin typeface="宋体" panose="02010600030101010101" pitchFamily="2" charset="-122"/>
              </a:rPr>
              <a:t>复</a:t>
            </a:r>
            <a:r>
              <a:rPr lang="zh-CN" altLang="zh-CN" sz="2800" dirty="0">
                <a:latin typeface="宋体" panose="02010600030101010101" pitchFamily="2" charset="-122"/>
              </a:rPr>
              <a:t>数由实部和虚部构成，其一般形式为：</a:t>
            </a:r>
            <a:r>
              <a:rPr lang="en-US" altLang="zh-CN" sz="3200" b="1" dirty="0" smtClean="0">
                <a:highlight>
                  <a:srgbClr val="FFFF00"/>
                </a:highlight>
                <a:latin typeface="宋体" panose="02010600030101010101" pitchFamily="2" charset="-122"/>
              </a:rPr>
              <a:t>real+imagj*1j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/>
              <a:t>实</a:t>
            </a:r>
            <a:r>
              <a:rPr lang="zh-CN" altLang="zh-CN" sz="2800" dirty="0"/>
              <a:t>部</a:t>
            </a:r>
            <a:r>
              <a:rPr lang="en-US" altLang="zh-CN" sz="2800" dirty="0"/>
              <a:t>real</a:t>
            </a:r>
            <a:r>
              <a:rPr lang="zh-CN" altLang="zh-CN" sz="2800" dirty="0"/>
              <a:t>和虚部的</a:t>
            </a:r>
            <a:r>
              <a:rPr lang="en-US" altLang="zh-CN" sz="2800" dirty="0"/>
              <a:t>imag</a:t>
            </a:r>
            <a:r>
              <a:rPr lang="zh-CN" altLang="zh-CN" sz="2800" dirty="0"/>
              <a:t>都是浮点</a:t>
            </a:r>
            <a:r>
              <a:rPr lang="zh-CN" altLang="zh-CN" sz="2800" dirty="0" smtClean="0"/>
              <a:t>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dirty="0" smtClean="0"/>
              <a:t>虚</a:t>
            </a:r>
            <a:r>
              <a:rPr lang="zh-CN" altLang="zh-CN" sz="2800" dirty="0"/>
              <a:t>部必须有后缀</a:t>
            </a:r>
            <a:r>
              <a:rPr lang="en-US" altLang="zh-CN" sz="2800" dirty="0"/>
              <a:t>j</a:t>
            </a:r>
            <a:r>
              <a:rPr lang="zh-CN" altLang="zh-CN" sz="2800" dirty="0"/>
              <a:t>或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。</a:t>
            </a:r>
            <a:endParaRPr lang="zh-CN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中有两种创建复数的方式：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marL="10287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按照复数的一般形式直接创建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marL="10287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通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过内置函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数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complex()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创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建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7039" y="4482872"/>
            <a:ext cx="8520546" cy="15035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634104" y="4757601"/>
            <a:ext cx="72571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num_one = 3 +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2j               # </a:t>
            </a:r>
            <a:r>
              <a:rPr lang="zh-CN" altLang="en-US" sz="2800" dirty="0">
                <a:latin typeface="Times New Roman" panose="02020603050405020304" pitchFamily="18" charset="0"/>
              </a:rPr>
              <a:t>直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接创建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num_two = complex(3, 2)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#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通过内置函数创建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中的布尔类型</a:t>
            </a: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（</a:t>
            </a:r>
            <a:r>
              <a:rPr lang="en-US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bool</a:t>
            </a: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）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只有两个取值：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True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和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False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83479" y="2031342"/>
            <a:ext cx="1041760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中的任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何对象都可以转换为布尔类型，若要进行转换，符合以下条件的数据都会被转换为</a:t>
            </a:r>
            <a:r>
              <a:rPr lang="en-US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False: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041626" y="3382299"/>
            <a:ext cx="8962272" cy="319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None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任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何为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的数字类型，如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0.0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0j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任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何空序列，如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''''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()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[]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任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何空字典，如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{}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户定义的类实例，如类中定义了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__bool__()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或者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__len__()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 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4225" y="2852927"/>
            <a:ext cx="9604375" cy="2010334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174130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673351" y="3555703"/>
            <a:ext cx="8554944" cy="60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除以上对象外，其它的对象都会被转换为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可以使用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bool()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函数检测对象的布尔值。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布尔类型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0396" y="3257668"/>
            <a:ext cx="5292436" cy="3067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962237" y="3452767"/>
            <a:ext cx="26287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bool(0)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False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bool([])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False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bool(2)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True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2317316" y="559881"/>
            <a:ext cx="6959748" cy="534035"/>
          </a:xfr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字类型转换</a:t>
            </a:r>
            <a:endParaRPr lang="zh-CN" altLang="en-US" sz="32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219" y="1198540"/>
            <a:ext cx="10987489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数字类型间进行转换的函数有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int()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complex()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kumimoji="1" lang="zh-CN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</a:t>
            </a:r>
            <a:r>
              <a:rPr kumimoji="1"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浮点型数据转换为整型数据后只保留整数部</a:t>
            </a:r>
            <a:r>
              <a:rPr kumimoji="1"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zh-CN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506980"/>
            <a:ext cx="10320020" cy="209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3202305" y="4549775"/>
            <a:ext cx="3922395" cy="186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为数字类型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int(12.6)=12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float(3)=3.0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什么是字符串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" name="" r:id="rId1" imgW="5403850" imgH="3730625" progId="Excel.Sheet.8">
                      <p:embed/>
                    </p:oleObj>
                  </mc:Choice>
                  <mc:Fallback>
                    <p:oleObj name="" r:id="rId1" imgW="5403850" imgH="373062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1882775" y="1246912"/>
            <a:ext cx="3119438" cy="1356587"/>
            <a:chOff x="153988" y="1400041"/>
            <a:chExt cx="3118034" cy="135572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400041"/>
              <a:ext cx="2520773" cy="960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数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字类型转换函数，格式化输出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 bwMode="auto">
          <a:xfrm>
            <a:off x="6711950" y="1295543"/>
            <a:ext cx="3281363" cy="1315894"/>
            <a:chOff x="5414469" y="1897151"/>
            <a:chExt cx="3281856" cy="1312774"/>
          </a:xfrm>
        </p:grpSpPr>
        <p:grpSp>
          <p:nvGrpSpPr>
            <p:cNvPr id="7189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97151"/>
              <a:ext cx="2774364" cy="959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符串的常见操作，索引与切片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 bwMode="auto">
          <a:xfrm>
            <a:off x="6938963" y="4905377"/>
            <a:ext cx="3424237" cy="1283595"/>
            <a:chOff x="5273227" y="4225925"/>
            <a:chExt cx="3423098" cy="1285158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48624"/>
              <a:ext cx="2772529" cy="96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运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算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符及运算符优先级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7198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 bwMode="auto">
          <a:xfrm>
            <a:off x="1630363" y="4857753"/>
            <a:ext cx="3371850" cy="1370624"/>
            <a:chOff x="218911" y="4857376"/>
            <a:chExt cx="3372306" cy="1369441"/>
          </a:xfrm>
        </p:grpSpPr>
        <p:grpSp>
          <p:nvGrpSpPr>
            <p:cNvPr id="7205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66357"/>
              <a:ext cx="2633365" cy="960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了解 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字类型的表示方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848259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字符串是一种用来表示文本的数据类型，它是由符号或者数值组成的一个连续序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558039"/>
            <a:ext cx="8189912" cy="236708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8400" y="4565650"/>
            <a:ext cx="2946400" cy="152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8200" y="4591050"/>
            <a:ext cx="3022600" cy="1498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9600" y="4565650"/>
            <a:ext cx="2819400" cy="1549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43000" y="4138295"/>
            <a:ext cx="9906000" cy="1821815"/>
            <a:chOff x="1800" y="6175"/>
            <a:chExt cx="15600" cy="2869"/>
          </a:xfrm>
        </p:grpSpPr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2211" y="7988"/>
              <a:ext cx="389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'hello itcast'</a:t>
              </a:r>
              <a:endPara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7"/>
            <p:cNvSpPr txBox="1">
              <a:spLocks noChangeArrowheads="1"/>
            </p:cNvSpPr>
            <p:nvPr/>
          </p:nvSpPr>
          <p:spPr bwMode="auto">
            <a:xfrm>
              <a:off x="1800" y="6175"/>
              <a:ext cx="4680" cy="1018"/>
            </a:xfrm>
            <a:prstGeom prst="rect">
              <a:avLst/>
            </a:prstGeom>
            <a:solidFill>
              <a:srgbClr val="135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使用单引号</a:t>
              </a:r>
              <a:endPara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8"/>
            <p:cNvSpPr txBox="1">
              <a:spLocks noChangeArrowheads="1"/>
            </p:cNvSpPr>
            <p:nvPr/>
          </p:nvSpPr>
          <p:spPr bwMode="auto">
            <a:xfrm>
              <a:off x="7360" y="6215"/>
              <a:ext cx="4720" cy="1018"/>
            </a:xfrm>
            <a:prstGeom prst="rect">
              <a:avLst/>
            </a:prstGeom>
            <a:solidFill>
              <a:srgbClr val="1353A2"/>
            </a:solidFill>
            <a:ln w="9525">
              <a:solidFill>
                <a:srgbClr val="1353A2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使用双引号</a:t>
              </a:r>
              <a:endPara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9"/>
            <p:cNvSpPr txBox="1">
              <a:spLocks noChangeArrowheads="1"/>
            </p:cNvSpPr>
            <p:nvPr/>
          </p:nvSpPr>
          <p:spPr bwMode="auto">
            <a:xfrm>
              <a:off x="12960" y="6175"/>
              <a:ext cx="4440" cy="1018"/>
            </a:xfrm>
            <a:prstGeom prst="rect">
              <a:avLst/>
            </a:prstGeom>
            <a:solidFill>
              <a:srgbClr val="1353A2"/>
            </a:solidFill>
            <a:ln w="9525">
              <a:solidFill>
                <a:srgbClr val="1353A2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3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使用三引号</a:t>
              </a:r>
              <a:endPara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0"/>
            <p:cNvSpPr>
              <a:spLocks noChangeArrowheads="1"/>
            </p:cNvSpPr>
            <p:nvPr/>
          </p:nvSpPr>
          <p:spPr bwMode="auto">
            <a:xfrm>
              <a:off x="7825" y="7988"/>
              <a:ext cx="4575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"hello itcast"</a:t>
              </a:r>
              <a:endParaRPr lang="zh-CN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1"/>
            <p:cNvSpPr>
              <a:spLocks noChangeArrowheads="1"/>
            </p:cNvSpPr>
            <p:nvPr/>
          </p:nvSpPr>
          <p:spPr bwMode="auto">
            <a:xfrm>
              <a:off x="12960" y="7736"/>
              <a:ext cx="4440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"""my name is itcast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my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is itcast"""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577850" y="1320800"/>
            <a:ext cx="114014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zh-CN" sz="3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39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单引号</a:t>
            </a:r>
            <a:r>
              <a:rPr lang="zh-CN" altLang="zh-CN" sz="3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9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双引号</a:t>
            </a:r>
            <a:r>
              <a:rPr lang="zh-CN" altLang="zh-CN" sz="3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39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三引号</a:t>
            </a:r>
            <a:r>
              <a:rPr lang="zh-CN" altLang="zh-CN" sz="3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定义字符串</a:t>
            </a:r>
            <a:endParaRPr lang="zh-CN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单引号和双引号通常用于定义</a:t>
            </a:r>
            <a:r>
              <a:rPr lang="zh-CN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单行字符串</a:t>
            </a:r>
            <a:endParaRPr lang="zh-CN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三引号通常用于定义多行字符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36775" y="1718310"/>
            <a:ext cx="9264650" cy="473710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1" y="1218407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491888" y="2094981"/>
            <a:ext cx="8554944" cy="422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单引号与双引号可以嵌套使用：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双引号表示的字符串中允许嵌套单引号，但不允许包含双引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号；</a:t>
            </a:r>
            <a:endParaRPr lang="zh-CN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print("hi, 'Tony'")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hi, 'Tony'</a:t>
            </a:r>
            <a:endParaRPr lang="zh-CN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单引号表示的字符串中允许嵌套双引号，不允许包含单引号。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>
              <a:lnSpc>
                <a:spcPct val="12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print('hi, "Tony"')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hi, "Tony"</a:t>
            </a:r>
            <a:endParaRPr lang="zh-CN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符串可通过占位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f-strings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三种方式实现格式化输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8400" y="3919319"/>
            <a:ext cx="2946400" cy="152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48200" y="3944719"/>
            <a:ext cx="3022600" cy="14986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29600" y="3919319"/>
            <a:ext cx="2819400" cy="1549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86235" y="4148732"/>
            <a:ext cx="27107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"hello</a:t>
            </a:r>
            <a:r>
              <a:rPr lang="zh-CN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s" %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3000" y="3233519"/>
            <a:ext cx="2971800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673600" y="3258919"/>
            <a:ext cx="2997200" cy="646331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9"/>
          <p:cNvSpPr txBox="1">
            <a:spLocks noChangeArrowheads="1"/>
          </p:cNvSpPr>
          <p:nvPr/>
        </p:nvSpPr>
        <p:spPr bwMode="auto">
          <a:xfrm>
            <a:off x="8229600" y="3233519"/>
            <a:ext cx="2819400" cy="646331"/>
          </a:xfrm>
          <a:prstGeom prst="rect">
            <a:avLst/>
          </a:prstGeom>
          <a:solidFill>
            <a:srgbClr val="1353A2"/>
          </a:solidFill>
          <a:ln w="9525">
            <a:solidFill>
              <a:srgbClr val="1353A2"/>
            </a:solidFill>
            <a:miter lim="800000"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f-strings</a:t>
            </a:r>
            <a:endParaRPr lang="zh-CN" altLang="en-US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4673600" y="4148732"/>
            <a:ext cx="299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"hello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zh-CN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.format(name)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8620991" y="4148732"/>
            <a:ext cx="203661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{name}"</a:t>
            </a:r>
            <a:endParaRPr lang="zh-CN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Python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将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一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个带有格式符的字符串作为模板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，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使用该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格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式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符为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真实值预留位置，并说明真实值应该呈现的格式。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7273" y="4378036"/>
            <a:ext cx="6220691" cy="1898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804407" y="4634574"/>
            <a:ext cx="49444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anose="02020603050405020304" pitchFamily="18" charset="0"/>
              </a:rPr>
              <a:t>&gt;&gt;&gt;  </a:t>
            </a:r>
            <a:r>
              <a:rPr lang="en-US" altLang="zh-CN" sz="2800" dirty="0">
                <a:latin typeface="Times New Roman" panose="02020603050405020304" pitchFamily="18" charset="0"/>
              </a:rPr>
              <a:t>name = "</a:t>
            </a:r>
            <a:r>
              <a:rPr lang="zh-CN" altLang="zh-CN" sz="2800" dirty="0">
                <a:latin typeface="Times New Roman" panose="02020603050405020304" pitchFamily="18" charset="0"/>
              </a:rPr>
              <a:t>李强</a:t>
            </a:r>
            <a:r>
              <a:rPr lang="en-US" altLang="zh-CN" sz="2800" dirty="0">
                <a:latin typeface="Times New Roman" panose="02020603050405020304" pitchFamily="18" charset="0"/>
              </a:rPr>
              <a:t>"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"</a:t>
            </a:r>
            <a:r>
              <a:rPr lang="zh-CN" altLang="zh-CN" sz="2800" dirty="0">
                <a:latin typeface="Times New Roman" panose="02020603050405020304" pitchFamily="18" charset="0"/>
              </a:rPr>
              <a:t>你好，我叫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%s</a:t>
            </a:r>
            <a:r>
              <a:rPr lang="en-US" altLang="zh-CN" sz="2800" dirty="0">
                <a:latin typeface="Times New Roman" panose="02020603050405020304" pitchFamily="18" charset="0"/>
              </a:rPr>
              <a:t>" %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name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你好，我叫李强。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65" y="2235200"/>
            <a:ext cx="7980045" cy="3998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260725" y="1336675"/>
            <a:ext cx="868235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不同的占位符为不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同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类型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的变量预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留位置。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一个字符串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中可以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同时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包含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多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个占位符。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4645" y="2999740"/>
            <a:ext cx="9255125" cy="32988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927855" y="3318157"/>
            <a:ext cx="8748317" cy="279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anose="02020603050405020304" pitchFamily="18" charset="0"/>
              </a:rPr>
              <a:t>&gt;&gt;&gt;  </a:t>
            </a:r>
            <a:r>
              <a:rPr lang="en-US" altLang="zh-CN" sz="2800" dirty="0">
                <a:latin typeface="Times New Roman" panose="02020603050405020304" pitchFamily="18" charset="0"/>
              </a:rPr>
              <a:t>name = "</a:t>
            </a:r>
            <a:r>
              <a:rPr lang="zh-CN" altLang="zh-CN" sz="2800" dirty="0">
                <a:latin typeface="Times New Roman" panose="02020603050405020304" pitchFamily="18" charset="0"/>
              </a:rPr>
              <a:t>李强</a:t>
            </a:r>
            <a:r>
              <a:rPr lang="en-US" altLang="zh-CN" sz="2800" dirty="0">
                <a:latin typeface="Times New Roman" panose="02020603050405020304" pitchFamily="18" charset="0"/>
              </a:rPr>
              <a:t>"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age </a:t>
            </a:r>
            <a:r>
              <a:rPr lang="en-US" altLang="zh-CN" sz="2800" dirty="0">
                <a:latin typeface="Times New Roman" panose="02020603050405020304" pitchFamily="18" charset="0"/>
              </a:rPr>
              <a:t>= 12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"</a:t>
            </a:r>
            <a:r>
              <a:rPr lang="zh-CN" altLang="zh-CN" sz="2800" dirty="0">
                <a:latin typeface="Times New Roman" panose="02020603050405020304" pitchFamily="18" charset="0"/>
              </a:rPr>
              <a:t>你好，我叫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%s</a:t>
            </a:r>
            <a:r>
              <a:rPr lang="zh-CN" altLang="zh-CN" sz="2800" dirty="0">
                <a:latin typeface="Times New Roman" panose="02020603050405020304" pitchFamily="18" charset="0"/>
              </a:rPr>
              <a:t>，今年我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%d</a:t>
            </a:r>
            <a:r>
              <a:rPr lang="zh-CN" altLang="zh-CN" sz="2800" dirty="0">
                <a:latin typeface="Times New Roman" panose="02020603050405020304" pitchFamily="18" charset="0"/>
              </a:rPr>
              <a:t>岁了。</a:t>
            </a:r>
            <a:r>
              <a:rPr lang="en-US" altLang="zh-CN" sz="2800" dirty="0">
                <a:latin typeface="Times New Roman" panose="02020603050405020304" pitchFamily="18" charset="0"/>
              </a:rPr>
              <a:t>" %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(name, age)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你好！我叫李强，今年我</a:t>
            </a:r>
            <a:r>
              <a:rPr lang="en-US" altLang="zh-CN" sz="2800" dirty="0">
                <a:latin typeface="Times New Roman" panose="02020603050405020304" pitchFamily="18" charset="0"/>
              </a:rPr>
              <a:t>12</a:t>
            </a:r>
            <a:r>
              <a:rPr lang="zh-CN" altLang="zh-CN" sz="2800" dirty="0">
                <a:latin typeface="Times New Roman" panose="02020603050405020304" pitchFamily="18" charset="0"/>
              </a:rPr>
              <a:t>岁了。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36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=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sym typeface="+mn-ea"/>
              </a:rPr>
              <a:t>&gt;&gt;&gt; </a:t>
            </a:r>
            <a:r>
              <a:rPr lang="en-US" altLang="zh-CN" sz="2800" dirty="0" smtClean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"</a:t>
            </a:r>
            <a:r>
              <a:rPr lang="zh-CN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你好，我叫</a:t>
            </a:r>
            <a:r>
              <a:rPr lang="en-US" altLang="zh-CN" sz="2800" dirty="0" smtClean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" 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+ 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name + </a:t>
            </a:r>
            <a:r>
              <a:rPr lang="en-US" altLang="zh-CN" sz="2800" dirty="0" smtClean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"</a:t>
            </a:r>
            <a:r>
              <a:rPr lang="zh-CN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今年我</a:t>
            </a:r>
            <a:r>
              <a:rPr lang="en-US" altLang="zh-CN" sz="2800" dirty="0" smtClean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" + 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age </a:t>
            </a:r>
            <a:r>
              <a:rPr lang="en-US" altLang="zh-CN" sz="2800" dirty="0" smtClean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"</a:t>
            </a:r>
            <a:r>
              <a:rPr lang="zh-CN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岁了。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"</a:t>
            </a:r>
            <a:endParaRPr lang="en-US" altLang="zh-CN" sz="2800" dirty="0"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使用占位符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%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时需要注意变量的类型，若变量类型与占位符不匹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配程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序会产生异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常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874" y="3851563"/>
            <a:ext cx="9393382" cy="2309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016663" y="4098178"/>
            <a:ext cx="86297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&gt;&gt;&gt; name = "</a:t>
            </a:r>
            <a:r>
              <a:rPr lang="zh-CN" altLang="zh-CN" sz="2800" dirty="0">
                <a:latin typeface="Times New Roman" panose="02020603050405020304" pitchFamily="18" charset="0"/>
              </a:rPr>
              <a:t>李强</a:t>
            </a:r>
            <a:r>
              <a:rPr lang="en-US" altLang="zh-CN" sz="2800" dirty="0">
                <a:latin typeface="Times New Roman" panose="02020603050405020304" pitchFamily="18" charset="0"/>
              </a:rPr>
              <a:t>"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变量</a:t>
            </a:r>
            <a:r>
              <a:rPr lang="en-US" altLang="zh-CN" sz="2800" dirty="0">
                <a:latin typeface="Times New Roman" panose="02020603050405020304" pitchFamily="18" charset="0"/>
              </a:rPr>
              <a:t>name</a:t>
            </a:r>
            <a:r>
              <a:rPr lang="zh-CN" altLang="zh-CN" sz="2800" dirty="0">
                <a:latin typeface="Times New Roman" panose="02020603050405020304" pitchFamily="18" charset="0"/>
              </a:rPr>
              <a:t>是字符串类型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age = "12"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# </a:t>
            </a:r>
            <a:r>
              <a:rPr lang="zh-CN" altLang="zh-CN" sz="2800" dirty="0">
                <a:latin typeface="Times New Roman" panose="02020603050405020304" pitchFamily="18" charset="0"/>
              </a:rPr>
              <a:t>变量</a:t>
            </a:r>
            <a:r>
              <a:rPr lang="en-US" altLang="zh-CN" sz="2800" dirty="0">
                <a:latin typeface="Times New Roman" panose="02020603050405020304" pitchFamily="18" charset="0"/>
              </a:rPr>
              <a:t>age</a:t>
            </a:r>
            <a:r>
              <a:rPr lang="zh-CN" altLang="zh-CN" sz="2800" dirty="0">
                <a:latin typeface="Times New Roman" panose="02020603050405020304" pitchFamily="18" charset="0"/>
              </a:rPr>
              <a:t>是字符串类型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&gt;&gt;&gt; "</a:t>
            </a:r>
            <a:r>
              <a:rPr lang="zh-CN" altLang="zh-CN" sz="2800" dirty="0">
                <a:latin typeface="Times New Roman" panose="02020603050405020304" pitchFamily="18" charset="0"/>
              </a:rPr>
              <a:t>你好，我叫</a:t>
            </a:r>
            <a:r>
              <a:rPr lang="en-US" altLang="zh-CN" sz="2800" dirty="0">
                <a:latin typeface="Times New Roman" panose="02020603050405020304" pitchFamily="18" charset="0"/>
              </a:rPr>
              <a:t>%s</a:t>
            </a:r>
            <a:r>
              <a:rPr lang="zh-CN" altLang="zh-CN" sz="2800" dirty="0">
                <a:latin typeface="Times New Roman" panose="02020603050405020304" pitchFamily="18" charset="0"/>
              </a:rPr>
              <a:t>，今年我</a:t>
            </a:r>
            <a:r>
              <a:rPr lang="en-US" altLang="zh-CN" sz="2800" dirty="0">
                <a:latin typeface="Times New Roman" panose="02020603050405020304" pitchFamily="18" charset="0"/>
              </a:rPr>
              <a:t>%d</a:t>
            </a:r>
            <a:r>
              <a:rPr lang="zh-CN" altLang="zh-CN" sz="2800" dirty="0">
                <a:latin typeface="Times New Roman" panose="02020603050405020304" pitchFamily="18" charset="0"/>
              </a:rPr>
              <a:t>岁了。</a:t>
            </a:r>
            <a:r>
              <a:rPr lang="en-US" altLang="zh-CN" sz="2800" dirty="0">
                <a:latin typeface="Times New Roman" panose="02020603050405020304" pitchFamily="18" charset="0"/>
              </a:rPr>
              <a:t>" % (name, age)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TypeError: %d format: a number is required, not str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format()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也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可以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将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字符串进行格式化输出，使用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该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无需再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关注变量的类型。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format()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方法的基本使用格式如下：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1636" y="4569185"/>
            <a:ext cx="7176655" cy="9767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765891" y="4815800"/>
            <a:ext cx="4827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zh-CN" altLang="zh-CN" sz="2800" dirty="0">
                <a:latin typeface="Times New Roman" panose="02020603050405020304" pitchFamily="18" charset="0"/>
              </a:rPr>
              <a:t>字符串</a:t>
            </a:r>
            <a:r>
              <a:rPr lang="en-US" altLang="zh-CN" sz="2800" dirty="0">
                <a:latin typeface="Times New Roman" panose="02020603050405020304" pitchFamily="18" charset="0"/>
              </a:rPr>
              <a:t>&gt;.format(&lt;</a:t>
            </a:r>
            <a:r>
              <a:rPr lang="zh-CN" altLang="zh-CN" sz="2800" dirty="0">
                <a:latin typeface="Times New Roman" panose="02020603050405020304" pitchFamily="18" charset="0"/>
              </a:rPr>
              <a:t>参数列表</a:t>
            </a:r>
            <a:r>
              <a:rPr lang="en-US" altLang="zh-CN" sz="2800" dirty="0">
                <a:latin typeface="Times New Roman" panose="02020603050405020304" pitchFamily="18" charset="0"/>
              </a:rPr>
              <a:t>&gt;)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若</a:t>
            </a:r>
            <a:r>
              <a:rPr lang="zh-CN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字</a:t>
            </a:r>
            <a:r>
              <a:rPr lang="zh-CN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符串中包含多</a:t>
            </a:r>
            <a:r>
              <a:rPr lang="zh-CN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个</a:t>
            </a:r>
            <a:r>
              <a:rPr lang="zh-CN" altLang="en-US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没有指定序号（默认从</a:t>
            </a:r>
            <a:r>
              <a:rPr lang="en-US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0</a:t>
            </a:r>
            <a:r>
              <a:rPr lang="zh-CN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开</a:t>
            </a:r>
            <a:r>
              <a:rPr lang="zh-CN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始</a:t>
            </a:r>
            <a:r>
              <a:rPr lang="zh-CN" altLang="en-US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）的</a:t>
            </a:r>
            <a:r>
              <a:rPr lang="zh-CN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“</a:t>
            </a:r>
            <a:r>
              <a:rPr lang="en-US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{}</a:t>
            </a:r>
            <a:r>
              <a:rPr lang="zh-CN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”，</a:t>
            </a:r>
            <a:r>
              <a:rPr lang="zh-CN" altLang="en-US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则</a:t>
            </a:r>
            <a:r>
              <a:rPr lang="zh-CN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按 “</a:t>
            </a:r>
            <a:r>
              <a:rPr lang="en-US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{}</a:t>
            </a:r>
            <a:r>
              <a:rPr lang="zh-CN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”出现的顺序分别用</a:t>
            </a:r>
            <a:r>
              <a:rPr lang="en-US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format ()</a:t>
            </a:r>
            <a:r>
              <a:rPr lang="zh-CN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方法中的参数进行替</a:t>
            </a:r>
            <a:r>
              <a:rPr lang="zh-CN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换，</a:t>
            </a:r>
            <a:r>
              <a:rPr lang="zh-CN" altLang="en-US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否则</a:t>
            </a:r>
            <a:r>
              <a:rPr lang="zh-CN" altLang="zh-CN" sz="2800" b="1" dirty="0" smtClean="0">
                <a:latin typeface="Calibri" panose="020F0502020204030204" pitchFamily="34" charset="0"/>
                <a:ea typeface="楷体" panose="02010609060101010101" pitchFamily="49" charset="-122"/>
              </a:rPr>
              <a:t>按</a:t>
            </a:r>
            <a:r>
              <a:rPr lang="zh-CN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照序号对应的</a:t>
            </a:r>
            <a:r>
              <a:rPr lang="en-US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format ()</a:t>
            </a:r>
            <a:r>
              <a:rPr lang="zh-CN" altLang="zh-CN" sz="2800" b="1" dirty="0">
                <a:latin typeface="Calibri" panose="020F0502020204030204" pitchFamily="34" charset="0"/>
                <a:ea typeface="楷体" panose="02010609060101010101" pitchFamily="49" charset="-122"/>
              </a:rPr>
              <a:t>方法的参数进行替换。</a:t>
            </a:r>
            <a:endParaRPr lang="zh-CN" altLang="zh-CN" sz="2800" b="1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5950" y="4034790"/>
            <a:ext cx="10973435" cy="2338705"/>
            <a:chOff x="1720" y="7484"/>
            <a:chExt cx="16385" cy="2837"/>
          </a:xfrm>
        </p:grpSpPr>
        <p:sp>
          <p:nvSpPr>
            <p:cNvPr id="6" name="矩形 5"/>
            <p:cNvSpPr/>
            <p:nvPr/>
          </p:nvSpPr>
          <p:spPr>
            <a:xfrm>
              <a:off x="1720" y="7484"/>
              <a:ext cx="16385" cy="28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2017" y="7541"/>
              <a:ext cx="15975" cy="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&gt;&gt;&gt; 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 name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"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张明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"  </a:t>
              </a:r>
              <a:endParaRPr lang="zh-CN" altLang="zh-CN" sz="2800" b="1" dirty="0">
                <a:latin typeface="Times New Roman" panose="02020603050405020304" pitchFamily="18" charset="0"/>
              </a:endParaRPr>
            </a:p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&gt;&gt;&gt; 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 age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21</a:t>
              </a:r>
              <a:endParaRPr lang="zh-CN" altLang="zh-CN" sz="2800" b="1" dirty="0">
                <a:latin typeface="Times New Roman" panose="02020603050405020304" pitchFamily="18" charset="0"/>
              </a:endParaRPr>
            </a:p>
            <a:p>
              <a:r>
                <a:rPr lang="en-US" altLang="zh-CN" sz="2800" b="1" dirty="0" smtClean="0">
                  <a:latin typeface="Times New Roman" panose="02020603050405020304" pitchFamily="18" charset="0"/>
                </a:rPr>
                <a:t>&gt;&gt;&gt;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"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你好！我的名字是：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{}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，今年我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{}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岁了。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".format(name, age)</a:t>
              </a:r>
              <a:endParaRPr lang="zh-CN" altLang="zh-CN" sz="2800" b="1" dirty="0">
                <a:latin typeface="Times New Roman" panose="02020603050405020304" pitchFamily="18" charset="0"/>
              </a:endParaRPr>
            </a:p>
            <a:p>
              <a:r>
                <a:rPr lang="zh-CN" altLang="zh-CN" sz="2800" b="1" dirty="0">
                  <a:latin typeface="Times New Roman" panose="02020603050405020304" pitchFamily="18" charset="0"/>
                </a:rPr>
                <a:t>你好！我的名字是：张明，今年我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21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岁了。</a:t>
              </a: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format()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方法还可以对数字进行格式化，包括保留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n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位小数、数字补齐和显示百分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比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725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239905" y="4737562"/>
            <a:ext cx="3109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</a:rPr>
              <a:t>&gt;&gt;&gt; pi = 3.1415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&gt;&gt;&gt; 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{:.2f}</a:t>
            </a:r>
            <a:r>
              <a:rPr lang="en-US" altLang="zh-CN" dirty="0">
                <a:latin typeface="Times New Roman" panose="02020603050405020304" pitchFamily="18" charset="0"/>
              </a:rPr>
              <a:t>".format(pi)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3.14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66725" y="3866616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位小数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8070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558070" y="4737562"/>
            <a:ext cx="328251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latin typeface="Times New Roman" panose="02020603050405020304" pitchFamily="18" charset="0"/>
              </a:rPr>
              <a:t>&gt;&gt;&gt; num = 1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&gt;&gt;&gt; "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{:0&gt;3d}</a:t>
            </a:r>
            <a:r>
              <a:rPr lang="en-US" altLang="zh-CN" sz="2200" dirty="0">
                <a:latin typeface="Times New Roman" panose="02020603050405020304" pitchFamily="18" charset="0"/>
              </a:rPr>
              <a:t>".format(num)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001</a:t>
            </a:r>
            <a:endParaRPr lang="zh-CN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4558070" y="3866615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数字补齐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07851" y="4436880"/>
            <a:ext cx="3282517" cy="163141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8004749" y="4737562"/>
            <a:ext cx="32856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latin typeface="Times New Roman" panose="02020603050405020304" pitchFamily="18" charset="0"/>
              </a:rPr>
              <a:t>&gt;&gt;&gt; num = 0.1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&gt;&gt;&gt; "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{:.0%}</a:t>
            </a:r>
            <a:r>
              <a:rPr lang="en-US" altLang="zh-CN" sz="2200" dirty="0">
                <a:latin typeface="Times New Roman" panose="02020603050405020304" pitchFamily="18" charset="0"/>
              </a:rPr>
              <a:t>".format(num)</a:t>
            </a:r>
            <a:endParaRPr lang="zh-CN" altLang="zh-CN" sz="2200" dirty="0">
              <a:latin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</a:rPr>
              <a:t>10%</a:t>
            </a:r>
            <a:endParaRPr lang="zh-CN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8004748" y="3866616"/>
            <a:ext cx="3282518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显示百分比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f-strings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在格式上以</a:t>
            </a:r>
            <a:r>
              <a:rPr lang="en-US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f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或</a:t>
            </a:r>
            <a:r>
              <a:rPr lang="en-US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F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引领字符串，字符串中使用</a:t>
            </a:r>
            <a:r>
              <a:rPr lang="en-US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{}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标明被格式化的变量。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f-strings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7615" y="3896995"/>
            <a:ext cx="7176770" cy="2002790"/>
            <a:chOff x="4255" y="6187"/>
            <a:chExt cx="11302" cy="3154"/>
          </a:xfrm>
        </p:grpSpPr>
        <p:sp>
          <p:nvSpPr>
            <p:cNvPr id="17" name="矩形 16"/>
            <p:cNvSpPr/>
            <p:nvPr/>
          </p:nvSpPr>
          <p:spPr>
            <a:xfrm>
              <a:off x="4255" y="6187"/>
              <a:ext cx="11302" cy="31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5345" y="6327"/>
              <a:ext cx="9841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&gt;&gt;&gt; </a:t>
              </a:r>
              <a:r>
                <a:rPr lang="en-US" altLang="zh-CN" sz="3200" b="1" dirty="0" smtClean="0">
                  <a:latin typeface="Times New Roman" panose="02020603050405020304" pitchFamily="18" charset="0"/>
                </a:rPr>
                <a:t> address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= '</a:t>
              </a:r>
              <a:r>
                <a:rPr lang="zh-CN" altLang="zh-CN" sz="3200" b="1" dirty="0">
                  <a:latin typeface="Times New Roman" panose="02020603050405020304" pitchFamily="18" charset="0"/>
                </a:rPr>
                <a:t>河北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'</a:t>
              </a:r>
              <a:endParaRPr lang="zh-CN" altLang="zh-CN" sz="32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&gt;&gt;&gt; </a:t>
              </a:r>
              <a:r>
                <a:rPr lang="en-US" altLang="zh-CN" sz="3200" b="1" dirty="0" smtClean="0">
                  <a:highlight>
                    <a:srgbClr val="FFFF00"/>
                  </a:highlight>
                  <a:latin typeface="Times New Roman" panose="02020603050405020304" pitchFamily="18" charset="0"/>
                </a:rPr>
                <a:t> f</a:t>
              </a:r>
              <a:r>
                <a:rPr lang="en-US" altLang="zh-CN" sz="3200" b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'</a:t>
              </a:r>
              <a:r>
                <a:rPr lang="zh-CN" altLang="zh-CN" sz="3200" b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欢迎来到</a:t>
              </a:r>
              <a:r>
                <a:rPr lang="en-US" altLang="zh-CN" sz="3200" b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{address}</a:t>
              </a:r>
              <a:r>
                <a:rPr lang="zh-CN" altLang="zh-CN" sz="3200" b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。</a:t>
              </a:r>
              <a:r>
                <a:rPr lang="en-US" altLang="zh-CN" sz="3200" b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'</a:t>
              </a:r>
              <a:endParaRPr lang="zh-CN" altLang="zh-CN" sz="3200" b="1" dirty="0">
                <a:highlight>
                  <a:srgbClr val="FFFF00"/>
                </a:highlight>
                <a:latin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zh-CN" sz="3200" b="1" dirty="0">
                  <a:latin typeface="Times New Roman" panose="02020603050405020304" pitchFamily="18" charset="0"/>
                </a:rPr>
                <a:t>欢迎来到河北。</a:t>
              </a:r>
              <a:endParaRPr lang="zh-CN" altLang="zh-CN" sz="32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字符串的格式化输出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9863425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使用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f-strings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还可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以</a:t>
            </a:r>
            <a:r>
              <a:rPr lang="zh-CN" altLang="en-US" sz="3600" dirty="0">
                <a:latin typeface="Calibri" panose="020F0502020204030204" pitchFamily="34" charset="0"/>
                <a:ea typeface="楷体" panose="02010609060101010101" pitchFamily="49" charset="-122"/>
              </a:rPr>
              <a:t>将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多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个变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量</a:t>
            </a:r>
            <a:r>
              <a:rPr lang="zh-CN" altLang="en-US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进行</a:t>
            </a:r>
            <a:r>
              <a:rPr lang="zh-CN" altLang="zh-CN" sz="3600" dirty="0" smtClean="0">
                <a:latin typeface="Calibri" panose="020F0502020204030204" pitchFamily="34" charset="0"/>
                <a:ea typeface="楷体" panose="02010609060101010101" pitchFamily="49" charset="-122"/>
              </a:rPr>
              <a:t>格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式化输出。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f-strings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725" y="3121025"/>
            <a:ext cx="10563860" cy="299466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951230" y="3331845"/>
            <a:ext cx="1064450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&gt;&gt;&gt;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name </a:t>
            </a:r>
            <a:r>
              <a:rPr lang="en-US" altLang="zh-CN" sz="2800" b="1" dirty="0">
                <a:latin typeface="Times New Roman" panose="02020603050405020304" pitchFamily="18" charset="0"/>
              </a:rPr>
              <a:t>= '</a:t>
            </a:r>
            <a:r>
              <a:rPr lang="zh-CN" altLang="zh-CN" sz="2800" b="1" dirty="0">
                <a:latin typeface="Times New Roman" panose="02020603050405020304" pitchFamily="18" charset="0"/>
              </a:rPr>
              <a:t>张天</a:t>
            </a:r>
            <a:r>
              <a:rPr lang="en-US" altLang="zh-CN" sz="2800" b="1" dirty="0">
                <a:latin typeface="Times New Roman" panose="02020603050405020304" pitchFamily="18" charset="0"/>
              </a:rPr>
              <a:t>'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&gt;&gt;&gt;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age </a:t>
            </a:r>
            <a:r>
              <a:rPr lang="en-US" altLang="zh-CN" sz="2800" b="1" dirty="0">
                <a:latin typeface="Times New Roman" panose="02020603050405020304" pitchFamily="18" charset="0"/>
              </a:rPr>
              <a:t>= 20	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&gt;&gt;&gt;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gender </a:t>
            </a:r>
            <a:r>
              <a:rPr lang="en-US" altLang="zh-CN" sz="2800" b="1" dirty="0">
                <a:latin typeface="Times New Roman" panose="02020603050405020304" pitchFamily="18" charset="0"/>
              </a:rPr>
              <a:t>= '</a:t>
            </a:r>
            <a:r>
              <a:rPr lang="zh-CN" altLang="zh-CN" sz="2800" b="1" dirty="0">
                <a:latin typeface="Times New Roman" panose="02020603050405020304" pitchFamily="18" charset="0"/>
              </a:rPr>
              <a:t>男</a:t>
            </a:r>
            <a:r>
              <a:rPr lang="en-US" altLang="zh-CN" sz="2800" b="1" dirty="0">
                <a:latin typeface="Times New Roman" panose="02020603050405020304" pitchFamily="18" charset="0"/>
              </a:rPr>
              <a:t>'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&gt;&gt;&gt; </a:t>
            </a:r>
            <a:r>
              <a:rPr lang="zh-CN" altLang="en-US" sz="2800" b="1" dirty="0" smtClean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highlight>
                  <a:srgbClr val="FFFF00"/>
                </a:highlight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'</a:t>
            </a:r>
            <a:r>
              <a:rPr lang="zh-CN" altLang="zh-CN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我的名字是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{name},</a:t>
            </a:r>
            <a:r>
              <a:rPr lang="zh-CN" altLang="zh-CN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今年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{age}</a:t>
            </a:r>
            <a:r>
              <a:rPr lang="zh-CN" altLang="zh-CN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岁了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,</a:t>
            </a:r>
            <a:r>
              <a:rPr lang="zh-CN" altLang="zh-CN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我的性别是：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{gender}</a:t>
            </a:r>
            <a:r>
              <a:rPr lang="zh-CN" altLang="zh-CN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'</a:t>
            </a:r>
            <a:endParaRPr lang="zh-CN" altLang="zh-CN" sz="2800" b="1" dirty="0">
              <a:highlight>
                <a:srgbClr val="FFFF00"/>
              </a:highligh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800" b="1" dirty="0">
                <a:latin typeface="Times New Roman" panose="02020603050405020304" pitchFamily="18" charset="0"/>
              </a:rPr>
              <a:t>我的名字是张天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zh-CN" sz="2800" b="1" dirty="0">
                <a:latin typeface="Times New Roman" panose="02020603050405020304" pitchFamily="18" charset="0"/>
              </a:rPr>
              <a:t>今年</a:t>
            </a:r>
            <a:r>
              <a:rPr lang="en-US" altLang="zh-CN" sz="2800" b="1" dirty="0">
                <a:latin typeface="Times New Roman" panose="02020603050405020304" pitchFamily="18" charset="0"/>
              </a:rPr>
              <a:t>20</a:t>
            </a:r>
            <a:r>
              <a:rPr lang="zh-CN" altLang="zh-CN" sz="2800" b="1" dirty="0">
                <a:latin typeface="Times New Roman" panose="02020603050405020304" pitchFamily="18" charset="0"/>
              </a:rPr>
              <a:t>岁了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zh-CN" sz="2800" b="1" dirty="0">
                <a:latin typeface="Times New Roman" panose="02020603050405020304" pitchFamily="18" charset="0"/>
              </a:rPr>
              <a:t>我的性别是：男。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字符串的常见操作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字符串的拼接可以直接使用“</a:t>
            </a:r>
            <a:r>
              <a:rPr lang="en-US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+</a:t>
            </a:r>
            <a:r>
              <a:rPr lang="zh-CN" altLang="zh-CN" sz="3600" dirty="0">
                <a:latin typeface="Calibri" panose="020F0502020204030204" pitchFamily="34" charset="0"/>
                <a:ea typeface="楷体" panose="02010609060101010101" pitchFamily="49" charset="-122"/>
              </a:rPr>
              <a:t>”符号实现，示例代码如下。</a:t>
            </a:r>
            <a:endParaRPr lang="zh-CN" altLang="zh-CN" sz="36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字符串拼接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635" y="3810000"/>
            <a:ext cx="7409815" cy="224282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611245" y="4023360"/>
            <a:ext cx="600329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</a:rPr>
              <a:t>&gt;&gt;&gt; str_one = "</a:t>
            </a:r>
            <a:r>
              <a:rPr lang="zh-CN" altLang="zh-CN" sz="3200" b="1" dirty="0">
                <a:latin typeface="Times New Roman" panose="02020603050405020304" pitchFamily="18" charset="0"/>
              </a:rPr>
              <a:t>人生苦短，</a:t>
            </a:r>
            <a:r>
              <a:rPr lang="en-US" altLang="zh-CN" sz="3200" b="1" dirty="0">
                <a:latin typeface="Times New Roman" panose="02020603050405020304" pitchFamily="18" charset="0"/>
              </a:rPr>
              <a:t>"</a:t>
            </a:r>
            <a:endParaRPr lang="zh-CN" altLang="zh-CN" sz="3200" b="1" dirty="0">
              <a:latin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</a:rPr>
              <a:t>&gt;&gt;&gt; str_two = "</a:t>
            </a:r>
            <a:r>
              <a:rPr lang="zh-CN" altLang="zh-CN" sz="3200" b="1" dirty="0">
                <a:latin typeface="Times New Roman" panose="02020603050405020304" pitchFamily="18" charset="0"/>
              </a:rPr>
              <a:t>我用</a:t>
            </a:r>
            <a:r>
              <a:rPr lang="en-US" altLang="zh-CN" sz="3200" b="1" dirty="0">
                <a:latin typeface="Times New Roman" panose="02020603050405020304" pitchFamily="18" charset="0"/>
              </a:rPr>
              <a:t>Python</a:t>
            </a:r>
            <a:r>
              <a:rPr lang="zh-CN" altLang="zh-CN" sz="3200" b="1" dirty="0">
                <a:latin typeface="Times New Roman" panose="02020603050405020304" pitchFamily="18" charset="0"/>
              </a:rPr>
              <a:t>。</a:t>
            </a:r>
            <a:r>
              <a:rPr lang="en-US" altLang="zh-CN" sz="3200" b="1" dirty="0">
                <a:latin typeface="Times New Roman" panose="02020603050405020304" pitchFamily="18" charset="0"/>
              </a:rPr>
              <a:t>"</a:t>
            </a:r>
            <a:endParaRPr lang="zh-CN" altLang="zh-CN" sz="3200" b="1" dirty="0">
              <a:latin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</a:rPr>
              <a:t>&gt;&gt;&gt; str_one + str_two</a:t>
            </a:r>
            <a:endParaRPr lang="zh-CN" altLang="zh-CN" sz="3200" b="1" dirty="0">
              <a:latin typeface="Times New Roman" panose="02020603050405020304" pitchFamily="18" charset="0"/>
            </a:endParaRPr>
          </a:p>
          <a:p>
            <a:r>
              <a:rPr lang="zh-CN" altLang="zh-CN" sz="3200" b="1" dirty="0">
                <a:latin typeface="Times New Roman" panose="02020603050405020304" pitchFamily="18" charset="0"/>
              </a:rPr>
              <a:t>人生苦短，我用</a:t>
            </a:r>
            <a:r>
              <a:rPr lang="en-US" altLang="zh-CN" sz="3200" b="1" dirty="0">
                <a:latin typeface="Times New Roman" panose="02020603050405020304" pitchFamily="18" charset="0"/>
              </a:rPr>
              <a:t>Python</a:t>
            </a:r>
            <a:r>
              <a:rPr lang="zh-CN" altLang="zh-CN" sz="3200" b="1" dirty="0">
                <a:latin typeface="Times New Roman" panose="02020603050405020304" pitchFamily="18" charset="0"/>
              </a:rPr>
              <a:t>。</a:t>
            </a:r>
            <a:endParaRPr lang="zh-CN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2432051" y="173567"/>
            <a:ext cx="11144249" cy="1060449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en-US" altLang="zh-CN" sz="3735" b="1" kern="1200" dirty="0">
                <a:latin typeface="黑体" panose="02010609060101010101" pitchFamily="49" charset="-122"/>
                <a:ea typeface="+mj-ea"/>
                <a:cs typeface="+mj-cs"/>
              </a:rPr>
              <a:t>Python</a:t>
            </a:r>
            <a:r>
              <a:rPr lang="zh-CN" altLang="en-US" sz="3735" b="1" kern="1200" dirty="0"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lang="zh-CN" altLang="en-US" sz="3735" b="1" kern="1200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98308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924050" y="1997075"/>
            <a:ext cx="5480685" cy="1837690"/>
          </a:xfrm>
        </p:spPr>
        <p:txBody>
          <a:bodyPr/>
          <a:p>
            <a:r>
              <a:rPr lang="zh-CN" altLang="en-US" sz="4000" b="1" dirty="0">
                <a:latin typeface="黑体" panose="02010609060101010101" pitchFamily="49" charset="-122"/>
                <a:ea typeface="+mj-ea"/>
                <a:cs typeface="+mj-cs"/>
                <a:sym typeface="+mn-ea"/>
              </a:rPr>
              <a:t>字符串和数的转换</a:t>
            </a:r>
            <a:endParaRPr lang="zh-CN" altLang="en-US" sz="4000" b="1" kern="1200" dirty="0">
              <a:latin typeface="黑体" panose="02010609060101010101" pitchFamily="49" charset="-122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2432051" y="173567"/>
            <a:ext cx="11144249" cy="1060449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zh-CN" altLang="en-US" sz="3735" b="1" kern="1200" dirty="0">
                <a:latin typeface="黑体" panose="02010609060101010101" pitchFamily="49" charset="-122"/>
                <a:ea typeface="+mj-ea"/>
                <a:cs typeface="+mj-cs"/>
              </a:rPr>
              <a:t>字符串和数的转换</a:t>
            </a:r>
            <a:endParaRPr lang="zh-CN" altLang="en-US" sz="3735" b="1" kern="1200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4205" y="1688465"/>
            <a:ext cx="10958195" cy="4060190"/>
          </a:xfrm>
          <a:ln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(x) 	: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把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符合整型数据规范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的字符串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转换成整数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float(x) :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把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符合整型或浮点型规范的字符串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转换成小数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(x) :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把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转换成字符串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eval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(x) :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把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字符串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看作一个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python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表达式，求其值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135" b="1" i="0" u="none" strike="noStrike" kern="1200" cap="none" spc="0" normalizeH="0" baseline="0" noProof="0" dirty="0" smtClean="0">
              <a:ln>
                <a:noFill/>
              </a:ln>
              <a:solidFill>
                <a:srgbClr val="7F0A07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8308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标题 1"/>
          <p:cNvSpPr>
            <a:spLocks noGrp="1"/>
          </p:cNvSpPr>
          <p:nvPr>
            <p:ph type="title"/>
          </p:nvPr>
        </p:nvSpPr>
        <p:spPr>
          <a:xfrm>
            <a:off x="2413001" y="116417"/>
            <a:ext cx="11144249" cy="1060449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zh-CN" altLang="en-US" sz="3735" b="1" kern="1200" dirty="0">
                <a:latin typeface="黑体" panose="02010609060101010101" pitchFamily="49" charset="-122"/>
                <a:ea typeface="+mj-ea"/>
                <a:cs typeface="+mj-cs"/>
              </a:rPr>
              <a:t>字符串和数的转换</a:t>
            </a:r>
            <a:endParaRPr lang="zh-CN" altLang="en-US" sz="3735" b="1" kern="1200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>
          <a:xfrm>
            <a:off x="624205" y="1123950"/>
            <a:ext cx="11423650" cy="5232400"/>
          </a:xfrm>
        </p:spPr>
        <p:txBody>
          <a:bodyPr vert="horz" wrap="square" lIns="121920" tIns="60960" rIns="121920" bIns="60960" anchor="t" anchorCtr="0"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a = 15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b = "12"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c = a + b   </a:t>
            </a:r>
            <a:r>
              <a:rPr lang="en-US" altLang="zh-CN" sz="2400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</a:t>
            </a:r>
            <a:r>
              <a:rPr lang="zh-CN" altLang="en-US" sz="2400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错误的语句</a:t>
            </a:r>
            <a:r>
              <a:rPr lang="en-US" altLang="zh-CN" sz="2400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,</a:t>
            </a:r>
            <a:r>
              <a:rPr lang="zh-CN" altLang="en-US" sz="2400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字符串和整数无法相加</a:t>
            </a:r>
            <a:endParaRPr lang="zh-CN" altLang="en-US" sz="2400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print(a + </a:t>
            </a: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int</a:t>
            </a: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(b)) 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#&gt;&gt;27 b</a:t>
            </a:r>
            <a:r>
              <a:rPr lang="zh-CN" altLang="en-US" sz="2400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没有变成整数 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int(b)</a:t>
            </a:r>
            <a:r>
              <a:rPr lang="zh-CN" altLang="en-US" sz="2400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这个表达式的值是个整数</a:t>
            </a:r>
            <a:endParaRPr lang="zh-CN" altLang="en-US" sz="2400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</a:t>
            </a: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str</a:t>
            </a: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(a) + b) 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#&gt;&gt;1512  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c = 1 + </a:t>
            </a: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float</a:t>
            </a: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("3.5")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print(c)	     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#&gt;&gt;4.5</a:t>
            </a:r>
            <a:endParaRPr lang="en-US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print(3+eval("4.5")) 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#&gt;&gt;7.5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print(eval("3+2"))	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#&gt;&gt;5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print(eval("3+a"))	</a:t>
            </a:r>
            <a:r>
              <a:rPr lang="en-US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#&gt;&gt;18</a:t>
            </a: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0356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7000" y="4143375"/>
            <a:ext cx="5283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注意：程序出现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runtime error</a:t>
            </a: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，多半是由于做了不合法的转换，如 </a:t>
            </a:r>
            <a:r>
              <a:rPr lang="en-US" altLang="zh-CN" b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int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(x) </a:t>
            </a: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而 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x </a:t>
            </a: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为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"a12" </a:t>
            </a: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或 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"12.34", float(x) </a:t>
            </a: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而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x</a:t>
            </a:r>
            <a:r>
              <a:rPr lang="zh-CN" altLang="en-US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为 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b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abc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  <a:sym typeface="+mn-ea"/>
              </a:rPr>
              <a:t>"</a:t>
            </a:r>
            <a:endParaRPr lang="zh-CN" altLang="en-US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2317316" y="559881"/>
            <a:ext cx="6959748" cy="534035"/>
          </a:xfr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运算符</a:t>
            </a:r>
            <a:endParaRPr lang="zh-CN" altLang="en-US" sz="32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9440" y="1094740"/>
            <a:ext cx="11236960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kumimoji="1"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根据运算符的功能，运算符可分为</a:t>
            </a:r>
            <a:r>
              <a:rPr kumimoji="1"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r>
              <a:rPr kumimoji="1"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r>
              <a:rPr kumimoji="1"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</a:t>
            </a:r>
            <a:r>
              <a:rPr kumimoji="1" lang="zh-CN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kumimoji="1" lang="zh-CN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</a:t>
            </a:r>
            <a:r>
              <a:rPr kumimoji="1" lang="zh-CN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kumimoji="1" lang="zh-CN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r>
              <a:rPr kumimoji="1" lang="zh-CN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kumimoji="1"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5341" y="2713671"/>
          <a:ext cx="1000569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752"/>
                <a:gridCol w="5683719"/>
              </a:tblGrid>
              <a:tr h="490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Category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Operators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4901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assignment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=, +=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- = , * =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/ =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/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/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=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%=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&amp;=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</a:t>
                      </a: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|=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 **=</a:t>
                      </a:r>
                      <a:endPara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490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arithmetic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-,+,*,/,//,%,**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0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logical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and, or, not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490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comparison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==,!=, &gt;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&lt;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&gt;=, &lt;=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01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String concatenation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" y="1891030"/>
            <a:ext cx="11226800" cy="45173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946650" y="1060450"/>
            <a:ext cx="2966720" cy="90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a=3 b=5</a:t>
            </a:r>
            <a:endParaRPr 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96795" y="213995"/>
            <a:ext cx="5400040" cy="88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算术表达式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5363" name="AutoShape 2" descr="https://img3.doubanio.com/view/photo/thumb/public/p457198221.webp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5364" name="AutoShape 4" descr="https://img3.doubanio.com/view/photo/photo/public/p457198221.webp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5365" name="AutoShape 2" descr="python 的图像结果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5366" name="内容占位符 2"/>
          <p:cNvSpPr>
            <a:spLocks noGrp="1"/>
          </p:cNvSpPr>
          <p:nvPr>
            <p:ph idx="1"/>
          </p:nvPr>
        </p:nvSpPr>
        <p:spPr>
          <a:xfrm>
            <a:off x="766445" y="1301750"/>
            <a:ext cx="11425555" cy="5145405"/>
          </a:xfrm>
        </p:spPr>
        <p:txBody>
          <a:bodyPr vert="horz" wrap="square" lIns="121920" tIns="60960" rIns="121920" bIns="60960" anchor="t" anchorCtr="0"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a = (3+2)*(6-3)/2</a:t>
            </a:r>
            <a:endParaRPr lang="fr-FR" altLang="zh-CN" sz="2400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print(a)		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#&gt;&gt;7.5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print(10/8)	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#&gt;&gt;1.25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print(10%8)	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#&gt;&gt;2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print(15/4)	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#&gt;&gt;3.75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print(15//4)	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#&gt;&gt;3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print(3.4/2.2)	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#&gt;&gt;1.5454545454545452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print(3.4//2.2)	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#&gt;&gt;1.0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print(2**3)	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#&gt;&gt;8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print(-9//4)</a:t>
            </a:r>
            <a:r>
              <a:rPr lang="fr-FR" altLang="zh-CN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  #&gt;&gt;-3   </a:t>
            </a:r>
            <a:r>
              <a:rPr lang="zh-CN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往小里取整</a:t>
            </a:r>
            <a:endParaRPr lang="fr-FR" altLang="zh-CN" sz="2400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fr-FR" altLang="zh-CN" sz="2665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665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23583" y="120650"/>
            <a:ext cx="8161867" cy="88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算术表达式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1" name="AutoShape 2" descr="https://img3.doubanio.com/view/photo/thumb/public/p457198221.webp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412" name="AutoShape 4" descr="https://img3.doubanio.com/view/photo/photo/public/p457198221.webp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413" name="AutoShape 2" descr="python 的图像结果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7414" name="内容占位符 2"/>
          <p:cNvSpPr>
            <a:spLocks noGrp="1"/>
          </p:cNvSpPr>
          <p:nvPr>
            <p:ph idx="1"/>
          </p:nvPr>
        </p:nvSpPr>
        <p:spPr>
          <a:xfrm>
            <a:off x="546101" y="1333501"/>
            <a:ext cx="11425767" cy="4624916"/>
          </a:xfrm>
        </p:spPr>
        <p:txBody>
          <a:bodyPr vert="horz" wrap="square" lIns="121920" tIns="60960" rIns="121920" bIns="60960" anchor="t" anchorCtr="0"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zh-CN" sz="3200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/</a:t>
            </a:r>
            <a:r>
              <a:rPr lang="zh-CN" altLang="fr-FR" sz="3200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：</a:t>
            </a:r>
            <a:r>
              <a:rPr lang="fr-FR" altLang="zh-CN" sz="3200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3200" kern="12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计算的结果都是小数，哪怕能整除</a:t>
            </a:r>
            <a:endParaRPr lang="fr-FR" altLang="zh-CN" sz="3200" kern="12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65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z = 10/2</a:t>
            </a:r>
            <a:endParaRPr lang="en-US" altLang="zh-CN" sz="2665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65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print(z)	</a:t>
            </a:r>
            <a:r>
              <a:rPr lang="en-US" altLang="zh-CN" sz="2665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#&gt;&gt;5.0</a:t>
            </a:r>
            <a:endParaRPr lang="en-US" altLang="zh-CN" sz="2665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zh-CN" sz="3200" kern="12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lang="fr-FR" altLang="zh-CN" sz="32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-x</a:t>
            </a:r>
            <a:r>
              <a:rPr lang="fr-FR" altLang="zh-CN" sz="3200" kern="12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sz="3200" kern="12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相当于 </a:t>
            </a:r>
            <a:r>
              <a:rPr lang="en-US" altLang="zh-CN" sz="3200" kern="1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0-x</a:t>
            </a:r>
            <a:endParaRPr lang="en-US" altLang="zh-CN" sz="3200" kern="12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65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a = 10</a:t>
            </a:r>
            <a:endParaRPr lang="en-US" altLang="zh-CN" sz="2665" b="1" kern="12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65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print(-a)	</a:t>
            </a:r>
            <a:r>
              <a:rPr lang="en-US" altLang="zh-CN" sz="2665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#&gt;&gt;-10</a:t>
            </a:r>
            <a:endParaRPr lang="en-US" altLang="zh-CN" sz="2665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65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print(-a*3)	</a:t>
            </a:r>
            <a:r>
              <a:rPr lang="en-US" altLang="zh-CN" sz="2665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#&gt;&gt;-30   </a:t>
            </a:r>
            <a:r>
              <a:rPr lang="zh-CN" altLang="en-US" sz="2665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等价于 </a:t>
            </a:r>
            <a:r>
              <a:rPr lang="en-US" altLang="zh-CN" sz="2665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(–a)*3</a:t>
            </a:r>
            <a:endParaRPr lang="en-US" altLang="zh-CN" sz="2665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65" b="1" kern="1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print(3+-5) </a:t>
            </a:r>
            <a:r>
              <a:rPr lang="en-US" altLang="zh-CN" sz="2665" b="1" kern="12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#&gt;&gt;-2</a:t>
            </a:r>
            <a:endParaRPr lang="en-US" altLang="zh-CN" sz="2665" b="1" kern="12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48983" y="213995"/>
            <a:ext cx="8161867" cy="88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算术表达式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9459" name="AutoShape 2" descr="https://img3.doubanio.com/view/photo/thumb/public/p457198221.webp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9460" name="AutoShape 4" descr="https://img3.doubanio.com/view/photo/photo/public/p457198221.webp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9461" name="AutoShape 2" descr="python 的图像结果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614046" y="1403351"/>
            <a:ext cx="11425767" cy="4624917"/>
          </a:xfrm>
        </p:spPr>
        <p:txBody>
          <a:bodyPr vert="horz" wrap="square" lIns="121920" tIns="60960" rIns="121920" bIns="6096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fr-FR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有小数的算术表达式，结果就是小数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 = 10.0 - 10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print(z)			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#&gt;&gt;0.0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 = 7.5 – 2.5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print(z)			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#&gt;&gt;5.0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print(2+0*4.5)		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#&gt;&gt;2.0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print(2+10/5)		</a:t>
            </a:r>
            <a:r>
              <a:rPr kumimoji="0" lang="en-US" altLang="zh-CN" sz="266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#&gt;&gt;4.0</a:t>
            </a: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br>
              <a:rPr kumimoji="0" lang="en-US" altLang="zh-CN" sz="266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665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中的算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术运算符支持对相同或不同类型的数字进行混合运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4430" y="2927350"/>
            <a:ext cx="10287000" cy="353631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295525" y="3049270"/>
            <a:ext cx="8523605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3 </a:t>
            </a:r>
            <a:r>
              <a:rPr lang="en-US" altLang="zh-CN" sz="3600" b="1" dirty="0">
                <a:latin typeface="Times New Roman" panose="02020603050405020304" pitchFamily="18" charset="0"/>
              </a:rPr>
              <a:t>+ (3+2j)		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# </a:t>
            </a:r>
            <a:r>
              <a:rPr lang="zh-CN" altLang="zh-CN" sz="3600" b="1" dirty="0">
                <a:latin typeface="Times New Roman" panose="02020603050405020304" pitchFamily="18" charset="0"/>
              </a:rPr>
              <a:t>整型</a:t>
            </a:r>
            <a:r>
              <a:rPr lang="en-US" altLang="zh-CN" sz="3600" b="1" dirty="0">
                <a:latin typeface="Times New Roman" panose="02020603050405020304" pitchFamily="18" charset="0"/>
              </a:rPr>
              <a:t> + </a:t>
            </a:r>
            <a:r>
              <a:rPr lang="zh-CN" altLang="zh-CN" sz="3600" b="1" dirty="0">
                <a:latin typeface="Times New Roman" panose="02020603050405020304" pitchFamily="18" charset="0"/>
              </a:rPr>
              <a:t>复数</a:t>
            </a:r>
            <a:endParaRPr lang="zh-CN" altLang="zh-CN" sz="3600" b="1" dirty="0">
              <a:latin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</a:rPr>
              <a:t>(6+2j)</a:t>
            </a:r>
            <a:endParaRPr lang="zh-CN" altLang="zh-CN" sz="3600" b="1" dirty="0">
              <a:latin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3 </a:t>
            </a:r>
            <a:r>
              <a:rPr lang="en-US" altLang="zh-CN" sz="3600" b="1" dirty="0">
                <a:latin typeface="Times New Roman" panose="02020603050405020304" pitchFamily="18" charset="0"/>
              </a:rPr>
              <a:t>* 4.5			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# </a:t>
            </a:r>
            <a:r>
              <a:rPr lang="zh-CN" altLang="zh-CN" sz="3600" b="1" dirty="0">
                <a:latin typeface="Times New Roman" panose="02020603050405020304" pitchFamily="18" charset="0"/>
              </a:rPr>
              <a:t>整型</a:t>
            </a:r>
            <a:r>
              <a:rPr lang="en-US" altLang="zh-CN" sz="3600" b="1" dirty="0">
                <a:latin typeface="Times New Roman" panose="02020603050405020304" pitchFamily="18" charset="0"/>
              </a:rPr>
              <a:t> * </a:t>
            </a:r>
            <a:r>
              <a:rPr lang="zh-CN" altLang="zh-CN" sz="3600" b="1" dirty="0">
                <a:latin typeface="Times New Roman" panose="02020603050405020304" pitchFamily="18" charset="0"/>
              </a:rPr>
              <a:t>浮点型</a:t>
            </a:r>
            <a:endParaRPr lang="zh-CN" altLang="zh-CN" sz="3600" b="1" dirty="0">
              <a:latin typeface="Times New Roman" panose="02020603050405020304" pitchFamily="18" charset="0"/>
            </a:endParaRPr>
          </a:p>
          <a:p>
            <a:r>
              <a:rPr lang="en-US" altLang="zh-CN" sz="3600" b="1" dirty="0" smtClean="0">
                <a:latin typeface="Times New Roman" panose="02020603050405020304" pitchFamily="18" charset="0"/>
              </a:rPr>
              <a:t>13.5</a:t>
            </a:r>
            <a:endParaRPr lang="zh-CN" altLang="zh-CN" sz="3600" b="1" dirty="0">
              <a:latin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</a:rPr>
              <a:t>&gt;&gt;&gt;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True </a:t>
            </a:r>
            <a:r>
              <a:rPr lang="en-US" altLang="zh-CN" sz="3600" b="1" dirty="0">
                <a:latin typeface="Times New Roman" panose="02020603050405020304" pitchFamily="18" charset="0"/>
              </a:rPr>
              <a:t>+ (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1+2j</a:t>
            </a:r>
            <a:r>
              <a:rPr lang="en-US" altLang="zh-CN" sz="3600" b="1" dirty="0">
                <a:latin typeface="Times New Roman" panose="02020603050405020304" pitchFamily="18" charset="0"/>
              </a:rPr>
              <a:t>)		# </a:t>
            </a:r>
            <a:r>
              <a:rPr lang="zh-CN" altLang="zh-CN" sz="3600" b="1" dirty="0">
                <a:latin typeface="Times New Roman" panose="02020603050405020304" pitchFamily="18" charset="0"/>
              </a:rPr>
              <a:t>布尔类型</a:t>
            </a:r>
            <a:r>
              <a:rPr lang="en-US" altLang="zh-CN" sz="3600" b="1" dirty="0">
                <a:latin typeface="Times New Roman" panose="02020603050405020304" pitchFamily="18" charset="0"/>
              </a:rPr>
              <a:t> + </a:t>
            </a:r>
            <a:r>
              <a:rPr lang="zh-CN" altLang="zh-CN" sz="3600" b="1" dirty="0">
                <a:latin typeface="Times New Roman" panose="02020603050405020304" pitchFamily="18" charset="0"/>
              </a:rPr>
              <a:t>复数</a:t>
            </a:r>
            <a:endParaRPr lang="zh-CN" altLang="zh-CN" sz="3600" b="1" dirty="0">
              <a:latin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</a:rPr>
              <a:t>(2+2j)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168400"/>
            <a:ext cx="11234399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在对不</a:t>
            </a:r>
            <a:r>
              <a: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同类型的对象进行运算时，会强制将对象的类型进行临时类型转</a:t>
            </a:r>
            <a:r>
              <a:rPr lang="zh-CN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换，转换遵循规律：</a:t>
            </a:r>
            <a:endParaRPr lang="zh-CN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5520" y="3035300"/>
            <a:ext cx="1041844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布尔类</a:t>
            </a:r>
            <a:r>
              <a:rPr lang="zh-CN" altLang="zh-CN" sz="40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型进</a:t>
            </a:r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行算术运算时，被视为数值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4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整型与浮点型运算时，将整型转化为浮点型；</a:t>
            </a:r>
            <a:endParaRPr lang="zh-CN" altLang="zh-CN" sz="4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其它类型与复数运算时，将其它类型转换为复数类型。</a:t>
            </a:r>
            <a:endParaRPr lang="zh-CN" altLang="zh-CN" sz="40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00487A"/>
                </a:solidFill>
                <a:sym typeface="+mn-ea"/>
              </a:rPr>
              <a:t>Exercise</a:t>
            </a:r>
            <a:r>
              <a:rPr lang="zh-CN" altLang="en-US" sz="3600" b="1" dirty="0">
                <a:solidFill>
                  <a:srgbClr val="00487A"/>
                </a:solidFill>
                <a:latin typeface="+mn-ea"/>
                <a:sym typeface="+mn-ea"/>
              </a:rPr>
              <a:t>：</a:t>
            </a:r>
            <a:r>
              <a:rPr lang="en-US" altLang="zh-CN" sz="3600" b="1" dirty="0">
                <a:solidFill>
                  <a:srgbClr val="00487A"/>
                </a:solidFill>
                <a:sym typeface="+mn-ea"/>
              </a:rPr>
              <a:t>写出求任意一个三位正整数各个数位上数字的表达式</a:t>
            </a:r>
            <a:endParaRPr lang="en-US" altLang="zh-CN" sz="3600" b="1" dirty="0">
              <a:solidFill>
                <a:srgbClr val="00487A"/>
              </a:solidFill>
              <a:sym typeface="+mn-ea"/>
            </a:endParaRPr>
          </a:p>
          <a:p>
            <a:pPr lvl="1"/>
            <a:endParaRPr lang="en-US" altLang="zh-CN" sz="3200" dirty="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Arithmetical Operators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5995" y="3217545"/>
            <a:ext cx="4223385" cy="1567815"/>
          </a:xfrm>
          <a:prstGeom prst="rect">
            <a:avLst/>
          </a:prstGeom>
        </p:spPr>
      </p:pic>
      <p:sp>
        <p:nvSpPr>
          <p:cNvPr id="2" name="星形: 四角 1"/>
          <p:cNvSpPr/>
          <p:nvPr/>
        </p:nvSpPr>
        <p:spPr>
          <a:xfrm>
            <a:off x="11241314" y="6052457"/>
            <a:ext cx="112486" cy="43542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115" y="1196340"/>
            <a:ext cx="8717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赋值运算符的作用是将右边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表达式的值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赋值给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左变量</a:t>
            </a:r>
            <a:r>
              <a:rPr kumimoji="1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1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96610" y="1847215"/>
            <a:ext cx="2824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变量 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表达式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22020" y="1810385"/>
            <a:ext cx="10999470" cy="4187190"/>
            <a:chOff x="1452" y="2851"/>
            <a:chExt cx="17322" cy="6594"/>
          </a:xfrm>
        </p:grpSpPr>
        <p:sp>
          <p:nvSpPr>
            <p:cNvPr id="75780" name="Rectangle 4"/>
            <p:cNvSpPr/>
            <p:nvPr/>
          </p:nvSpPr>
          <p:spPr>
            <a:xfrm>
              <a:off x="1452" y="2851"/>
              <a:ext cx="17322" cy="65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a = 3</a:t>
              </a: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b = 5</a:t>
              </a: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a,b = "he",12</a:t>
              </a: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print(a,b)	    </a:t>
              </a:r>
              <a:r>
                <a:rPr lang="en-US" altLang="zh-CN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# &gt;&gt;he 12</a:t>
              </a:r>
              <a:endParaRPr lang="en-US" altLang="zh-CN" sz="3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a,b = b,a	    </a:t>
              </a:r>
              <a:r>
                <a:rPr lang="en-US" altLang="zh-CN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# </a:t>
              </a:r>
              <a:r>
                <a:rPr lang="zh-CN" altLang="en-US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交换 </a:t>
              </a:r>
              <a:r>
                <a:rPr lang="en-US" altLang="zh-CN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a,b</a:t>
              </a:r>
              <a:r>
                <a:rPr lang="zh-CN" altLang="en-US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的值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	</a:t>
              </a: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print(a,b)      </a:t>
              </a:r>
              <a:r>
                <a:rPr lang="en-US" altLang="zh-CN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# &gt;&gt;12 he</a:t>
              </a:r>
              <a:r>
                <a:rPr lang="zh-CN" altLang="en-US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；</a:t>
              </a:r>
              <a:endParaRPr lang="en-US" altLang="zh-CN" sz="3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0" lvl="0" algn="l" eaLnBrk="1" hangingPunct="1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a = b = c = 10  </a:t>
              </a:r>
              <a:r>
                <a:rPr lang="en-US" altLang="zh-CN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# 变量a、b、c均赋值为10</a:t>
              </a:r>
              <a:endParaRPr lang="en-US" altLang="zh-CN" sz="3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print(a,b,c)    </a:t>
              </a:r>
              <a:r>
                <a:rPr lang="en-US" altLang="zh-CN" sz="36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#&gt;&gt;10 10 10</a:t>
              </a:r>
              <a:endParaRPr lang="en-US" altLang="zh-CN" sz="3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486" y="5015"/>
              <a:ext cx="4790" cy="2470"/>
            </a:xfrm>
            <a:prstGeom prst="rect">
              <a:avLst/>
            </a:prstGeom>
            <a:noFill/>
            <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</a:gradFill>
            </a:ln>
          </p:spPr>
          <p:txBody>
            <a:bodyPr wrap="square" rtlCol="0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变量同时出现在赋值号左右两边，那么出现在右边的取赋值语句执行前的值</a:t>
              </a:r>
              <a:endPara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endParaRPr>
            </a:p>
          </p:txBody>
        </p:sp>
        <p:cxnSp>
          <p:nvCxnSpPr>
            <p:cNvPr id="18" name="直接箭头连接符 17"/>
            <p:cNvCxnSpPr>
              <a:endCxn id="17" idx="1"/>
            </p:cNvCxnSpPr>
            <p:nvPr/>
          </p:nvCxnSpPr>
          <p:spPr>
            <a:xfrm flipV="1">
              <a:off x="12437" y="6250"/>
              <a:ext cx="1049" cy="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”可与算术运算符组合成复合赋值运算符。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30" y="2135505"/>
            <a:ext cx="9461500" cy="423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510" y="1438910"/>
            <a:ext cx="7179945" cy="4536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316970" cy="20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特殊：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5&lt;x&lt;10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3600" b="1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"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b="1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"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&lt;y&lt;</a:t>
            </a:r>
            <a:r>
              <a:rPr lang="en-US" altLang="zh-CN" sz="3600" b="1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"z"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040" y="3495675"/>
            <a:ext cx="3641725" cy="26301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3495675"/>
            <a:ext cx="4315460" cy="259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4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1"/>
          <p:cNvSpPr/>
          <p:nvPr/>
        </p:nvSpPr>
        <p:spPr>
          <a:xfrm>
            <a:off x="594995" y="1325245"/>
            <a:ext cx="10432415" cy="5160010"/>
          </a:xfrm>
          <a:prstGeom prst="rect">
            <a:avLst/>
          </a:prstGeom>
          <a:noFill/>
          <a:ln w="9525">
            <a:noFill/>
          </a:ln>
        </p:spPr>
        <p:txBody>
          <a:bodyPr wrap="square" tIns="236992" bIns="245456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比较运算符也能比较字符串</a:t>
            </a:r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  <a:t>a = "k"			</a:t>
            </a:r>
            <a:endParaRPr lang="en-US" altLang="zh-CN" sz="2665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  <a:t>print(a == "k")			</a:t>
            </a:r>
            <a:r>
              <a:rPr lang="en-US" altLang="zh-CN" sz="2665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#&gt;&gt;True</a:t>
            </a:r>
            <a:b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  <a:t>a = "abc"</a:t>
            </a:r>
            <a:b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  <a:t>print(a == "abc")			</a:t>
            </a:r>
            <a:r>
              <a:rPr lang="en-US" altLang="zh-CN" sz="2665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#&gt;&gt;True</a:t>
            </a:r>
            <a:b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  <a:t>print(a == "Abc")			</a:t>
            </a:r>
            <a:r>
              <a:rPr lang="en-US" altLang="zh-CN" sz="2665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#&gt;&gt;False</a:t>
            </a:r>
            <a:b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  <a:t>print( "abc" &lt; "acd")		</a:t>
            </a:r>
            <a:r>
              <a:rPr lang="en-US" altLang="zh-CN" sz="2665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#&gt;&gt;True</a:t>
            </a:r>
            <a:b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  <a:t>print( "abc" &lt; "abcd")		</a:t>
            </a:r>
            <a:r>
              <a:rPr lang="en-US" altLang="zh-CN" sz="2665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#&gt;&gt;True</a:t>
            </a:r>
            <a:endParaRPr lang="en-US" altLang="zh-CN" sz="2665" b="1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  <a:t>print("abc" &gt; "Abc")		</a:t>
            </a:r>
            <a:r>
              <a:rPr lang="en-US" altLang="zh-CN" sz="2665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#&gt;&gt;True </a:t>
            </a:r>
            <a:br>
              <a:rPr lang="en-US" altLang="zh-CN" sz="2665" b="1" dirty="0">
                <a:latin typeface="Courier New" panose="02070309020205020404" pitchFamily="49" charset="0"/>
                <a:ea typeface="黑体" panose="02010609060101010101" pitchFamily="49" charset="-122"/>
              </a:rPr>
            </a:br>
            <a:endParaRPr lang="zh-CN" altLang="zh-CN" sz="2665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44035" name="标题 1"/>
          <p:cNvSpPr>
            <a:spLocks noGrp="1"/>
          </p:cNvSpPr>
          <p:nvPr>
            <p:ph type="title" idx="4294967295"/>
          </p:nvPr>
        </p:nvSpPr>
        <p:spPr>
          <a:xfrm>
            <a:off x="2156460" y="234950"/>
            <a:ext cx="11144250" cy="719455"/>
          </a:xfrm>
        </p:spPr>
        <p:txBody>
          <a:bodyPr vert="horz" wrap="square" lIns="121920" tIns="60960" rIns="121920" bIns="60960" anchor="ctr" anchorCtr="0"/>
          <a:p>
            <a:pPr eaLnBrk="1" hangingPunct="1"/>
            <a:r>
              <a:rPr lang="zh-CN" altLang="en-US" b="1" kern="1200" dirty="0">
                <a:latin typeface="黑体" panose="02010609060101010101" pitchFamily="49" charset="-122"/>
                <a:ea typeface="+mj-ea"/>
                <a:cs typeface="+mj-cs"/>
              </a:rPr>
              <a:t>比较运算符</a:t>
            </a:r>
            <a:endParaRPr lang="zh-CN" altLang="en-US" b="1" kern="1200" dirty="0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6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</a:fld>
            <a:endParaRPr lang="zh-CN" altLang="en-US" sz="1600" kern="1200" dirty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316970" cy="186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，前后两个表达式的值同时为真，结果为真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前后两个表达式的值只要有一个为真，结果为真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假，假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真。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495007" y="3280682"/>
          <a:ext cx="6278568" cy="218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28"/>
                <a:gridCol w="1046428"/>
                <a:gridCol w="1046428"/>
                <a:gridCol w="1046428"/>
                <a:gridCol w="1046428"/>
                <a:gridCol w="1046428"/>
              </a:tblGrid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/>
                        <a:t>x</a:t>
                      </a:r>
                      <a:endParaRPr lang="en-US" altLang="zh-CN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y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/>
                        <a:t>x and y</a:t>
                      </a:r>
                      <a:endParaRPr lang="en-US" altLang="zh-CN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x or y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!x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 err="1"/>
                        <a:t>x^y</a:t>
                      </a:r>
                      <a:endParaRPr lang="en-US" altLang="zh-CN" sz="2000" b="1" dirty="0" err="1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/>
                        <a:t>false</a:t>
                      </a:r>
                      <a:endParaRPr lang="en-US" altLang="zh-CN" sz="2000" b="1"/>
                    </a:p>
                  </a:txBody>
                  <a:tcPr/>
                </a:tc>
              </a:tr>
              <a:tr h="4248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/>
                        <a:t>true</a:t>
                      </a:r>
                      <a:endParaRPr lang="en-US" altLang="zh-CN" sz="2000" b="1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/>
                        <a:t>true</a:t>
                      </a:r>
                      <a:endParaRPr lang="en-US" altLang="zh-CN" sz="2000" b="1"/>
                    </a:p>
                  </a:txBody>
                  <a:tcPr/>
                </a:tc>
              </a:tr>
              <a:tr h="4400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270579" y="199662"/>
            <a:ext cx="10515600" cy="79883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Logical Operators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196682" y="3318782"/>
          <a:ext cx="6278568" cy="218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28"/>
                <a:gridCol w="1046428"/>
                <a:gridCol w="1046428"/>
                <a:gridCol w="1046428"/>
                <a:gridCol w="1046428"/>
              </a:tblGrid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x</a:t>
                      </a:r>
                      <a:endParaRPr lang="en-US" altLang="zh-CN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y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x and y</a:t>
                      </a:r>
                      <a:endParaRPr lang="en-US" altLang="zh-CN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x or y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not x</a:t>
                      </a:r>
                      <a:endParaRPr lang="en-US" altLang="zh-CN" sz="2000" b="1" dirty="0"/>
                    </a:p>
                  </a:txBody>
                  <a:tcPr/>
                </a:tc>
              </a:tr>
              <a:tr h="44005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ym typeface="+mn-ea"/>
                        </a:rPr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ym typeface="+mn-ea"/>
                        </a:rPr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ym typeface="+mn-ea"/>
                        </a:rPr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ym typeface="+mn-ea"/>
                        </a:rPr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</a:tr>
              <a:tr h="440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ym typeface="+mn-ea"/>
                        </a:rPr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>
                          <a:sym typeface="+mn-ea"/>
                        </a:rPr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false</a:t>
                      </a:r>
                      <a:endParaRPr lang="en-US" altLang="zh-C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dirty="0"/>
                        <a:t>true</a:t>
                      </a:r>
                      <a:endParaRPr lang="en-US" altLang="zh-CN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535386" y="3866424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35386" y="4302441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35386" y="4692197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35386" y="5128214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44129" y="3836442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44129" y="4302440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44129" y="4707771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63179" y="5151839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06828" y="3836441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06828" y="4280668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94128" y="4698134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94128" y="5135719"/>
            <a:ext cx="544285" cy="21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52450" y="1184910"/>
            <a:ext cx="11316970" cy="186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，前后两个表达式的值同时为真，结果为真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前后两个表达式的值只要有一个为真，结果为真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非：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假，假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真。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81175"/>
            <a:ext cx="11245850" cy="4351655"/>
          </a:xfrm>
        </p:spPr>
        <p:txBody>
          <a:bodyPr/>
          <a:lstStyle/>
          <a:p>
            <a:r>
              <a:rPr lang="en-US" altLang="zh-CN" sz="3600" b="1" dirty="0">
                <a:sym typeface="+mn-ea"/>
              </a:rPr>
              <a:t>Exercise: </a:t>
            </a:r>
            <a:r>
              <a:rPr lang="en-US" altLang="zh-CN" sz="3600" b="1" dirty="0" err="1"/>
              <a:t>LeapYear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3900" b="1" dirty="0">
                <a:solidFill>
                  <a:schemeClr val="tx1"/>
                </a:solidFill>
                <a:sym typeface="+mn-ea"/>
              </a:rPr>
              <a:t>能被</a:t>
            </a:r>
            <a:r>
              <a:rPr lang="en-US" altLang="zh-CN" sz="3900" b="1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900" b="1" dirty="0">
                <a:solidFill>
                  <a:schemeClr val="tx1"/>
                </a:solidFill>
                <a:sym typeface="+mn-ea"/>
              </a:rPr>
              <a:t>整除但是不能被</a:t>
            </a:r>
            <a:r>
              <a:rPr lang="en-US" altLang="zh-CN" sz="3900" b="1" dirty="0">
                <a:solidFill>
                  <a:schemeClr val="tx1"/>
                </a:solidFill>
                <a:sym typeface="+mn-ea"/>
              </a:rPr>
              <a:t>100</a:t>
            </a:r>
            <a:r>
              <a:rPr lang="zh-CN" altLang="en-US" sz="3900" b="1" dirty="0">
                <a:solidFill>
                  <a:schemeClr val="tx1"/>
                </a:solidFill>
                <a:sym typeface="+mn-ea"/>
              </a:rPr>
              <a:t>整除；或者能被</a:t>
            </a:r>
            <a:r>
              <a:rPr lang="en-US" altLang="zh-CN" sz="3900" b="1" dirty="0">
                <a:solidFill>
                  <a:schemeClr val="tx1"/>
                </a:solidFill>
                <a:sym typeface="+mn-ea"/>
              </a:rPr>
              <a:t>400</a:t>
            </a:r>
            <a:r>
              <a:rPr lang="zh-CN" altLang="en-US" sz="3900" b="1" dirty="0">
                <a:solidFill>
                  <a:schemeClr val="tx1"/>
                </a:solidFill>
                <a:sym typeface="+mn-ea"/>
              </a:rPr>
              <a:t>整除</a:t>
            </a:r>
            <a:r>
              <a:rPr lang="en-US" altLang="zh-CN" sz="3900" b="1" dirty="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4000" b="1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4000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6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3000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(intY % 4 == 0 and </a:t>
            </a:r>
            <a:r>
              <a:rPr lang="en-US" altLang="zh-CN" sz="3000" b="1" dirty="0" err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intY </a:t>
            </a:r>
            <a:r>
              <a:rPr lang="en-US" altLang="zh-CN" sz="3000" b="1" dirty="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% 100 != 0) or (intY % 400 == 0)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 Operators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程序中的所有数据在计算机内存中都以二进制形式存储，位运算即以二进制位为单位进行的运算。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3893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1321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00441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7869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15297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22725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1845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39273" y="4625722"/>
            <a:ext cx="707428" cy="707428"/>
          </a:xfrm>
          <a:prstGeom prst="rect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的位运算主要包括按位左移、按位右移、按位与、按位或、按位异或、按位取反这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054" y="3122902"/>
            <a:ext cx="5876492" cy="3271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支持使用多个不同的运算符连接简单表达式，实现相对复杂的功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9774" y="3257707"/>
            <a:ext cx="4932219" cy="11618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5574917" y="3515487"/>
            <a:ext cx="14619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</a:rPr>
              <a:t>3+4*5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239520"/>
            <a:ext cx="9168765" cy="496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数学函数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365" y="1868170"/>
            <a:ext cx="909447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1803400"/>
            <a:ext cx="10885170" cy="410146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数学函数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488974" y="2994872"/>
            <a:ext cx="710752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表示数字或数值的数据类型称为</a:t>
            </a:r>
            <a:r>
              <a:rPr lang="zh-CN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数字类型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558039"/>
            <a:ext cx="8189912" cy="206937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492250" y="2197100"/>
            <a:ext cx="8866505" cy="90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136650" y="1181100"/>
            <a:ext cx="8866505" cy="3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&gt;&gt;&gt;math.sin()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136650" y="1181100"/>
            <a:ext cx="8866505" cy="415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库包括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数学常数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math.</a:t>
            </a: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math.</a:t>
            </a:r>
            <a:r>
              <a:rPr lang="en-US" altLang="zh-CN" sz="4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136650" y="1181100"/>
            <a:ext cx="10599420" cy="533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Math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math.sqrt()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：平方根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没有立方根，可以用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pow(8, 1/3)=2.0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&gt;math.sin()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&gt;math.cos()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&gt;math.tan()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&gt;math.atan()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3940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数字类型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6069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字符串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运算符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53101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经典实例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838200" y="1387203"/>
            <a:ext cx="10515600" cy="4768850"/>
          </a:xfrm>
        </p:spPr>
        <p:txBody>
          <a:bodyPr/>
          <a:lstStyle/>
          <a:p>
            <a:pPr lvl="0">
              <a:lnSpc>
                <a:spcPct val="140000"/>
              </a:lnSpc>
            </a:pPr>
            <a:r>
              <a:rPr lang="zh-CN" altLang="en-US" sz="2400" dirty="0">
                <a:latin typeface="+mj-ea"/>
                <a:ea typeface="+mj-ea"/>
                <a:cs typeface="Arial" panose="020B0604020202020204" pitchFamily="34" charset="0"/>
              </a:rPr>
              <a:t>求圆的周长、面积及球的体积（保留</a:t>
            </a: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+mj-ea"/>
                <a:ea typeface="+mj-ea"/>
                <a:cs typeface="Arial" panose="020B0604020202020204" pitchFamily="34" charset="0"/>
              </a:rPr>
              <a:t>位小数） </a:t>
            </a:r>
            <a:endParaRPr lang="zh-CN" altLang="en-US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 indent="360680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典型实例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298" y="2628021"/>
            <a:ext cx="3608070" cy="297342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1" y="2628021"/>
            <a:ext cx="3533055" cy="295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+mj-ea"/>
              </a:rPr>
              <a:t>输出任意一个三位正整数各个数位上数字的立方和。</a:t>
            </a:r>
            <a:endParaRPr lang="en-US" altLang="zh-CN" sz="2400" dirty="0">
              <a:ea typeface="+mj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典型实例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9117" y="5342254"/>
            <a:ext cx="1792439" cy="574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17000"/>
          <a:stretch>
            <a:fillRect/>
          </a:stretch>
        </p:blipFill>
        <p:spPr>
          <a:xfrm>
            <a:off x="3564329" y="2616247"/>
            <a:ext cx="4502940" cy="2466021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800" y="193675"/>
            <a:ext cx="4057650" cy="1078230"/>
          </a:xfrm>
        </p:spPr>
        <p:txBody>
          <a:bodyPr>
            <a:normAutofit/>
          </a:bodyPr>
          <a:lstStyle/>
          <a:p>
            <a:r>
              <a:rPr lang="zh-CN" altLang="en-US" dirty="0"/>
              <a:t>上机练习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360680"/>
            <a:r>
              <a:rPr lang="zh-CN" altLang="en-US" dirty="0">
                <a:solidFill>
                  <a:schemeClr val="tx1"/>
                </a:solidFill>
              </a:rPr>
              <a:t>根据斜边和直角边的长度求对应角的三角函数值 </a:t>
            </a:r>
            <a:endParaRPr lang="zh-CN" altLang="en-US" dirty="0">
              <a:solidFill>
                <a:schemeClr val="tx1"/>
              </a:solidFill>
            </a:endParaRPr>
          </a:p>
          <a:p>
            <a:pPr lvl="1" indent="360680"/>
            <a:r>
              <a:rPr lang="zh-CN" altLang="en-US" dirty="0">
                <a:solidFill>
                  <a:schemeClr val="tx1"/>
                </a:solidFill>
              </a:rPr>
              <a:t>输入一个直角三角形的斜边和一个直角边的长度，输出该直角边对应的角的正弦、余弦和正切值。 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144" y="3304223"/>
            <a:ext cx="4829810" cy="2529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354" y="3273743"/>
            <a:ext cx="4808210" cy="2529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83191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：计算三角形面积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已知三角形三边长度分别为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，其半周长为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，根据海伦公式计算三角形面积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8073" y="3978248"/>
            <a:ext cx="8368145" cy="15774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2741295" y="4290060"/>
            <a:ext cx="719201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latin typeface="Times New Roman" panose="02020603050405020304" pitchFamily="18" charset="0"/>
              </a:rPr>
              <a:t>三角形半周长</a:t>
            </a:r>
            <a:r>
              <a:rPr lang="en-US" altLang="zh-CN" sz="2800" dirty="0">
                <a:latin typeface="Times New Roman" panose="02020603050405020304" pitchFamily="18" charset="0"/>
              </a:rPr>
              <a:t>q=(x+y+z)/2</a:t>
            </a:r>
            <a:endParaRPr lang="zh-CN" altLang="zh-CN" sz="2800" dirty="0">
              <a:latin typeface="Times New Roman" panose="02020603050405020304" pitchFamily="18" charset="0"/>
            </a:endParaRPr>
          </a:p>
          <a:p>
            <a:r>
              <a:rPr lang="zh-CN" altLang="zh-CN" sz="2800" dirty="0">
                <a:latin typeface="Times New Roman" panose="02020603050405020304" pitchFamily="18" charset="0"/>
              </a:rPr>
              <a:t>三角形面积</a:t>
            </a:r>
            <a:r>
              <a:rPr lang="en-US" altLang="zh-CN" sz="2800" dirty="0">
                <a:latin typeface="Times New Roman" panose="02020603050405020304" pitchFamily="18" charset="0"/>
              </a:rPr>
              <a:t>S = (q*(q-x)*(q-y)*(q-z))</a:t>
            </a:r>
            <a:r>
              <a:rPr lang="zh-CN" altLang="en-US" sz="2800" dirty="0">
                <a:latin typeface="Times New Roman" panose="02020603050405020304" pitchFamily="18" charset="0"/>
              </a:rPr>
              <a:t>开平方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108" y="3191276"/>
            <a:ext cx="9628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三角形半周长</a:t>
            </a: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和面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积公式分别如下所示：</a:t>
            </a:r>
            <a:endParaRPr lang="zh-CN" altLang="zh-CN" sz="36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83191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：计算三角形面积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99285" y="2525395"/>
            <a:ext cx="8411845" cy="2545715"/>
            <a:chOff x="2991" y="3977"/>
            <a:chExt cx="13247" cy="4009"/>
          </a:xfrm>
        </p:grpSpPr>
        <p:pic>
          <p:nvPicPr>
  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27" t="9142" r="20624" b="10401"/>
            <a:stretch>
              <a:fillRect/>
            </a:stretch>
          </p:blipFill>
          <p:spPr bwMode="auto">
            <a:xfrm>
              <a:off x="14636" y="3977"/>
              <a:ext cx="1603" cy="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2991" y="3998"/>
              <a:ext cx="13232" cy="3988"/>
            </a:xfrm>
            <a:prstGeom prst="rect">
              <a:avLst/>
            </a:prstGeom>
            <a:noFill/>
            <a:ln w="28575">
              <a:solidFill>
                <a:srgbClr val="1353A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2"/>
            <p:cNvSpPr>
              <a:spLocks noChangeArrowheads="1"/>
            </p:cNvSpPr>
            <p:nvPr/>
          </p:nvSpPr>
          <p:spPr bwMode="auto">
            <a:xfrm>
              <a:off x="3578" y="4229"/>
              <a:ext cx="10804" cy="3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本实例要求编写程序，实现接收用户输入的三角形边长，计算三角形面积的功能。</a:t>
              </a:r>
              <a:endParaRPr lang="zh-CN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数字类型有</a:t>
            </a:r>
            <a:r>
              <a:rPr lang="zh-CN" altLang="zh-CN" sz="4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整型（</a:t>
            </a:r>
            <a:r>
              <a:rPr lang="en-US" altLang="zh-CN" sz="4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4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浮点型（float）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4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复数类型（complex）</a:t>
            </a:r>
            <a:r>
              <a:rPr lang="zh-CN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，还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有一种比较特殊的整型——</a:t>
            </a:r>
            <a:r>
              <a:rPr lang="zh-CN" altLang="zh-CN" sz="4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布尔类型（bool）</a:t>
            </a:r>
            <a:r>
              <a:rPr lang="zh-CN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77849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整型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7849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418031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浮点型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18031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195048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复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数类型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5048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3+2j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938248" y="4220913"/>
            <a:ext cx="2590800" cy="584775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布尔型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8248" y="4805688"/>
            <a:ext cx="2590800" cy="12709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True/False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型（包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括数字类型、字符串类型）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等知识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通过本章的学习，希望读者能掌握</a:t>
            </a:r>
            <a:r>
              <a:rPr lang="en-US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中的基本数据类型的常见操作，并多加揣摩与动手练习，为后续的学习打好扎实的基础。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鸡兔同笼问题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72515" y="1983740"/>
            <a:ext cx="1065466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二进制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(0b/0B-</a:t>
            </a:r>
            <a:r>
              <a:rPr lang="en-US" altLang="zh-CN" sz="4000" b="1" dirty="0">
                <a:highlight>
                  <a:srgbClr val="FFFF00"/>
                </a:highlight>
                <a:latin typeface="Calibri" panose="020F0502020204030204" pitchFamily="34" charset="0"/>
                <a:ea typeface="楷体" panose="02010609060101010101" pitchFamily="49" charset="-122"/>
              </a:rPr>
              <a:t>b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inary)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、八进制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  <a:sym typeface="+mn-ea"/>
              </a:rPr>
              <a:t>(0o/0O-</a:t>
            </a:r>
            <a:r>
              <a:rPr lang="en-US" altLang="zh-CN" sz="4000" b="1" dirty="0">
                <a:highlight>
                  <a:srgbClr val="FFFF00"/>
                </a:highlight>
                <a:latin typeface="Calibri" panose="020F0502020204030204" pitchFamily="34" charset="0"/>
                <a:ea typeface="楷体" panose="02010609060101010101" pitchFamily="49" charset="-122"/>
                <a:sym typeface="+mn-ea"/>
              </a:rPr>
              <a:t>o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  <a:sym typeface="+mn-ea"/>
              </a:rPr>
              <a:t>ctonary)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、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十进制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(decimal)</a:t>
            </a:r>
            <a:r>
              <a:rPr lang="zh-CN" altLang="en-US" sz="4000" dirty="0">
                <a:latin typeface="Calibri" panose="020F0502020204030204" pitchFamily="34" charset="0"/>
                <a:ea typeface="楷体" panose="02010609060101010101" pitchFamily="49" charset="-122"/>
              </a:rPr>
              <a:t>、</a:t>
            </a: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十六进制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  <a:sym typeface="+mn-ea"/>
              </a:rPr>
              <a:t>(0x/OX-he</a:t>
            </a:r>
            <a:r>
              <a:rPr lang="en-US" altLang="zh-CN" sz="4000" b="1" dirty="0">
                <a:highlight>
                  <a:srgbClr val="FFFF00"/>
                </a:highlight>
                <a:latin typeface="Calibri" panose="020F0502020204030204" pitchFamily="34" charset="0"/>
                <a:ea typeface="楷体" panose="02010609060101010101" pitchFamily="49" charset="-122"/>
                <a:sym typeface="+mn-ea"/>
              </a:rPr>
              <a:t>x</a:t>
            </a:r>
            <a:r>
              <a:rPr lang="en-US" altLang="zh-CN" sz="4000" dirty="0">
                <a:latin typeface="Calibri" panose="020F0502020204030204" pitchFamily="34" charset="0"/>
                <a:ea typeface="楷体" panose="02010609060101010101" pitchFamily="49" charset="-122"/>
                <a:sym typeface="+mn-ea"/>
              </a:rPr>
              <a:t>adecimal)</a:t>
            </a:r>
            <a:r>
              <a:rPr lang="zh-CN" altLang="zh-CN" sz="4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34080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29715" y="3674110"/>
          <a:ext cx="8092440" cy="2409190"/>
        </p:xfrm>
        <a:graphic>
          <a:graphicData uri="http://schemas.openxmlformats.org/drawingml/2006/table">
            <a:tbl>
              <a:tblPr firstRow="1" firstCol="1" bandRow="1"/>
              <a:tblGrid>
                <a:gridCol w="1711960"/>
                <a:gridCol w="1539875"/>
                <a:gridCol w="4840605"/>
              </a:tblGrid>
              <a:tr h="365760"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进制种类</a:t>
                      </a:r>
                      <a:endParaRPr lang="zh-CN" sz="20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引导符号</a:t>
                      </a:r>
                      <a:endParaRPr lang="zh-CN" sz="20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0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endParaRPr lang="zh-CN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默认情况，例：</a:t>
                      </a:r>
                      <a:r>
                        <a:rPr lang="en-US" sz="2000" b="1" kern="10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1010,-1010</a:t>
                      </a:r>
                      <a:endParaRPr lang="en-US" sz="2000" b="1" kern="100"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</a:t>
                      </a:r>
                      <a:endParaRPr lang="zh-CN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 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0B</a:t>
                      </a:r>
                      <a:endParaRPr lang="en-US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由字符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组成，例：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0b1010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0B1010</a:t>
                      </a:r>
                      <a:endParaRPr lang="en-US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八进制</a:t>
                      </a:r>
                      <a:endParaRPr lang="zh-CN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0o 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0O</a:t>
                      </a:r>
                      <a:endParaRPr lang="en-US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由字符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组成，例：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0o12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0O12</a:t>
                      </a:r>
                      <a:endParaRPr lang="en-US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270"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十六进制</a:t>
                      </a:r>
                      <a:endParaRPr lang="zh-CN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 </a:t>
                      </a:r>
                      <a:r>
                        <a:rPr lang="zh-CN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800" b="1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0X</a:t>
                      </a:r>
                      <a:endParaRPr lang="en-US" sz="1800" b="1" ker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由字符</a:t>
                      </a: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组成，例：</a:t>
                      </a:r>
                      <a:r>
                        <a:rPr lang="en-US" sz="1800" b="1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0xA, 0XA</a:t>
                      </a:r>
                      <a:endParaRPr lang="en-US" sz="1800" b="1" kern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509010" y="5928360"/>
            <a:ext cx="47739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highlight>
                  <a:srgbClr val="FFFF00"/>
                </a:highlight>
                <a:latin typeface="Palatino Linotype" panose="02040502050505030304" pitchFamily="18" charset="0"/>
                <a:ea typeface="楷体" panose="02010609060101010101" pitchFamily="49" charset="-122"/>
                <a:sym typeface="+mn-ea"/>
              </a:rPr>
              <a:t>不同进制的整数之间可以直接运算</a:t>
            </a:r>
            <a:endParaRPr lang="zh-CN" altLang="en-US" b="1" dirty="0">
              <a:highlight>
                <a:srgbClr val="FFFF00"/>
              </a:highlight>
              <a:latin typeface="Palatino Linotype" panose="02040502050505030304" pitchFamily="18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-18000" contrast="24000"/>
          </a:blip>
          <a:srcRect t="36175" r="16776"/>
          <a:stretch>
            <a:fillRect/>
          </a:stretch>
        </p:blipFill>
        <p:spPr>
          <a:xfrm>
            <a:off x="9587865" y="3419475"/>
            <a:ext cx="2436495" cy="4870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lum bright="-6000" contrast="12000"/>
          </a:blip>
          <a:stretch>
            <a:fillRect/>
          </a:stretch>
        </p:blipFill>
        <p:spPr>
          <a:xfrm>
            <a:off x="9341485" y="1551305"/>
            <a:ext cx="2081530" cy="674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字类型的表示方法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49655" y="2181860"/>
            <a:ext cx="1045781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浮点数一般以十进制形式表示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4000" dirty="0">
                <a:latin typeface="Calibri" panose="020F0502020204030204" pitchFamily="34" charset="0"/>
                <a:ea typeface="楷体" panose="02010609060101010101" pitchFamily="49" charset="-122"/>
              </a:rPr>
              <a:t>较大或较小的浮点数可以用科学计数法表示。</a:t>
            </a:r>
            <a:endParaRPr lang="zh-CN" altLang="zh-CN" sz="4000" dirty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endParaRPr lang="zh-CN" altLang="zh-CN" sz="3600" b="1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7775" y="4006850"/>
            <a:ext cx="9569450" cy="1787525"/>
            <a:chOff x="3644" y="6174"/>
            <a:chExt cx="15070" cy="2815"/>
          </a:xfrm>
        </p:grpSpPr>
        <p:sp>
          <p:nvSpPr>
            <p:cNvPr id="7" name="矩形 6"/>
            <p:cNvSpPr/>
            <p:nvPr/>
          </p:nvSpPr>
          <p:spPr>
            <a:xfrm>
              <a:off x="3644" y="6174"/>
              <a:ext cx="15070" cy="2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kumimoji="1"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2"/>
            <p:cNvSpPr txBox="1">
              <a:spLocks noChangeArrowheads="1"/>
            </p:cNvSpPr>
            <p:nvPr/>
          </p:nvSpPr>
          <p:spPr bwMode="auto">
            <a:xfrm>
              <a:off x="4279" y="6491"/>
              <a:ext cx="14164" cy="2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等线" panose="02010600030101010101" charset="-122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>
                  <a:latin typeface="Times New Roman" panose="02020603050405020304" pitchFamily="18" charset="0"/>
                </a:rPr>
                <a:t>num_one = 3.14  		# </a:t>
              </a:r>
              <a:r>
                <a:rPr lang="zh-CN" altLang="zh-CN" sz="2800" dirty="0">
                  <a:latin typeface="Times New Roman" panose="02020603050405020304" pitchFamily="18" charset="0"/>
                </a:rPr>
                <a:t>十进制形式表示</a:t>
              </a:r>
              <a:endParaRPr lang="zh-CN" altLang="zh-CN" sz="2800" dirty="0">
                <a:latin typeface="Times New Roman" panose="02020603050405020304" pitchFamily="18" charset="0"/>
              </a:endParaRPr>
            </a:p>
            <a:p>
              <a:r>
                <a:rPr lang="en-US" altLang="zh-CN" sz="2800" dirty="0">
                  <a:latin typeface="Times New Roman" panose="02020603050405020304" pitchFamily="18" charset="0"/>
                </a:rPr>
                <a:t>num_two = 2e2   		# </a:t>
              </a:r>
              <a:r>
                <a:rPr lang="zh-CN" altLang="zh-CN" sz="2800" dirty="0">
                  <a:latin typeface="Times New Roman" panose="02020603050405020304" pitchFamily="18" charset="0"/>
                </a:rPr>
                <a:t>科学计数法表</a:t>
              </a:r>
              <a:r>
                <a:rPr lang="zh-CN" altLang="zh-CN" sz="2800" dirty="0" smtClean="0">
                  <a:latin typeface="Times New Roman" panose="02020603050405020304" pitchFamily="18" charset="0"/>
                </a:rPr>
                <a:t>示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(2*</a:t>
              </a:r>
              <a:r>
                <a:rPr lang="en-US" altLang="zh-CN" sz="2800" dirty="0" smtClean="0">
                  <a:highlight>
                    <a:srgbClr val="FFFF00"/>
                  </a:highlight>
                  <a:latin typeface="Times New Roman" panose="02020603050405020304" pitchFamily="18" charset="0"/>
                </a:rPr>
                <a:t>10</a:t>
              </a:r>
              <a:r>
                <a:rPr lang="en-US" altLang="zh-CN" sz="2800" baseline="30000" dirty="0" smtClean="0">
                  <a:highlight>
                    <a:srgbClr val="FFFF00"/>
                  </a:highlight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, 200)</a:t>
              </a:r>
              <a:endParaRPr lang="zh-CN" altLang="zh-CN" sz="2800" dirty="0" smtClean="0">
                <a:latin typeface="Times New Roman" panose="02020603050405020304" pitchFamily="18" charset="0"/>
              </a:endParaRPr>
            </a:p>
            <a:p>
              <a:r>
                <a:rPr lang="en-US" altLang="zh-CN" sz="2800" dirty="0" smtClean="0">
                  <a:latin typeface="Times New Roman" panose="02020603050405020304" pitchFamily="18" charset="0"/>
                </a:rPr>
                <a:t>num_third = 2e-2 		# </a:t>
              </a:r>
              <a:r>
                <a:rPr lang="zh-CN" altLang="zh-CN" sz="2800" dirty="0" smtClean="0">
                  <a:latin typeface="Times New Roman" panose="02020603050405020304" pitchFamily="18" charset="0"/>
                </a:rPr>
                <a:t>科学计数法表示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(2*</a:t>
              </a:r>
              <a:r>
                <a:rPr lang="en-US" altLang="zh-CN" sz="2800" dirty="0" smtClean="0">
                  <a:highlight>
                    <a:srgbClr val="FFFF00"/>
                  </a:highlight>
                  <a:latin typeface="Times New Roman" panose="02020603050405020304" pitchFamily="18" charset="0"/>
                </a:rPr>
                <a:t>10</a:t>
              </a:r>
              <a:r>
                <a:rPr lang="en-US" altLang="zh-CN" sz="2800" baseline="30000" dirty="0" smtClean="0">
                  <a:highlight>
                    <a:srgbClr val="FFFF00"/>
                  </a:highlight>
                  <a:latin typeface="Times New Roman" panose="02020603050405020304" pitchFamily="18" charset="0"/>
                </a:rPr>
                <a:t>-2</a:t>
              </a:r>
              <a:r>
                <a:rPr lang="en-US" altLang="zh-CN" sz="2800" dirty="0" smtClean="0">
                  <a:latin typeface="Times New Roman" panose="02020603050405020304" pitchFamily="18" charset="0"/>
                </a:rPr>
                <a:t>, 0.02)</a:t>
              </a:r>
              <a:endParaRPr lang="en-US" altLang="zh-CN" sz="2800" dirty="0" smtClean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71da336-5f0c-4e80-8276-26a377b20507}"/>
  <p:tag name="TABLE_ENDDRAG_ORIGIN_RECT" val="637*180"/>
  <p:tag name="TABLE_ENDDRAG_RECT" val="162*290*637*180"/>
</p:tagLst>
</file>

<file path=ppt/tags/tag2.xml><?xml version="1.0" encoding="utf-8"?>
<p:tagLst xmlns:p="http://schemas.openxmlformats.org/presentationml/2006/main">
  <p:tag name="KSO_WM_UNIT_TABLE_BEAUTIFY" val="smartTable{74a3a869-02cc-4495-bb55-2e3558c48234}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4.xml><?xml version="1.0" encoding="utf-8"?>
<p:tagLst xmlns:p="http://schemas.openxmlformats.org/presentationml/2006/main">
  <p:tag name="KSO_WM_UNIT_TABLE_BEAUTIFY" val="smartTable{7bec2f23-3342-4067-919d-a5fec15f1815}"/>
</p:tagLst>
</file>

<file path=ppt/tags/tag5.xml><?xml version="1.0" encoding="utf-8"?>
<p:tagLst xmlns:p="http://schemas.openxmlformats.org/presentationml/2006/main">
  <p:tag name="KSO_WM_UNIT_TABLE_BEAUTIFY" val="smartTable{7bec2f23-3342-4067-919d-a5fec15f1815}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8.xml><?xml version="1.0" encoding="utf-8"?>
<p:tagLst xmlns:p="http://schemas.openxmlformats.org/presentationml/2006/main">
  <p:tag name="ISPRING_RESOURCE_PATHS_HASH_PRESENTER" val="3d8c8d1fbed9d7db832b996ee571653c99efb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6717</Words>
  <Application>WPS 演示</Application>
  <PresentationFormat>自定义</PresentationFormat>
  <Paragraphs>805</Paragraphs>
  <Slides>72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9" baseType="lpstr">
      <vt:lpstr>Arial</vt:lpstr>
      <vt:lpstr>宋体</vt:lpstr>
      <vt:lpstr>Wingdings</vt:lpstr>
      <vt:lpstr>等线</vt:lpstr>
      <vt:lpstr>微软雅黑</vt:lpstr>
      <vt:lpstr>等线 Light</vt:lpstr>
      <vt:lpstr>Wingdings</vt:lpstr>
      <vt:lpstr>Times New Roman</vt:lpstr>
      <vt:lpstr>Impact</vt:lpstr>
      <vt:lpstr>黑体</vt:lpstr>
      <vt:lpstr>Calibri</vt:lpstr>
      <vt:lpstr>楷体</vt:lpstr>
      <vt:lpstr>Courier New</vt:lpstr>
      <vt:lpstr>Palatino Linotype</vt:lpstr>
      <vt:lpstr>Arial Unicode MS</vt:lpstr>
      <vt:lpstr>Office 主题​​</vt:lpstr>
      <vt:lpstr>Excel.Sheet.8</vt:lpstr>
      <vt:lpstr>第2章 Python基础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数字类型转换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Python程序设计基础</vt:lpstr>
      <vt:lpstr>字符串和数的转换</vt:lpstr>
      <vt:lpstr>字符串和数的转换</vt:lpstr>
      <vt:lpstr>PowerPoint 演示文稿</vt:lpstr>
      <vt:lpstr>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Arithmetical Operators </vt:lpstr>
      <vt:lpstr>PowerPoint 演示文稿</vt:lpstr>
      <vt:lpstr>PowerPoint 演示文稿</vt:lpstr>
      <vt:lpstr>PowerPoint 演示文稿</vt:lpstr>
      <vt:lpstr>PowerPoint 演示文稿</vt:lpstr>
      <vt:lpstr>比较运算符</vt:lpstr>
      <vt:lpstr>PowerPoint 演示文稿</vt:lpstr>
      <vt:lpstr>Logical Operators</vt:lpstr>
      <vt:lpstr> Operators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典型实例1</vt:lpstr>
      <vt:lpstr>典型实例2</vt:lpstr>
      <vt:lpstr>上机练习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HP</cp:lastModifiedBy>
  <cp:revision>2451</cp:revision>
  <dcterms:created xsi:type="dcterms:W3CDTF">2016-08-25T05:35:00Z</dcterms:created>
  <dcterms:modified xsi:type="dcterms:W3CDTF">2022-03-09T12:25:23Z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4745A136E7D74B6BBCCEBD2DE0E2A9BB</vt:lpwstr>
  </property>
</Properties>
</file>