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896" r:id="rId6"/>
    <p:sldId id="344" r:id="rId7"/>
    <p:sldId id="988" r:id="rId8"/>
    <p:sldId id="989" r:id="rId9"/>
    <p:sldId id="897" r:id="rId10"/>
    <p:sldId id="921" r:id="rId11"/>
    <p:sldId id="923" r:id="rId12"/>
    <p:sldId id="924" r:id="rId13"/>
    <p:sldId id="849" r:id="rId14"/>
    <p:sldId id="1000" r:id="rId15"/>
    <p:sldId id="1001" r:id="rId16"/>
    <p:sldId id="926" r:id="rId17"/>
    <p:sldId id="927" r:id="rId18"/>
    <p:sldId id="928" r:id="rId19"/>
    <p:sldId id="900" r:id="rId20"/>
    <p:sldId id="1002" r:id="rId21"/>
    <p:sldId id="1003" r:id="rId22"/>
    <p:sldId id="932" r:id="rId23"/>
    <p:sldId id="903" r:id="rId24"/>
    <p:sldId id="1051" r:id="rId25"/>
    <p:sldId id="1052" r:id="rId26"/>
    <p:sldId id="1010" r:id="rId27"/>
    <p:sldId id="1007" r:id="rId28"/>
    <p:sldId id="1053" r:id="rId29"/>
    <p:sldId id="1094" r:id="rId30"/>
    <p:sldId id="1008" r:id="rId31"/>
    <p:sldId id="1009" r:id="rId32"/>
    <p:sldId id="993" r:id="rId33"/>
    <p:sldId id="995" r:id="rId34"/>
    <p:sldId id="933" r:id="rId35"/>
    <p:sldId id="934" r:id="rId36"/>
    <p:sldId id="904" r:id="rId37"/>
    <p:sldId id="935" r:id="rId38"/>
    <p:sldId id="936" r:id="rId39"/>
    <p:sldId id="905" r:id="rId40"/>
    <p:sldId id="1011" r:id="rId41"/>
    <p:sldId id="1054" r:id="rId42"/>
    <p:sldId id="1055" r:id="rId43"/>
    <p:sldId id="950" r:id="rId44"/>
    <p:sldId id="937" r:id="rId45"/>
    <p:sldId id="906" r:id="rId46"/>
    <p:sldId id="938" r:id="rId47"/>
    <p:sldId id="939" r:id="rId48"/>
    <p:sldId id="941" r:id="rId49"/>
    <p:sldId id="942" r:id="rId50"/>
    <p:sldId id="940" r:id="rId51"/>
    <p:sldId id="1012" r:id="rId52"/>
    <p:sldId id="1013" r:id="rId53"/>
    <p:sldId id="998" r:id="rId54"/>
    <p:sldId id="852" r:id="rId55"/>
    <p:sldId id="952" r:id="rId56"/>
    <p:sldId id="943" r:id="rId57"/>
    <p:sldId id="1095" r:id="rId58"/>
    <p:sldId id="908" r:id="rId59"/>
    <p:sldId id="944" r:id="rId60"/>
    <p:sldId id="945" r:id="rId61"/>
    <p:sldId id="853" r:id="rId62"/>
    <p:sldId id="946" r:id="rId63"/>
    <p:sldId id="909" r:id="rId64"/>
    <p:sldId id="947" r:id="rId65"/>
    <p:sldId id="854" r:id="rId66"/>
    <p:sldId id="951" r:id="rId67"/>
    <p:sldId id="1135" r:id="rId68"/>
    <p:sldId id="1134" r:id="rId69"/>
    <p:sldId id="376" r:id="rId70"/>
  </p:sldIdLst>
  <p:sldSz cx="12192000" cy="6858000"/>
  <p:notesSz cx="6858000" cy="9144000"/>
  <p:custDataLst>
    <p:tags r:id="rId7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247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gs" Target="tags/tag3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</a:fld>
            <a:endParaRPr lang="zh-CN" altLang="en-US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875" y="155575"/>
            <a:ext cx="3403600" cy="86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875" y="155575"/>
            <a:ext cx="3403600" cy="86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875" y="155575"/>
            <a:ext cx="3403600" cy="86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875" y="155575"/>
            <a:ext cx="3403600" cy="86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875" y="155575"/>
            <a:ext cx="3403600" cy="86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875" y="155575"/>
            <a:ext cx="3403600" cy="86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50" y="6496050"/>
            <a:ext cx="2971165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tags" Target="../tags/tag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hyperlink" Target="https://baike.baidu.com/item/%E4%B8%AD%E5%9B%BD%E7%A6%8F%E5%88%A9%E5%BD%A9%E7%A5%A8/3698114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/>
              <a:t>列</a:t>
            </a:r>
            <a:r>
              <a:rPr lang="zh-CN" altLang="zh-CN" dirty="0"/>
              <a:t>表与元组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412104" y="5038725"/>
            <a:ext cx="3731897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认识列表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列表的遍历和排序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添加、删除和修改列表元素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0983" y="5038725"/>
            <a:ext cx="1750164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认识元组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5" y="753745"/>
            <a:ext cx="4999990" cy="899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5" y="0"/>
            <a:ext cx="1682115" cy="871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list()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函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数创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建列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表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时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，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需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要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给该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函数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传入一个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可迭代类型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的数据</a:t>
            </a: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(for)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函数创建列表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7746" y="3823850"/>
            <a:ext cx="9601200" cy="16134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66946" y="4153530"/>
            <a:ext cx="850392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anose="02020603050405020304" pitchFamily="18" charset="0"/>
              </a:rPr>
              <a:t>li_two </a:t>
            </a:r>
            <a:r>
              <a:rPr lang="en-US" altLang="zh-CN" sz="2800" dirty="0">
                <a:latin typeface="Times New Roman" panose="02020603050405020304" pitchFamily="18" charset="0"/>
              </a:rPr>
              <a:t>= list('python')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字符串类型是可迭代类型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50295"/>
          <a:stretch>
            <a:fillRect/>
          </a:stretch>
        </p:blipFill>
        <p:spPr>
          <a:xfrm>
            <a:off x="2049780" y="5569585"/>
            <a:ext cx="5589905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多学一招：可迭代对象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循环的对象称为可迭代对象。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94664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85464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79283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4583" y="4412672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14655" y="4412672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784600" y="128905"/>
            <a:ext cx="7157085" cy="1060450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en-US" altLang="zh-CN" sz="3735" b="1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isinstance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函数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27050" y="1123950"/>
            <a:ext cx="11423650" cy="5393055"/>
          </a:xfrm>
        </p:spPr>
        <p:txBody>
          <a:bodyPr vert="horz" wrap="square" lIns="121920" tIns="60960" rIns="121920" bIns="60960" anchor="t" anchorCtr="0"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isinstance (x,y)</a:t>
            </a:r>
            <a:r>
              <a:rPr lang="zh-CN" altLang="en-US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函数查询数据</a:t>
            </a:r>
            <a:r>
              <a:rPr lang="en-US" altLang="zh-CN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是否是类型</a:t>
            </a:r>
            <a:r>
              <a:rPr lang="en-US" altLang="zh-CN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y</a:t>
            </a:r>
            <a:endParaRPr lang="en-US" altLang="zh-CN" sz="3200" kern="12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"1233"</a:t>
            </a:r>
            <a:endParaRPr lang="en-US" altLang="zh-CN" sz="32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print(isinstance(a,</a:t>
            </a:r>
            <a:r>
              <a:rPr lang="en-US" altLang="zh-CN" sz="32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	</a:t>
            </a:r>
            <a:r>
              <a:rPr lang="en-US" altLang="zh-CN" sz="32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#&gt;&gt;True</a:t>
            </a:r>
            <a:endParaRPr lang="en-US" altLang="zh-CN" sz="32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print(isinstance(a,</a:t>
            </a:r>
            <a:r>
              <a:rPr lang="en-US" altLang="zh-CN" sz="32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	</a:t>
            </a:r>
            <a:r>
              <a:rPr lang="en-US" altLang="zh-CN" sz="32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#&gt;&gt;False</a:t>
            </a:r>
            <a:endParaRPr lang="en-US" altLang="zh-CN" sz="32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 = (1,3,)  #</a:t>
            </a:r>
            <a:r>
              <a:rPr lang="zh-CN" altLang="en-US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元组</a:t>
            </a:r>
            <a:endParaRPr lang="en-US" altLang="zh-CN" sz="32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print(isinstance(b,</a:t>
            </a:r>
            <a:r>
              <a:rPr lang="en-US" altLang="zh-CN" sz="32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tuple</a:t>
            </a:r>
            <a:r>
              <a:rPr lang="en-US" altLang="zh-CN" sz="32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	</a:t>
            </a:r>
            <a:r>
              <a:rPr lang="en-US" altLang="zh-CN" sz="32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#&gt;&gt;True</a:t>
            </a:r>
            <a:endParaRPr lang="en-US" altLang="zh-CN" sz="32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list1 = ["aaa", "bbb", "ccc"]</a:t>
            </a:r>
            <a:endParaRPr lang="en-US" altLang="zh-CN" sz="3200" b="1" kern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print(isinstance(list1, list))</a:t>
            </a:r>
            <a:r>
              <a:rPr lang="en-US" altLang="zh-CN" sz="32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#&gt;&gt;True</a:t>
            </a:r>
            <a:endParaRPr lang="en-US" altLang="zh-CN" sz="32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Þ"/>
            </a:pPr>
            <a:endParaRPr lang="en-US" altLang="zh-CN" sz="2400" b="1" kern="1200" dirty="0">
              <a:solidFill>
                <a:srgbClr val="742012"/>
              </a:solidFill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黑体" panose="02010609060101010101" pitchFamily="49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978150" y="141605"/>
            <a:ext cx="5899785" cy="1060450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en-US" altLang="zh-CN" sz="3735" b="1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len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函数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27051" y="1123951"/>
            <a:ext cx="11423649" cy="4624916"/>
          </a:xfrm>
        </p:spPr>
        <p:txBody>
          <a:bodyPr vert="horz" wrap="square" lIns="121920" tIns="60960" rIns="121920" bIns="60960" anchor="t" anchorCtr="0"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zh-CN" sz="2400" kern="12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len</a:t>
            </a:r>
            <a:r>
              <a:rPr lang="zh-CN" altLang="en-US" sz="24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函数可以用来求组合数据类型的元素个数（长度</a:t>
            </a:r>
            <a:r>
              <a:rPr lang="en-US" altLang="zh-CN" sz="24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print(len("12345"))	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#&gt;&gt;5	</a:t>
            </a:r>
            <a:r>
              <a:rPr lang="zh-CN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求字符串长度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print(len([1,2,3,4])	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#&gt;&gt;4	</a:t>
            </a:r>
            <a:r>
              <a:rPr lang="zh-CN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求列表长度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print(len((1,2,3)))	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#&gt;&gt;3 	</a:t>
            </a:r>
            <a:r>
              <a:rPr lang="zh-CN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求元组长度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print(len({1,2,3}))	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#&gt;&gt;3	</a:t>
            </a:r>
            <a:r>
              <a:rPr lang="zh-CN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求集合元素个数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print(len({'tom':2,'jack':3}))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#&gt;&gt;2 </a:t>
            </a:r>
            <a:r>
              <a:rPr lang="zh-CN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求字典元素个数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黑体" panose="02010609060101010101" pitchFamily="49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使用索引可以获取列表中的指定元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使用索引方式访问列表元素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7746" y="3174375"/>
            <a:ext cx="9601200" cy="20349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02220" y="3499967"/>
            <a:ext cx="83122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list_demo01 = ["Java", "C#", "Python", "PHP"]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print(list_demo01[2])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# </a:t>
            </a:r>
            <a:r>
              <a:rPr lang="zh-CN" altLang="zh-CN" sz="2800" dirty="0">
                <a:latin typeface="Times New Roman" panose="02020603050405020304" pitchFamily="18" charset="0"/>
              </a:rPr>
              <a:t>访问列表中索引为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的元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素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print(list_demo01[-1])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# </a:t>
            </a:r>
            <a:r>
              <a:rPr lang="zh-CN" altLang="zh-CN" sz="2800" dirty="0">
                <a:latin typeface="Times New Roman" panose="02020603050405020304" pitchFamily="18" charset="0"/>
              </a:rPr>
              <a:t>访问列表中索引为</a:t>
            </a:r>
            <a:r>
              <a:rPr lang="en-US" altLang="zh-CN" sz="2800" dirty="0">
                <a:latin typeface="Times New Roman" panose="02020603050405020304" pitchFamily="18" charset="0"/>
              </a:rPr>
              <a:t>-1</a:t>
            </a:r>
            <a:r>
              <a:rPr lang="zh-CN" altLang="zh-CN" sz="2800" dirty="0">
                <a:latin typeface="Times New Roman" panose="02020603050405020304" pitchFamily="18" charset="0"/>
              </a:rPr>
              <a:t>的元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素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4305" y="3904615"/>
            <a:ext cx="1214755" cy="422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55" y="4416425"/>
            <a:ext cx="869950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278130" y="1873885"/>
            <a:ext cx="11390630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使用切片可以截取列表中的部分元素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[M,N)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，得到一个新列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表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27698" y="127349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使用切片方式访问列表元素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130" y="3196590"/>
            <a:ext cx="9601200" cy="2616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57451" y="3447322"/>
            <a:ext cx="82362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li_one = ['p', 'y', 't', 'h', 'o', 'n']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sym typeface="+mn-ea"/>
              </a:rPr>
              <a:t>print(li_one[1:4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])     </a:t>
            </a:r>
            <a:r>
              <a:rPr lang="en-US" altLang="zh-CN" dirty="0" smtClean="0">
                <a:latin typeface="Times New Roman" panose="02020603050405020304" pitchFamily="18" charset="0"/>
                <a:sym typeface="+mn-ea"/>
              </a:rPr>
              <a:t>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sym typeface="+mn-ea"/>
              </a:rPr>
              <a:t>print(li_one[1:4:2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])     </a:t>
            </a:r>
            <a:r>
              <a:rPr lang="en-US" altLang="zh-CN" dirty="0" smtClean="0">
                <a:latin typeface="Times New Roman" panose="02020603050405020304" pitchFamily="18" charset="0"/>
                <a:sym typeface="+mn-ea"/>
              </a:rPr>
              <a:t> 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print(li_one[2</a:t>
            </a:r>
            <a:r>
              <a:rPr lang="en-US" altLang="zh-CN" dirty="0">
                <a:latin typeface="Times New Roman" panose="02020603050405020304" pitchFamily="18" charset="0"/>
              </a:rPr>
              <a:t>:])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print(li_one[:3])    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print(li_one[:])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4332"/>
          <a:stretch>
            <a:fillRect/>
          </a:stretch>
        </p:blipFill>
        <p:spPr>
          <a:xfrm>
            <a:off x="8334375" y="3645535"/>
            <a:ext cx="3857625" cy="168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3813175"/>
            <a:ext cx="5494020" cy="1834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表的遍历和排序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列表的遍历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列表是一个可迭代对象，它可以通过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循环遍历元素。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10995" y="3134995"/>
            <a:ext cx="9448800" cy="2223770"/>
            <a:chOff x="407" y="4937"/>
            <a:chExt cx="14880" cy="3502"/>
          </a:xfrm>
        </p:grpSpPr>
        <p:sp>
          <p:nvSpPr>
            <p:cNvPr id="9" name="矩形 8"/>
            <p:cNvSpPr/>
            <p:nvPr/>
          </p:nvSpPr>
          <p:spPr>
            <a:xfrm>
              <a:off x="407" y="4937"/>
              <a:ext cx="14880" cy="35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1355" y="5452"/>
              <a:ext cx="13121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latin typeface="Times New Roman" panose="02020603050405020304" pitchFamily="18" charset="0"/>
                </a:rPr>
                <a:t>list_one = ['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章萍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', '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李昊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', '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武田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', '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李彪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']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 smtClean="0">
                  <a:latin typeface="Times New Roman" panose="02020603050405020304" pitchFamily="18" charset="0"/>
                </a:rPr>
                <a:t>for 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i in list_one: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</a:rPr>
                <a:t>    print(f"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嗨，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{i}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！今日促销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,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赶快来抢购吧！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")</a:t>
              </a:r>
              <a:endParaRPr lang="zh-CN" altLang="zh-CN" sz="32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610" y="5157470"/>
            <a:ext cx="3467735" cy="133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309283" y="105198"/>
            <a:ext cx="11144251" cy="1060451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列表的遍历（</a:t>
            </a:r>
            <a:r>
              <a:rPr lang="en-US" altLang="zh-CN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for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循环实现）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71593" y="1221317"/>
            <a:ext cx="11713633" cy="4624916"/>
          </a:xfrm>
        </p:spPr>
        <p:txBody>
          <a:bodyPr vert="horz" wrap="square" lIns="121920" tIns="60960" rIns="121920" bIns="60960" anchor="t" anchorCtr="0"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 </a:t>
            </a:r>
            <a:r>
              <a:rPr lang="zh-CN" altLang="en-US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方式一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lst = [1,2,3,4]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x in lst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: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print(x,end = " ")   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print(lst)  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#&gt;&gt;1 2 3 4 [1, 2, 3, 4]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# 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方式二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i in range(len(lst))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: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print(lst[i],end = " ")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0" y="3688080"/>
            <a:ext cx="5568950" cy="1382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309283" y="105198"/>
            <a:ext cx="11144251" cy="1060451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列表</a:t>
            </a:r>
            <a:r>
              <a:rPr lang="zh-CN" altLang="en-US" sz="3735" b="1" kern="1200" dirty="0">
                <a:highlight>
                  <a:srgbClr val="FFFF00"/>
                </a:highlight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索引和内容遍历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（</a:t>
            </a:r>
            <a:r>
              <a:rPr lang="en-US" altLang="zh-CN" sz="3735" b="1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for+enumerate()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函数）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1433" y="1221317"/>
            <a:ext cx="11713633" cy="4624916"/>
          </a:xfrm>
        </p:spPr>
        <p:txBody>
          <a:bodyPr vert="horz" wrap="square" lIns="121920" tIns="60960" rIns="121920" bIns="60960" anchor="t" anchorCtr="0"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enumerate()函数</a:t>
            </a:r>
            <a:r>
              <a:rPr lang="zh-CN" altLang="en-US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用于将一个可遍历的数据对象(如列表、元组或字符串)组合为一个索引序列，同时列出数据和数据下标，一般用在 for循环当中。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lst = ["aaa", "bbb", "ccc"]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index, item in enumerate(lst):  #enumerate-</a:t>
            </a:r>
            <a:r>
              <a:rPr lang="zh-CN" altLang="en-US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枚举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print(index, item, end = " ")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print()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print(lst)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930" y="4130040"/>
            <a:ext cx="4899660" cy="1224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3" name="" r:id="rId1" imgW="5403850" imgH="3730625" progId="Excel.Sheet.8">
                      <p:embed/>
                    </p:oleObj>
                  </mc:Choice>
                  <mc:Fallback>
                    <p:oleObj name="" r:id="rId1" imgW="5403850" imgH="373062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列表的创建方式，访问列表元素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037520"/>
            <a:ext cx="3281363" cy="1573914"/>
            <a:chOff x="5414469" y="1639741"/>
            <a:chExt cx="3281856" cy="1570184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1"/>
              <a:ext cx="2774364" cy="147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列表的遍历、排序，添加、删除、修改列表元素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6"/>
            <a:ext cx="3424237" cy="1310784"/>
            <a:chOff x="5273227" y="4225925"/>
            <a:chExt cx="3423098" cy="131238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5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元组的创建方式，访问元组元素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52"/>
            <a:ext cx="3371850" cy="1312938"/>
            <a:chOff x="218911" y="4857376"/>
            <a:chExt cx="3372306" cy="1311805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646196"/>
              <a:ext cx="2633365" cy="499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熟悉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列表的使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430"/>
            <a:ext cx="650049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列表的遍历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8333"/>
            <a:ext cx="598360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添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加、删除和修改列表元素和排序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append()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方法用于在列表末尾添加新的元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6545" y="3239216"/>
            <a:ext cx="5624946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163207" y="3348122"/>
            <a:ext cx="36716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list_one = [1, 2, 3, 4]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list_one.append(5)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print(list_one)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123379" y="5100719"/>
            <a:ext cx="2385713" cy="764638"/>
          </a:xfrm>
          <a:prstGeom prst="wedgeRoundRectCallout">
            <a:avLst>
              <a:gd name="adj1" fmla="val -114051"/>
              <a:gd name="adj2" fmla="val -92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 2, 3, 4, 5]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309283" y="105198"/>
            <a:ext cx="11144251" cy="1060451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列表索引和内容遍历（</a:t>
            </a:r>
            <a:r>
              <a:rPr lang="en-US" altLang="zh-CN" sz="3735" b="1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for+enumerate()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函数）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1433" y="1221317"/>
            <a:ext cx="11713633" cy="4624916"/>
          </a:xfrm>
        </p:spPr>
        <p:txBody>
          <a:bodyPr vert="horz" wrap="square" lIns="121920" tIns="60960" rIns="121920" bIns="60960" anchor="t" anchorCtr="0"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练习：将考试座位编号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A1-A30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放入一个列表中，先输出一行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“</a:t>
            </a:r>
            <a:r>
              <a:rPr lang="zh-CN" altLang="en-US" sz="36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座位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编码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，然后从下一行开始依次输出座位编号。</a:t>
            </a:r>
            <a:endParaRPr lang="zh-CN" altLang="en-US" sz="36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要求：用两种方式进行列表输出。</a:t>
            </a:r>
            <a:endParaRPr lang="zh-CN" altLang="en-US" sz="36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309283" y="105198"/>
            <a:ext cx="11144251" cy="1060451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列表索引和内容遍历（</a:t>
            </a:r>
            <a:r>
              <a:rPr lang="en-US" altLang="zh-CN" sz="3735" b="1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for+enumerate()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函数）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1433" y="1221317"/>
            <a:ext cx="11713633" cy="4624916"/>
          </a:xfrm>
        </p:spPr>
        <p:txBody>
          <a:bodyPr vert="horz" wrap="square" lIns="121920" tIns="60960" rIns="121920" bIns="60960" anchor="t" anchorCtr="0"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练习：</a:t>
            </a:r>
            <a:r>
              <a:rPr 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将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位学生成绩输入系统后，输出一行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“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这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位学生成绩：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，然后在下一行输出学生成绩。</a:t>
            </a:r>
            <a:endParaRPr lang="zh-CN" altLang="en-US" sz="36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36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309283" y="105198"/>
            <a:ext cx="11144251" cy="1060451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列表索引和内容遍历（</a:t>
            </a:r>
            <a:r>
              <a:rPr lang="en-US" altLang="zh-CN" sz="3735" b="1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for+enumerate()</a:t>
            </a:r>
            <a:r>
              <a:rPr lang="zh-CN" altLang="en-US" sz="3735" kern="1200" dirty="0">
                <a:latin typeface="+mj-lt"/>
                <a:ea typeface="黑体" panose="02010609060101010101" pitchFamily="49" charset="-122"/>
                <a:cs typeface="Malgun Gothic Semilight" panose="020B0502040204020203" pitchFamily="34" charset="-122"/>
              </a:rPr>
              <a:t>函数）</a:t>
            </a:r>
            <a:endParaRPr lang="zh-CN" altLang="en-US" sz="3735" kern="1200" dirty="0">
              <a:latin typeface="+mj-lt"/>
              <a:ea typeface="黑体" panose="02010609060101010101" pitchFamily="49" charset="-122"/>
              <a:cs typeface="Malgun Gothic Semilight" panose="020B0502040204020203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1433" y="1221317"/>
            <a:ext cx="11713633" cy="4624916"/>
          </a:xfrm>
        </p:spPr>
        <p:txBody>
          <a:bodyPr vert="horz" wrap="square" lIns="121920" tIns="60960" rIns="121920" bIns="60960" anchor="t" anchorCtr="0"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练习：随机产生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10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个学生某门课程成绩（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[0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100]),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输出其中的最高分和位置。</a:t>
            </a:r>
            <a:endParaRPr lang="zh-CN" altLang="en-US" sz="36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（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max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和</a:t>
            </a:r>
            <a:r>
              <a:rPr lang="en-US" altLang="zh-CN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min</a:t>
            </a:r>
            <a:r>
              <a:rPr lang="zh-CN" altLang="en-US" sz="36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函数能取列表中数据的最大值和最小值）</a:t>
            </a:r>
            <a:endParaRPr lang="zh-CN" altLang="en-US" sz="36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方法能够对列表元素排序，</a:t>
            </a:r>
            <a:r>
              <a:rPr lang="zh-CN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排序后会覆盖原来的列表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61312" y="3298247"/>
            <a:ext cx="8063345" cy="983673"/>
            <a:chOff x="3407" y="4418"/>
            <a:chExt cx="12698" cy="1549"/>
          </a:xfrm>
        </p:grpSpPr>
        <p:sp>
          <p:nvSpPr>
            <p:cNvPr id="8" name="矩形 7"/>
            <p:cNvSpPr/>
            <p:nvPr/>
          </p:nvSpPr>
          <p:spPr>
            <a:xfrm>
              <a:off x="3407" y="4418"/>
              <a:ext cx="12698" cy="15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4522" y="4733"/>
              <a:ext cx="11090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latin typeface="Times New Roman" panose="02020603050405020304" pitchFamily="18" charset="0"/>
                </a:rPr>
                <a:t>列表名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.sort(key=None, reverse=False)</a:t>
              </a:r>
              <a:endParaRPr lang="zh-CN" altLang="zh-CN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161310" y="4282120"/>
            <a:ext cx="8063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参数如下：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key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指定的排序规则。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reverse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表示控制列表元素排序的方式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2625" y="1268095"/>
            <a:ext cx="8503920" cy="5117465"/>
            <a:chOff x="1075" y="1997"/>
            <a:chExt cx="13392" cy="8059"/>
          </a:xfrm>
        </p:grpSpPr>
        <p:pic>
          <p:nvPicPr>
            <p:cNvPr id="11" name="图片 1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75" y="3914"/>
              <a:ext cx="13393" cy="614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" y="1997"/>
              <a:ext cx="8219" cy="1829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36205" y="2628265"/>
            <a:ext cx="4335145" cy="196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4515" cy="4351655"/>
          </a:xfrm>
        </p:spPr>
        <p:txBody>
          <a:bodyPr/>
          <a:p>
            <a:r>
              <a:rPr lang="en-US" altLang="zh-CN"/>
              <a:t>sort</a:t>
            </a:r>
            <a:r>
              <a:rPr lang="zh-CN" altLang="en-US"/>
              <a:t>方法排序对中文的支持并不友好。</a:t>
            </a:r>
            <a:endParaRPr lang="zh-CN" altLang="en-US"/>
          </a:p>
          <a:p>
            <a:r>
              <a:rPr lang="zh-CN" altLang="en-US"/>
              <a:t>排序结果与常用的拼音和笔画排序法都不一致。</a:t>
            </a:r>
            <a:endParaRPr lang="zh-CN" altLang="en-US"/>
          </a:p>
          <a:p>
            <a:r>
              <a:rPr lang="zh-CN" altLang="en-US"/>
              <a:t>如果需要实现对中文内容排序，还需要重新编写相应的方法。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6079" y="339011"/>
            <a:ext cx="6510271" cy="652306"/>
          </a:xfrm>
        </p:spPr>
        <p:txBody>
          <a:bodyPr/>
          <a:p>
            <a:r>
              <a:rPr lang="zh-CN" altLang="en-US"/>
              <a:t>排序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列表名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zh-CN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排列列表元素，该函数的</a:t>
            </a:r>
            <a:r>
              <a:rPr lang="zh-CN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返回值是升序排列后的新列</a:t>
            </a:r>
            <a:r>
              <a:rPr lang="zh-CN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9294" y="3276200"/>
            <a:ext cx="6470074" cy="24536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674666" y="3471997"/>
            <a:ext cx="501932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li_one = [4, 3, 2, 1]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li_two = sorted(li_one)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print(li_one)   # </a:t>
            </a:r>
            <a:r>
              <a:rPr lang="zh-CN" altLang="zh-CN" sz="3200" dirty="0">
                <a:latin typeface="Times New Roman" panose="02020603050405020304" pitchFamily="18" charset="0"/>
              </a:rPr>
              <a:t>原列表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print(li_two)   # </a:t>
            </a:r>
            <a:r>
              <a:rPr lang="zh-CN" altLang="zh-CN" sz="3200" dirty="0">
                <a:latin typeface="Times New Roman" panose="02020603050405020304" pitchFamily="18" charset="0"/>
              </a:rPr>
              <a:t>排序后列表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073849" y="4038219"/>
            <a:ext cx="2385713" cy="929657"/>
          </a:xfrm>
          <a:prstGeom prst="wedgeRoundRectCallout">
            <a:avLst>
              <a:gd name="adj1" fmla="val -185481"/>
              <a:gd name="adj2" fmla="val 4045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[4, 3, 2, 1]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073848" y="5265069"/>
            <a:ext cx="2385713" cy="929657"/>
          </a:xfrm>
          <a:prstGeom prst="wedgeRoundRectCallout">
            <a:avLst>
              <a:gd name="adj1" fmla="val -184900"/>
              <a:gd name="adj2" fmla="val -519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 2, 3, 4]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reverse()</a:t>
            </a:r>
            <a:r>
              <a:rPr lang="zh-CN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用于将列表中的元素</a:t>
            </a:r>
            <a:r>
              <a:rPr lang="zh-CN" altLang="zh-CN" sz="4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倒序排列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，即把原列表中的元素从右至左依次排列存放。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注意：操作后会覆盖原来的表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90850" y="3808095"/>
            <a:ext cx="7969250" cy="2633980"/>
            <a:chOff x="4710" y="5997"/>
            <a:chExt cx="12550" cy="4148"/>
          </a:xfrm>
        </p:grpSpPr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6243" y="6269"/>
              <a:ext cx="6157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latin typeface="Times New Roman" panose="02020603050405020304" pitchFamily="18" charset="0"/>
                </a:rPr>
                <a:t>li_one = ['a', 'b', 'c', 'd']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li_one.reverse()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</a:rPr>
                <a:t>print(li_one)</a:t>
              </a:r>
              <a:endParaRPr lang="zh-CN" altLang="zh-CN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10" y="5997"/>
              <a:ext cx="12550" cy="4148"/>
              <a:chOff x="4800" y="5247"/>
              <a:chExt cx="12550" cy="414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800" y="5247"/>
                <a:ext cx="9207" cy="34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kumimoji="1" lang="zh-CN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圆角矩形标注 6"/>
              <p:cNvSpPr/>
              <p:nvPr/>
            </p:nvSpPr>
            <p:spPr>
              <a:xfrm>
                <a:off x="13594" y="8191"/>
                <a:ext cx="3757" cy="1204"/>
              </a:xfrm>
              <a:prstGeom prst="wedgeRoundRectCallout">
                <a:avLst>
                  <a:gd name="adj1" fmla="val -155864"/>
                  <a:gd name="adj2" fmla="val -72717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['d', 'c', 'b', 'a']</a:t>
                </a:r>
                <a:endParaRPr lang="zh-CN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表的遍历和排序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为了能够让用户快速地定位到适合自己的商品，每个电商购物平台都提供价格排序与设置价格区间功能。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 descr="https://ss1.bdstatic.com/70cFvXSh_Q1YnxGkpoWK1HF6hhy/it/u=3733619759,3427795644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48" y="3954658"/>
            <a:ext cx="5715000" cy="2314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96950" y="1225550"/>
            <a:ext cx="5576570" cy="474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假设现在某平台共有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件商品，每件商品对应的价格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写程序实现：最低价格和最高价格由用户输入后，用户可以选择升序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降序后，输出排序后的结果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190" y="1788160"/>
            <a:ext cx="3583940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extend()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方法用于在列表末尾一次性添加另一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个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列表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中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的所有元素，即使用新列表扩展原来的列表。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6545" y="3733221"/>
            <a:ext cx="5624946" cy="224382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333127" y="3934459"/>
            <a:ext cx="42705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list_str = ['a', 'b', 'c']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list_num = [1, 2, 3]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list_str.extend(list_num)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print(list_str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178800" y="5417185"/>
            <a:ext cx="2197100" cy="942340"/>
          </a:xfrm>
          <a:prstGeom prst="wedgeRoundRectCallout">
            <a:avLst>
              <a:gd name="adj1" fmla="val -126246"/>
              <a:gd name="adj2" fmla="val -405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['a', 'b', 'c',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2, 3]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insert()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方法用于将元素插入列表的指定位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置</a:t>
            </a:r>
            <a:r>
              <a:rPr lang="zh-CN" altLang="en-US" sz="40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8447" y="3297381"/>
            <a:ext cx="6442364" cy="20145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81315" y="3519841"/>
            <a:ext cx="51966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names = ['baby', 'Lucy', 'Alise']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names.insert(2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</a:rPr>
              <a:t>'Peter')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print(names)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324773" y="5450443"/>
            <a:ext cx="2385713" cy="942235"/>
          </a:xfrm>
          <a:prstGeom prst="wedgeRoundRectCallout">
            <a:avLst>
              <a:gd name="adj1" fmla="val -155283"/>
              <a:gd name="adj2" fmla="val -1052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['baby', 'Lucy', 'Peter',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del</a:t>
            </a:r>
            <a:r>
              <a:rPr lang="zh-CN" altLang="zh-CN" sz="40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语句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用于删除列表中指定</a:t>
            </a:r>
            <a:r>
              <a:rPr lang="zh-CN" altLang="zh-CN" sz="40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位置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的元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5600" y="3487810"/>
            <a:ext cx="6733309" cy="17921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72655" y="3599040"/>
            <a:ext cx="517919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names = ['baby', 'Lucy', 'Alise']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del names[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print(names)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004748" y="5043055"/>
            <a:ext cx="2385713" cy="827013"/>
          </a:xfrm>
          <a:prstGeom prst="wedgeRoundRectCallout">
            <a:avLst>
              <a:gd name="adj1" fmla="val -137280"/>
              <a:gd name="adj2" fmla="val -630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['Lucy',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remove()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方法用于移除列表中的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某个元素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，若列表中有多个匹配的元素，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只会移除匹配到的第一个元</a:t>
            </a:r>
            <a:r>
              <a:rPr lang="zh-CN" altLang="zh-CN" sz="3600" b="1" dirty="0" smtClean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430" y="4264660"/>
            <a:ext cx="7778115" cy="1955800"/>
            <a:chOff x="5018" y="6716"/>
            <a:chExt cx="12249" cy="3080"/>
          </a:xfrm>
        </p:grpSpPr>
        <p:sp>
          <p:nvSpPr>
            <p:cNvPr id="11" name="矩形 10"/>
            <p:cNvSpPr/>
            <p:nvPr/>
          </p:nvSpPr>
          <p:spPr>
            <a:xfrm>
              <a:off x="5018" y="6716"/>
              <a:ext cx="9740" cy="3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"/>
            <p:cNvSpPr txBox="1">
              <a:spLocks noChangeArrowheads="1"/>
            </p:cNvSpPr>
            <p:nvPr/>
          </p:nvSpPr>
          <p:spPr bwMode="auto">
            <a:xfrm>
              <a:off x="6266" y="7020"/>
              <a:ext cx="7245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latin typeface="Times New Roman" panose="02020603050405020304" pitchFamily="18" charset="0"/>
                </a:rPr>
                <a:t>chars = ['h', 'e', 'l', 'l', 'e']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</a:rPr>
                <a:t>chars.remove('e</a:t>
              </a:r>
              <a:r>
                <a:rPr lang="en-US" altLang="zh-CN" sz="3200" dirty="0" smtClean="0">
                  <a:latin typeface="Times New Roman" panose="02020603050405020304" pitchFamily="18" charset="0"/>
                </a:rPr>
                <a:t>')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</a:rPr>
                <a:t>print(chars)</a:t>
              </a:r>
              <a:endParaRPr lang="zh-CN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13511" y="8494"/>
              <a:ext cx="3757" cy="1302"/>
            </a:xfrm>
            <a:prstGeom prst="wedgeRoundRectCallout">
              <a:avLst>
                <a:gd name="adj1" fmla="val -159347"/>
                <a:gd name="adj2" fmla="val -604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['h', 'l', 'l', 'e']</a:t>
              </a:r>
              <a:endPara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pop()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方法用于移除列表中的某个元素，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如果不指定具体元素，那</a:t>
            </a:r>
            <a:r>
              <a:rPr lang="zh-CN" altLang="zh-CN" sz="3600" b="1" dirty="0" smtClean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么移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除列表中的最后一个元</a:t>
            </a:r>
            <a:r>
              <a:rPr lang="zh-CN" altLang="zh-CN" sz="3600" b="1" dirty="0" smtClean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454" y="3775472"/>
            <a:ext cx="8270319" cy="20572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896632" y="3896177"/>
            <a:ext cx="67599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numbers = [1, 2, 3, 4, 5]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numbers.pop()             # 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移除最后一个元素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numbers.pop(1)           # 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移除索引为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的元素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print(numbers)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381743" y="5557802"/>
            <a:ext cx="2385713" cy="827013"/>
          </a:xfrm>
          <a:prstGeom prst="wedgeRoundRectCallout">
            <a:avLst>
              <a:gd name="adj1" fmla="val -130892"/>
              <a:gd name="adj2" fmla="val -579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 3, 4]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修改列表中的元素就是通过索引获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取元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素并对该元素重新赋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4327" y="3341292"/>
            <a:ext cx="8104909" cy="20896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797220" y="3479594"/>
            <a:ext cx="67956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names = ['baby', 'Lucy', 'Alise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']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</a:rPr>
              <a:t>将索引为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</a:rPr>
              <a:t>的元素</a:t>
            </a:r>
            <a:r>
              <a:rPr lang="en-US" altLang="zh-CN" sz="2800" dirty="0">
                <a:latin typeface="Times New Roman" panose="02020603050405020304" pitchFamily="18" charset="0"/>
              </a:rPr>
              <a:t>'baby'</a:t>
            </a:r>
            <a:r>
              <a:rPr lang="zh-CN" altLang="zh-CN" sz="2800" dirty="0">
                <a:latin typeface="Times New Roman" panose="02020603050405020304" pitchFamily="18" charset="0"/>
              </a:rPr>
              <a:t>重新赋值为</a:t>
            </a:r>
            <a:r>
              <a:rPr lang="en-US" altLang="zh-CN" sz="2800" dirty="0">
                <a:latin typeface="Times New Roman" panose="02020603050405020304" pitchFamily="18" charset="0"/>
              </a:rPr>
              <a:t>'Harry'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names[0] = 'Harry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'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print(names)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647451" y="5293227"/>
            <a:ext cx="3978985" cy="827013"/>
          </a:xfrm>
          <a:prstGeom prst="wedgeRoundRectCallout">
            <a:avLst>
              <a:gd name="adj1" fmla="val -93850"/>
              <a:gd name="adj2" fmla="val -697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['Harry', 'Lucy',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00580" y="1447800"/>
            <a:ext cx="939038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如今的社交软件层出不穷，虽然功能千变万化，但都具有好友管理系统的基本功能，包括添加好友、删除好友、备注好友、展示好友等。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 rotWithShape="1">
          <a:blip r:embed="rId1"/>
          <a:srcRect t="6563" b="8820"/>
          <a:stretch>
            <a:fillRect/>
          </a:stretch>
        </p:blipFill>
        <p:spPr>
          <a:xfrm>
            <a:off x="4379852" y="3795221"/>
            <a:ext cx="3631306" cy="2635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识列表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表的遍历和排序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1483360"/>
            <a:ext cx="10889615" cy="4516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本实例要求编写程序，模拟实现如上所述的好友管理系统。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添加、删除和修改列表元素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嵌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套列表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4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324081" y="2653441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列表可以存储任何元素，当然也可以存储列表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储的元素也是列表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嵌套列表。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2889" y="2410691"/>
            <a:ext cx="8189912" cy="227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嵌套列表的创建方式与普通列表的创建方式相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7850" y="3171190"/>
            <a:ext cx="6384925" cy="3173095"/>
            <a:chOff x="3797" y="4994"/>
            <a:chExt cx="10055" cy="4997"/>
          </a:xfrm>
        </p:grpSpPr>
        <p:grpSp>
          <p:nvGrpSpPr>
            <p:cNvPr id="3" name="组合 2"/>
            <p:cNvGrpSpPr/>
            <p:nvPr/>
          </p:nvGrpSpPr>
          <p:grpSpPr>
            <a:xfrm>
              <a:off x="3797" y="4994"/>
              <a:ext cx="9385" cy="1549"/>
              <a:chOff x="3797" y="4994"/>
              <a:chExt cx="9385" cy="154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797" y="4994"/>
                <a:ext cx="9385" cy="15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kumimoji="1" lang="zh-CN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4479" y="5260"/>
                <a:ext cx="8703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 dirty="0">
                    <a:latin typeface="Times New Roman" panose="02020603050405020304" pitchFamily="18" charset="0"/>
                  </a:rPr>
                  <a:t>list1 = [[0], [1, 2], [3, 4, 5]]</a:t>
                </a:r>
                <a:endParaRPr lang="zh-CN" altLang="zh-CN" sz="3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797" y="6745"/>
              <a:ext cx="10055" cy="3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该列表</a:t>
              </a:r>
              <a:r>
                <a:rPr lang="zh-CN" altLang="zh-CN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中包</a:t>
              </a:r>
              <a:r>
                <a:rPr lang="zh-CN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含</a:t>
              </a:r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个列</a:t>
              </a:r>
              <a:r>
                <a:rPr lang="zh-CN" altLang="zh-CN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表</a:t>
              </a:r>
              <a:r>
                <a:rPr lang="zh-CN" altLang="en-US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类型的元素</a:t>
              </a:r>
              <a:r>
                <a:rPr lang="zh-CN" altLang="zh-CN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list[0]=</a:t>
              </a:r>
              <a:r>
                <a:rPr lang="en-US" altLang="zh-CN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0]</a:t>
              </a:r>
              <a:r>
                <a:rPr lang="zh-CN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list[1]=</a:t>
              </a:r>
              <a:r>
                <a:rPr lang="en-US" altLang="zh-CN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1,2]</a:t>
              </a:r>
              <a:r>
                <a:rPr lang="zh-CN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list[2]=</a:t>
              </a:r>
              <a:r>
                <a:rPr lang="en-US" altLang="zh-CN" sz="3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[3,4,5</a:t>
              </a:r>
              <a:r>
                <a: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zh-CN" sz="3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2775" y="2784475"/>
            <a:ext cx="4711065" cy="2082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4958715"/>
            <a:ext cx="1301750" cy="1385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取嵌套的第一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内层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表中的第一个元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的示例代码如下：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199" y="3228383"/>
            <a:ext cx="9864436" cy="15670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85391" y="3473277"/>
            <a:ext cx="89084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nesting_li = [['</a:t>
            </a:r>
            <a:r>
              <a:rPr lang="zh-CN" altLang="zh-CN" sz="3200" dirty="0">
                <a:latin typeface="Times New Roman" panose="02020603050405020304" pitchFamily="18" charset="0"/>
              </a:rPr>
              <a:t>李瑶</a:t>
            </a:r>
            <a:r>
              <a:rPr lang="en-US" altLang="zh-CN" sz="3200" dirty="0">
                <a:latin typeface="Times New Roman" panose="02020603050405020304" pitchFamily="18" charset="0"/>
              </a:rPr>
              <a:t>', '</a:t>
            </a:r>
            <a:r>
              <a:rPr lang="zh-CN" altLang="zh-CN" sz="3200" dirty="0">
                <a:latin typeface="Times New Roman" panose="02020603050405020304" pitchFamily="18" charset="0"/>
              </a:rPr>
              <a:t>王濯</a:t>
            </a:r>
            <a:r>
              <a:rPr lang="en-US" altLang="zh-CN" sz="3200" dirty="0">
                <a:latin typeface="Times New Roman" panose="02020603050405020304" pitchFamily="18" charset="0"/>
              </a:rPr>
              <a:t>'], ['</a:t>
            </a:r>
            <a:r>
              <a:rPr lang="zh-CN" altLang="zh-CN" sz="3200" dirty="0">
                <a:latin typeface="Times New Roman" panose="02020603050405020304" pitchFamily="18" charset="0"/>
              </a:rPr>
              <a:t>李蒙</a:t>
            </a:r>
            <a:r>
              <a:rPr lang="en-US" altLang="zh-CN" sz="3200" dirty="0">
                <a:latin typeface="Times New Roman" panose="02020603050405020304" pitchFamily="18" charset="0"/>
              </a:rPr>
              <a:t>'], ['</a:t>
            </a:r>
            <a:r>
              <a:rPr lang="zh-CN" altLang="zh-CN" sz="3200" dirty="0">
                <a:latin typeface="Times New Roman" panose="02020603050405020304" pitchFamily="18" charset="0"/>
              </a:rPr>
              <a:t>张宝</a:t>
            </a:r>
            <a:r>
              <a:rPr lang="en-US" altLang="zh-CN" sz="3200" dirty="0">
                <a:latin typeface="Times New Roman" panose="02020603050405020304" pitchFamily="18" charset="0"/>
              </a:rPr>
              <a:t>', '</a:t>
            </a:r>
            <a:r>
              <a:rPr lang="zh-CN" altLang="zh-CN" sz="3200" dirty="0">
                <a:latin typeface="Times New Roman" panose="02020603050405020304" pitchFamily="18" charset="0"/>
              </a:rPr>
              <a:t>李清</a:t>
            </a:r>
            <a:r>
              <a:rPr lang="en-US" altLang="zh-CN" sz="3200" dirty="0">
                <a:latin typeface="Times New Roman" panose="02020603050405020304" pitchFamily="18" charset="0"/>
              </a:rPr>
              <a:t>']]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print(nesting_li[0][0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16860" y="4550495"/>
            <a:ext cx="1194220" cy="827013"/>
          </a:xfrm>
          <a:prstGeom prst="wedgeRoundRectCallout">
            <a:avLst>
              <a:gd name="adj1" fmla="val -175643"/>
              <a:gd name="adj2" fmla="val -680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李瑶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套的内层列表中添加元素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需要先获取内层列表；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调用相应的方法往指定的列表中添加元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1418" y="3998306"/>
            <a:ext cx="7883238" cy="1814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655379" y="4120753"/>
            <a:ext cx="5131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nesting_li = [['hi'], ['Python']]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nesting_li[0].append('Python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')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print(nesting_li)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329055" y="5542090"/>
            <a:ext cx="4114799" cy="827013"/>
          </a:xfrm>
          <a:prstGeom prst="wedgeRoundRectCallout">
            <a:avLst>
              <a:gd name="adj1" fmla="val -74153"/>
              <a:gd name="adj2" fmla="val -563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[['hi', 'Python'], ['Python']]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二维列表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直接定义二维列表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3213100"/>
            <a:ext cx="3959860" cy="210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5495925"/>
            <a:ext cx="1025080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2238375"/>
            <a:ext cx="4552950" cy="635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80560" y="4098925"/>
            <a:ext cx="177800" cy="713105"/>
            <a:chOff x="7056" y="6455"/>
            <a:chExt cx="280" cy="112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6" y="7086"/>
              <a:ext cx="281" cy="4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6" y="6455"/>
              <a:ext cx="230" cy="5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二维列表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二维列表的访问：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list[i][j]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6370" y="3037840"/>
            <a:ext cx="6565900" cy="1905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71550" y="2501900"/>
            <a:ext cx="4165600" cy="3371850"/>
            <a:chOff x="1530" y="4765"/>
            <a:chExt cx="6560" cy="5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" y="4765"/>
              <a:ext cx="6560" cy="5310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5608" y="5775"/>
              <a:ext cx="216" cy="972"/>
              <a:chOff x="7056" y="6455"/>
              <a:chExt cx="280" cy="112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" y="7086"/>
                <a:ext cx="281" cy="49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6" y="6455"/>
                <a:ext cx="230" cy="520"/>
              </a:xfrm>
              <a:prstGeom prst="rect">
                <a:avLst/>
              </a:prstGeom>
            </p:spPr>
          </p:pic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8" y="6025"/>
              <a:ext cx="170" cy="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06550"/>
            <a:ext cx="7225030" cy="412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二维列表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循环创建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2150745"/>
            <a:ext cx="4526280" cy="2533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5" y="4438650"/>
            <a:ext cx="1885950" cy="1941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470" y="4684395"/>
            <a:ext cx="1646555" cy="1695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15220" y="1320800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更灵活！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676400"/>
            <a:ext cx="5585460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实例：学生成绩平均分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随机产生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门课程的成绩（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[0-100]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），求学生成绩的平均分和每门课程的平均分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：随机分配办公室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41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某学校新招聘了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名教师，已知该学校有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个空闲办公室且工位充足，现需要随机安排这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名教师的工位。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考虑两种情况：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每个办公室人数不固定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个办公室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80785" y="3819525"/>
            <a:ext cx="4702175" cy="2285365"/>
            <a:chOff x="5091" y="5715"/>
            <a:chExt cx="9504" cy="4428"/>
          </a:xfrm>
        </p:grpSpPr>
        <p:grpSp>
          <p:nvGrpSpPr>
            <p:cNvPr id="20" name="组合 19"/>
            <p:cNvGrpSpPr/>
            <p:nvPr/>
          </p:nvGrpSpPr>
          <p:grpSpPr>
            <a:xfrm>
              <a:off x="5091" y="5715"/>
              <a:ext cx="3113" cy="4429"/>
              <a:chOff x="3052596" y="3588327"/>
              <a:chExt cx="1682331" cy="2393621"/>
            </a:xfrm>
          </p:grpSpPr>
          <p:pic>
            <p:nvPicPr>
              <p:cNvPr id="23555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3052596" y="3588327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3613373" y="3588327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4174150" y="3588327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3052596" y="4414268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3613373" y="4414268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4174150" y="4414268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3052596" y="5225282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 descr="C:\Users\admin\Desktop\微信图片_20190703155503.pn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32"/>
              <a:stretch>
                <a:fillRect/>
              </a:stretch>
            </p:blipFill>
            <p:spPr bwMode="auto">
              <a:xfrm>
                <a:off x="4174150" y="5225282"/>
                <a:ext cx="560777" cy="756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矩形 2"/>
            <p:cNvSpPr/>
            <p:nvPr/>
          </p:nvSpPr>
          <p:spPr>
            <a:xfrm>
              <a:off x="10407" y="5715"/>
              <a:ext cx="4189" cy="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1353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室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407" y="7311"/>
              <a:ext cx="4189" cy="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1353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室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07" y="8907"/>
              <a:ext cx="4189" cy="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1353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室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：随机分配办公室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463027" y="2627498"/>
            <a:ext cx="6860377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名教师随机分配到办公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识元组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添加、删除和修改列表元素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嵌套列表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元组类似于列表，和元组的区别是元组中的数据不能修改</a:t>
            </a:r>
            <a:endParaRPr 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什么是元组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使用圆括号“</a:t>
            </a: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”创建元组，并将元组中的元素用逗号进行分隔。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使用圆括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建元组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7746" y="3774541"/>
            <a:ext cx="96012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01858" y="3975779"/>
            <a:ext cx="87495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tu_one = ()    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# </a:t>
            </a:r>
            <a:r>
              <a:rPr lang="zh-CN" altLang="zh-CN" sz="2800" dirty="0">
                <a:latin typeface="Times New Roman" panose="02020603050405020304" pitchFamily="18" charset="0"/>
              </a:rPr>
              <a:t>空元组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tu_two =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(‘t’, ‘u’, ‘p’, ‘l’, ‘e’)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元组中元素类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相同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tu_three = (0.3, 1, 'python', '&amp;',)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# </a:t>
            </a:r>
            <a:r>
              <a:rPr lang="zh-CN" altLang="zh-CN" sz="2800" dirty="0">
                <a:latin typeface="Times New Roman" panose="02020603050405020304" pitchFamily="18" charset="0"/>
              </a:rPr>
              <a:t>元组中元素类型不同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当使用圆括号“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”创建元组时，如果元组中只包含一个元素，那么需要在该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元素的后面添加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逗号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释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够识别其为元组类型。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当通过</a:t>
            </a: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tuple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函数创建元组时，如果不传入任何数据，就会创建一个空元组；如果要创建包含元素的元组，就必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须传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入可迭代类型的数据。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函数创建元组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5454" y="4374704"/>
            <a:ext cx="5029202" cy="19944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198307" y="4483611"/>
            <a:ext cx="34034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tuple_null = tuple()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print(tuple_null)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tuple_str = tuple('abc')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print(tuple_str)  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302025" y="4419923"/>
            <a:ext cx="1194220" cy="827013"/>
          </a:xfrm>
          <a:prstGeom prst="wedgeRoundRectCallout">
            <a:avLst>
              <a:gd name="adj1" fmla="val -312538"/>
              <a:gd name="adj2" fmla="val 391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011080" y="5542141"/>
            <a:ext cx="1991902" cy="827013"/>
          </a:xfrm>
          <a:prstGeom prst="wedgeRoundRectCallout">
            <a:avLst>
              <a:gd name="adj1" fmla="val -194336"/>
              <a:gd name="adj2" fmla="val 140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('a', 'b', 'c')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951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访问元组元素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元组可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以使用索引访问元组中的元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使用索引访问单个元素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0073" y="3269673"/>
            <a:ext cx="7633854" cy="23968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3455036" y="3421603"/>
            <a:ext cx="604392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tuple_demo = ('hello', 100, 'Python')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print(tuple_demo[0])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print(tuple_demo[1])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print(tuple_demo[2])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25" y="1793875"/>
            <a:ext cx="7580630" cy="4370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951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访问元组元素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元组还可以使用切片来访问元组中的元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素</a:t>
            </a:r>
            <a:r>
              <a:rPr lang="zh-CN" altLang="en-US" sz="40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使用切片访问元组元素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0073" y="3269673"/>
            <a:ext cx="6982692" cy="1704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3494929" y="3583118"/>
            <a:ext cx="53129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exam_tuple = ('h', 'e', 'l', 'l', 'o')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print(exam_tuple[2:5])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23337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元组中的元素是不允许修改的，除非在元组中包含可变类型的数据。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3" y="3119869"/>
            <a:ext cx="5255010" cy="3176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23337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从表面上看，元组的元素确实变了，但其实变的不是元组的元素，而是列表的元素。元组最初指向的列表并没有改成别的列表，因此</a:t>
            </a:r>
            <a:r>
              <a:rPr lang="zh-CN" altLang="zh-CN" sz="3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元组所谓的“不变”意为元组每个元素的指向永远不变</a:t>
            </a:r>
            <a:r>
              <a:rPr lang="zh-CN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1984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：中文数字对照表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用阿拉伯数字计数时，可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些数字不漏痕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迹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它数字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比如将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”修改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了避免引起不必要的麻烦，可以使用中文大写数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如壹、贰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换阿拉伯数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69" y="4562187"/>
            <a:ext cx="7238347" cy="154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1984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：中文数字对照表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627498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本实例要求编写程序，实现将输入的阿拉伯数字转为中文大写数字的功能。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4029" y="275511"/>
            <a:ext cx="6510271" cy="652306"/>
          </a:xfrm>
        </p:spPr>
        <p:txBody>
          <a:bodyPr/>
          <a:lstStyle/>
          <a:p>
            <a:r>
              <a:rPr lang="zh-CN" altLang="en-US" dirty="0"/>
              <a:t>实践作业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29547"/>
            <a:ext cx="10515600" cy="481328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模拟双色球福利彩票程序。</a:t>
            </a:r>
            <a:endParaRPr lang="en-US" altLang="zh-CN" dirty="0"/>
          </a:p>
          <a:p>
            <a:pPr lvl="1"/>
            <a:r>
              <a:rPr lang="zh-CN" altLang="en-US" b="0" dirty="0"/>
              <a:t>双色球是</a:t>
            </a:r>
            <a:r>
              <a:rPr lang="zh-CN" altLang="en-US" b="0" dirty="0">
                <a:hlinkClick r:id="rId1"/>
              </a:rPr>
              <a:t>中国福利彩票</a:t>
            </a:r>
            <a:r>
              <a:rPr lang="zh-CN" altLang="en-US" b="0" dirty="0"/>
              <a:t>的一种。</a:t>
            </a:r>
            <a:r>
              <a:rPr lang="en-US" altLang="zh-CN" b="0" dirty="0"/>
              <a:t>	</a:t>
            </a:r>
            <a:endParaRPr lang="en-US" altLang="zh-CN" b="0" dirty="0"/>
          </a:p>
          <a:p>
            <a:pPr lvl="1"/>
            <a:r>
              <a:rPr lang="zh-CN" altLang="en-US" dirty="0"/>
              <a:t>红球一共</a:t>
            </a:r>
            <a:r>
              <a:rPr lang="en-US" altLang="zh-CN" dirty="0"/>
              <a:t>6</a:t>
            </a:r>
            <a:r>
              <a:rPr lang="zh-CN" altLang="en-US" dirty="0"/>
              <a:t>组，每组从</a:t>
            </a:r>
            <a:r>
              <a:rPr lang="en-US" altLang="zh-CN" dirty="0"/>
              <a:t>1-33</a:t>
            </a:r>
            <a:r>
              <a:rPr lang="zh-CN" altLang="en-US" dirty="0"/>
              <a:t>中抽取一个，六个互相不重复，且为升序排序。然后蓝球是从</a:t>
            </a:r>
            <a:r>
              <a:rPr lang="en-US" altLang="zh-CN" dirty="0"/>
              <a:t>1-16</a:t>
            </a:r>
            <a:r>
              <a:rPr lang="zh-CN" altLang="en-US" dirty="0"/>
              <a:t>中抽取一个数字，组成的双色球</a:t>
            </a:r>
            <a:endParaRPr lang="en-US" altLang="zh-CN" dirty="0"/>
          </a:p>
          <a:p>
            <a:r>
              <a:rPr lang="zh-CN" altLang="en-US" dirty="0"/>
              <a:t>中奖规则</a:t>
            </a:r>
            <a:r>
              <a:rPr lang="en-US" altLang="zh-CN" dirty="0"/>
              <a:t>(</a:t>
            </a:r>
            <a:r>
              <a:rPr lang="zh-CN" altLang="en-US" dirty="0"/>
              <a:t>简化版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b="0" dirty="0"/>
              <a:t>六等奖是中了</a:t>
            </a:r>
            <a:r>
              <a:rPr lang="en-US" altLang="zh-CN" b="0" dirty="0"/>
              <a:t>0</a:t>
            </a:r>
            <a:r>
              <a:rPr lang="zh-CN" altLang="en-US" b="0" dirty="0"/>
              <a:t>到</a:t>
            </a:r>
            <a:r>
              <a:rPr lang="en-US" altLang="zh-CN" b="0" dirty="0"/>
              <a:t>2</a:t>
            </a:r>
            <a:r>
              <a:rPr lang="zh-CN" altLang="en-US" b="0" dirty="0"/>
              <a:t>个红色球加一个蓝色球，金额</a:t>
            </a:r>
            <a:r>
              <a:rPr lang="en-US" altLang="zh-CN" b="0" dirty="0"/>
              <a:t>5</a:t>
            </a:r>
            <a:r>
              <a:rPr lang="zh-CN" altLang="en-US" b="0" dirty="0"/>
              <a:t>元，</a:t>
            </a:r>
            <a:endParaRPr lang="en-US" altLang="zh-CN" b="0" dirty="0"/>
          </a:p>
          <a:p>
            <a:pPr lvl="1"/>
            <a:r>
              <a:rPr lang="zh-CN" altLang="en-US" b="0" dirty="0"/>
              <a:t>五等奖是中了</a:t>
            </a:r>
            <a:r>
              <a:rPr lang="en-US" altLang="zh-CN" b="0" dirty="0"/>
              <a:t>3</a:t>
            </a:r>
            <a:r>
              <a:rPr lang="zh-CN" altLang="en-US" b="0" dirty="0"/>
              <a:t>个红球加一个蓝球或</a:t>
            </a:r>
            <a:r>
              <a:rPr lang="en-US" altLang="zh-CN" b="0" dirty="0"/>
              <a:t>4</a:t>
            </a:r>
            <a:r>
              <a:rPr lang="zh-CN" altLang="en-US" b="0" dirty="0"/>
              <a:t>个红球，金额十元，</a:t>
            </a:r>
            <a:endParaRPr lang="en-US" altLang="zh-CN" b="0" dirty="0"/>
          </a:p>
          <a:p>
            <a:pPr lvl="1"/>
            <a:r>
              <a:rPr lang="zh-CN" altLang="en-US" b="0" dirty="0"/>
              <a:t>四等奖是中了</a:t>
            </a:r>
            <a:r>
              <a:rPr lang="en-US" altLang="zh-CN" b="0" dirty="0"/>
              <a:t>4</a:t>
            </a:r>
            <a:r>
              <a:rPr lang="zh-CN" altLang="en-US" b="0" dirty="0"/>
              <a:t>红球加</a:t>
            </a:r>
            <a:r>
              <a:rPr lang="en-US" altLang="zh-CN" b="0" dirty="0"/>
              <a:t>1</a:t>
            </a:r>
            <a:r>
              <a:rPr lang="zh-CN" altLang="en-US" b="0" dirty="0"/>
              <a:t>蓝球或</a:t>
            </a:r>
            <a:r>
              <a:rPr lang="en-US" altLang="zh-CN" b="0" dirty="0"/>
              <a:t>5</a:t>
            </a:r>
            <a:r>
              <a:rPr lang="zh-CN" altLang="en-US" b="0" dirty="0"/>
              <a:t>红球，金额</a:t>
            </a:r>
            <a:r>
              <a:rPr lang="en-US" altLang="zh-CN" b="0" dirty="0"/>
              <a:t>200</a:t>
            </a:r>
            <a:r>
              <a:rPr lang="zh-CN" altLang="en-US" b="0" dirty="0"/>
              <a:t>元，</a:t>
            </a:r>
            <a:endParaRPr lang="en-US" altLang="zh-CN" b="0" dirty="0"/>
          </a:p>
          <a:p>
            <a:pPr lvl="1"/>
            <a:r>
              <a:rPr lang="zh-CN" altLang="en-US" b="0" dirty="0"/>
              <a:t>三等奖是中了</a:t>
            </a:r>
            <a:r>
              <a:rPr lang="en-US" altLang="zh-CN" b="0" dirty="0"/>
              <a:t>5</a:t>
            </a:r>
            <a:r>
              <a:rPr lang="zh-CN" altLang="en-US" b="0" dirty="0"/>
              <a:t>红球加</a:t>
            </a:r>
            <a:r>
              <a:rPr lang="en-US" altLang="zh-CN" b="0" dirty="0"/>
              <a:t>1</a:t>
            </a:r>
            <a:r>
              <a:rPr lang="zh-CN" altLang="en-US" b="0" dirty="0"/>
              <a:t>蓝球，金额</a:t>
            </a:r>
            <a:r>
              <a:rPr lang="en-US" altLang="zh-CN" b="0" dirty="0"/>
              <a:t>3000</a:t>
            </a:r>
            <a:r>
              <a:rPr lang="zh-CN" altLang="en-US" b="0" dirty="0"/>
              <a:t>元，</a:t>
            </a:r>
            <a:endParaRPr lang="en-US" altLang="zh-CN" b="0" dirty="0"/>
          </a:p>
          <a:p>
            <a:pPr lvl="1"/>
            <a:r>
              <a:rPr lang="zh-CN" altLang="en-US" b="0" dirty="0"/>
              <a:t>二等奖是中了</a:t>
            </a:r>
            <a:r>
              <a:rPr lang="en-US" altLang="zh-CN" b="0" dirty="0"/>
              <a:t>6</a:t>
            </a:r>
            <a:r>
              <a:rPr lang="zh-CN" altLang="en-US" b="0" dirty="0"/>
              <a:t>个红球，金额</a:t>
            </a:r>
            <a:r>
              <a:rPr lang="en-US" altLang="zh-CN" b="0" dirty="0"/>
              <a:t>10</a:t>
            </a:r>
            <a:r>
              <a:rPr lang="zh-CN" altLang="en-US" b="0" dirty="0"/>
              <a:t>万，</a:t>
            </a:r>
            <a:endParaRPr lang="en-US" altLang="zh-CN" b="0" dirty="0"/>
          </a:p>
          <a:p>
            <a:pPr lvl="1"/>
            <a:r>
              <a:rPr lang="zh-CN" altLang="en-US" b="0" dirty="0"/>
              <a:t>一等奖是中了</a:t>
            </a:r>
            <a:r>
              <a:rPr lang="en-US" altLang="zh-CN" b="0" dirty="0"/>
              <a:t>6</a:t>
            </a:r>
            <a:r>
              <a:rPr lang="zh-CN" altLang="en-US" b="0" dirty="0"/>
              <a:t>红球加</a:t>
            </a:r>
            <a:r>
              <a:rPr lang="en-US" altLang="zh-CN" b="0" dirty="0"/>
              <a:t>1</a:t>
            </a:r>
            <a:r>
              <a:rPr lang="zh-CN" altLang="en-US" b="0" dirty="0"/>
              <a:t>蓝球，奖金</a:t>
            </a:r>
            <a:r>
              <a:rPr lang="en-US" altLang="zh-CN" b="0" dirty="0"/>
              <a:t>500</a:t>
            </a:r>
            <a:r>
              <a:rPr lang="zh-CN" altLang="en-US" b="0" dirty="0"/>
              <a:t>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0452" b="36829"/>
          <a:stretch>
            <a:fillRect/>
          </a:stretch>
        </p:blipFill>
        <p:spPr>
          <a:xfrm>
            <a:off x="7029078" y="2461270"/>
            <a:ext cx="3960440" cy="601664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中列表与元组的基本使用，首先介绍了列表，包括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访问列表元素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列表的遍历和排序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添加、删除和修改列表元素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，然后介绍了元组，包括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元组的创建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访问元组的元素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过本章的学习，希望读者能够掌握列表和元组的基本使用，并灵活运用列表和元组进行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1360170"/>
            <a:ext cx="495109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什么是列表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351049"/>
            <a:ext cx="7107523" cy="24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列表是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中最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灵活的有序序列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，它可以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存储任意类型的元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开发人员可以对列表中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的元素进行添加、删除、修改等操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119745"/>
            <a:ext cx="8189912" cy="28401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使用中括号“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[]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”创建列表时，只需要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在 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[]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 中使用逗号分隔每个元素即可。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使用中括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建列表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7746" y="3774541"/>
            <a:ext cx="96012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732294" y="4068112"/>
            <a:ext cx="88521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list_one = []      		</a:t>
            </a:r>
            <a:r>
              <a:rPr lang="en-US" altLang="zh-CN" dirty="0" smtClean="0">
                <a:latin typeface="Times New Roman" panose="02020603050405020304" pitchFamily="18" charset="0"/>
              </a:rPr>
              <a:t>      #  </a:t>
            </a:r>
            <a:r>
              <a:rPr lang="zh-CN" altLang="zh-CN" dirty="0" smtClean="0">
                <a:latin typeface="Times New Roman" panose="02020603050405020304" pitchFamily="18" charset="0"/>
              </a:rPr>
              <a:t>空</a:t>
            </a:r>
            <a:r>
              <a:rPr lang="zh-CN" altLang="zh-CN" dirty="0">
                <a:latin typeface="Times New Roman" panose="02020603050405020304" pitchFamily="18" charset="0"/>
              </a:rPr>
              <a:t>列表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list_two = ['p', 'y', 't', 'h', 'o', 'n']  </a:t>
            </a:r>
            <a:r>
              <a:rPr lang="en-US" altLang="zh-CN" dirty="0" smtClean="0">
                <a:latin typeface="Times New Roman" panose="02020603050405020304" pitchFamily="18" charset="0"/>
              </a:rPr>
              <a:t>  #  </a:t>
            </a:r>
            <a:r>
              <a:rPr lang="zh-CN" altLang="zh-CN" dirty="0" smtClean="0">
                <a:latin typeface="Times New Roman" panose="02020603050405020304" pitchFamily="18" charset="0"/>
              </a:rPr>
              <a:t>列</a:t>
            </a:r>
            <a:r>
              <a:rPr lang="zh-CN" altLang="zh-CN" dirty="0">
                <a:latin typeface="Times New Roman" panose="02020603050405020304" pitchFamily="18" charset="0"/>
              </a:rPr>
              <a:t>表中元素类型均为字符串类型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list_three = [1, 'a', '&amp;', 2.3]  	</a:t>
            </a:r>
            <a:r>
              <a:rPr lang="en-US" altLang="zh-CN" dirty="0" smtClean="0">
                <a:latin typeface="Times New Roman" panose="02020603050405020304" pitchFamily="18" charset="0"/>
              </a:rPr>
              <a:t>      #  </a:t>
            </a:r>
            <a:r>
              <a:rPr lang="zh-CN" altLang="zh-CN" dirty="0" smtClean="0">
                <a:latin typeface="Times New Roman" panose="02020603050405020304" pitchFamily="18" charset="0"/>
              </a:rPr>
              <a:t>列</a:t>
            </a:r>
            <a:r>
              <a:rPr lang="zh-CN" altLang="zh-CN" dirty="0">
                <a:latin typeface="Times New Roman" panose="02020603050405020304" pitchFamily="18" charset="0"/>
              </a:rPr>
              <a:t>表中元素类型不同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5481955"/>
            <a:ext cx="3054350" cy="964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720,&quot;width&quot;:10290}"/>
</p:tagLst>
</file>

<file path=ppt/tags/tag2.xml><?xml version="1.0" encoding="utf-8"?>
<p:tagLst xmlns:p="http://schemas.openxmlformats.org/presentationml/2006/main">
  <p:tag name="KSO_WM_UNIT_PLACING_PICTURE_USER_VIEWPORT" val="{&quot;height&quot;:2610,&quot;width&quot;:5750}"/>
</p:tagLst>
</file>

<file path=ppt/tags/tag3.xml><?xml version="1.0" encoding="utf-8"?>
<p:tagLst xmlns:p="http://schemas.openxmlformats.org/presentationml/2006/main">
  <p:tag name="ISPRING_RESOURCE_PATHS_HASH_PRESENTER" val="e2e6b4e4a673a22807d6b6914ca50523cdf423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6430</Words>
  <Application>WPS 演示</Application>
  <PresentationFormat>自定义</PresentationFormat>
  <Paragraphs>569</Paragraphs>
  <Slides>67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5" baseType="lpstr">
      <vt:lpstr>Arial</vt:lpstr>
      <vt:lpstr>宋体</vt:lpstr>
      <vt:lpstr>Wingdings</vt:lpstr>
      <vt:lpstr>等线</vt:lpstr>
      <vt:lpstr>微软雅黑</vt:lpstr>
      <vt:lpstr>等线 Light</vt:lpstr>
      <vt:lpstr>Wingdings</vt:lpstr>
      <vt:lpstr>Times New Roman</vt:lpstr>
      <vt:lpstr>Impact</vt:lpstr>
      <vt:lpstr>黑体</vt:lpstr>
      <vt:lpstr>Calibri</vt:lpstr>
      <vt:lpstr>楷体</vt:lpstr>
      <vt:lpstr>Arial Unicode MS</vt:lpstr>
      <vt:lpstr>Malgun Gothic Semilight</vt:lpstr>
      <vt:lpstr>Courier New</vt:lpstr>
      <vt:lpstr>Symbol</vt:lpstr>
      <vt:lpstr>Office 主题​​</vt:lpstr>
      <vt:lpstr>Excel.Sheet.8</vt:lpstr>
      <vt:lpstr>第4章 列表与元组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isinstance函数</vt:lpstr>
      <vt:lpstr>len函数</vt:lpstr>
      <vt:lpstr>PowerPoint 演示文稿</vt:lpstr>
      <vt:lpstr>PowerPoint 演示文稿</vt:lpstr>
      <vt:lpstr>PowerPoint 演示文稿</vt:lpstr>
      <vt:lpstr>PowerPoint 演示文稿</vt:lpstr>
      <vt:lpstr>列表的遍历（for循环实现）</vt:lpstr>
      <vt:lpstr>列表索引和内容遍历（for+enumerate()函数）</vt:lpstr>
      <vt:lpstr>PowerPoint 演示文稿</vt:lpstr>
      <vt:lpstr>PowerPoint 演示文稿</vt:lpstr>
      <vt:lpstr>列表索引和内容遍历（for+enumerate()函数）</vt:lpstr>
      <vt:lpstr>列表索引和内容遍历（for+enumerate()函数）</vt:lpstr>
      <vt:lpstr>列表索引和内容遍历（for+enumerate()函数）</vt:lpstr>
      <vt:lpstr>PowerPoint 演示文稿</vt:lpstr>
      <vt:lpstr>PowerPoint 演示文稿</vt:lpstr>
      <vt:lpstr>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罗凌</cp:lastModifiedBy>
  <cp:revision>3028</cp:revision>
  <dcterms:created xsi:type="dcterms:W3CDTF">2016-08-25T05:35:00Z</dcterms:created>
  <dcterms:modified xsi:type="dcterms:W3CDTF">2022-04-06T09:58:04Z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C9E9BEAFACA04F5CBF39CE7C25C9C941</vt:lpwstr>
  </property>
</Properties>
</file>