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98" r:id="rId5"/>
    <p:sldId id="979" r:id="rId6"/>
    <p:sldId id="980" r:id="rId7"/>
    <p:sldId id="344" r:id="rId8"/>
    <p:sldId id="897" r:id="rId9"/>
    <p:sldId id="1151" r:id="rId10"/>
    <p:sldId id="1152" r:id="rId11"/>
    <p:sldId id="1157" r:id="rId12"/>
    <p:sldId id="1158" r:id="rId13"/>
    <p:sldId id="1159" r:id="rId14"/>
    <p:sldId id="1153" r:id="rId15"/>
    <p:sldId id="1154" r:id="rId16"/>
    <p:sldId id="1155" r:id="rId17"/>
    <p:sldId id="1156" r:id="rId18"/>
    <p:sldId id="1063" r:id="rId19"/>
    <p:sldId id="1064" r:id="rId20"/>
    <p:sldId id="1065" r:id="rId21"/>
    <p:sldId id="1028" r:id="rId22"/>
    <p:sldId id="1066" r:id="rId23"/>
    <p:sldId id="1067" r:id="rId24"/>
    <p:sldId id="1068" r:id="rId25"/>
    <p:sldId id="1069" r:id="rId26"/>
    <p:sldId id="1071" r:id="rId27"/>
    <p:sldId id="1070" r:id="rId28"/>
    <p:sldId id="1072" r:id="rId29"/>
    <p:sldId id="1160" r:id="rId30"/>
    <p:sldId id="1161" r:id="rId31"/>
    <p:sldId id="1163" r:id="rId32"/>
    <p:sldId id="1162" r:id="rId33"/>
    <p:sldId id="1164" r:id="rId34"/>
    <p:sldId id="1165" r:id="rId35"/>
    <p:sldId id="1166" r:id="rId36"/>
    <p:sldId id="1167" r:id="rId37"/>
    <p:sldId id="1168" r:id="rId38"/>
    <p:sldId id="1169" r:id="rId39"/>
    <p:sldId id="1174" r:id="rId40"/>
    <p:sldId id="1175" r:id="rId41"/>
    <p:sldId id="1170" r:id="rId42"/>
    <p:sldId id="1171" r:id="rId43"/>
    <p:sldId id="1172" r:id="rId44"/>
    <p:sldId id="1173" r:id="rId45"/>
    <p:sldId id="1075" r:id="rId46"/>
    <p:sldId id="1029" r:id="rId47"/>
    <p:sldId id="1076" r:id="rId48"/>
    <p:sldId id="1077" r:id="rId49"/>
    <p:sldId id="1078" r:id="rId50"/>
    <p:sldId id="1030" r:id="rId51"/>
    <p:sldId id="1079" r:id="rId52"/>
    <p:sldId id="1031" r:id="rId53"/>
    <p:sldId id="1080" r:id="rId54"/>
    <p:sldId id="1081" r:id="rId55"/>
    <p:sldId id="1082" r:id="rId56"/>
    <p:sldId id="1083" r:id="rId57"/>
    <p:sldId id="1084" r:id="rId58"/>
    <p:sldId id="1085" r:id="rId59"/>
    <p:sldId id="1176" r:id="rId60"/>
    <p:sldId id="1177" r:id="rId61"/>
    <p:sldId id="1182" r:id="rId62"/>
    <p:sldId id="1183" r:id="rId63"/>
    <p:sldId id="1184" r:id="rId64"/>
    <p:sldId id="1178" r:id="rId65"/>
    <p:sldId id="1179" r:id="rId66"/>
    <p:sldId id="1180" r:id="rId67"/>
    <p:sldId id="1181" r:id="rId68"/>
    <p:sldId id="1086" r:id="rId69"/>
    <p:sldId id="1032" r:id="rId70"/>
    <p:sldId id="1033" r:id="rId71"/>
    <p:sldId id="1087" r:id="rId72"/>
    <p:sldId id="1034" r:id="rId73"/>
    <p:sldId id="1088" r:id="rId74"/>
    <p:sldId id="1035" r:id="rId75"/>
    <p:sldId id="1089" r:id="rId76"/>
    <p:sldId id="1090" r:id="rId77"/>
    <p:sldId id="1036" r:id="rId78"/>
    <p:sldId id="1091" r:id="rId79"/>
    <p:sldId id="1037" r:id="rId80"/>
    <p:sldId id="1092" r:id="rId81"/>
    <p:sldId id="981" r:id="rId82"/>
    <p:sldId id="1093" r:id="rId83"/>
    <p:sldId id="1094" r:id="rId84"/>
    <p:sldId id="1095" r:id="rId85"/>
    <p:sldId id="982" r:id="rId86"/>
    <p:sldId id="1096" r:id="rId87"/>
    <p:sldId id="1039" r:id="rId88"/>
    <p:sldId id="1097" r:id="rId89"/>
    <p:sldId id="1098" r:id="rId90"/>
    <p:sldId id="983" r:id="rId91"/>
    <p:sldId id="1099" r:id="rId92"/>
    <p:sldId id="1100" r:id="rId93"/>
    <p:sldId id="1041" r:id="rId94"/>
    <p:sldId id="1101" r:id="rId95"/>
    <p:sldId id="1102" r:id="rId96"/>
    <p:sldId id="984" r:id="rId97"/>
    <p:sldId id="1103" r:id="rId98"/>
    <p:sldId id="1104" r:id="rId99"/>
    <p:sldId id="1105" r:id="rId100"/>
    <p:sldId id="1106" r:id="rId101"/>
    <p:sldId id="1107" r:id="rId102"/>
    <p:sldId id="1108" r:id="rId103"/>
    <p:sldId id="1109" r:id="rId104"/>
    <p:sldId id="1043" r:id="rId105"/>
    <p:sldId id="1110" r:id="rId106"/>
    <p:sldId id="985" r:id="rId107"/>
    <p:sldId id="1122" r:id="rId108"/>
    <p:sldId id="1111" r:id="rId109"/>
    <p:sldId id="921" r:id="rId110"/>
    <p:sldId id="1112" r:id="rId111"/>
    <p:sldId id="986" r:id="rId112"/>
    <p:sldId id="1113" r:id="rId113"/>
    <p:sldId id="1045" r:id="rId114"/>
    <p:sldId id="1114" r:id="rId115"/>
    <p:sldId id="1046" r:id="rId116"/>
    <p:sldId id="1123" r:id="rId117"/>
    <p:sldId id="1115" r:id="rId118"/>
    <p:sldId id="1047" r:id="rId119"/>
    <p:sldId id="1116" r:id="rId120"/>
    <p:sldId id="1117" r:id="rId121"/>
    <p:sldId id="1118" r:id="rId122"/>
    <p:sldId id="1048" r:id="rId123"/>
    <p:sldId id="1119" r:id="rId124"/>
    <p:sldId id="1120" r:id="rId125"/>
    <p:sldId id="1121" r:id="rId126"/>
    <p:sldId id="1124" r:id="rId127"/>
    <p:sldId id="531" r:id="rId128"/>
    <p:sldId id="376" r:id="rId129"/>
  </p:sldIdLst>
  <p:sldSz cx="12192000" cy="6858000"/>
  <p:notesSz cx="6858000" cy="9144000"/>
  <p:custDataLst>
    <p:tags r:id="rId13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晓娟" initials="王晓娟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3A2"/>
    <a:srgbClr val="EAEAEA"/>
    <a:srgbClr val="1369B2"/>
    <a:srgbClr val="D6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083" autoAdjust="0"/>
  </p:normalViewPr>
  <p:slideViewPr>
    <p:cSldViewPr snapToGrid="0">
      <p:cViewPr>
        <p:scale>
          <a:sx n="69" d="100"/>
          <a:sy n="69" d="100"/>
        </p:scale>
        <p:origin x="-258" y="-252"/>
      </p:cViewPr>
      <p:guideLst>
        <p:guide orient="horz" pos="2128"/>
        <p:guide pos="3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6" d="100"/>
        <a:sy n="266" d="100"/>
      </p:scale>
      <p:origin x="0" y="648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4" Type="http://schemas.openxmlformats.org/officeDocument/2006/relationships/tags" Target="tags/tag3.xml"/><Relationship Id="rId133" Type="http://schemas.openxmlformats.org/officeDocument/2006/relationships/commentAuthors" Target="commentAuthors.xml"/><Relationship Id="rId132" Type="http://schemas.openxmlformats.org/officeDocument/2006/relationships/tableStyles" Target="tableStyles.xml"/><Relationship Id="rId131" Type="http://schemas.openxmlformats.org/officeDocument/2006/relationships/viewProps" Target="viewProps.xml"/><Relationship Id="rId130" Type="http://schemas.openxmlformats.org/officeDocument/2006/relationships/presProps" Target="presProps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kumimoji="1" sz="1200">
                <a:latin typeface="等线" panose="02010600030101010101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等线" panose="02010600030101010101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kumimoji="1" sz="1200">
                <a:latin typeface="等线" panose="02010600030101010101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B4283E0F-74FB-4CF6-B92F-BA0D3B768B7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fld id="{666C4432-86B1-44C8-B144-754EE8881D6E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307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charset="0"/>
                <a:ea typeface="微软雅黑" panose="020B0503020204020204" pitchFamily="34" charset="-122"/>
              </a:rPr>
            </a:fld>
            <a:endParaRPr lang="zh-CN" altLang="en-US" sz="1200" dirty="0"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307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charset="0"/>
                <a:ea typeface="微软雅黑" panose="020B0503020204020204" pitchFamily="34" charset="-122"/>
              </a:rPr>
            </a:fld>
            <a:endParaRPr lang="zh-CN" altLang="en-US" sz="1200" dirty="0"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327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charset="0"/>
                <a:ea typeface="微软雅黑" panose="020B0503020204020204" pitchFamily="34" charset="-122"/>
              </a:rPr>
            </a:fld>
            <a:endParaRPr lang="zh-CN" altLang="en-US" sz="1200" dirty="0"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348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charset="0"/>
                <a:ea typeface="微软雅黑" panose="020B0503020204020204" pitchFamily="34" charset="-122"/>
              </a:rPr>
            </a:fld>
            <a:endParaRPr lang="zh-CN" altLang="en-US" sz="1200" dirty="0"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368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charset="0"/>
                <a:ea typeface="微软雅黑" panose="020B0503020204020204" pitchFamily="34" charset="-122"/>
              </a:rPr>
            </a:fld>
            <a:endParaRPr lang="zh-CN" altLang="en-US" sz="1200" dirty="0"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charset="0"/>
                <a:ea typeface="微软雅黑" panose="020B0503020204020204" pitchFamily="34" charset="-122"/>
              </a:rPr>
            </a:fld>
            <a:endParaRPr lang="zh-CN" altLang="en-US" sz="1200" dirty="0"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charset="0"/>
                <a:ea typeface="微软雅黑" panose="020B0503020204020204" pitchFamily="34" charset="-122"/>
              </a:rPr>
            </a:fld>
            <a:endParaRPr lang="zh-CN" altLang="en-US" sz="1200" dirty="0"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430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charset="0"/>
                <a:ea typeface="微软雅黑" panose="020B0503020204020204" pitchFamily="34" charset="-122"/>
              </a:rPr>
            </a:fld>
            <a:endParaRPr lang="zh-CN" altLang="en-US" sz="1200" dirty="0"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charset="0"/>
                <a:ea typeface="微软雅黑" panose="020B0503020204020204" pitchFamily="34" charset="-122"/>
              </a:rPr>
            </a:fld>
            <a:endParaRPr lang="zh-CN" altLang="en-US" sz="1200" dirty="0"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522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charset="0"/>
                <a:ea typeface="微软雅黑" panose="020B0503020204020204" pitchFamily="34" charset="-122"/>
              </a:rPr>
            </a:fld>
            <a:endParaRPr lang="zh-CN" altLang="en-US" sz="1200" dirty="0"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542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charset="0"/>
                <a:ea typeface="微软雅黑" panose="020B0503020204020204" pitchFamily="34" charset="-122"/>
              </a:rPr>
            </a:fld>
            <a:endParaRPr lang="zh-CN" altLang="en-US" sz="1200" dirty="0"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563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charset="0"/>
                <a:ea typeface="微软雅黑" panose="020B0503020204020204" pitchFamily="34" charset="-122"/>
              </a:rPr>
            </a:fld>
            <a:endParaRPr lang="zh-CN" altLang="en-US" sz="1200" dirty="0"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charset="0"/>
                <a:ea typeface="微软雅黑" panose="020B0503020204020204" pitchFamily="34" charset="-122"/>
              </a:rPr>
            </a:fld>
            <a:endParaRPr lang="zh-CN" altLang="en-US" sz="1200" dirty="0"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charset="0"/>
                <a:ea typeface="微软雅黑" panose="020B0503020204020204" pitchFamily="34" charset="-122"/>
              </a:rPr>
            </a:fld>
            <a:endParaRPr lang="zh-CN" altLang="en-US" sz="1200" dirty="0"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charset="0"/>
                <a:ea typeface="微软雅黑" panose="020B0503020204020204" pitchFamily="34" charset="-122"/>
              </a:rPr>
            </a:fld>
            <a:endParaRPr lang="zh-CN" altLang="en-US" sz="1200" dirty="0"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25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charset="0"/>
                <a:ea typeface="微软雅黑" panose="020B0503020204020204" pitchFamily="34" charset="-122"/>
              </a:rPr>
            </a:fld>
            <a:endParaRPr lang="zh-CN" altLang="en-US" sz="1200" dirty="0"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charset="0"/>
                <a:ea typeface="微软雅黑" panose="020B0503020204020204" pitchFamily="34" charset="-122"/>
              </a:rPr>
            </a:fld>
            <a:endParaRPr lang="zh-CN" altLang="en-US" sz="1200" dirty="0"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charset="0"/>
                <a:ea typeface="微软雅黑" panose="020B0503020204020204" pitchFamily="34" charset="-122"/>
              </a:rPr>
            </a:fld>
            <a:endParaRPr lang="zh-CN" altLang="en-US" sz="1200" dirty="0"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83E0F-74FB-4CF6-B92F-BA0D3B768B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88698-2790-4799-A03F-F8D2A4A2DB42}" type="slidenum">
              <a:rPr lang="zh-CN" altLang="en-US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27450" y="654050"/>
            <a:ext cx="4780915" cy="1170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0D640-E144-490B-8F7E-65C826AB46A4}" type="slidenum">
              <a:rPr lang="zh-CN" altLang="en-US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72120" y="105410"/>
            <a:ext cx="3573780" cy="901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3D8B2-F2A4-4705-A013-3C96A07E7A74}" type="slidenum">
              <a:rPr lang="zh-CN" altLang="en-US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05045" y="3195320"/>
            <a:ext cx="2581275" cy="466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21295" y="331470"/>
            <a:ext cx="3876675" cy="7010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3D35E-3885-4274-AA9A-8DFBF1713F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1F17B-D6B6-4D3F-8964-F09DF34F00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0E0F-B024-4B43-831A-91927FC06959}" type="slidenum">
              <a:rPr lang="zh-CN" altLang="en-US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245745"/>
            <a:ext cx="3608070" cy="7886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B6AA8-31EB-468B-8C41-6415ECD260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0E7A1-F48F-4719-BB98-7E5AEA7B7FB1}" type="slidenum">
              <a:rPr lang="zh-CN" altLang="en-US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94075" y="1243965"/>
            <a:ext cx="5216525" cy="1035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noProof="1">
                <a:solidFill>
                  <a:srgbClr val="898989"/>
                </a:solidFill>
                <a:latin typeface="等线" panose="02010600030101010101" charset="-122"/>
                <a:ea typeface="等线" panose="02010600030101010101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ea typeface="等线" panose="02010600030101010101" charset="-122"/>
              </a:defRPr>
            </a:lvl1pPr>
          </a:lstStyle>
          <a:p>
            <a:fld id="{5558DAD5-D431-48DD-BB7C-9F90A0AF82BA}" type="slidenum">
              <a:rPr lang="zh-CN" altLang="en-US"/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矩形 1"/>
          <p:cNvSpPr>
            <a:spLocks noChangeArrowheads="1"/>
          </p:cNvSpPr>
          <p:nvPr/>
        </p:nvSpPr>
        <p:spPr bwMode="auto">
          <a:xfrm>
            <a:off x="871538" y="363538"/>
            <a:ext cx="892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等线 Light" panose="02010600030101010101" charset="-122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宋体" panose="02010600030101010101" pitchFamily="2" charset="-122"/>
          <a:cs typeface="等线 Light" panose="02010600030101010101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宋体" panose="02010600030101010101" pitchFamily="2" charset="-122"/>
          <a:cs typeface="等线 Light" panose="02010600030101010101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宋体" panose="02010600030101010101" pitchFamily="2" charset="-122"/>
          <a:cs typeface="等线 Light" panose="02010600030101010101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宋体" panose="02010600030101010101" pitchFamily="2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2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3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4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5.jpe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6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7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8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9.pn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5.jpeg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0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1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2.pn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3.png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4.png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5.jpe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tags" Target="../tags/tag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2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7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8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7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8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9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0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1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2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3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4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5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6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8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9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 smtClean="0"/>
              <a:t>图</a:t>
            </a:r>
            <a:r>
              <a:rPr lang="zh-CN" altLang="zh-CN" dirty="0"/>
              <a:t>形用户界面编程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5038725"/>
            <a:ext cx="43053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5089989" y="4996067"/>
            <a:ext cx="226677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zh-CN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en-US" altLang="zh-CN" sz="2000" b="1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zh-CN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组件概述</a:t>
            </a:r>
            <a:endParaRPr lang="en-US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础组件介绍</a:t>
            </a:r>
            <a:endParaRPr lang="en-US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7613074" y="4972685"/>
            <a:ext cx="230331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几何布局管理器</a:t>
            </a:r>
            <a:endParaRPr lang="en-US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</a:t>
            </a:r>
            <a:endParaRPr lang="en-US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</a:t>
            </a:r>
            <a:endParaRPr lang="en-US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0172700" y="4996067"/>
            <a:ext cx="173181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</a:t>
            </a:r>
            <a:r>
              <a:rPr lang="zh-CN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息对话框</a:t>
            </a:r>
            <a:endParaRPr lang="en-US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425" y="658495"/>
            <a:ext cx="5058410" cy="1122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52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搭建图形界面之前，需要先创建一个根窗口（也称为主窗口）。使用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模块中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Tk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类的构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造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以创建根窗口对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象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87782" y="4265498"/>
            <a:ext cx="6553199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4389130" y="4474722"/>
            <a:ext cx="36118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 smtClean="0">
                <a:latin typeface="Times New Roman" panose="02020603050405020304" pitchFamily="18" charset="0"/>
              </a:rPr>
              <a:t>根窗口对象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</a:rPr>
              <a:t>= Tk()</a:t>
            </a:r>
            <a:endParaRPr lang="zh-CN" altLang="zh-CN" sz="3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12286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还允许将事件绑定在类上，如此这个类的任何一个实例都会触发事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1757" y="3277960"/>
            <a:ext cx="8326582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652486" y="3517962"/>
            <a:ext cx="70851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widget.bind_class('widget', event, handler)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12286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如果希望将一个事件绑定在程序的所有组件上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bind_all()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1757" y="3277960"/>
            <a:ext cx="8326582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817673" y="3517962"/>
            <a:ext cx="6754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widget.bind_all('widget', event, handler)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58006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多学一招：事件对象及属性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115386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事件对象是一个标准的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对象，拥有大量的属性去描述事件。事件对象的常用属性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下表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56" y="3774522"/>
            <a:ext cx="6152573" cy="2676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58006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多学一招：事件对象及属性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40633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当事件为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&lt;Key&gt;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&lt;KeyPress&gt;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&lt;KeyRelease&gt;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detail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可以通过设定具体的按键名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(keysym)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来筛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098" y="3629124"/>
            <a:ext cx="5331835" cy="2758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29930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：秒表计时器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03226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下图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示为一个简易秒表计时器，该计时器包含时间显示和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个功能按钮：开始、停止、重置、退出。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图片1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614" y="3629124"/>
            <a:ext cx="3966731" cy="2825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29930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：秒表计时器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>
            <a:fillRect/>
          </a:stretch>
        </p:blipFill>
        <p:spPr bwMode="auto">
          <a:xfrm>
            <a:off x="9294126" y="2525089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1899117" y="2538737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494663" y="3019982"/>
            <a:ext cx="634156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本案例要求使用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如图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示的秒表计时器。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532209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tkinter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概述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tkinter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组件概述</a:t>
            </a:r>
            <a:endParaRPr lang="zh-CN" altLang="zh-CN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基础组件介绍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几何布局管理器</a:t>
            </a:r>
            <a:endParaRPr lang="zh-CN" altLang="zh-CN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事件处理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菜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单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717581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顶级菜单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顶级菜单是图形窗口中最基础的菜单，此种菜单一般包含多个选项，并固定显示于窗口顶部。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191490" y="3814185"/>
            <a:ext cx="10183092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tkinter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模块中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Menu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类的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Menu()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方法创建顶级菜单对象，使用菜单对象的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add_command()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方法为其添加选项，并使用窗口组件的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menu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属性将菜单添加到窗口。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717581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顶级菜单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7945" y="2576945"/>
            <a:ext cx="6026724" cy="33528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382796" y="2729851"/>
            <a:ext cx="489702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</a:rPr>
              <a:t>root </a:t>
            </a:r>
            <a:r>
              <a:rPr lang="en-US" altLang="zh-CN" dirty="0">
                <a:latin typeface="Times New Roman" panose="02020603050405020304" pitchFamily="18" charset="0"/>
              </a:rPr>
              <a:t>= Tk</a:t>
            </a:r>
            <a:r>
              <a:rPr lang="en-US" altLang="zh-CN" dirty="0" smtClean="0">
                <a:latin typeface="Times New Roman" panose="02020603050405020304" pitchFamily="18" charset="0"/>
              </a:rPr>
              <a:t>()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menu = Menu(root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endParaRPr lang="zh-CN" altLang="zh-CN" dirty="0" smtClean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def callback():			</a:t>
            </a:r>
            <a:endParaRPr lang="zh-CN" altLang="zh-CN" dirty="0" smtClean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      print</a:t>
            </a:r>
            <a:r>
              <a:rPr lang="en-US" altLang="zh-CN" dirty="0">
                <a:latin typeface="Times New Roman" panose="02020603050405020304" pitchFamily="18" charset="0"/>
              </a:rPr>
              <a:t>('this is menu')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for item in ['</a:t>
            </a:r>
            <a:r>
              <a:rPr lang="zh-CN" altLang="zh-CN" dirty="0">
                <a:latin typeface="Times New Roman" panose="02020603050405020304" pitchFamily="18" charset="0"/>
              </a:rPr>
              <a:t>文件</a:t>
            </a:r>
            <a:r>
              <a:rPr lang="en-US" altLang="zh-CN" dirty="0">
                <a:latin typeface="Times New Roman" panose="02020603050405020304" pitchFamily="18" charset="0"/>
              </a:rPr>
              <a:t>','</a:t>
            </a:r>
            <a:r>
              <a:rPr lang="zh-CN" altLang="zh-CN" dirty="0">
                <a:latin typeface="Times New Roman" panose="02020603050405020304" pitchFamily="18" charset="0"/>
              </a:rPr>
              <a:t>编辑</a:t>
            </a:r>
            <a:r>
              <a:rPr lang="en-US" altLang="zh-CN" dirty="0">
                <a:latin typeface="Times New Roman" panose="02020603050405020304" pitchFamily="18" charset="0"/>
              </a:rPr>
              <a:t>','</a:t>
            </a:r>
            <a:r>
              <a:rPr lang="zh-CN" altLang="zh-CN" dirty="0">
                <a:latin typeface="Times New Roman" panose="02020603050405020304" pitchFamily="18" charset="0"/>
              </a:rPr>
              <a:t>视图</a:t>
            </a:r>
            <a:r>
              <a:rPr lang="en-US" altLang="zh-CN" dirty="0">
                <a:latin typeface="Times New Roman" panose="02020603050405020304" pitchFamily="18" charset="0"/>
              </a:rPr>
              <a:t>','</a:t>
            </a:r>
            <a:r>
              <a:rPr lang="zh-CN" altLang="zh-CN" dirty="0">
                <a:latin typeface="Times New Roman" panose="02020603050405020304" pitchFamily="18" charset="0"/>
              </a:rPr>
              <a:t>格式</a:t>
            </a:r>
            <a:r>
              <a:rPr lang="en-US" altLang="zh-CN" dirty="0" smtClean="0">
                <a:latin typeface="Times New Roman" panose="02020603050405020304" pitchFamily="18" charset="0"/>
              </a:rPr>
              <a:t>']: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      menu.add_command(label=item,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     command=callback)</a:t>
            </a:r>
            <a:endParaRPr lang="zh-CN" altLang="zh-CN" dirty="0" smtClean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root</a:t>
            </a:r>
            <a:r>
              <a:rPr lang="en-US" altLang="zh-CN" dirty="0">
                <a:latin typeface="Times New Roman" panose="02020603050405020304" pitchFamily="18" charset="0"/>
              </a:rPr>
              <a:t>['menu'] = </a:t>
            </a:r>
            <a:r>
              <a:rPr lang="en-US" altLang="zh-CN" dirty="0" smtClean="0">
                <a:latin typeface="Times New Roman" panose="02020603050405020304" pitchFamily="18" charset="0"/>
              </a:rPr>
              <a:t>menu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535" y="2569560"/>
            <a:ext cx="3490047" cy="3360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下拉菜单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50" y="1320800"/>
            <a:ext cx="11032260" cy="298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顶级菜单的每个选项可以拥有子菜单，使用菜单对象的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add_cascade()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方法，可以将一个菜单与另一个菜单的选项级联，为菜单的选项创建子菜单（也称为下拉菜单）。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3328" y="4526318"/>
            <a:ext cx="9892144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2199843" y="4766320"/>
            <a:ext cx="77882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menu.add_cascade(label='</a:t>
            </a:r>
            <a:r>
              <a:rPr lang="zh-CN" altLang="zh-CN" sz="3200" dirty="0">
                <a:latin typeface="Times New Roman" panose="02020603050405020304" pitchFamily="18" charset="0"/>
              </a:rPr>
              <a:t>文件</a:t>
            </a:r>
            <a:r>
              <a:rPr lang="en-US" altLang="zh-CN" sz="3200" dirty="0">
                <a:latin typeface="Times New Roman" panose="02020603050405020304" pitchFamily="18" charset="0"/>
              </a:rPr>
              <a:t>', menu=fmenu)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为保证能随时接收用户消息，根窗口应进入消息循环，使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程序应总是处于运行状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87782" y="3254434"/>
            <a:ext cx="6553199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3877770" y="3463658"/>
            <a:ext cx="463455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 smtClean="0">
                <a:latin typeface="Times New Roman" panose="02020603050405020304" pitchFamily="18" charset="0"/>
              </a:rPr>
              <a:t>根</a:t>
            </a:r>
            <a:r>
              <a:rPr lang="zh-CN" altLang="en-US" sz="3600" dirty="0">
                <a:latin typeface="Times New Roman" panose="02020603050405020304" pitchFamily="18" charset="0"/>
              </a:rPr>
              <a:t>窗口对象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.</a:t>
            </a:r>
            <a:r>
              <a:rPr lang="en-US" altLang="zh-CN" sz="3600" b="1" dirty="0">
                <a:latin typeface="Times New Roman" panose="02020603050405020304" pitchFamily="18" charset="0"/>
              </a:rPr>
              <a:t>mainloop</a:t>
            </a:r>
            <a:r>
              <a:rPr lang="en-US" altLang="zh-CN" sz="3600" dirty="0">
                <a:latin typeface="Times New Roman" panose="02020603050405020304" pitchFamily="18" charset="0"/>
              </a:rPr>
              <a:t>()</a:t>
            </a:r>
            <a:endParaRPr lang="zh-CN" altLang="zh-CN" sz="3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下拉菜单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7944" y="2466108"/>
            <a:ext cx="6441837" cy="382385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1275143" y="2669875"/>
            <a:ext cx="552743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</a:rPr>
              <a:t>root = Tk()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menu = Menu(root) 		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fmenu = Menu(menu) 	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for item in ['</a:t>
            </a:r>
            <a:r>
              <a:rPr lang="zh-CN" altLang="zh-CN" dirty="0">
                <a:latin typeface="Times New Roman" panose="02020603050405020304" pitchFamily="18" charset="0"/>
              </a:rPr>
              <a:t>新建</a:t>
            </a:r>
            <a:r>
              <a:rPr lang="en-US" altLang="zh-CN" dirty="0">
                <a:latin typeface="Times New Roman" panose="02020603050405020304" pitchFamily="18" charset="0"/>
              </a:rPr>
              <a:t>', '</a:t>
            </a:r>
            <a:r>
              <a:rPr lang="zh-CN" altLang="zh-CN" dirty="0">
                <a:latin typeface="Times New Roman" panose="02020603050405020304" pitchFamily="18" charset="0"/>
              </a:rPr>
              <a:t>保存</a:t>
            </a:r>
            <a:r>
              <a:rPr lang="en-US" altLang="zh-CN" dirty="0">
                <a:latin typeface="Times New Roman" panose="02020603050405020304" pitchFamily="18" charset="0"/>
              </a:rPr>
              <a:t>', '</a:t>
            </a:r>
            <a:r>
              <a:rPr lang="zh-CN" altLang="zh-CN" dirty="0">
                <a:latin typeface="Times New Roman" panose="02020603050405020304" pitchFamily="18" charset="0"/>
              </a:rPr>
              <a:t>另存为</a:t>
            </a:r>
            <a:r>
              <a:rPr lang="en-US" altLang="zh-CN" dirty="0">
                <a:latin typeface="Times New Roman" panose="02020603050405020304" pitchFamily="18" charset="0"/>
              </a:rPr>
              <a:t>', '</a:t>
            </a:r>
            <a:r>
              <a:rPr lang="zh-CN" altLang="zh-CN" dirty="0">
                <a:latin typeface="Times New Roman" panose="02020603050405020304" pitchFamily="18" charset="0"/>
              </a:rPr>
              <a:t>关闭</a:t>
            </a:r>
            <a:r>
              <a:rPr lang="en-US" altLang="zh-CN" dirty="0" smtClean="0">
                <a:latin typeface="Times New Roman" panose="02020603050405020304" pitchFamily="18" charset="0"/>
              </a:rPr>
              <a:t>']: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     fmenu.add_command(label=item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menu.add_cascade(label='</a:t>
            </a:r>
            <a:r>
              <a:rPr lang="zh-CN" altLang="zh-CN" dirty="0">
                <a:latin typeface="Times New Roman" panose="02020603050405020304" pitchFamily="18" charset="0"/>
              </a:rPr>
              <a:t>文件</a:t>
            </a:r>
            <a:r>
              <a:rPr lang="en-US" altLang="zh-CN" dirty="0">
                <a:latin typeface="Times New Roman" panose="02020603050405020304" pitchFamily="18" charset="0"/>
              </a:rPr>
              <a:t>', menu=fmenu)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root['menu'] = menu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root.mainloop()		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37" y="3803072"/>
            <a:ext cx="3901846" cy="2486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弹出菜单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434042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若将菜单与鼠标右键绑定，那么这个菜单就是在鼠标右击时才显示的弹出菜单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7998" y="3327600"/>
            <a:ext cx="88484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创建弹出菜单的方式与创建顶级菜单、下拉菜单的方式相同，区别在于弹出菜单通过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post()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方法与鼠标右键绑定。</a:t>
            </a:r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弹出菜单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7944" y="2466108"/>
            <a:ext cx="6441837" cy="382385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1351342" y="2854541"/>
            <a:ext cx="537503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</a:rPr>
              <a:t>root </a:t>
            </a:r>
            <a:r>
              <a:rPr lang="en-US" altLang="zh-CN" dirty="0">
                <a:latin typeface="Times New Roman" panose="02020603050405020304" pitchFamily="18" charset="0"/>
              </a:rPr>
              <a:t>= Tk()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menu = Menu(root)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for item in ['</a:t>
            </a:r>
            <a:r>
              <a:rPr lang="zh-CN" altLang="zh-CN" dirty="0">
                <a:latin typeface="Times New Roman" panose="02020603050405020304" pitchFamily="18" charset="0"/>
              </a:rPr>
              <a:t>复制</a:t>
            </a:r>
            <a:r>
              <a:rPr lang="en-US" altLang="zh-CN" dirty="0">
                <a:latin typeface="Times New Roman" panose="02020603050405020304" pitchFamily="18" charset="0"/>
              </a:rPr>
              <a:t>', '</a:t>
            </a:r>
            <a:r>
              <a:rPr lang="zh-CN" altLang="zh-CN" dirty="0">
                <a:latin typeface="Times New Roman" panose="02020603050405020304" pitchFamily="18" charset="0"/>
              </a:rPr>
              <a:t>粘贴</a:t>
            </a:r>
            <a:r>
              <a:rPr lang="en-US" altLang="zh-CN" dirty="0" smtClean="0">
                <a:latin typeface="Times New Roman" panose="02020603050405020304" pitchFamily="18" charset="0"/>
              </a:rPr>
              <a:t>']: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     menu.add_command(label=item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def pop(event</a:t>
            </a:r>
            <a:r>
              <a:rPr lang="en-US" altLang="zh-CN" dirty="0" smtClean="0">
                <a:latin typeface="Times New Roman" panose="02020603050405020304" pitchFamily="18" charset="0"/>
              </a:rPr>
              <a:t>):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     menu.post(event.x_root</a:t>
            </a:r>
            <a:r>
              <a:rPr lang="en-US" altLang="zh-CN" dirty="0">
                <a:latin typeface="Times New Roman" panose="02020603050405020304" pitchFamily="18" charset="0"/>
              </a:rPr>
              <a:t>, event.y_root)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root.bind('&lt;Button-3&gt;', pop)		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root.mainloop()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195" y="2466108"/>
            <a:ext cx="3434988" cy="3823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：电子计算器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随着智能设备的发展，计算器从一个独立的机器成为了电子设备中的一个附加功能，一个常规的电子计算器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下图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436" y="2980458"/>
            <a:ext cx="3110635" cy="3314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：电子计算器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>
            <a:fillRect/>
          </a:stretch>
        </p:blipFill>
        <p:spPr bwMode="auto">
          <a:xfrm>
            <a:off x="9294126" y="2525089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899117" y="2538737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2494663" y="3019982"/>
            <a:ext cx="6341566" cy="150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本实例要求使用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实现如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图所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示的电子计算器。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19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07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消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息对话框（</a:t>
            </a:r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messagebox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）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08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：用户登录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316828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消息对话框（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messagebox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messagebox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的一个子模块，它用来显示文本信息、提供警告信息或错误信息。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2990110"/>
            <a:ext cx="5125316" cy="347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316828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消息对话框（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messagebox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使用以上消息框的同名方法可以创建相应消息框，这些消息框方法有相同的语法格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式：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9415" y="3206513"/>
            <a:ext cx="10030692" cy="111610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1638928" y="3472178"/>
            <a:ext cx="89516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messagebox.FunctionName(title, message [, options])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9415" y="4388668"/>
            <a:ext cx="10030692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title 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-- 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指定消息对话框的标题。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message -- 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消息框的文本消息。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options -- 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可以调整外观的选项。</a:t>
            </a:r>
            <a:endParaRPr lang="zh-CN" altLang="zh-CN" sz="32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316828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消息对话框（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messagebox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944" y="2466108"/>
            <a:ext cx="6441837" cy="382385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1169501" y="2931485"/>
            <a:ext cx="5738722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600" dirty="0" smtClean="0">
                <a:latin typeface="Times New Roman" panose="02020603050405020304" pitchFamily="18" charset="0"/>
              </a:rPr>
              <a:t>top </a:t>
            </a:r>
            <a:r>
              <a:rPr lang="en-US" altLang="zh-CN" sz="2600" dirty="0">
                <a:latin typeface="Times New Roman" panose="02020603050405020304" pitchFamily="18" charset="0"/>
              </a:rPr>
              <a:t>= Tk()</a:t>
            </a:r>
            <a:endParaRPr lang="zh-CN" altLang="zh-CN" sz="2600" dirty="0">
              <a:latin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</a:rPr>
              <a:t>def hello():</a:t>
            </a:r>
            <a:endParaRPr lang="zh-CN" altLang="zh-CN" sz="2600" dirty="0">
              <a:latin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</a:rPr>
              <a:t>    showinfo("Say Hello", "Hello World")</a:t>
            </a:r>
            <a:endParaRPr lang="zh-CN" altLang="zh-CN" sz="2600" dirty="0">
              <a:latin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</a:rPr>
              <a:t>button = Button(top, text="Say Hello", command=hello)</a:t>
            </a:r>
            <a:endParaRPr lang="zh-CN" altLang="zh-CN" sz="2600" dirty="0">
              <a:latin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</a:rPr>
              <a:t>button.pack()</a:t>
            </a:r>
            <a:endParaRPr lang="zh-CN" altLang="zh-CN" sz="2600" dirty="0">
              <a:latin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</a:rPr>
              <a:t>top.mainloop()</a:t>
            </a:r>
            <a:endParaRPr lang="zh-CN" altLang="zh-CN" sz="2600" dirty="0">
              <a:latin typeface="Times New Roman" panose="02020603050405020304" pitchFamily="18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778" y="3477492"/>
            <a:ext cx="4131183" cy="2812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07 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消息对话框（</a:t>
            </a:r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messagebox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）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08   </a:t>
            </a:r>
            <a:r>
              <a:rPr lang="zh-CN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：用户登录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矩形 4"/>
          <p:cNvSpPr/>
          <p:nvPr/>
        </p:nvSpPr>
        <p:spPr>
          <a:xfrm>
            <a:off x="319617" y="1527811"/>
            <a:ext cx="11808883" cy="56311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import tkinter as tk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win = tk.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k()       </a:t>
            </a:r>
            <a:r>
              <a:rPr lang="en-US" altLang="zh-CN" sz="24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en-US" sz="24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生成一个窗口</a:t>
            </a:r>
            <a:endParaRPr lang="en-US" altLang="zh-CN" sz="2400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tk.Label(win,.....) </a:t>
            </a:r>
            <a:r>
              <a:rPr lang="en-US" altLang="zh-CN" sz="24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en-US" sz="24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在窗口</a:t>
            </a:r>
            <a:r>
              <a:rPr lang="en-US" altLang="zh-CN" sz="24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win</a:t>
            </a:r>
            <a:r>
              <a:rPr lang="zh-CN" altLang="en-US" sz="24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上生成一个</a:t>
            </a:r>
            <a:r>
              <a:rPr lang="en-US" altLang="zh-CN" sz="24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Label</a:t>
            </a:r>
            <a:r>
              <a:rPr lang="zh-CN" altLang="en-US" sz="24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，该</a:t>
            </a:r>
            <a:r>
              <a:rPr lang="en-US" altLang="zh-CN" sz="24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Label</a:t>
            </a:r>
            <a:r>
              <a:rPr lang="zh-CN" altLang="en-US" sz="24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的母体是</a:t>
            </a:r>
            <a:r>
              <a:rPr lang="en-US" altLang="zh-CN" sz="24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win</a:t>
            </a:r>
            <a:endParaRPr lang="en-US" altLang="zh-CN" sz="2400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ckb = tk.Checkbutton(win,.....) </a:t>
            </a:r>
            <a:r>
              <a:rPr lang="en-US" altLang="zh-CN" sz="24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en-US" sz="24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在窗口上生成一个</a:t>
            </a:r>
            <a:r>
              <a:rPr lang="en-US" altLang="zh-CN" sz="24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Checkbutton</a:t>
            </a:r>
            <a:endParaRPr lang="en-US" altLang="zh-CN" sz="2400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frm = tk.Frame(win,.....) </a:t>
            </a:r>
            <a:r>
              <a:rPr lang="en-US" altLang="zh-CN" sz="24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en-US" sz="24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在窗口上生成一个</a:t>
            </a:r>
            <a:r>
              <a:rPr lang="en-US" altLang="zh-CN" sz="24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Frame</a:t>
            </a:r>
            <a:endParaRPr lang="en-US" altLang="zh-CN" sz="2400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bt = tk.Button(frm,......) </a:t>
            </a:r>
            <a:r>
              <a:rPr lang="en-US" altLang="zh-CN" sz="24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en-US" sz="24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在</a:t>
            </a:r>
            <a:r>
              <a:rPr lang="en-US" altLang="zh-CN" sz="24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frm</a:t>
            </a:r>
            <a:r>
              <a:rPr lang="zh-CN" altLang="en-US" sz="24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上生成一个</a:t>
            </a:r>
            <a:r>
              <a:rPr lang="en-US" altLang="zh-CN" sz="24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Button</a:t>
            </a:r>
            <a:endParaRPr lang="en-US" altLang="zh-CN" sz="2400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win.mainloop()   </a:t>
            </a:r>
            <a:r>
              <a:rPr lang="zh-CN" altLang="en-US" sz="24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#根窗口应进入消息循环，使GUI程序应总是处于运行状态</a:t>
            </a:r>
            <a:endParaRPr lang="zh-CN" altLang="en-US" sz="2400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9459" name="矩形 3"/>
          <p:cNvSpPr/>
          <p:nvPr/>
        </p:nvSpPr>
        <p:spPr>
          <a:xfrm>
            <a:off x="2406650" y="207645"/>
            <a:ext cx="8766810" cy="6661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3735" dirty="0">
                <a:solidFill>
                  <a:schemeClr val="tx2"/>
                </a:solidFill>
              </a:rPr>
              <a:t>tkinter</a:t>
            </a:r>
            <a:r>
              <a:rPr lang="zh-CN" altLang="en-US" sz="3735" dirty="0">
                <a:solidFill>
                  <a:schemeClr val="tx2"/>
                </a:solidFill>
              </a:rPr>
              <a:t>的常用控件</a:t>
            </a:r>
            <a:endParaRPr lang="en-US" altLang="zh-CN" sz="3735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：用户登录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图书管理系统的登录窗口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下图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图片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464" y="2225663"/>
            <a:ext cx="5646593" cy="4096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：用户登录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当用户输入正确的登录信息，点击“登录”按钮后，程序会弹出一个欢迎用户的对话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03" y="3110777"/>
            <a:ext cx="2958379" cy="2649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：用户登录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用户点击“注册”按钮后，会弹出注册用户的窗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图片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226" y="3061421"/>
            <a:ext cx="5101070" cy="3350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：用户登录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用户填写完个人信息后，点击“确认注册”按钮，会记录用户的信息，并弹出“注册成功”对话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2{SRG8BX(VN}@XPR@MYADVM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916" y="3365356"/>
            <a:ext cx="2685690" cy="2975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：用户登录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>
            <a:fillRect/>
          </a:stretch>
        </p:blipFill>
        <p:spPr bwMode="auto">
          <a:xfrm>
            <a:off x="9294126" y="2525089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899117" y="2538737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2494663" y="2789630"/>
            <a:ext cx="6341566" cy="203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本实例要求使用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，实现包含以上所示登录功能与注册功能的图形窗口。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矩形 2"/>
          <p:cNvSpPr>
            <a:spLocks noChangeArrowheads="1"/>
          </p:cNvSpPr>
          <p:nvPr/>
        </p:nvSpPr>
        <p:spPr bwMode="auto">
          <a:xfrm>
            <a:off x="590550" y="1538568"/>
            <a:ext cx="110109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本章对</a:t>
            </a:r>
            <a:r>
              <a:rPr lang="en-US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中用于搭建图形用户界面的</a:t>
            </a:r>
            <a:r>
              <a:rPr lang="en-US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模块的相关知识进行了讲解，包括如何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构建简单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组件通用属性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基础组件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几何布局管理器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事件处理方式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消息对话框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过本章的学习，希望读者能够掌握</a:t>
            </a:r>
            <a:r>
              <a:rPr lang="en-US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模块的基础知识，并能熟练利用</a:t>
            </a:r>
            <a:r>
              <a:rPr lang="en-US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搭建图形用户界面。</a:t>
            </a:r>
            <a:endParaRPr lang="zh-CN" altLang="en-US" sz="28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914" y="262889"/>
            <a:ext cx="605917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本章小结</a:t>
            </a:r>
            <a:endParaRPr lang="zh-CN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矩形 4"/>
          <p:cNvSpPr/>
          <p:nvPr/>
        </p:nvSpPr>
        <p:spPr>
          <a:xfrm>
            <a:off x="331682" y="1673226"/>
            <a:ext cx="11808883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from tkinter import ttk 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#tk</a:t>
            </a:r>
            <a:r>
              <a:rPr lang="zh-CN" altLang="en-US" sz="24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中的控件</a:t>
            </a:r>
            <a:r>
              <a:rPr lang="en-US" altLang="zh-CN" sz="24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ttk</a:t>
            </a:r>
            <a:r>
              <a:rPr lang="zh-CN" altLang="en-US" sz="24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中都有，且更美观，用法基本和</a:t>
            </a:r>
            <a:r>
              <a:rPr lang="en-US" altLang="zh-CN" sz="24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tk</a:t>
            </a:r>
            <a:r>
              <a:rPr lang="zh-CN" altLang="en-US" sz="24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一样，且</a:t>
            </a:r>
            <a:r>
              <a:rPr lang="en-US" altLang="zh-CN" sz="24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ttk</a:t>
            </a:r>
            <a:r>
              <a:rPr lang="zh-CN" altLang="en-US" sz="24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多出几个控件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1507" name="矩形 3"/>
          <p:cNvSpPr/>
          <p:nvPr/>
        </p:nvSpPr>
        <p:spPr>
          <a:xfrm>
            <a:off x="2672715" y="377190"/>
            <a:ext cx="6256020" cy="6661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3735" dirty="0">
                <a:solidFill>
                  <a:schemeClr val="tx2"/>
                </a:solidFill>
              </a:rPr>
              <a:t>tkinter</a:t>
            </a:r>
            <a:r>
              <a:rPr lang="zh-CN" altLang="en-US" sz="3735" dirty="0">
                <a:solidFill>
                  <a:schemeClr val="tx2"/>
                </a:solidFill>
              </a:rPr>
              <a:t>的扩展控件</a:t>
            </a:r>
            <a:endParaRPr lang="en-US" altLang="zh-CN" sz="3735" dirty="0">
              <a:solidFill>
                <a:schemeClr val="tx2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75616" y="2623608"/>
          <a:ext cx="11135360" cy="2548890"/>
        </p:xfrm>
        <a:graphic>
          <a:graphicData uri="http://schemas.openxmlformats.org/drawingml/2006/table">
            <a:tbl>
              <a:tblPr/>
              <a:tblGrid>
                <a:gridCol w="1937385"/>
                <a:gridCol w="9197975"/>
              </a:tblGrid>
              <a:tr h="335915">
                <a:tc>
                  <a:txBody>
                    <a:bodyPr/>
                    <a:lstStyle/>
                    <a:p>
                      <a:r>
                        <a:rPr lang="zh-CN" altLang="en-US" sz="2135" dirty="0" smtClean="0">
                          <a:effectLst/>
                        </a:rPr>
                        <a:t>控件</a:t>
                      </a:r>
                      <a:endParaRPr lang="zh-CN" altLang="en-US" sz="2135" dirty="0">
                        <a:effectLst/>
                      </a:endParaRPr>
                    </a:p>
                  </a:txBody>
                  <a:tcPr marL="9070" marR="9070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135" dirty="0">
                          <a:effectLst/>
                        </a:rPr>
                        <a:t>描述</a:t>
                      </a:r>
                      <a:endParaRPr lang="zh-CN" altLang="en-US" sz="2135" dirty="0">
                        <a:effectLst/>
                      </a:endParaRPr>
                    </a:p>
                  </a:txBody>
                  <a:tcPr marL="9070" marR="9070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r>
                        <a:rPr lang="en-US" sz="2135" b="1" dirty="0" err="1" smtClean="0">
                          <a:effectLst/>
                        </a:rPr>
                        <a:t>Treeview</a:t>
                      </a:r>
                      <a:endParaRPr lang="en-US" sz="2135" b="1" dirty="0">
                        <a:effectLst/>
                      </a:endParaRPr>
                    </a:p>
                  </a:txBody>
                  <a:tcPr marL="9070" marR="9070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135" dirty="0" smtClean="0">
                          <a:effectLst/>
                        </a:rPr>
                        <a:t>树形列表</a:t>
                      </a:r>
                      <a:endParaRPr lang="zh-CN" altLang="en-US" sz="2135" dirty="0">
                        <a:effectLst/>
                      </a:endParaRPr>
                    </a:p>
                  </a:txBody>
                  <a:tcPr marL="9070" marR="9070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r>
                        <a:rPr lang="en-US" sz="2135" dirty="0" err="1" smtClean="0">
                          <a:effectLst/>
                        </a:rPr>
                        <a:t>Progressbar</a:t>
                      </a:r>
                      <a:endParaRPr lang="en-US" sz="2135" dirty="0">
                        <a:effectLst/>
                      </a:endParaRPr>
                    </a:p>
                  </a:txBody>
                  <a:tcPr marL="9070" marR="9070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135" dirty="0" smtClean="0">
                          <a:effectLst/>
                        </a:rPr>
                        <a:t>进度条</a:t>
                      </a:r>
                      <a:endParaRPr lang="zh-CN" altLang="en-US" sz="2135" dirty="0">
                        <a:effectLst/>
                      </a:endParaRPr>
                    </a:p>
                  </a:txBody>
                  <a:tcPr marL="9070" marR="9070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r>
                        <a:rPr lang="en-US" sz="2135" b="1" dirty="0" smtClean="0">
                          <a:effectLst/>
                        </a:rPr>
                        <a:t>Notebook</a:t>
                      </a:r>
                      <a:endParaRPr lang="en-US" sz="2135" b="1" dirty="0">
                        <a:effectLst/>
                      </a:endParaRPr>
                    </a:p>
                  </a:txBody>
                  <a:tcPr marL="9070" marR="9070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135" dirty="0" smtClean="0">
                          <a:effectLst/>
                        </a:rPr>
                        <a:t>多页标签</a:t>
                      </a:r>
                      <a:endParaRPr lang="zh-CN" altLang="en-US" sz="2135" dirty="0">
                        <a:effectLst/>
                      </a:endParaRPr>
                    </a:p>
                  </a:txBody>
                  <a:tcPr marL="9070" marR="9070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2615">
                <a:tc>
                  <a:txBody>
                    <a:bodyPr/>
                    <a:lstStyle/>
                    <a:p>
                      <a:r>
                        <a:rPr lang="en-US" sz="2135" b="1" dirty="0" err="1" smtClean="0">
                          <a:effectLst/>
                        </a:rPr>
                        <a:t>LabeledScale</a:t>
                      </a:r>
                      <a:endParaRPr lang="en-US" sz="2135" b="1" dirty="0">
                        <a:effectLst/>
                      </a:endParaRPr>
                    </a:p>
                  </a:txBody>
                  <a:tcPr marL="9070" marR="9070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135" dirty="0" smtClean="0">
                          <a:effectLst/>
                        </a:rPr>
                        <a:t>带文字的滑块标尺</a:t>
                      </a:r>
                      <a:endParaRPr lang="zh-CN" altLang="en-US" sz="2135" dirty="0">
                        <a:effectLst/>
                      </a:endParaRPr>
                    </a:p>
                  </a:txBody>
                  <a:tcPr marL="9070" marR="9070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2615">
                <a:tc>
                  <a:txBody>
                    <a:bodyPr/>
                    <a:lstStyle/>
                    <a:p>
                      <a:r>
                        <a:rPr lang="en-US" sz="2135" b="1" dirty="0" err="1" smtClean="0">
                          <a:effectLst/>
                        </a:rPr>
                        <a:t>PanedWindow</a:t>
                      </a:r>
                      <a:endParaRPr lang="en-US" sz="2135" b="1" dirty="0">
                        <a:effectLst/>
                      </a:endParaRPr>
                    </a:p>
                  </a:txBody>
                  <a:tcPr marL="9070" marR="9070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135" dirty="0" smtClean="0">
                          <a:effectLst/>
                        </a:rPr>
                        <a:t>分栏窗口</a:t>
                      </a:r>
                      <a:endParaRPr lang="zh-CN" altLang="en-US" sz="2135" dirty="0">
                        <a:effectLst/>
                      </a:endParaRPr>
                    </a:p>
                  </a:txBody>
                  <a:tcPr marL="9070" marR="9070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531" name="矩形 4"/>
          <p:cNvSpPr/>
          <p:nvPr/>
        </p:nvSpPr>
        <p:spPr>
          <a:xfrm>
            <a:off x="369782" y="5224992"/>
            <a:ext cx="11808883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tree =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ttk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.Treeview(win,......)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2712085" y="284480"/>
            <a:ext cx="54800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935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tkinter</a:t>
            </a:r>
            <a:r>
              <a:rPr kumimoji="0" lang="zh-CN" altLang="en-US" sz="293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的常用控件</a:t>
            </a:r>
            <a:endParaRPr kumimoji="0" lang="en-US" altLang="zh-CN" sz="2935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355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433" y="1797051"/>
            <a:ext cx="11487151" cy="403648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152400" y="357717"/>
            <a:ext cx="11423651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935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tkinter</a:t>
            </a:r>
            <a:r>
              <a:rPr kumimoji="0" lang="zh-CN" altLang="en-US" sz="293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的常用控件</a:t>
            </a:r>
            <a:endParaRPr kumimoji="0" lang="en-US" altLang="zh-CN" sz="2935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60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8517" y="1568451"/>
            <a:ext cx="8642349" cy="4866216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箭头连接符 4"/>
          <p:cNvCxnSpPr/>
          <p:nvPr/>
        </p:nvCxnSpPr>
        <p:spPr>
          <a:xfrm>
            <a:off x="944033" y="3397251"/>
            <a:ext cx="1024467" cy="127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文本框 9"/>
          <p:cNvSpPr txBox="1"/>
          <p:nvPr/>
        </p:nvSpPr>
        <p:spPr>
          <a:xfrm>
            <a:off x="152400" y="2906184"/>
            <a:ext cx="152611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Treeview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9774767" y="4578351"/>
            <a:ext cx="891117" cy="529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7" name="文本框 9"/>
          <p:cNvSpPr txBox="1"/>
          <p:nvPr/>
        </p:nvSpPr>
        <p:spPr>
          <a:xfrm>
            <a:off x="10665884" y="4358217"/>
            <a:ext cx="1526116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Treeview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>
            <a:stCxn id="25609" idx="1"/>
          </p:cNvCxnSpPr>
          <p:nvPr/>
        </p:nvCxnSpPr>
        <p:spPr>
          <a:xfrm flipH="1">
            <a:off x="4464051" y="1309793"/>
            <a:ext cx="1094317" cy="9461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9" name="文本框 9"/>
          <p:cNvSpPr txBox="1"/>
          <p:nvPr/>
        </p:nvSpPr>
        <p:spPr>
          <a:xfrm>
            <a:off x="5558367" y="1079500"/>
            <a:ext cx="278553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Notebook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655484" y="1418167"/>
            <a:ext cx="302684" cy="1488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1" name="文本框 9"/>
          <p:cNvSpPr txBox="1"/>
          <p:nvPr/>
        </p:nvSpPr>
        <p:spPr>
          <a:xfrm>
            <a:off x="3109384" y="924984"/>
            <a:ext cx="278553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PanedWindow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85284" y="1938867"/>
            <a:ext cx="893233" cy="1502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3" name="文本框 9"/>
          <p:cNvSpPr txBox="1"/>
          <p:nvPr/>
        </p:nvSpPr>
        <p:spPr>
          <a:xfrm>
            <a:off x="-6349" y="1445684"/>
            <a:ext cx="1526116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Menu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398" y="2367424"/>
            <a:ext cx="2968515" cy="32708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96721" y="4955024"/>
            <a:ext cx="6281713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此时创建的根</a:t>
            </a:r>
            <a:r>
              <a:rPr lang="zh-CN" altLang="zh-CN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窗</a:t>
            </a:r>
            <a:r>
              <a:rPr lang="zh-CN" altLang="zh-CN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口是一个空窗口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。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12139" y="2658370"/>
            <a:ext cx="6266295" cy="224614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2491337" y="2996610"/>
            <a:ext cx="39078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from tkinter import *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root = Tk()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root.mainloop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()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可以通过如下方法设置根窗口：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" y="2616835"/>
            <a:ext cx="11698605" cy="357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54225" y="2435225"/>
            <a:ext cx="9401175" cy="2289175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646238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2511424" y="2794982"/>
            <a:ext cx="84867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图形界面程序中的根窗口类似绘图时所需的画纸，每个程序只能有一个根窗口，但可以有多个利用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Toplevel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创建的窗口。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构建简单的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形界面窗口中含有各种各样的元素，如文本信息、按钮、文本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框等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编程中通过添加组件的方式在根窗口中呈现这些元素。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11091" y="4239489"/>
            <a:ext cx="4114800" cy="221673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95663" y="4752107"/>
            <a:ext cx="1357745" cy="471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标签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95662" y="5514107"/>
            <a:ext cx="1357745" cy="471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文本框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肘形连接符 8"/>
          <p:cNvCxnSpPr>
            <a:stCxn id="4" idx="0"/>
          </p:cNvCxnSpPr>
          <p:nvPr/>
        </p:nvCxnSpPr>
        <p:spPr>
          <a:xfrm rot="5400000" flipH="1" flipV="1">
            <a:off x="4659990" y="2937163"/>
            <a:ext cx="429491" cy="3200399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611091" y="3699162"/>
            <a:ext cx="4114800" cy="540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根窗口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肘形连接符 11"/>
          <p:cNvCxnSpPr>
            <a:stCxn id="8" idx="2"/>
          </p:cNvCxnSpPr>
          <p:nvPr/>
        </p:nvCxnSpPr>
        <p:spPr>
          <a:xfrm rot="16200000" flipH="1">
            <a:off x="4723700" y="4535994"/>
            <a:ext cx="332511" cy="3230841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/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70" y="3085281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/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/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62" name="" r:id="rId1" imgW="5403850" imgH="3730625" progId="Excel.Sheet.8">
                      <p:embed/>
                    </p:oleObj>
                  </mc:Choice>
                  <mc:Fallback>
                    <p:oleObj name="" r:id="rId1" imgW="5403850" imgH="3730625" progId="Excel.Shee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02079"/>
              <a:ext cx="1040849" cy="416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学习目标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13" name="组合 9"/>
          <p:cNvGrpSpPr/>
          <p:nvPr/>
        </p:nvGrpSpPr>
        <p:grpSpPr bwMode="auto">
          <a:xfrm>
            <a:off x="1882775" y="1219726"/>
            <a:ext cx="3306762" cy="1383773"/>
            <a:chOff x="153988" y="1372872"/>
            <a:chExt cx="3305274" cy="1382898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372872"/>
              <a:ext cx="2708013" cy="1015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tkinter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基本组件，更改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GUI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样式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182" name="组合 16"/>
            <p:cNvGrpSpPr/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/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组合 63"/>
          <p:cNvGrpSpPr/>
          <p:nvPr/>
        </p:nvGrpSpPr>
        <p:grpSpPr bwMode="auto">
          <a:xfrm>
            <a:off x="6711950" y="1037524"/>
            <a:ext cx="3281363" cy="1573908"/>
            <a:chOff x="5414469" y="1639746"/>
            <a:chExt cx="3281856" cy="1570179"/>
          </a:xfrm>
        </p:grpSpPr>
        <p:grpSp>
          <p:nvGrpSpPr>
            <p:cNvPr id="7189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/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414469" y="1639746"/>
              <a:ext cx="2774364" cy="1473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事件处理方式，菜单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消息对话框组件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71"/>
          <p:cNvGrpSpPr/>
          <p:nvPr/>
        </p:nvGrpSpPr>
        <p:grpSpPr bwMode="auto">
          <a:xfrm>
            <a:off x="6938963" y="4905371"/>
            <a:ext cx="3424237" cy="1103556"/>
            <a:chOff x="5273227" y="4225925"/>
            <a:chExt cx="3423098" cy="1104900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273227" y="4752517"/>
              <a:ext cx="2772529" cy="554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熟悉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几何布局管理器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198" name="组合 38"/>
            <p:cNvGrpSpPr/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/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7" name="组合 10"/>
          <p:cNvGrpSpPr/>
          <p:nvPr/>
        </p:nvGrpSpPr>
        <p:grpSpPr bwMode="auto">
          <a:xfrm>
            <a:off x="1630363" y="4857746"/>
            <a:ext cx="3371850" cy="1589244"/>
            <a:chOff x="218911" y="4857376"/>
            <a:chExt cx="3372306" cy="1587874"/>
          </a:xfrm>
        </p:grpSpPr>
        <p:grpSp>
          <p:nvGrpSpPr>
            <p:cNvPr id="7205" name="组合 16"/>
            <p:cNvGrpSpPr/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/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7852" y="4969195"/>
              <a:ext cx="2633365" cy="1476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了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解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图形用户界面，图形用户界面开发工具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构建简单的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Label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组件</a:t>
            </a:r>
            <a:r>
              <a:rPr lang="zh-CN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于显示一小段文本</a:t>
            </a:r>
            <a:r>
              <a:rPr lang="zh-CN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使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tkinter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Label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的构造方法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Label()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可以创建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Label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组件</a:t>
            </a:r>
            <a:endParaRPr lang="zh-CN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创建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Label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组件时首先需要为其指定父组</a:t>
            </a:r>
            <a:r>
              <a:rPr lang="zh-CN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件</a:t>
            </a:r>
            <a:endParaRPr lang="zh-CN" altLang="zh-CN" sz="3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其次需要通过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text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属性为其提供要被显示的文本。</a:t>
            </a:r>
            <a:endParaRPr lang="zh-CN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创建带有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的窗口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构建简单的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创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建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GUI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窗口并显示文本信息“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hello world</a:t>
            </a:r>
            <a:r>
              <a:rPr lang="zh-CN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的示例如下。</a:t>
            </a:r>
            <a:endParaRPr lang="zh-CN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创建带有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的窗口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0873" y="3751258"/>
            <a:ext cx="6691745" cy="26202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2025890" y="3937979"/>
            <a:ext cx="5521710" cy="22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</a:rPr>
              <a:t>from tkinter import *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root = Tk()	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label = Label(root,text='hello world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') label.pack()  </a:t>
            </a:r>
            <a:endParaRPr lang="zh-CN" altLang="zh-CN" sz="2800" dirty="0" smtClean="0">
              <a:latin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</a:rPr>
              <a:t>root.mainloop</a:t>
            </a:r>
            <a:r>
              <a:rPr lang="en-US" altLang="zh-CN" sz="2800" dirty="0">
                <a:latin typeface="Times New Roman" panose="02020603050405020304" pitchFamily="18" charset="0"/>
              </a:rPr>
              <a:t>()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112" y="5061364"/>
            <a:ext cx="2834985" cy="1310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构建简单的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54225" y="2435225"/>
            <a:ext cx="9401175" cy="2746375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9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646238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2511424" y="2794982"/>
            <a:ext cx="848677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组件可以是独立的，也可以作为容器存在。若一个组件“包含”其它组件，那么这个组件称为父组件，其他被该组件包含的组件称为子组件。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构建简单的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1259985" y="1988162"/>
            <a:ext cx="10057389" cy="20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实</a:t>
            </a:r>
            <a:r>
              <a:rPr lang="zh-CN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现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显示信息动态变化</a:t>
            </a:r>
            <a:r>
              <a:rPr lang="zh-CN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简单的方式是通过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Label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config()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方法，利用关键字参数直接更新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Label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text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属</a:t>
            </a:r>
            <a:r>
              <a:rPr lang="zh-CN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性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变化的</a:t>
            </a:r>
            <a:r>
              <a:rPr lang="x-none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51150" y="4130040"/>
            <a:ext cx="5943600" cy="2374900"/>
            <a:chOff x="4490" y="6504"/>
            <a:chExt cx="9360" cy="3740"/>
          </a:xfrm>
        </p:grpSpPr>
        <p:sp>
          <p:nvSpPr>
            <p:cNvPr id="8" name="矩形 7"/>
            <p:cNvSpPr/>
            <p:nvPr/>
          </p:nvSpPr>
          <p:spPr>
            <a:xfrm>
              <a:off x="4490" y="6504"/>
              <a:ext cx="9360" cy="37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kumimoji="1"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2"/>
            <p:cNvSpPr txBox="1">
              <a:spLocks noChangeArrowheads="1"/>
            </p:cNvSpPr>
            <p:nvPr/>
          </p:nvSpPr>
          <p:spPr bwMode="auto">
            <a:xfrm>
              <a:off x="5387" y="6504"/>
              <a:ext cx="7566" cy="3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latin typeface="Times New Roman" panose="02020603050405020304" pitchFamily="18" charset="0"/>
                </a:rPr>
                <a:t>from tkinter import *</a:t>
              </a:r>
              <a:endParaRPr lang="en-US" altLang="zh-CN" dirty="0">
                <a:latin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</a:rPr>
                <a:t>root = Tk()</a:t>
              </a:r>
              <a:endParaRPr lang="en-US" altLang="zh-CN" dirty="0">
                <a:latin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</a:rPr>
                <a:t>label = Label(root, text='hello world')</a:t>
              </a:r>
              <a:endParaRPr lang="en-US" altLang="zh-CN" dirty="0">
                <a:latin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sym typeface="+mn-ea"/>
                </a:rPr>
                <a:t>label.pack()  </a:t>
              </a:r>
              <a:endParaRPr lang="en-US" altLang="zh-CN" dirty="0">
                <a:latin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</a:rPr>
                <a:t>label.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config</a:t>
              </a:r>
              <a:r>
                <a:rPr lang="en-US" altLang="zh-CN" dirty="0">
                  <a:latin typeface="Times New Roman" panose="02020603050405020304" pitchFamily="18" charset="0"/>
                </a:rPr>
                <a:t>(text='this is a test')</a:t>
              </a:r>
              <a:endParaRPr lang="en-US" altLang="zh-CN" dirty="0">
                <a:latin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</a:rPr>
                <a:t>root.mainloop()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构建简单的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3314" name="Picture 2" descr="https://timgsa.baidu.com/timg?image&amp;quality=80&amp;size=b9999_10000&amp;sec=1563252471328&amp;di=41d5ae6a0382fad5197b0365f07af3a5&amp;imgtype=0&amp;src=http%3A%2F%2Fimg.xinxic.com%2Fimg%2F206505e304b91b2a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3" b="5373"/>
          <a:stretch>
            <a:fillRect/>
          </a:stretch>
        </p:blipFill>
        <p:spPr bwMode="auto">
          <a:xfrm>
            <a:off x="762000" y="3838354"/>
            <a:ext cx="1954333" cy="263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16333" y="2438400"/>
            <a:ext cx="83673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endParaRPr lang="en-US" altLang="zh-CN" sz="4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zh-CN" sz="3200" b="1" dirty="0"/>
              <a:t>是否能实现这种情境：</a:t>
            </a:r>
            <a:r>
              <a:rPr lang="zh-CN" altLang="zh-CN" sz="3200" b="1" dirty="0" smtClean="0">
                <a:latin typeface="宋体" panose="02010600030101010101" pitchFamily="2" charset="-122"/>
              </a:rPr>
              <a:t>多</a:t>
            </a:r>
            <a:r>
              <a:rPr lang="zh-CN" altLang="zh-CN" sz="3200" b="1" dirty="0">
                <a:latin typeface="宋体" panose="02010600030101010101" pitchFamily="2" charset="-122"/>
              </a:rPr>
              <a:t>个组件使用同一个变量设置显示信息，若该变量改变，组件显示的信息同步变化？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构建简单的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tkinter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定义了一些可变类型，它们与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不可变类型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字符串、整型、浮点</a:t>
            </a:r>
            <a:r>
              <a:rPr lang="zh-CN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布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尔类型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的对应关系如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下表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所示。</a:t>
            </a:r>
            <a:endParaRPr lang="zh-CN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变化的</a:t>
            </a:r>
            <a:r>
              <a:rPr lang="x-none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" y="4069080"/>
            <a:ext cx="10377170" cy="22942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构建简单的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349885" y="2206625"/>
            <a:ext cx="4841875" cy="422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tkinter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中可变类型数据的值通过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set()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方法和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get()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方法来设置和获取。可变类型数据可以就地更新，并在其值发生变化时通知相关组件以实现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GUI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的同步更新。</a:t>
            </a:r>
            <a:endParaRPr lang="zh-CN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变化的</a:t>
            </a:r>
            <a:r>
              <a:rPr lang="x-none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97500" y="1861820"/>
            <a:ext cx="6552565" cy="4079240"/>
            <a:chOff x="2081" y="6466"/>
            <a:chExt cx="10319" cy="6424"/>
          </a:xfrm>
        </p:grpSpPr>
        <p:sp>
          <p:nvSpPr>
            <p:cNvPr id="6" name="矩形 5"/>
            <p:cNvSpPr/>
            <p:nvPr/>
          </p:nvSpPr>
          <p:spPr>
            <a:xfrm>
              <a:off x="2081" y="6466"/>
              <a:ext cx="10319" cy="625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kumimoji="1"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2"/>
            <p:cNvSpPr txBox="1">
              <a:spLocks noChangeArrowheads="1"/>
            </p:cNvSpPr>
            <p:nvPr/>
          </p:nvSpPr>
          <p:spPr bwMode="auto">
            <a:xfrm>
              <a:off x="2552" y="6639"/>
              <a:ext cx="8834" cy="6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dirty="0">
                  <a:latin typeface="Times New Roman" panose="02020603050405020304" pitchFamily="18" charset="0"/>
                </a:rPr>
                <a:t>from tkinter import *</a:t>
              </a:r>
              <a:endParaRPr lang="en-US" altLang="zh-CN" sz="2800" dirty="0">
                <a:latin typeface="Times New Roman" panose="02020603050405020304" pitchFamily="18" charset="0"/>
              </a:endParaRPr>
            </a:p>
            <a:p>
              <a:r>
                <a:rPr lang="en-US" altLang="zh-CN" sz="2800" dirty="0">
                  <a:latin typeface="Times New Roman" panose="02020603050405020304" pitchFamily="18" charset="0"/>
                </a:rPr>
                <a:t>root = Tk()</a:t>
              </a:r>
              <a:endParaRPr lang="en-US" altLang="zh-CN" sz="2800" dirty="0">
                <a:latin typeface="Times New Roman" panose="02020603050405020304" pitchFamily="18" charset="0"/>
              </a:endParaRPr>
            </a:p>
            <a:p>
              <a:r>
                <a:rPr lang="en-US" altLang="zh-CN" sz="2800" dirty="0">
                  <a:latin typeface="Times New Roman" panose="02020603050405020304" pitchFamily="18" charset="0"/>
                </a:rPr>
                <a:t>data = StringVar()</a:t>
              </a:r>
              <a:endParaRPr lang="en-US" altLang="zh-CN" sz="2800" dirty="0">
                <a:latin typeface="Times New Roman" panose="02020603050405020304" pitchFamily="18" charset="0"/>
              </a:endParaRPr>
            </a:p>
            <a:p>
              <a:r>
                <a:rPr lang="en-US" altLang="zh-CN" sz="2800" dirty="0">
                  <a:latin typeface="Times New Roman" panose="02020603050405020304" pitchFamily="18" charset="0"/>
                </a:rPr>
                <a:t>data.set('可变变量测试-标签框')</a:t>
              </a:r>
              <a:endParaRPr lang="en-US" altLang="zh-CN" sz="2800" dirty="0">
                <a:latin typeface="Times New Roman" panose="02020603050405020304" pitchFamily="18" charset="0"/>
              </a:endParaRPr>
            </a:p>
            <a:p>
              <a:r>
                <a:rPr lang="en-US" altLang="zh-CN" sz="2800" dirty="0">
                  <a:latin typeface="Times New Roman" panose="02020603050405020304" pitchFamily="18" charset="0"/>
                </a:rPr>
                <a:t>label1 = Label(root, textvariable=data)</a:t>
              </a:r>
              <a:endParaRPr lang="en-US" altLang="zh-CN" sz="2800" dirty="0">
                <a:latin typeface="Times New Roman" panose="02020603050405020304" pitchFamily="18" charset="0"/>
              </a:endParaRPr>
            </a:p>
            <a:p>
              <a:r>
                <a:rPr lang="en-US" altLang="zh-CN" sz="2800" dirty="0">
                  <a:latin typeface="Times New Roman" panose="02020603050405020304" pitchFamily="18" charset="0"/>
                </a:rPr>
                <a:t>label1.pack()</a:t>
              </a:r>
              <a:endParaRPr lang="en-US" altLang="zh-CN" sz="2800" dirty="0">
                <a:latin typeface="Times New Roman" panose="02020603050405020304" pitchFamily="18" charset="0"/>
              </a:endParaRPr>
            </a:p>
            <a:p>
              <a:r>
                <a:rPr lang="en-US" altLang="zh-CN" sz="2800" dirty="0">
                  <a:latin typeface="Times New Roman" panose="02020603050405020304" pitchFamily="18" charset="0"/>
                </a:rPr>
                <a:t># data.set("改变标签的值")  #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观察该句变化</a:t>
              </a:r>
              <a:endParaRPr lang="en-US" altLang="zh-CN" sz="2800" dirty="0">
                <a:latin typeface="Times New Roman" panose="02020603050405020304" pitchFamily="18" charset="0"/>
              </a:endParaRPr>
            </a:p>
            <a:p>
              <a:r>
                <a:rPr lang="en-US" altLang="zh-CN" sz="2800" dirty="0">
                  <a:latin typeface="Times New Roman" panose="02020603050405020304" pitchFamily="18" charset="0"/>
                </a:rPr>
                <a:t>root.mainloop()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3206750" y="186690"/>
            <a:ext cx="4302760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tkinter</a:t>
            </a:r>
            <a:r>
              <a:rPr kumimoji="0" lang="zh-CN" altLang="en-US" sz="3735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布局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343" name="矩形 1"/>
          <p:cNvSpPr>
            <a:spLocks noChangeArrowheads="1"/>
          </p:cNvSpPr>
          <p:nvPr/>
        </p:nvSpPr>
        <p:spPr bwMode="auto">
          <a:xfrm>
            <a:off x="431800" y="853017"/>
            <a:ext cx="1324821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Courier New" panose="02070309020205020404" pitchFamily="49" charset="0"/>
              </a:rPr>
              <a:t>pack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Courier New" panose="02070309020205020404" pitchFamily="49" charset="0"/>
              </a:rPr>
              <a:t>布局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Courier New" panose="02070309020205020404" pitchFamily="49" charset="0"/>
              </a:rPr>
              <a:t>,place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Courier New" panose="02070309020205020404" pitchFamily="49" charset="0"/>
              </a:rPr>
              <a:t>布局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Courier New" panose="02070309020205020404" pitchFamily="49" charset="0"/>
              </a:rPr>
              <a:t>grid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Courier New" panose="02070309020205020404" pitchFamily="49" charset="0"/>
              </a:rPr>
              <a:t>布局在窗口上布置网格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Courier New" panose="02070309020205020404" pitchFamily="49" charset="0"/>
              </a:rPr>
              <a:t>(grid)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Courier New" panose="02070309020205020404" pitchFamily="49" charset="0"/>
              </a:rPr>
              <a:t>，控件放在网格单元里面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布局管理器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3676" y="2382983"/>
            <a:ext cx="5860473" cy="35467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619974" y="2632870"/>
            <a:ext cx="458787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</a:rPr>
              <a:t>button_one </a:t>
            </a:r>
            <a:r>
              <a:rPr lang="en-US" altLang="zh-CN" dirty="0">
                <a:latin typeface="Times New Roman" panose="02020603050405020304" pitchFamily="18" charset="0"/>
              </a:rPr>
              <a:t>= Button(text='</a:t>
            </a:r>
            <a:r>
              <a:rPr lang="zh-CN" altLang="zh-CN" dirty="0">
                <a:latin typeface="Times New Roman" panose="02020603050405020304" pitchFamily="18" charset="0"/>
              </a:rPr>
              <a:t>按钮</a:t>
            </a:r>
            <a:r>
              <a:rPr lang="en-US" altLang="zh-CN" dirty="0">
                <a:latin typeface="Times New Roman" panose="02020603050405020304" pitchFamily="18" charset="0"/>
              </a:rPr>
              <a:t>1')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button_one.pack(side=LEFT)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button_two = Button(text='</a:t>
            </a:r>
            <a:r>
              <a:rPr lang="zh-CN" altLang="zh-CN" dirty="0">
                <a:latin typeface="Times New Roman" panose="02020603050405020304" pitchFamily="18" charset="0"/>
              </a:rPr>
              <a:t>按钮</a:t>
            </a:r>
            <a:r>
              <a:rPr lang="en-US" altLang="zh-CN" dirty="0">
                <a:latin typeface="Times New Roman" panose="02020603050405020304" pitchFamily="18" charset="0"/>
              </a:rPr>
              <a:t>2')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button_two.pack(side=RIGHT)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button_three = Button(text='</a:t>
            </a:r>
            <a:r>
              <a:rPr lang="zh-CN" altLang="zh-CN" dirty="0">
                <a:latin typeface="Times New Roman" panose="02020603050405020304" pitchFamily="18" charset="0"/>
              </a:rPr>
              <a:t>按钮</a:t>
            </a:r>
            <a:r>
              <a:rPr lang="en-US" altLang="zh-CN" dirty="0">
                <a:latin typeface="Times New Roman" panose="02020603050405020304" pitchFamily="18" charset="0"/>
              </a:rPr>
              <a:t>3')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button_three.pack(side=TOP)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button_four = Button(text='</a:t>
            </a:r>
            <a:r>
              <a:rPr lang="zh-CN" altLang="zh-CN" dirty="0">
                <a:latin typeface="Times New Roman" panose="02020603050405020304" pitchFamily="18" charset="0"/>
              </a:rPr>
              <a:t>按钮</a:t>
            </a:r>
            <a:r>
              <a:rPr lang="en-US" altLang="zh-CN" dirty="0">
                <a:latin typeface="Times New Roman" panose="02020603050405020304" pitchFamily="18" charset="0"/>
              </a:rPr>
              <a:t>4')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button_four.pack(side=BOTTOM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903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示例：默认是放在中间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530" y="3427341"/>
            <a:ext cx="3847234" cy="2502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布局管理器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81989" y="1536065"/>
            <a:ext cx="11234399" cy="171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简单的案例用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pack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，实用角度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grid</a:t>
            </a:r>
            <a:endParaRPr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例如：登录界面</a:t>
            </a:r>
            <a:endParaRPr lang="zh-CN" altLang="en-US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4370" y="3816985"/>
            <a:ext cx="6575425" cy="17608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0" y="3401060"/>
            <a:ext cx="3075305" cy="2891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tkinter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概述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tkinter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组件概述</a:t>
            </a:r>
            <a:endParaRPr lang="zh-CN" altLang="zh-CN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础组件介绍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几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何布局管理器</a:t>
            </a:r>
            <a:endParaRPr lang="zh-CN" altLang="zh-CN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件处理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菜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单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8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7051" y="2948517"/>
            <a:ext cx="3492500" cy="21844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6" name="直接连接符 5"/>
          <p:cNvCxnSpPr/>
          <p:nvPr/>
        </p:nvCxnSpPr>
        <p:spPr>
          <a:xfrm>
            <a:off x="527051" y="3975100"/>
            <a:ext cx="3492500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27051" y="4493684"/>
            <a:ext cx="3492500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496484" y="3473451"/>
            <a:ext cx="21167" cy="16594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3206750" y="186690"/>
            <a:ext cx="4302760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tkinter</a:t>
            </a:r>
            <a:r>
              <a:rPr kumimoji="0" lang="zh-CN" altLang="en-US" sz="3735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布局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343" name="矩形 1"/>
          <p:cNvSpPr>
            <a:spLocks noChangeArrowheads="1"/>
          </p:cNvSpPr>
          <p:nvPr/>
        </p:nvSpPr>
        <p:spPr bwMode="auto">
          <a:xfrm>
            <a:off x="431800" y="853017"/>
            <a:ext cx="1324821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Courier New" panose="02070309020205020404" pitchFamily="49" charset="0"/>
              </a:rPr>
              <a:t>pack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Courier New" panose="02070309020205020404" pitchFamily="49" charset="0"/>
              </a:rPr>
              <a:t>布局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Courier New" panose="02070309020205020404" pitchFamily="49" charset="0"/>
              </a:rPr>
              <a:t>,place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Courier New" panose="02070309020205020404" pitchFamily="49" charset="0"/>
              </a:rPr>
              <a:t>布局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Courier New" panose="02070309020205020404" pitchFamily="49" charset="0"/>
              </a:rPr>
              <a:t>grid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Courier New" panose="02070309020205020404" pitchFamily="49" charset="0"/>
              </a:rPr>
              <a:t>布局在窗口上布置网格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Courier New" panose="02070309020205020404" pitchFamily="49" charset="0"/>
              </a:rPr>
              <a:t>(grid)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Courier New" panose="02070309020205020404" pitchFamily="49" charset="0"/>
              </a:rPr>
              <a:t>，控件放在网格单元里面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矩形 4"/>
          <p:cNvSpPr/>
          <p:nvPr/>
        </p:nvSpPr>
        <p:spPr>
          <a:xfrm>
            <a:off x="383117" y="1244601"/>
            <a:ext cx="11808883" cy="5683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import tkinter as tk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win = tk.</a:t>
            </a:r>
            <a:r>
              <a:rPr lang="en-US" altLang="zh-CN" sz="2135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k()          	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创建窗口</a:t>
            </a:r>
            <a:endParaRPr lang="zh-CN" altLang="en-US" sz="2135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win.title("Hello") 		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指定窗口标题</a:t>
            </a:r>
            <a:endParaRPr lang="zh-CN" altLang="en-US" sz="2135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label1 = tk.Label(win,text="</a:t>
            </a:r>
            <a:r>
              <a:rPr lang="zh-CN" altLang="en-US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用户名：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")  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创建属于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win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上的图文标签控件</a:t>
            </a:r>
            <a:endParaRPr lang="zh-CN" altLang="en-US" sz="2135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label2 = tk.Label(win,text="</a:t>
            </a:r>
            <a:r>
              <a:rPr lang="zh-CN" altLang="en-US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密码：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")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etUsername = tk.Entry(win)       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创建属于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win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的单行编辑框控件，用于输入用户名</a:t>
            </a:r>
            <a:endParaRPr lang="zh-CN" altLang="en-US" sz="2135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etPassword = tk.Entry(win)       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创建密码编辑框</a:t>
            </a:r>
            <a:endParaRPr lang="zh-CN" altLang="en-US" sz="2135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label1.</a:t>
            </a:r>
            <a:r>
              <a:rPr lang="en-US" altLang="zh-CN" sz="2135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grid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(row=0,column=0,padx=5,pady=5)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#label1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放在第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行第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列，上下左右都留白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像素</a:t>
            </a:r>
            <a:endParaRPr lang="zh-CN" altLang="en-US" sz="2135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label2.grid(row=1,column=0,padx=5,pady=5)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etUsername.grid(row=0,column = 1,padx=5,pady=5)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用户名输入框放在第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zh-CN" altLang="en-US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行第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列</a:t>
            </a:r>
            <a:endParaRPr lang="zh-CN" altLang="en-US" sz="2000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etPassword.grid(row=1,column = 1,padx=5,pady=5) 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密码输入框放在第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行第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列</a:t>
            </a:r>
            <a:endParaRPr lang="zh-CN" altLang="en-US" sz="2135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btLogin = tk.Button(win,text="</a:t>
            </a:r>
            <a:r>
              <a:rPr lang="zh-CN" altLang="en-US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登录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")  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创建属于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win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的按钮控件</a:t>
            </a:r>
            <a:endParaRPr lang="zh-CN" altLang="en-US" sz="2135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btLogin.grid(row=2,column=0,columnspan=2,padx=5,pady=5)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#btLogin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放在第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行第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列，跨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列</a:t>
            </a:r>
            <a:endParaRPr lang="zh-CN" altLang="en-US" sz="2135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win.mainloop()			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显示窗口</a:t>
            </a:r>
            <a:endParaRPr lang="zh-CN" altLang="en-US" sz="2135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483" name="矩形 3"/>
          <p:cNvSpPr>
            <a:spLocks noChangeArrowheads="1"/>
          </p:cNvSpPr>
          <p:nvPr/>
        </p:nvSpPr>
        <p:spPr bwMode="auto">
          <a:xfrm>
            <a:off x="3156585" y="192405"/>
            <a:ext cx="5525770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用</a:t>
            </a:r>
            <a:r>
              <a:rPr kumimoji="0" lang="en-US" altLang="zh-CN" sz="3735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grid</a:t>
            </a: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进行布局</a:t>
            </a:r>
            <a:endParaRPr kumimoji="0" lang="en-US" altLang="zh-CN" sz="3735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矩形 4"/>
          <p:cNvSpPr>
            <a:spLocks noChangeArrowheads="1"/>
          </p:cNvSpPr>
          <p:nvPr/>
        </p:nvSpPr>
        <p:spPr bwMode="auto">
          <a:xfrm>
            <a:off x="383117" y="933451"/>
            <a:ext cx="11808884" cy="584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2935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zh-CN" sz="293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一个单元格只能放一个控件，控件在单元格中</a:t>
            </a:r>
            <a:r>
              <a:rPr kumimoji="0" lang="zh-CN" altLang="zh-CN" sz="2935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居中</a:t>
            </a:r>
            <a:r>
              <a:rPr kumimoji="0" lang="zh-CN" altLang="zh-CN" sz="293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摆放。</a:t>
            </a:r>
            <a:endParaRPr kumimoji="0" lang="zh-CN" altLang="zh-CN" sz="2935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zh-CN" sz="293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不同控件高宽可以不同，因此网格不同行可以不一样高，不同列也可以不一样宽。但同一行的单元格是一样高的，同一列的单元格也是一样宽的。</a:t>
            </a:r>
            <a:endParaRPr kumimoji="0" lang="zh-CN" altLang="zh-CN" sz="2935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zh-CN" sz="293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一行的高度，以该行中包含最高控件的那个单元格为准。单元格的高度，等于该单元格中摆放的控件的高度（控件如果有上下留白，还要加上留白的高度）。列宽度也是类似的处理方式。</a:t>
            </a:r>
            <a:endParaRPr kumimoji="0" lang="en-US" altLang="zh-CN" sz="2935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zh-CN" sz="293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若不指定窗口的大小和显示位置，则窗口大小和网格的大小一样，即恰好能包裹所有控件；显示位置则由</a:t>
            </a:r>
            <a:r>
              <a:rPr kumimoji="0" lang="en-US" altLang="zh-CN" sz="293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Python</a:t>
            </a:r>
            <a:r>
              <a:rPr kumimoji="0" lang="zh-CN" altLang="zh-CN" sz="293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自行决定。</a:t>
            </a:r>
            <a:endParaRPr kumimoji="0" lang="zh-CN" altLang="zh-CN" sz="2935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zh-CN" altLang="zh-CN" sz="2935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2135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0483" name="矩形 3"/>
          <p:cNvSpPr>
            <a:spLocks noChangeArrowheads="1"/>
          </p:cNvSpPr>
          <p:nvPr/>
        </p:nvSpPr>
        <p:spPr bwMode="auto">
          <a:xfrm>
            <a:off x="2165985" y="314325"/>
            <a:ext cx="8646160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默认情况下的</a:t>
            </a:r>
            <a:r>
              <a:rPr kumimoji="0" lang="en-US" altLang="zh-CN" sz="37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grid</a:t>
            </a:r>
            <a:r>
              <a:rPr kumimoji="0" lang="zh-CN" altLang="en-US" sz="37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规则</a:t>
            </a:r>
            <a:endParaRPr kumimoji="0" lang="en-US" altLang="zh-CN" sz="3735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2359660" y="267335"/>
            <a:ext cx="65716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默认情况下的</a:t>
            </a:r>
            <a:r>
              <a:rPr kumimoji="0" lang="en-US" altLang="zh-CN" sz="37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grid</a:t>
            </a:r>
            <a:r>
              <a:rPr kumimoji="0" lang="zh-CN" altLang="en-US" sz="37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规则</a:t>
            </a:r>
            <a:endParaRPr kumimoji="0" lang="en-US" altLang="zh-CN" sz="3735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矩形 4"/>
          <p:cNvSpPr>
            <a:spLocks noChangeArrowheads="1"/>
          </p:cNvSpPr>
          <p:nvPr/>
        </p:nvSpPr>
        <p:spPr bwMode="auto">
          <a:xfrm>
            <a:off x="323427" y="1321436"/>
            <a:ext cx="11808884" cy="1896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如果指定了窗口大小，或者用户拖拽窗口边缘将窗口变大，就会发生网格小于窗口大小的情况</a:t>
            </a:r>
            <a:endParaRPr kumimoji="0" lang="en-US" altLang="zh-CN" sz="2665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665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win.geometry</a:t>
            </a: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("800</a:t>
            </a: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500+200+100")       </a:t>
            </a:r>
            <a:r>
              <a:rPr kumimoji="0" lang="zh-CN" altLang="en-US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字母</a:t>
            </a: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x</a:t>
            </a:r>
            <a:endParaRPr kumimoji="0" lang="en-US" altLang="zh-CN" sz="2665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      </a:t>
            </a:r>
            <a:r>
              <a:rPr kumimoji="0" lang="zh-CN" altLang="en-US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设定窗口宽</a:t>
            </a: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800</a:t>
            </a:r>
            <a:r>
              <a:rPr kumimoji="0" lang="zh-CN" altLang="en-US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像素，高</a:t>
            </a: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500</a:t>
            </a:r>
            <a:r>
              <a:rPr kumimoji="0" lang="zh-CN" altLang="en-US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，左上角位于（</a:t>
            </a: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200</a:t>
            </a:r>
            <a:r>
              <a:rPr kumimoji="0" lang="zh-CN" altLang="en-US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100</a:t>
            </a:r>
            <a:r>
              <a:rPr kumimoji="0" lang="zh-CN" altLang="en-US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2665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5844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1430" y="3395345"/>
            <a:ext cx="6188075" cy="29597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2618740" y="316230"/>
            <a:ext cx="4659630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grid</a:t>
            </a:r>
            <a:r>
              <a:rPr kumimoji="0" lang="zh-CN" altLang="en-US" sz="37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规则</a:t>
            </a:r>
            <a:endParaRPr kumimoji="0" lang="en-US" altLang="zh-CN" sz="3735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4243" y="1131358"/>
            <a:ext cx="11233151" cy="9118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可以做到网格随着窗口大小变化自动变化，填满窗口，</a:t>
            </a:r>
            <a:endParaRPr kumimoji="0" lang="en-US" altLang="zh-CN" sz="266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      </a:t>
            </a:r>
            <a:r>
              <a: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并且控件依然居中显示</a:t>
            </a:r>
            <a:endParaRPr kumimoji="0" lang="en-US" altLang="zh-CN" sz="266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7892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8195" y="3054985"/>
            <a:ext cx="6081395" cy="2936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3" name="矩形 14"/>
          <p:cNvSpPr/>
          <p:nvPr/>
        </p:nvSpPr>
        <p:spPr>
          <a:xfrm>
            <a:off x="287232" y="2192867"/>
            <a:ext cx="5969000" cy="4241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win.geometry("500x200") 	</a:t>
            </a:r>
            <a:endParaRPr lang="zh-CN" altLang="en-US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win.columnconfigure(0,weight = 1)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#指定第0列增量分配权重为1 </a:t>
            </a:r>
            <a:endParaRPr lang="zh-CN" altLang="en-US" sz="2135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win.columnconfigure(1,weight = 1) </a:t>
            </a:r>
            <a:endParaRPr lang="zh-CN" altLang="en-US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win.rowconfigure(0,weight = 1) 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#指定第0行增量分配权重为1 </a:t>
            </a:r>
            <a:endParaRPr lang="zh-CN" altLang="en-US" sz="2135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win.rowconfigure(1,weight = 1)</a:t>
            </a:r>
            <a:endParaRPr lang="zh-CN" altLang="en-US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win.rowconfigure(2,weight = 1)</a:t>
            </a:r>
            <a:endParaRPr lang="zh-CN" altLang="en-US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win.mainloop()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665" b="1" dirty="0">
                <a:ea typeface="宋体" panose="02010600030101010101" pitchFamily="2" charset="-122"/>
              </a:rPr>
              <a:t>行列默认增量分配权重为</a:t>
            </a:r>
            <a:r>
              <a:rPr lang="en-US" altLang="zh-CN" sz="2665" b="1" dirty="0">
                <a:ea typeface="宋体" panose="02010600030101010101" pitchFamily="2" charset="-122"/>
              </a:rPr>
              <a:t>0</a:t>
            </a:r>
            <a:r>
              <a:rPr lang="zh-CN" altLang="en-US" sz="2665" b="1" dirty="0">
                <a:ea typeface="宋体" panose="02010600030101010101" pitchFamily="2" charset="-122"/>
              </a:rPr>
              <a:t>，宽高</a:t>
            </a:r>
            <a:endParaRPr lang="en-US" altLang="zh-CN" sz="2665" b="1" dirty="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665" b="1" dirty="0">
                <a:ea typeface="宋体" panose="02010600030101010101" pitchFamily="2" charset="-122"/>
              </a:rPr>
              <a:t>不会随着窗口大小变化而变化</a:t>
            </a:r>
            <a:endParaRPr lang="zh-CN" altLang="en-US" sz="2665" b="1" dirty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2618740" y="167640"/>
            <a:ext cx="6750050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grid()</a:t>
            </a:r>
            <a:r>
              <a:rPr kumimoji="0" lang="zh-CN" altLang="en-US" sz="37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函数的</a:t>
            </a:r>
            <a:r>
              <a:rPr kumimoji="0" lang="en-US" altLang="zh-CN" sz="37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sticky</a:t>
            </a:r>
            <a:r>
              <a:rPr kumimoji="0" lang="zh-CN" altLang="en-US" sz="37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参数</a:t>
            </a:r>
            <a:endParaRPr kumimoji="0" lang="en-US" altLang="zh-CN" sz="3735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939" name="矩形 10"/>
          <p:cNvSpPr/>
          <p:nvPr/>
        </p:nvSpPr>
        <p:spPr>
          <a:xfrm>
            <a:off x="41698" y="1420918"/>
            <a:ext cx="11904133" cy="9118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342900" lvl="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665" dirty="0"/>
              <a:t>sticky</a:t>
            </a:r>
            <a:r>
              <a:rPr lang="zh-CN" altLang="zh-CN" sz="2665" dirty="0"/>
              <a:t>指明控件在单元格中的</a:t>
            </a:r>
            <a:r>
              <a:rPr lang="en-US" altLang="zh-CN" sz="2665" dirty="0"/>
              <a:t>“</a:t>
            </a:r>
            <a:r>
              <a:rPr lang="zh-CN" altLang="zh-CN" sz="2665" dirty="0"/>
              <a:t>贴边方式</a:t>
            </a:r>
            <a:r>
              <a:rPr lang="en-US" altLang="zh-CN" sz="2665" dirty="0"/>
              <a:t>”</a:t>
            </a:r>
            <a:r>
              <a:rPr lang="zh-CN" altLang="zh-CN" sz="2665" dirty="0"/>
              <a:t>，即是否要贴着单元格的四条边。该参数可以是个字符串，包含</a:t>
            </a:r>
            <a:r>
              <a:rPr lang="en-US" altLang="zh-CN" sz="2665" dirty="0"/>
              <a:t>"E","W","S","N"</a:t>
            </a:r>
            <a:r>
              <a:rPr lang="zh-CN" altLang="zh-CN" sz="2665" dirty="0"/>
              <a:t>四个字符中的一个或多个。</a:t>
            </a:r>
            <a:endParaRPr lang="en-US" altLang="zh-CN" sz="2665" dirty="0"/>
          </a:p>
        </p:txBody>
      </p:sp>
      <p:sp>
        <p:nvSpPr>
          <p:cNvPr id="39940" name="矩形 14"/>
          <p:cNvSpPr/>
          <p:nvPr/>
        </p:nvSpPr>
        <p:spPr>
          <a:xfrm>
            <a:off x="244687" y="2556722"/>
            <a:ext cx="12016316" cy="33807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label2.grid(row=1,column=0,padx=5,pady=5,</a:t>
            </a:r>
            <a:r>
              <a:rPr lang="en-US" altLang="zh-CN" sz="2135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sticky="NE"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)	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密码标签靠左上角</a:t>
            </a:r>
            <a:endParaRPr lang="zh-CN" altLang="en-US" sz="2135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etUsername.grid(row=0,column = 1,padx=5,pady=5,</a:t>
            </a:r>
            <a:r>
              <a:rPr lang="en-US" altLang="zh-CN" sz="2135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sticky="E"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)   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用户名编辑框靠右</a:t>
            </a:r>
            <a:endParaRPr lang="zh-CN" altLang="en-US" sz="2135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etPassword.grid(row=1,column = 1,padx=5,pady=5,</a:t>
            </a:r>
            <a:r>
              <a:rPr lang="en-US" altLang="zh-CN" sz="2135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sticky="EWSN"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密码编辑框占满单元格</a:t>
            </a:r>
            <a:endParaRPr lang="zh-CN" altLang="en-US" sz="2135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btLogin.grid(row=2,column=0,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	columnspan=2,padx=5,pady=5,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135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sticky="SW"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) 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登录按钮靠左下</a:t>
            </a:r>
            <a:endParaRPr lang="zh-CN" altLang="en-US" sz="2135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pic>
        <p:nvPicPr>
          <p:cNvPr id="39941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1355" y="4436110"/>
            <a:ext cx="4629785" cy="22459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2559685" y="241935"/>
            <a:ext cx="7302500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使用</a:t>
            </a:r>
            <a:r>
              <a:rPr kumimoji="0" lang="en-US" altLang="zh-CN" sz="37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Frame</a:t>
            </a:r>
            <a:r>
              <a:rPr kumimoji="0" lang="zh-CN" altLang="en-US" sz="37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控件进行布局</a:t>
            </a:r>
            <a:endParaRPr kumimoji="0" lang="en-US" altLang="zh-CN" sz="3735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1987" name="矩形 9"/>
          <p:cNvSpPr/>
          <p:nvPr/>
        </p:nvSpPr>
        <p:spPr>
          <a:xfrm>
            <a:off x="627380" y="1444625"/>
            <a:ext cx="10471150" cy="21431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342900" lvl="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665" dirty="0"/>
              <a:t>控件多了，要算每个控件行、列、</a:t>
            </a:r>
            <a:r>
              <a:rPr lang="en-US" altLang="zh-CN" sz="2665" dirty="0"/>
              <a:t>rowspan,columnspan</a:t>
            </a:r>
            <a:r>
              <a:rPr lang="zh-CN" altLang="en-US" sz="2665" dirty="0"/>
              <a:t>很麻烦</a:t>
            </a:r>
            <a:endParaRPr lang="en-US" altLang="zh-CN" sz="2665" dirty="0"/>
          </a:p>
          <a:p>
            <a:pPr marL="342900" lvl="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2665" dirty="0"/>
          </a:p>
          <a:p>
            <a:pPr marL="342900" lvl="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665" dirty="0"/>
              <a:t>Frame</a:t>
            </a:r>
            <a:r>
              <a:rPr lang="zh-CN" altLang="en-US" sz="2665" dirty="0"/>
              <a:t>控件上面还可以摆放控件，可以当作底板使用</a:t>
            </a:r>
            <a:endParaRPr lang="en-US" altLang="zh-CN" sz="2665" dirty="0"/>
          </a:p>
          <a:p>
            <a:pPr marL="342900" lvl="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2665" dirty="0"/>
          </a:p>
          <a:p>
            <a:pPr marL="342900" lvl="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665" dirty="0"/>
              <a:t>可以在</a:t>
            </a:r>
            <a:r>
              <a:rPr lang="en-US" altLang="zh-CN" sz="2665" dirty="0"/>
              <a:t>Frame</a:t>
            </a:r>
            <a:r>
              <a:rPr lang="zh-CN" altLang="en-US" sz="2665" dirty="0"/>
              <a:t>控件上面设置网格进行</a:t>
            </a:r>
            <a:r>
              <a:rPr lang="en-US" altLang="zh-CN" sz="2665" dirty="0"/>
              <a:t>Grid</a:t>
            </a:r>
            <a:r>
              <a:rPr lang="zh-CN" altLang="en-US" sz="2665" dirty="0"/>
              <a:t>布局，摆放多个控件</a:t>
            </a:r>
            <a:endParaRPr lang="en-US" altLang="zh-CN" sz="266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构建简单的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1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Frame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默认是一个不可见组件，它不在屏幕上显示，而用于组织其它组件。</a:t>
            </a:r>
            <a:endParaRPr lang="zh-CN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7921" y="3643742"/>
            <a:ext cx="7175643" cy="239683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613961" y="3795718"/>
            <a:ext cx="6609822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600" dirty="0">
                <a:latin typeface="Times New Roman" panose="02020603050405020304" pitchFamily="18" charset="0"/>
              </a:rPr>
              <a:t>root = Tk()</a:t>
            </a:r>
            <a:endParaRPr lang="zh-CN" altLang="zh-CN" sz="2600" dirty="0">
              <a:latin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</a:rPr>
              <a:t>frame = Frame(root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)</a:t>
            </a:r>
            <a:endParaRPr lang="en-US" altLang="zh-CN" sz="2600" dirty="0" smtClean="0">
              <a:latin typeface="Times New Roman" panose="02020603050405020304" pitchFamily="18" charset="0"/>
            </a:endParaRPr>
          </a:p>
          <a:p>
            <a:r>
              <a:rPr lang="en-US" altLang="zh-CN" sz="2600" dirty="0" smtClean="0">
                <a:latin typeface="Times New Roman" panose="02020603050405020304" pitchFamily="18" charset="0"/>
              </a:rPr>
              <a:t>first_label </a:t>
            </a:r>
            <a:r>
              <a:rPr lang="en-US" altLang="zh-CN" sz="2600" dirty="0">
                <a:latin typeface="Times New Roman" panose="02020603050405020304" pitchFamily="18" charset="0"/>
              </a:rPr>
              <a:t>= Label(frame,text='first label')	</a:t>
            </a:r>
            <a:endParaRPr lang="en-US" altLang="zh-CN" sz="2600" dirty="0" smtClean="0">
              <a:latin typeface="Times New Roman" panose="02020603050405020304" pitchFamily="18" charset="0"/>
            </a:endParaRPr>
          </a:p>
          <a:p>
            <a:r>
              <a:rPr lang="en-US" altLang="zh-CN" sz="2600" dirty="0" smtClean="0">
                <a:latin typeface="Times New Roman" panose="02020603050405020304" pitchFamily="18" charset="0"/>
              </a:rPr>
              <a:t>second_label </a:t>
            </a:r>
            <a:r>
              <a:rPr lang="en-US" altLang="zh-CN" sz="2600" dirty="0">
                <a:latin typeface="Times New Roman" panose="02020603050405020304" pitchFamily="18" charset="0"/>
              </a:rPr>
              <a:t>= Label(frame,text='second label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')</a:t>
            </a:r>
            <a:endParaRPr lang="zh-CN" altLang="zh-CN" sz="2600" dirty="0">
              <a:latin typeface="Times New Roman" panose="02020603050405020304" pitchFamily="18" charset="0"/>
            </a:endParaRPr>
          </a:p>
          <a:p>
            <a:r>
              <a:rPr lang="en-US" altLang="zh-CN" sz="2600" dirty="0" smtClean="0">
                <a:latin typeface="Times New Roman" panose="02020603050405020304" pitchFamily="18" charset="0"/>
              </a:rPr>
              <a:t>third_label </a:t>
            </a:r>
            <a:r>
              <a:rPr lang="en-US" altLang="zh-CN" sz="2600" dirty="0">
                <a:latin typeface="Times New Roman" panose="02020603050405020304" pitchFamily="18" charset="0"/>
              </a:rPr>
              <a:t>= Label(frame,text='third label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')</a:t>
            </a:r>
            <a:endParaRPr lang="zh-CN" altLang="zh-CN" sz="2600" dirty="0">
              <a:latin typeface="Times New Roman" panose="02020603050405020304" pitchFamily="18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231" y="4281062"/>
            <a:ext cx="2170618" cy="1759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构建简单的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7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实际中一般会利用多个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Frame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对组件进行分组排布。例</a:t>
            </a:r>
            <a:r>
              <a:rPr lang="zh-CN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使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用两个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Frame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分别容纳这三个标签，并为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Frame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添加边</a:t>
            </a:r>
            <a:r>
              <a:rPr lang="zh-CN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框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7921" y="4015593"/>
            <a:ext cx="7175643" cy="239683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699648" y="4152181"/>
            <a:ext cx="6272187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200" dirty="0">
                <a:latin typeface="Times New Roman" panose="02020603050405020304" pitchFamily="18" charset="0"/>
              </a:rPr>
              <a:t>root = Tk()</a:t>
            </a:r>
            <a:endParaRPr lang="zh-CN" altLang="zh-CN" sz="2200" dirty="0">
              <a:latin typeface="Times New Roman" panose="02020603050405020304" pitchFamily="18" charset="0"/>
            </a:endParaRPr>
          </a:p>
          <a:p>
            <a:r>
              <a:rPr lang="en-US" altLang="zh-CN" sz="2200" dirty="0" smtClean="0">
                <a:latin typeface="Times New Roman" panose="02020603050405020304" pitchFamily="18" charset="0"/>
              </a:rPr>
              <a:t>frame </a:t>
            </a:r>
            <a:r>
              <a:rPr lang="en-US" altLang="zh-CN" sz="2200" dirty="0">
                <a:latin typeface="Times New Roman" panose="02020603050405020304" pitchFamily="18" charset="0"/>
              </a:rPr>
              <a:t>= Frame(root)</a:t>
            </a:r>
            <a:endParaRPr lang="zh-CN" altLang="zh-CN" sz="2200" dirty="0">
              <a:latin typeface="Times New Roman" panose="02020603050405020304" pitchFamily="18" charset="0"/>
            </a:endParaRPr>
          </a:p>
          <a:p>
            <a:r>
              <a:rPr lang="en-US" altLang="zh-CN" sz="2200" dirty="0" smtClean="0">
                <a:latin typeface="Times New Roman" panose="02020603050405020304" pitchFamily="18" charset="0"/>
              </a:rPr>
              <a:t>frame2 </a:t>
            </a:r>
            <a:r>
              <a:rPr lang="en-US" altLang="zh-CN" sz="2200" dirty="0">
                <a:latin typeface="Times New Roman" panose="02020603050405020304" pitchFamily="18" charset="0"/>
              </a:rPr>
              <a:t>= Frame(root,borderwidth=4,relief=GROOVE)</a:t>
            </a:r>
            <a:endParaRPr lang="zh-CN" altLang="zh-CN" sz="2200" dirty="0">
              <a:latin typeface="Times New Roman" panose="02020603050405020304" pitchFamily="18" charset="0"/>
            </a:endParaRPr>
          </a:p>
          <a:p>
            <a:r>
              <a:rPr lang="en-US" altLang="zh-CN" sz="2200" dirty="0" smtClean="0">
                <a:latin typeface="Times New Roman" panose="02020603050405020304" pitchFamily="18" charset="0"/>
              </a:rPr>
              <a:t>first_label </a:t>
            </a:r>
            <a:r>
              <a:rPr lang="en-US" altLang="zh-CN" sz="2200" dirty="0">
                <a:latin typeface="Times New Roman" panose="02020603050405020304" pitchFamily="18" charset="0"/>
              </a:rPr>
              <a:t>= Label(frame,text='first label')</a:t>
            </a:r>
            <a:endParaRPr lang="zh-CN" altLang="zh-CN" sz="2200" dirty="0">
              <a:latin typeface="Times New Roman" panose="02020603050405020304" pitchFamily="18" charset="0"/>
            </a:endParaRPr>
          </a:p>
          <a:p>
            <a:r>
              <a:rPr lang="en-US" altLang="zh-CN" sz="2200" dirty="0" smtClean="0">
                <a:latin typeface="Times New Roman" panose="02020603050405020304" pitchFamily="18" charset="0"/>
              </a:rPr>
              <a:t>second_label </a:t>
            </a:r>
            <a:r>
              <a:rPr lang="en-US" altLang="zh-CN" sz="2200" dirty="0">
                <a:latin typeface="Times New Roman" panose="02020603050405020304" pitchFamily="18" charset="0"/>
              </a:rPr>
              <a:t>= Label(frame2,text='second label')</a:t>
            </a:r>
            <a:endParaRPr lang="zh-CN" altLang="zh-CN" sz="2200" dirty="0">
              <a:latin typeface="Times New Roman" panose="02020603050405020304" pitchFamily="18" charset="0"/>
            </a:endParaRPr>
          </a:p>
          <a:p>
            <a:r>
              <a:rPr lang="en-US" altLang="zh-CN" sz="2200" dirty="0" smtClean="0">
                <a:latin typeface="Times New Roman" panose="02020603050405020304" pitchFamily="18" charset="0"/>
              </a:rPr>
              <a:t>third_label </a:t>
            </a:r>
            <a:r>
              <a:rPr lang="en-US" altLang="zh-CN" sz="2200" dirty="0">
                <a:latin typeface="Times New Roman" panose="02020603050405020304" pitchFamily="18" charset="0"/>
              </a:rPr>
              <a:t>= Label(frame2,text='third label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')</a:t>
            </a:r>
            <a:endParaRPr lang="zh-CN" altLang="zh-CN" sz="2200" dirty="0">
              <a:latin typeface="Times New Roman" panose="02020603050405020304" pitchFamily="18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459" y="4460730"/>
            <a:ext cx="2240210" cy="1951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403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0767" y="781051"/>
            <a:ext cx="8441267" cy="557106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" name="直接箭头连接符 7"/>
          <p:cNvCxnSpPr/>
          <p:nvPr/>
        </p:nvCxnSpPr>
        <p:spPr>
          <a:xfrm>
            <a:off x="939800" y="3536951"/>
            <a:ext cx="988484" cy="15324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6" name="文本框 9"/>
          <p:cNvSpPr txBox="1"/>
          <p:nvPr/>
        </p:nvSpPr>
        <p:spPr>
          <a:xfrm>
            <a:off x="304800" y="3045884"/>
            <a:ext cx="15722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frm00Blue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963084" y="1805517"/>
            <a:ext cx="965200" cy="12001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6976533" y="6136217"/>
            <a:ext cx="1585384" cy="4296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9" name="文本框 17"/>
          <p:cNvSpPr txBox="1"/>
          <p:nvPr/>
        </p:nvSpPr>
        <p:spPr>
          <a:xfrm>
            <a:off x="8561917" y="6271684"/>
            <a:ext cx="193463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frm20Green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10155767" y="1900767"/>
            <a:ext cx="480484" cy="9609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41" name="文本框 23"/>
          <p:cNvSpPr txBox="1"/>
          <p:nvPr/>
        </p:nvSpPr>
        <p:spPr>
          <a:xfrm>
            <a:off x="10342033" y="2863851"/>
            <a:ext cx="18091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frm11Yellow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10102851" y="1329267"/>
            <a:ext cx="533400" cy="42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43" name="文本框 26"/>
          <p:cNvSpPr txBox="1"/>
          <p:nvPr/>
        </p:nvSpPr>
        <p:spPr>
          <a:xfrm>
            <a:off x="10636251" y="1083733"/>
            <a:ext cx="15214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frm01Red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1953684" y="1623484"/>
            <a:ext cx="8388351" cy="1270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928284" y="5941484"/>
            <a:ext cx="8413751" cy="1481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691467" y="1136651"/>
            <a:ext cx="0" cy="52154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2891155" y="65405"/>
            <a:ext cx="6832600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使用</a:t>
            </a:r>
            <a:r>
              <a:rPr kumimoji="0" lang="en-US" altLang="zh-CN" sz="373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Frame</a:t>
            </a:r>
            <a:r>
              <a:rPr kumimoji="0" lang="zh-CN" altLang="en-US" sz="373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控件进行布局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07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消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息对话框（</a:t>
            </a:r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messagebox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）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08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：用户登录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矩形 4"/>
          <p:cNvSpPr/>
          <p:nvPr/>
        </p:nvSpPr>
        <p:spPr>
          <a:xfrm>
            <a:off x="274532" y="1156971"/>
            <a:ext cx="11808883" cy="51269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import tkinter as tk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win = tk.Tk()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win.title('</a:t>
            </a:r>
            <a:r>
              <a:rPr lang="zh-CN" altLang="en-US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人事系统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')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frm01Red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 = tk.Frame(win,bg="red",highlightthickness=2)</a:t>
            </a:r>
            <a:r>
              <a:rPr lang="en-US" altLang="zh-CN" sz="186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#</a:t>
            </a:r>
            <a:r>
              <a:rPr lang="zh-CN" altLang="en-US" sz="186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背景红色，边框宽度</a:t>
            </a:r>
            <a:r>
              <a:rPr lang="en-US" altLang="zh-CN" sz="186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zh-CN" altLang="en-US" sz="1865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frm01Red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.grid(row=0,column=1,sticky="WE")</a:t>
            </a:r>
            <a:endParaRPr lang="zh-CN" altLang="en-US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tk.Label(</a:t>
            </a:r>
            <a:r>
              <a:rPr lang="en-US" altLang="zh-CN" sz="2135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frm01Red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, text="</a:t>
            </a:r>
            <a:r>
              <a:rPr lang="zh-CN" altLang="en-US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姓名：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").grid(row=0,column=0,padx=6,pady=6)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tk.Entry(</a:t>
            </a:r>
            <a:r>
              <a:rPr lang="en-US" altLang="zh-CN" sz="2135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frm01Red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).grid(row=0,column=1,padx=6,pady=6)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tk.Label(</a:t>
            </a:r>
            <a:r>
              <a:rPr lang="en-US" altLang="zh-CN" sz="2135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frm01Red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, text="</a:t>
            </a:r>
            <a:r>
              <a:rPr lang="zh-CN" altLang="en-US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手机号：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").grid(row=0,column=2,padx=6,pady=6)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tk.Entry(</a:t>
            </a:r>
            <a:r>
              <a:rPr lang="en-US" altLang="zh-CN" sz="2135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frm01Red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).grid(row=0,column=3,padx=6,pady=6)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tk.Button(</a:t>
            </a:r>
            <a:r>
              <a:rPr lang="en-US" altLang="zh-CN" sz="2135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frm01Red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,text="</a:t>
            </a:r>
            <a:r>
              <a:rPr lang="zh-CN" altLang="en-US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更新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").grid(row=0,column=4,padx=6,pady=6)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solidFill>
                  <a:srgbClr val="070CE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frm00Blue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 = tk.Frame(win, bg="blue",highlightthickness=2)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solidFill>
                  <a:srgbClr val="070CE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frm00Blue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.grid(row=0,column=0,rowspan=2,sticky="NS")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tk.Label(</a:t>
            </a:r>
            <a:r>
              <a:rPr lang="en-US" altLang="zh-CN" sz="2135" b="1" dirty="0">
                <a:solidFill>
                  <a:srgbClr val="070CE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frm00Blue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,text="</a:t>
            </a:r>
            <a:r>
              <a:rPr lang="zh-CN" altLang="en-US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筛选条件：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").grid( row = 0,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			padx=6,pady=6,sticky="W")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tk.Checkbutton(</a:t>
            </a:r>
            <a:r>
              <a:rPr lang="en-US" altLang="zh-CN" sz="2135" b="1" dirty="0">
                <a:solidFill>
                  <a:srgbClr val="070CE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frm00Blue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,text="</a:t>
            </a:r>
            <a:r>
              <a:rPr lang="zh-CN" altLang="en-US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男性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").grid( row = 1,padx=6,pady=6)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tk.Checkbutton(</a:t>
            </a:r>
            <a:r>
              <a:rPr lang="en-US" altLang="zh-CN" sz="2135" b="1" dirty="0">
                <a:solidFill>
                  <a:srgbClr val="070CE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frm00Blue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,text="</a:t>
            </a:r>
            <a:r>
              <a:rPr lang="zh-CN" altLang="en-US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女性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").grid( row = 2,padx=6,pady=6)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tk.Checkbutton(</a:t>
            </a:r>
            <a:r>
              <a:rPr lang="en-US" altLang="zh-CN" sz="2135" b="1" dirty="0">
                <a:solidFill>
                  <a:srgbClr val="070CE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frm00Blue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,text="</a:t>
            </a:r>
            <a:r>
              <a:rPr lang="zh-CN" altLang="en-US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博士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").grid( row = 3,padx=6,pady=6)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6083" name="矩形 3"/>
          <p:cNvSpPr/>
          <p:nvPr/>
        </p:nvSpPr>
        <p:spPr>
          <a:xfrm>
            <a:off x="2559050" y="62865"/>
            <a:ext cx="5346700" cy="6661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3735" dirty="0">
                <a:solidFill>
                  <a:schemeClr val="tx2"/>
                </a:solidFill>
              </a:rPr>
              <a:t>使用</a:t>
            </a:r>
            <a:r>
              <a:rPr lang="en-US" altLang="zh-CN" sz="3735" dirty="0">
                <a:solidFill>
                  <a:schemeClr val="tx2"/>
                </a:solidFill>
              </a:rPr>
              <a:t>Frame</a:t>
            </a:r>
            <a:r>
              <a:rPr lang="zh-CN" altLang="en-US" sz="3735" dirty="0">
                <a:solidFill>
                  <a:schemeClr val="tx2"/>
                </a:solidFill>
              </a:rPr>
              <a:t>控件</a:t>
            </a:r>
            <a:endParaRPr lang="en-US" altLang="zh-CN" sz="3735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矩形 4"/>
          <p:cNvSpPr>
            <a:spLocks noChangeArrowheads="1"/>
          </p:cNvSpPr>
          <p:nvPr/>
        </p:nvSpPr>
        <p:spPr bwMode="auto">
          <a:xfrm>
            <a:off x="191982" y="1306196"/>
            <a:ext cx="11808884" cy="512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35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tk.Label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rgbClr val="070CEB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frm00Blue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,text="</a:t>
            </a:r>
            <a:r>
              <a:rPr kumimoji="0" lang="zh-CN" altLang="en-US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符合条件的名单：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").grid( row = 4,</a:t>
            </a:r>
            <a:endParaRPr kumimoji="0" lang="en-US" altLang="zh-CN" sz="2135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kumimoji="0" lang="en-US" altLang="zh-CN" sz="2135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padx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=6,sticky="W")</a:t>
            </a:r>
            <a:endParaRPr kumimoji="0" lang="en-US" altLang="zh-CN" sz="2135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35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nameList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2135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tk.Listbox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rgbClr val="070CEB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frm00Blue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kumimoji="0" lang="en-US" altLang="zh-CN" sz="2135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35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nameList.grid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(row=5,padx=6,pady=6)</a:t>
            </a:r>
            <a:endParaRPr kumimoji="0" lang="en-US" altLang="zh-CN" sz="2135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 x in ['</a:t>
            </a:r>
            <a:r>
              <a:rPr kumimoji="0" lang="zh-CN" altLang="en-US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张三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','</a:t>
            </a:r>
            <a:r>
              <a:rPr kumimoji="0" lang="zh-CN" altLang="en-US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李四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','</a:t>
            </a:r>
            <a:r>
              <a:rPr kumimoji="0" lang="zh-CN" altLang="en-US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王五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','</a:t>
            </a:r>
            <a:r>
              <a:rPr kumimoji="0" lang="zh-CN" altLang="en-US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李丽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','</a:t>
            </a:r>
            <a:r>
              <a:rPr kumimoji="0" lang="zh-CN" altLang="en-US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刘娟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']:</a:t>
            </a:r>
            <a:endParaRPr kumimoji="0" lang="en-US" altLang="zh-CN" sz="2135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en-US" altLang="zh-CN" sz="2135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nameList.insert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135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tk.END,x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 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kumimoji="0" lang="zh-CN" altLang="en-US" sz="213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将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kumimoji="0" lang="zh-CN" altLang="en-US" sz="213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插入到列表框尾部。</a:t>
            </a:r>
            <a:endParaRPr kumimoji="0" lang="zh-CN" altLang="en-US" sz="2135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frm20Green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2135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tk.Frame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(win, </a:t>
            </a:r>
            <a:r>
              <a:rPr kumimoji="0" lang="en-US" altLang="zh-CN" sz="2135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bg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='green',</a:t>
            </a:r>
            <a:r>
              <a:rPr kumimoji="0" lang="en-US" altLang="zh-CN" sz="2135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highlightthickness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=2)</a:t>
            </a:r>
            <a:endParaRPr kumimoji="0" lang="en-US" altLang="zh-CN" sz="2135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frm20Green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.grid(row=2,column=0,columnspan=2,sticky="WE")</a:t>
            </a:r>
            <a:endParaRPr kumimoji="0" lang="en-US" altLang="zh-CN" sz="2135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35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tk.Label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frm20Green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text="</a:t>
            </a:r>
            <a:r>
              <a:rPr kumimoji="0" lang="zh-CN" altLang="en-US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提示：目前一切正常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").grid(row=0,padx=6,pady=6) </a:t>
            </a:r>
            <a:endParaRPr kumimoji="0" lang="en-US" altLang="zh-CN" sz="2135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frm11Yellow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2135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tk.Frame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(win, </a:t>
            </a:r>
            <a:r>
              <a:rPr kumimoji="0" lang="en-US" altLang="zh-CN" sz="2135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bg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='yellow',</a:t>
            </a:r>
            <a:r>
              <a:rPr kumimoji="0" lang="en-US" altLang="zh-CN" sz="2135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highlightthickness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=2)</a:t>
            </a:r>
            <a:endParaRPr kumimoji="0" lang="en-US" altLang="zh-CN" sz="2135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frm11Yellow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.grid(row=1,column=1,sticky="NSWE") 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kumimoji="0" lang="zh-CN" altLang="en-US" sz="213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要贴住单元格四条边</a:t>
            </a:r>
            <a:endParaRPr kumimoji="0" lang="zh-CN" altLang="en-US" sz="2135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frm11Yellow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.rowconfigure(1,weight=1) 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kumimoji="0" lang="zh-CN" altLang="en-US" sz="213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使得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frm11Yellow</a:t>
            </a:r>
            <a:r>
              <a:rPr kumimoji="0" lang="zh-CN" altLang="en-US" sz="213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中第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kumimoji="0" lang="zh-CN" altLang="en-US" sz="213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行高度会自动伸缩</a:t>
            </a:r>
            <a:endParaRPr kumimoji="0" lang="zh-CN" altLang="en-US" sz="2135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frm11Yellow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.columnconfigure(0, weight=1)</a:t>
            </a:r>
            <a:endParaRPr kumimoji="0" lang="zh-CN" altLang="en-US" sz="2135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35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tk.Label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frm11Yellow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,text="</a:t>
            </a:r>
            <a:r>
              <a:rPr kumimoji="0" lang="zh-CN" altLang="en-US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简历：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").grid(row=0,</a:t>
            </a:r>
            <a:endParaRPr kumimoji="0" lang="en-US" altLang="zh-CN" sz="2135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kumimoji="0" lang="en-US" altLang="zh-CN" sz="2135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padx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=6,pady=6,sticky="W")</a:t>
            </a:r>
            <a:endParaRPr kumimoji="0" lang="en-US" altLang="zh-CN" sz="2135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35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tk.Text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frm11Yellow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).grid(row=1,padx=15,pady=15,sticky="NSWE")</a:t>
            </a:r>
            <a:endParaRPr kumimoji="0" lang="en-US" altLang="zh-CN" sz="2135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sticky="NSWE"</a:t>
            </a:r>
            <a:r>
              <a:rPr kumimoji="0" lang="zh-CN" altLang="en-US" sz="213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使得该多行编辑框会自动保持填满整个单元格</a:t>
            </a:r>
            <a:endParaRPr kumimoji="0" lang="en-US" altLang="zh-CN" sz="2135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7107" name="矩形 3"/>
          <p:cNvSpPr/>
          <p:nvPr/>
        </p:nvSpPr>
        <p:spPr>
          <a:xfrm>
            <a:off x="2320290" y="182245"/>
            <a:ext cx="9168765" cy="6661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3735" dirty="0">
                <a:solidFill>
                  <a:schemeClr val="tx2"/>
                </a:solidFill>
              </a:rPr>
              <a:t>使用</a:t>
            </a:r>
            <a:r>
              <a:rPr lang="en-US" altLang="zh-CN" sz="3735" dirty="0">
                <a:solidFill>
                  <a:schemeClr val="tx2"/>
                </a:solidFill>
              </a:rPr>
              <a:t>Frame</a:t>
            </a:r>
            <a:r>
              <a:rPr lang="zh-CN" altLang="en-US" sz="3735" dirty="0">
                <a:solidFill>
                  <a:schemeClr val="tx2"/>
                </a:solidFill>
              </a:rPr>
              <a:t>控件</a:t>
            </a:r>
            <a:endParaRPr lang="en-US" altLang="zh-CN" sz="3735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矩形 4"/>
          <p:cNvSpPr/>
          <p:nvPr/>
        </p:nvSpPr>
        <p:spPr>
          <a:xfrm>
            <a:off x="191982" y="1873886"/>
            <a:ext cx="11808883" cy="1407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win.rowconfigure(1, weight=1) 	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win.columnconfigure(1, weight=1)</a:t>
            </a:r>
            <a:endParaRPr lang="zh-CN" altLang="en-US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win.mainloop()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8131" name="矩形 3"/>
          <p:cNvSpPr/>
          <p:nvPr/>
        </p:nvSpPr>
        <p:spPr>
          <a:xfrm>
            <a:off x="2185670" y="346710"/>
            <a:ext cx="5944235" cy="6661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3735" dirty="0">
                <a:solidFill>
                  <a:schemeClr val="tx2"/>
                </a:solidFill>
              </a:rPr>
              <a:t>使用</a:t>
            </a:r>
            <a:r>
              <a:rPr lang="en-US" altLang="zh-CN" sz="3735" dirty="0">
                <a:solidFill>
                  <a:schemeClr val="tx2"/>
                </a:solidFill>
              </a:rPr>
              <a:t>Frame</a:t>
            </a:r>
            <a:r>
              <a:rPr lang="zh-CN" altLang="en-US" sz="3735" dirty="0">
                <a:solidFill>
                  <a:schemeClr val="tx2"/>
                </a:solidFill>
              </a:rPr>
              <a:t>控件进行布局</a:t>
            </a:r>
            <a:endParaRPr lang="en-US" altLang="zh-CN" sz="3735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构建简单的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5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Entry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组件可接收用户输入的单行文本，若该组件与可变数据关联，程序将能根据用户的输入自动更新数据；若同时可变数据又与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Label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组件关联，用户便可主动修改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Label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显示的信息。</a:t>
            </a:r>
            <a:endParaRPr lang="zh-CN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文本框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7921" y="4015593"/>
            <a:ext cx="6626077" cy="239683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2106475" y="4244514"/>
            <a:ext cx="499209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</a:rPr>
              <a:t>root = Tk()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frame = Frame(root)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data </a:t>
            </a:r>
            <a:r>
              <a:rPr lang="en-US" altLang="zh-CN" dirty="0">
                <a:latin typeface="Times New Roman" panose="02020603050405020304" pitchFamily="18" charset="0"/>
              </a:rPr>
              <a:t>= StringVar</a:t>
            </a:r>
            <a:r>
              <a:rPr lang="en-US" altLang="zh-CN" dirty="0" smtClean="0">
                <a:latin typeface="Times New Roman" panose="02020603050405020304" pitchFamily="18" charset="0"/>
              </a:rPr>
              <a:t>()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label = Label(frame,textvariable=data</a:t>
            </a:r>
            <a:r>
              <a:rPr lang="en-US" altLang="zh-CN" dirty="0" smtClean="0">
                <a:latin typeface="Times New Roman" panose="02020603050405020304" pitchFamily="18" charset="0"/>
              </a:rPr>
              <a:t>) entry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dirty="0" smtClean="0">
                <a:latin typeface="Times New Roman" panose="02020603050405020304" pitchFamily="18" charset="0"/>
              </a:rPr>
              <a:t>Entry(frame,textvariable=data)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01" y="3980957"/>
            <a:ext cx="2219907" cy="1137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00" y="5214010"/>
            <a:ext cx="2219907" cy="1137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60813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多学一招：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371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全称为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Model-View-Controller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，即模型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控制器，按照此种设计模式设计程序时会将应用程序的输入、处理和输出分开，把程序分成三个核心部分：模型、视图和控制器，如此开发人员可使每个核心处理自己的任务。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60813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多学一招：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设计模式中这三个核心部分的具体任务分别如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7849" y="3168248"/>
            <a:ext cx="3581800" cy="227515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6208" y="5138602"/>
            <a:ext cx="2345081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panose="02010600030101010101" charset="-122"/>
              </a:rPr>
              <a:t>模型</a:t>
            </a:r>
            <a:endParaRPr lang="zh-CN" altLang="en-US" sz="2800" b="1" noProof="1">
              <a:solidFill>
                <a:srgbClr val="FFFFFF"/>
              </a:solidFill>
              <a:ea typeface="等线" panose="02010600030101010101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3330059"/>
            <a:ext cx="3581800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应用程序核心，用于处理应用程序数据逻辑的部分。</a:t>
            </a:r>
            <a:endParaRPr lang="en-US" altLang="zh-CN" sz="2800" dirty="0"/>
          </a:p>
        </p:txBody>
      </p:sp>
      <p:sp>
        <p:nvSpPr>
          <p:cNvPr id="11" name="矩形 10"/>
          <p:cNvSpPr/>
          <p:nvPr/>
        </p:nvSpPr>
        <p:spPr>
          <a:xfrm>
            <a:off x="4404148" y="3168248"/>
            <a:ext cx="3581800" cy="227515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22507" y="5138602"/>
            <a:ext cx="2345081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panose="02010600030101010101" charset="-122"/>
              </a:rPr>
              <a:t>视图</a:t>
            </a:r>
            <a:endParaRPr lang="zh-CN" altLang="en-US" sz="2800" b="1" noProof="1">
              <a:solidFill>
                <a:srgbClr val="FFFFFF"/>
              </a:solidFill>
              <a:ea typeface="等线" panose="02010600030101010101" charset="-122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4404148" y="3330060"/>
            <a:ext cx="3581800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应用程序中显示数据的部分，通常根据模型数据创建。</a:t>
            </a:r>
            <a:endParaRPr lang="en-US" altLang="zh-CN" sz="2800" dirty="0"/>
          </a:p>
        </p:txBody>
      </p:sp>
      <p:sp>
        <p:nvSpPr>
          <p:cNvPr id="14" name="矩形 13"/>
          <p:cNvSpPr/>
          <p:nvPr/>
        </p:nvSpPr>
        <p:spPr>
          <a:xfrm>
            <a:off x="8372658" y="3168248"/>
            <a:ext cx="3581800" cy="227515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91017" y="5138602"/>
            <a:ext cx="2345081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>
                <a:solidFill>
                  <a:srgbClr val="FFFFFF"/>
                </a:solidFill>
                <a:ea typeface="等线" panose="02010600030101010101" charset="-122"/>
              </a:rPr>
              <a:t>控制器</a:t>
            </a:r>
            <a:endParaRPr lang="zh-CN" altLang="en-US" sz="2800" b="1" noProof="1">
              <a:solidFill>
                <a:srgbClr val="FFFFFF"/>
              </a:solidFill>
              <a:ea typeface="等线" panose="02010600030101010101" charset="-122"/>
            </a:endParaRP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8372658" y="3168248"/>
            <a:ext cx="3581800" cy="224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dirty="0"/>
              <a:t>应用程序中处理用户交互的部分。通常负责从视图读取数据，根据用户输入修改数据并将数据发送给模型。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60813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多学一招：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设计模式的框架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下图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255" y="2402465"/>
            <a:ext cx="4361585" cy="3878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tkinter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概述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tkinter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组件概述</a:t>
            </a:r>
            <a:endParaRPr lang="zh-CN" altLang="zh-CN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础组件介绍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几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何布局管理器</a:t>
            </a:r>
            <a:endParaRPr lang="zh-CN" altLang="zh-CN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件处理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菜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单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核心组件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577849" y="1756684"/>
            <a:ext cx="5324187" cy="334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块提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供了许多组件，其中最核心的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个核心组件及其描述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右表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048" y="1756684"/>
            <a:ext cx="542925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核心组件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这些核心组件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都由其同名类定义，使用类的构造方法可以创建相应的组件对象。这些类的构造方法都有相同的语法格式，以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04109" y="3836006"/>
            <a:ext cx="8922327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3089231" y="4076008"/>
            <a:ext cx="62784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Button(master=None, cnf={}, **kw)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04109" y="4913427"/>
            <a:ext cx="8922327" cy="1363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master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-- 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用于指定该组件对象所属的组件，即指定其父组件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cnf -- 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个字典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以“键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值”的形式设置组件对象的属性，属性之间以逗号分隔。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98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tkinter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概述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tkinter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组件概述</a:t>
            </a:r>
            <a:endParaRPr lang="zh-CN" altLang="zh-CN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础组件介绍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几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何布局管理器</a:t>
            </a:r>
            <a:endParaRPr lang="zh-CN" altLang="zh-CN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件处理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菜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单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组件的通用属性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3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组件的大小默认由组件的内容决定，但开发人员可通过组件的</a:t>
            </a:r>
            <a:r>
              <a:rPr lang="x-none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width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x-none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height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属性设置组件的尺寸。</a:t>
            </a:r>
            <a:endParaRPr lang="zh-CN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组件大小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组件的通用属性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99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程序中通常使用十六进制数字表示颜色，例如“</a:t>
            </a:r>
            <a:r>
              <a:rPr lang="x-none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#FFF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”表示白色、“</a:t>
            </a:r>
            <a:r>
              <a:rPr lang="x-none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#FFFF00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”表示黄色、“</a:t>
            </a:r>
            <a:r>
              <a:rPr lang="x-none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#00FFFF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”表示青色。</a:t>
            </a:r>
            <a:endParaRPr lang="zh-CN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组件的通用属性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663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组件的字体通过属性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font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设置，该属性是一个三元组，组内元素依次为表示字体名称的字符串、表示字体大小的数字和表示字体附加信息（如样式）的字符串。</a:t>
            </a:r>
            <a:endParaRPr lang="zh-CN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组件字体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94664" y="5142858"/>
            <a:ext cx="7563736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459670" y="5382860"/>
            <a:ext cx="56337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font=('italic', 12, 'italic underline')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组件的通用属性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99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锚点是用来定义组件中文本相对位置的参考点，组件的</a:t>
            </a:r>
            <a:r>
              <a:rPr lang="x-none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anchor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属性用于设置锚点，即设置组件的停靠位置</a:t>
            </a:r>
            <a:r>
              <a:rPr lang="zh-CN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锚点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023" y="3731633"/>
            <a:ext cx="2727181" cy="269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组件的通用属性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7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组件的样式指其立体表现形式，通过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relief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属性设置，该属性的取值为常量，常用取值有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FLAT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RAISED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SUNKEN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GROOVE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RIDGE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SOLID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组件样式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44" y="3574474"/>
            <a:ext cx="2649569" cy="28302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1247920" y="4142509"/>
            <a:ext cx="6756828" cy="226218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1330756" y="4304106"/>
            <a:ext cx="646040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</a:rPr>
              <a:t>button_one = Button(root, text ="Button1", relief=FLAT)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</a:rPr>
              <a:t>button_two = Button(root, text ="Button2", relief=RAISED)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</a:rPr>
              <a:t>button_three = Button(root,text ="Button3", relief=SUNKEN)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</a:rPr>
              <a:t>button_four = Button(root,text ="Button4", relief=GROOVE)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</a:rPr>
              <a:t>button_five = Button(root, text ="Button5", relief=RIDGE)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</a:rPr>
              <a:t>button_six = Button(root, text ="Button6", relief=SOLID)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组件的通用属性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1" y="2242797"/>
            <a:ext cx="597029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tkinter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内置了一些位图，通过</a:t>
            </a:r>
            <a:r>
              <a:rPr lang="x-none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bitmap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属性可以在组件中显示位图。</a:t>
            </a:r>
            <a:r>
              <a:rPr lang="x-none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bitmap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属性取值及该值对应的位图</a:t>
            </a:r>
            <a:r>
              <a:rPr lang="zh-CN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右表</a:t>
            </a:r>
            <a:r>
              <a:rPr lang="zh-CN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所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示。</a:t>
            </a:r>
            <a:endParaRPr lang="zh-CN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位图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747" y="2242797"/>
            <a:ext cx="2677107" cy="4151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组件的通用属性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模块支持以下三种方式设置组件属性：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94664" y="2621331"/>
            <a:ext cx="7563736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3459670" y="2861333"/>
            <a:ext cx="58090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button = Button(top, text="clock")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94664" y="3979076"/>
            <a:ext cx="7563736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4090052" y="4219078"/>
            <a:ext cx="45482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button["text"] = "unclock"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94664" y="5295258"/>
            <a:ext cx="7563736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2666496" y="5535260"/>
            <a:ext cx="73953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button.config(text="unclock", relief=FLAT)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2589530" y="181610"/>
            <a:ext cx="573468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控件属性和事件响应概述</a:t>
            </a:r>
            <a:endParaRPr kumimoji="0" lang="en-US" altLang="zh-CN" sz="3735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603" name="矩形 4"/>
          <p:cNvSpPr>
            <a:spLocks noChangeArrowheads="1"/>
          </p:cNvSpPr>
          <p:nvPr/>
        </p:nvSpPr>
        <p:spPr bwMode="auto">
          <a:xfrm>
            <a:off x="259927" y="1456056"/>
            <a:ext cx="11808884" cy="452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有的控件必须和一个变量相关联，取变量值或设置变量值，就是取或设置该控件的属性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 = </a:t>
            </a:r>
            <a:r>
              <a:rPr kumimoji="0" lang="en-US" altLang="zh-CN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tk.StringVar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0" lang="en-US" altLang="zh-CN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s.set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("sin(x)")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0" lang="en-US" altLang="zh-CN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tk.Entry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win,</a:t>
            </a:r>
            <a:r>
              <a:rPr kumimoji="0" lang="en-US" altLang="zh-CN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textvariable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s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print(</a:t>
            </a:r>
            <a:r>
              <a:rPr kumimoji="0" lang="en-US" altLang="zh-CN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s.get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())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2215727" y="108162"/>
            <a:ext cx="11423651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控件</a:t>
            </a: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属性</a:t>
            </a:r>
            <a:r>
              <a:rPr kumimoji="0" lang="zh-CN" altLang="en-US" sz="37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和事件响应</a:t>
            </a: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概述</a:t>
            </a:r>
            <a:endParaRPr kumimoji="0" lang="en-US" altLang="zh-CN" sz="3735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627" name="矩形 4"/>
          <p:cNvSpPr>
            <a:spLocks noChangeArrowheads="1"/>
          </p:cNvSpPr>
          <p:nvPr/>
        </p:nvSpPr>
        <p:spPr bwMode="auto">
          <a:xfrm>
            <a:off x="289137" y="1545591"/>
            <a:ext cx="11808884" cy="395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2665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65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创建有些控件时，可以用</a:t>
            </a:r>
            <a:r>
              <a:rPr kumimoji="0" lang="en-US" altLang="zh-CN" sz="2665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command</a:t>
            </a:r>
            <a:r>
              <a:rPr kumimoji="0" lang="zh-CN" altLang="en-US" sz="2665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参数指定控件的事件响应函数</a:t>
            </a:r>
            <a:endParaRPr kumimoji="0" lang="en-US" altLang="zh-CN" sz="2665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665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65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kumimoji="0" lang="en-US" altLang="zh-CN" sz="2135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tk.Button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135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win,text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="</a:t>
            </a:r>
            <a:r>
              <a:rPr kumimoji="0" lang="zh-CN" altLang="en-US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显示函数图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",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command = </a:t>
            </a:r>
            <a:r>
              <a:rPr kumimoji="0" lang="en-US" altLang="zh-CN" sz="2135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myfunc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kumimoji="0" lang="en-US" altLang="zh-CN" sz="2135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myfunc</a:t>
            </a:r>
            <a:r>
              <a:rPr kumimoji="0" lang="zh-CN" altLang="en-US" sz="213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是函数名</a:t>
            </a:r>
            <a:endParaRPr kumimoji="0" lang="en-US" altLang="zh-CN" sz="2135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65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kumimoji="0" lang="en-US" altLang="zh-CN" sz="2135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chk1=</a:t>
            </a:r>
            <a:r>
              <a:rPr lang="en-US" altLang="zh-CN" sz="2135" b="1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Button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135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win,text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="</a:t>
            </a:r>
            <a:r>
              <a:rPr kumimoji="0" lang="zh-CN" altLang="en-US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显示函数图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",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command = </a:t>
            </a:r>
            <a:r>
              <a:rPr kumimoji="0" lang="en-US" altLang="zh-CN" sz="2135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lambda:print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("hello")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kumimoji="0" lang="en-US" altLang="zh-CN" sz="2135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135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65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可以用控件的</a:t>
            </a:r>
            <a:r>
              <a:rPr kumimoji="0" lang="en-US" altLang="zh-CN" sz="2665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bind</a:t>
            </a:r>
            <a:r>
              <a:rPr kumimoji="0" lang="zh-CN" altLang="en-US" sz="2665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函数指定事件响应函数</a:t>
            </a:r>
            <a:r>
              <a:rPr kumimoji="0" lang="en-US" altLang="zh-CN" sz="2665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kumimoji="0" lang="zh-CN" altLang="en-US" sz="2665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后面再讲）</a:t>
            </a:r>
            <a:endParaRPr kumimoji="0" lang="en-US" altLang="zh-CN" sz="2665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65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</a:t>
            </a:r>
            <a:endParaRPr kumimoji="0" lang="en-US" altLang="zh-CN" sz="2665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kumimoji="0" lang="en-US" altLang="zh-CN" sz="2135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lb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2135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tk.Label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135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win,text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="something")</a:t>
            </a:r>
            <a:endParaRPr kumimoji="0" lang="en-US" altLang="zh-CN" sz="2135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kumimoji="0" lang="en-US" altLang="zh-CN" sz="2135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lb.bind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("&lt;ButtonPress-1&gt;",</a:t>
            </a:r>
            <a:r>
              <a:rPr kumimoji="0" lang="en-US" altLang="zh-CN" sz="2135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mouse_down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 </a:t>
            </a:r>
            <a:r>
              <a:rPr kumimoji="0" lang="en-US" altLang="zh-CN" sz="213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kumimoji="0" lang="zh-CN" altLang="en-US" sz="213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鼠标左键按下事件</a:t>
            </a:r>
            <a:endParaRPr kumimoji="0" lang="en-US" altLang="zh-CN" sz="2135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7765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32260" cy="297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程序对事件的处理通常在函数或方法中实现，简单的事件可通过组件的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选项绑定，当有事件产生时，相应组件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选项绑定的函数或方法就会被触发。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96836" y="4578813"/>
            <a:ext cx="7176655" cy="15310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261440" y="4805725"/>
            <a:ext cx="544744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bt = Button(root,text='</a:t>
            </a:r>
            <a:r>
              <a:rPr lang="zh-CN" altLang="zh-CN" sz="3200" dirty="0">
                <a:latin typeface="Times New Roman" panose="02020603050405020304" pitchFamily="18" charset="0"/>
              </a:rPr>
              <a:t>更改</a:t>
            </a:r>
            <a:r>
              <a:rPr lang="en-US" altLang="zh-CN" sz="3200" dirty="0">
                <a:latin typeface="Times New Roman" panose="02020603050405020304" pitchFamily="18" charset="0"/>
              </a:rPr>
              <a:t>',command =lambda:change(lb))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图形用户界面（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Graphical User Interface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，简称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是指采用图形方式显示的计算机操作系统用户界面。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7998" y="4034218"/>
            <a:ext cx="8696038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tkinter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默认的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GUI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，它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简单易用、可移植性良好，常被应用于小型图形界面应用程序的快速开发。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7765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任务：完成一个程序实现求半径为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的圆的面积。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由用户输入，结果显示在标签中。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7765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0006" y="2576945"/>
            <a:ext cx="6890322" cy="33528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1815978" y="2914517"/>
            <a:ext cx="579837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</a:rPr>
              <a:t>def change(label):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	label['text'] = 'hello world‘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root = Tk()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lb = Label(root,text='</a:t>
            </a:r>
            <a:r>
              <a:rPr lang="zh-CN" altLang="zh-CN" sz="2800" dirty="0">
                <a:latin typeface="Times New Roman" panose="02020603050405020304" pitchFamily="18" charset="0"/>
              </a:rPr>
              <a:t>事件处理示例</a:t>
            </a:r>
            <a:r>
              <a:rPr lang="en-US" altLang="zh-CN" sz="2800" dirty="0">
                <a:latin typeface="Times New Roman" panose="02020603050405020304" pitchFamily="18" charset="0"/>
              </a:rPr>
              <a:t>')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</a:rPr>
              <a:t>bt </a:t>
            </a:r>
            <a:r>
              <a:rPr lang="en-US" altLang="zh-CN" sz="2800" dirty="0">
                <a:latin typeface="Times New Roman" panose="02020603050405020304" pitchFamily="18" charset="0"/>
              </a:rPr>
              <a:t>= Button(root,text='</a:t>
            </a:r>
            <a:r>
              <a:rPr lang="zh-CN" altLang="zh-CN" sz="2800" dirty="0">
                <a:latin typeface="Times New Roman" panose="02020603050405020304" pitchFamily="18" charset="0"/>
              </a:rPr>
              <a:t>更改</a:t>
            </a:r>
            <a:r>
              <a:rPr lang="en-US" altLang="zh-CN" sz="2800" dirty="0">
                <a:latin typeface="Times New Roman" panose="02020603050405020304" pitchFamily="18" charset="0"/>
              </a:rPr>
              <a:t>',command =lambda:change(lb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))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493" y="2720648"/>
            <a:ext cx="2078181" cy="1432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492" y="4497060"/>
            <a:ext cx="2078181" cy="1432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529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9967" y="1797051"/>
            <a:ext cx="3835400" cy="31369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直接箭头连接符 6"/>
          <p:cNvCxnSpPr/>
          <p:nvPr/>
        </p:nvCxnSpPr>
        <p:spPr>
          <a:xfrm flipH="1">
            <a:off x="5422900" y="2497667"/>
            <a:ext cx="211243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00" name="文本框 7"/>
          <p:cNvSpPr txBox="1"/>
          <p:nvPr/>
        </p:nvSpPr>
        <p:spPr>
          <a:xfrm>
            <a:off x="7535333" y="2224617"/>
            <a:ext cx="9626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lbHint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899151" y="2948517"/>
            <a:ext cx="163618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02" name="文本框 11"/>
          <p:cNvSpPr txBox="1"/>
          <p:nvPr/>
        </p:nvSpPr>
        <p:spPr>
          <a:xfrm>
            <a:off x="7535333" y="2667000"/>
            <a:ext cx="18434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etUsername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5899151" y="3450167"/>
            <a:ext cx="163618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04" name="文本框 14"/>
          <p:cNvSpPr txBox="1"/>
          <p:nvPr/>
        </p:nvSpPr>
        <p:spPr>
          <a:xfrm>
            <a:off x="7535333" y="3168651"/>
            <a:ext cx="17754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etPassword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4464051" y="4004733"/>
            <a:ext cx="3105151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06" name="文本框 16"/>
          <p:cNvSpPr txBox="1"/>
          <p:nvPr/>
        </p:nvSpPr>
        <p:spPr>
          <a:xfrm>
            <a:off x="7569200" y="3723217"/>
            <a:ext cx="18434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cbPassword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3790951" y="4868333"/>
            <a:ext cx="592667" cy="4804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08" name="文本框 20"/>
          <p:cNvSpPr txBox="1"/>
          <p:nvPr/>
        </p:nvSpPr>
        <p:spPr>
          <a:xfrm>
            <a:off x="4351867" y="5077884"/>
            <a:ext cx="11830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btLogin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6074833" y="4618567"/>
            <a:ext cx="1494367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10" name="文本框 22"/>
          <p:cNvSpPr txBox="1"/>
          <p:nvPr/>
        </p:nvSpPr>
        <p:spPr>
          <a:xfrm>
            <a:off x="7603067" y="4332817"/>
            <a:ext cx="9956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btQuit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1976755" y="238125"/>
            <a:ext cx="7138670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基本的控件</a:t>
            </a: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属性</a:t>
            </a:r>
            <a:r>
              <a:rPr kumimoji="0" lang="zh-CN" altLang="en-US" sz="37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和事件响应示例</a:t>
            </a:r>
            <a:endParaRPr kumimoji="0" lang="en-US" altLang="zh-CN" sz="3735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矩形 4"/>
          <p:cNvSpPr/>
          <p:nvPr/>
        </p:nvSpPr>
        <p:spPr>
          <a:xfrm>
            <a:off x="304377" y="1306831"/>
            <a:ext cx="11808883" cy="51269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import tkinter as tk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def btLogin_click():  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登录按钮的事件响应函数，点击该按钮时被调用</a:t>
            </a:r>
            <a:endParaRPr lang="zh-CN" altLang="en-US" sz="2135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if </a:t>
            </a:r>
            <a:r>
              <a:rPr lang="en-US" altLang="zh-CN" sz="2135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username.get()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=="pku" and password.get()=="123": </a:t>
            </a:r>
            <a:r>
              <a:rPr lang="en-US" altLang="zh-CN" sz="186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en-US" sz="186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正确的用户名和密码</a:t>
            </a:r>
            <a:endParaRPr lang="zh-CN" altLang="en-US" sz="1865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2135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lbHint["text"] 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= "</a:t>
            </a:r>
            <a:r>
              <a:rPr lang="zh-CN" altLang="en-US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登录成功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!"   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修改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lbHint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的文字</a:t>
            </a:r>
            <a:endParaRPr lang="zh-CN" altLang="en-US" sz="2135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lbHint["fg"] = "black" 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文字变成黑色，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"fg"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表示前景色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,"bg"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表示背景色</a:t>
            </a:r>
            <a:endParaRPr lang="zh-CN" altLang="en-US" sz="2135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else: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        username.set("")  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将用户名输入框清空</a:t>
            </a:r>
            <a:endParaRPr lang="zh-CN" altLang="en-US" sz="2135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password.set("")  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将密码输入框清空</a:t>
            </a:r>
            <a:endParaRPr lang="zh-CN" altLang="en-US" sz="2135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lbHint["fg"] = "red"  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文字变成红色</a:t>
            </a:r>
            <a:endParaRPr lang="zh-CN" altLang="en-US" sz="2135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lbHint["text"] =  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用户名密码错误，请重新输入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!"</a:t>
            </a:r>
            <a:endParaRPr lang="en-US" altLang="zh-CN" sz="2135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def cbPassword_click(): 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#"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显示密码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单选框的事件响应函数，点击该单选框时被调用</a:t>
            </a:r>
            <a:endParaRPr lang="zh-CN" altLang="en-US" sz="2135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if showPassword.get():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#showPassword</a:t>
            </a:r>
            <a:r>
              <a:rPr lang="zh-CN" altLang="en-US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是和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cbPassword</a:t>
            </a:r>
            <a:r>
              <a:rPr lang="zh-CN" altLang="en-US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绑定的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tkinter</a:t>
            </a:r>
            <a:r>
              <a:rPr lang="zh-CN" altLang="en-US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布尔变量</a:t>
            </a:r>
            <a:endParaRPr lang="zh-CN" altLang="en-US" sz="2000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etPassword["show"] = ""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使得密码输入框能正常显示密码。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Entry</a:t>
            </a:r>
            <a:r>
              <a:rPr lang="zh-CN" altLang="en-US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有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show</a:t>
            </a:r>
            <a:r>
              <a:rPr lang="zh-CN" altLang="en-US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属性</a:t>
            </a:r>
            <a:endParaRPr lang="zh-CN" altLang="en-US" sz="2000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else: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        etPassword["show"] = "*" 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win = tk.Tk()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win.title("</a:t>
            </a:r>
            <a:r>
              <a:rPr lang="zh-CN" altLang="en-US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登录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")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7347" name="矩形 3"/>
          <p:cNvSpPr/>
          <p:nvPr/>
        </p:nvSpPr>
        <p:spPr>
          <a:xfrm>
            <a:off x="2469515" y="182245"/>
            <a:ext cx="7661275" cy="6661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3735" dirty="0">
                <a:solidFill>
                  <a:schemeClr val="tx2"/>
                </a:solidFill>
              </a:rPr>
              <a:t>基本的控件属性和事件响应示例</a:t>
            </a:r>
            <a:endParaRPr lang="en-US" altLang="zh-CN" sz="3735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矩形 4"/>
          <p:cNvSpPr/>
          <p:nvPr/>
        </p:nvSpPr>
        <p:spPr>
          <a:xfrm>
            <a:off x="383117" y="1336676"/>
            <a:ext cx="11808883" cy="51269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username,password = tk.StringVar(),tk.StringVar()</a:t>
            </a:r>
            <a:endParaRPr lang="en-US" altLang="zh-CN" sz="2135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两个字符串类型变量，分别用于关联用户名输入框和密码输入框</a:t>
            </a:r>
            <a:endParaRPr lang="zh-CN" altLang="en-US" sz="2135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showPassword = tk.BooleanVar() 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用于关联“显示密码”单选框</a:t>
            </a:r>
            <a:endParaRPr lang="zh-CN" altLang="en-US" sz="2135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showPassword.set(False)  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使得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cbPassowrd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开始就是选中状态</a:t>
            </a:r>
            <a:endParaRPr lang="zh-CN" altLang="en-US" sz="2135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lbHint = tk.Label(win,</a:t>
            </a:r>
            <a:r>
              <a:rPr lang="en-US" altLang="zh-CN" sz="2135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text = "</a:t>
            </a:r>
            <a:r>
              <a:rPr lang="zh-CN" altLang="en-US" sz="2135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请登录</a:t>
            </a:r>
            <a:r>
              <a:rPr lang="en-US" altLang="zh-CN" sz="2135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lbHint.grid(row=0,column=0,columnspan=2)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lbUsername = tk.Label(win,text="</a:t>
            </a:r>
            <a:r>
              <a:rPr lang="zh-CN" altLang="en-US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用户名：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")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lbUsername.grid(row=1,column=0,padx=5,pady=5)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lbPassword = tk.Label(win,text="</a:t>
            </a:r>
            <a:r>
              <a:rPr lang="zh-CN" altLang="en-US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密码：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")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lbPassword.grid(row=2,column=0,padx=5,pady=5)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etUsername = tk.Entry(win,</a:t>
            </a:r>
            <a:r>
              <a:rPr lang="en-US" altLang="zh-CN" sz="2135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textvariable = username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输入框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etUsername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和变量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username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关联</a:t>
            </a:r>
            <a:endParaRPr lang="zh-CN" altLang="en-US" sz="2135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etUsername.grid(row=1,column = 1,padx=5,pady=5)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etPassword = tk.Entry(win,textvariable = password,show="*")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#Entry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的属性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show="*"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表示该输入框不论内容是啥，只显示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'*'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字符，为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""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则正常显示</a:t>
            </a:r>
            <a:endParaRPr lang="zh-CN" altLang="en-US" sz="2135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etPassword.grid(row=2,column = 1,padx=5,pady=5)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cbPassword = tk.Checkbutton(win,text="</a:t>
            </a:r>
            <a:r>
              <a:rPr lang="zh-CN" altLang="en-US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显示密码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",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8371" name="矩形 3"/>
          <p:cNvSpPr/>
          <p:nvPr/>
        </p:nvSpPr>
        <p:spPr>
          <a:xfrm>
            <a:off x="2364740" y="346710"/>
            <a:ext cx="8064500" cy="6661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3735" dirty="0">
                <a:solidFill>
                  <a:schemeClr val="tx2"/>
                </a:solidFill>
              </a:rPr>
              <a:t>基本的控件属性和事件响应示例</a:t>
            </a:r>
            <a:endParaRPr lang="en-US" altLang="zh-CN" sz="3735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矩形 4"/>
          <p:cNvSpPr/>
          <p:nvPr/>
        </p:nvSpPr>
        <p:spPr>
          <a:xfrm>
            <a:off x="80857" y="1620521"/>
            <a:ext cx="11808883" cy="4038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variable=showPassword,</a:t>
            </a:r>
            <a:r>
              <a:rPr lang="en-US" altLang="zh-CN" sz="2135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command=cbPassword_click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#cbPassword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关联变量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showPassword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，其事件响应函数是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cbPassword_click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，即点击它时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会调用 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cbPassword_click()</a:t>
            </a:r>
            <a:endParaRPr lang="en-US" altLang="zh-CN" sz="2135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cbPassword.grid(row=3,column = 0,padx=5,pady=5)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btLogin = tk.Button(win,text="</a:t>
            </a:r>
            <a:r>
              <a:rPr lang="zh-CN" altLang="en-US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登录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",command=btLogin_click)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点击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btLogin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按钮会执行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btLogin_click()</a:t>
            </a:r>
            <a:endParaRPr lang="en-US" altLang="zh-CN" sz="2135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btLogin.grid(row=4,column=0,pady=5)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btQuit = tk.Button(win,text="</a:t>
            </a:r>
            <a:r>
              <a:rPr lang="zh-CN" altLang="en-US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退出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",</a:t>
            </a:r>
            <a:r>
              <a:rPr lang="en-US" altLang="zh-CN" sz="2135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command=win.quit</a:t>
            </a: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点击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btQuit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会执行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win.quit()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win.quit()</a:t>
            </a:r>
            <a:r>
              <a:rPr lang="zh-CN" altLang="en-US" sz="2135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导致窗口关闭，于是整个程序结束</a:t>
            </a:r>
            <a:endParaRPr lang="zh-CN" altLang="en-US" sz="2135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btQuit.grid(row=4,column=1,pady=5)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135" b="1" dirty="0">
                <a:latin typeface="Courier New" panose="02070309020205020404" pitchFamily="49" charset="0"/>
                <a:ea typeface="宋体" panose="02010600030101010101" pitchFamily="2" charset="-122"/>
              </a:rPr>
              <a:t>win.mainloop()</a:t>
            </a: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endParaRPr lang="en-US" altLang="zh-CN" sz="2135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9395" name="矩形 3"/>
          <p:cNvSpPr/>
          <p:nvPr/>
        </p:nvSpPr>
        <p:spPr>
          <a:xfrm>
            <a:off x="2543810" y="267335"/>
            <a:ext cx="7646670" cy="6661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3735" dirty="0">
                <a:solidFill>
                  <a:schemeClr val="tx2"/>
                </a:solidFill>
              </a:rPr>
              <a:t>基本的控件属性和事件响应示例</a:t>
            </a:r>
            <a:endParaRPr lang="en-US" altLang="zh-CN" sz="3735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05911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tkinter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概述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tkinter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组件概述</a:t>
            </a:r>
            <a:endParaRPr lang="zh-CN" altLang="zh-CN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础组件介绍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几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何布局管理器</a:t>
            </a:r>
            <a:endParaRPr lang="zh-CN" altLang="zh-CN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件处理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菜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单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组件用于显示信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息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，它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常用属性及说明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下表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055" y="2940685"/>
            <a:ext cx="6937375" cy="34817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组件可展示文本或图片并与用户交互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x-none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类的构造方法</a:t>
            </a:r>
            <a:r>
              <a:rPr lang="x-none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Button()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可创建按钮对象，该方法</a:t>
            </a:r>
            <a:r>
              <a:rPr lang="x-none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cnf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参数的常用属性及其说明如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下表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95" y="3566543"/>
            <a:ext cx="5097706" cy="2920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组件在被创建时可使用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属性设置回调函数与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绑定，如此若用户对按钮进行操作，相应操作将被启动。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12230" y="3874477"/>
            <a:ext cx="6413808" cy="233779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1405881" y="4073878"/>
            <a:ext cx="562650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</a:rPr>
              <a:t>root = Tk()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def callback():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      print</a:t>
            </a:r>
            <a:r>
              <a:rPr lang="en-US" altLang="zh-CN" dirty="0">
                <a:latin typeface="Times New Roman" panose="02020603050405020304" pitchFamily="18" charset="0"/>
              </a:rPr>
              <a:t>('</a:t>
            </a:r>
            <a:r>
              <a:rPr lang="zh-CN" altLang="zh-CN" dirty="0">
                <a:latin typeface="Times New Roman" panose="02020603050405020304" pitchFamily="18" charset="0"/>
              </a:rPr>
              <a:t>学</a:t>
            </a:r>
            <a:r>
              <a:rPr lang="en-US" altLang="zh-CN" dirty="0">
                <a:latin typeface="Times New Roman" panose="02020603050405020304" pitchFamily="18" charset="0"/>
              </a:rPr>
              <a:t>Python</a:t>
            </a:r>
            <a:r>
              <a:rPr lang="zh-CN" altLang="zh-CN" dirty="0">
                <a:latin typeface="Times New Roman" panose="02020603050405020304" pitchFamily="18" charset="0"/>
              </a:rPr>
              <a:t>，来黑马程序员</a:t>
            </a:r>
            <a:r>
              <a:rPr lang="en-US" altLang="zh-CN" dirty="0">
                <a:latin typeface="Times New Roman" panose="02020603050405020304" pitchFamily="18" charset="0"/>
              </a:rPr>
              <a:t>')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button = Button(root,text='</a:t>
            </a:r>
            <a:r>
              <a:rPr lang="zh-CN" altLang="zh-CN" dirty="0">
                <a:latin typeface="Times New Roman" panose="02020603050405020304" pitchFamily="18" charset="0"/>
              </a:rPr>
              <a:t>人生苦短，我用</a:t>
            </a:r>
            <a:r>
              <a:rPr lang="en-US" altLang="zh-CN" dirty="0">
                <a:latin typeface="Times New Roman" panose="02020603050405020304" pitchFamily="18" charset="0"/>
              </a:rPr>
              <a:t>Python',command=callback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289" y="3874477"/>
            <a:ext cx="2600038" cy="117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289" y="5361180"/>
            <a:ext cx="2627747" cy="851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2529205" y="351155"/>
            <a:ext cx="4908550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图形界面编程要点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7" name="矩形 1"/>
          <p:cNvSpPr/>
          <p:nvPr/>
        </p:nvSpPr>
        <p:spPr>
          <a:xfrm>
            <a:off x="1056005" y="1748367"/>
            <a:ext cx="11135784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285750" lvl="0" indent="-285750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7030A0"/>
              </a:solidFill>
              <a:latin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lvl="0" indent="-28575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cs typeface="Courier New" panose="02070309020205020404" pitchFamily="49" charset="0"/>
              </a:rPr>
              <a:t>使用</a:t>
            </a:r>
            <a:r>
              <a:rPr lang="en-US" altLang="zh-CN" sz="2400" b="1" dirty="0">
                <a:latin typeface="微软雅黑" panose="020B0503020204020204" pitchFamily="34" charset="-122"/>
                <a:cs typeface="Courier New" panose="02070309020205020404" pitchFamily="49" charset="0"/>
              </a:rPr>
              <a:t>Python</a:t>
            </a:r>
            <a:r>
              <a:rPr lang="zh-CN" altLang="en-US" sz="2400" b="1" dirty="0">
                <a:latin typeface="微软雅黑" panose="020B0503020204020204" pitchFamily="34" charset="-122"/>
                <a:cs typeface="Courier New" panose="02070309020205020404" pitchFamily="49" charset="0"/>
              </a:rPr>
              <a:t>自带</a:t>
            </a:r>
            <a:r>
              <a:rPr lang="en-US" altLang="zh-CN" sz="2400" b="1" dirty="0">
                <a:latin typeface="微软雅黑" panose="020B0503020204020204" pitchFamily="34" charset="-122"/>
                <a:cs typeface="Courier New" panose="02070309020205020404" pitchFamily="49" charset="0"/>
              </a:rPr>
              <a:t>tkinter</a:t>
            </a:r>
            <a:r>
              <a:rPr lang="zh-CN" altLang="en-US" sz="2400" b="1" dirty="0">
                <a:latin typeface="微软雅黑" panose="020B0503020204020204" pitchFamily="34" charset="-122"/>
                <a:cs typeface="Courier New" panose="02070309020205020404" pitchFamily="49" charset="0"/>
              </a:rPr>
              <a:t>库，简单</a:t>
            </a:r>
            <a:endParaRPr lang="en-US" altLang="zh-CN" sz="2400" b="1" dirty="0">
              <a:latin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lvl="0" indent="-285750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2400" b="1" dirty="0">
              <a:latin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lvl="0" indent="-28575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cs typeface="Courier New" panose="02070309020205020404" pitchFamily="49" charset="0"/>
              </a:rPr>
              <a:t>使用</a:t>
            </a:r>
            <a:r>
              <a:rPr lang="en-US" altLang="zh-CN" sz="2400" b="1" dirty="0">
                <a:latin typeface="微软雅黑" panose="020B0503020204020204" pitchFamily="34" charset="-122"/>
                <a:cs typeface="Courier New" panose="02070309020205020404" pitchFamily="49" charset="0"/>
              </a:rPr>
              <a:t>PyQt</a:t>
            </a:r>
            <a:r>
              <a:rPr lang="zh-CN" altLang="en-US" sz="2400" b="1" dirty="0">
                <a:latin typeface="微软雅黑" panose="020B0503020204020204" pitchFamily="34" charset="-122"/>
                <a:cs typeface="Courier New" panose="02070309020205020404" pitchFamily="49" charset="0"/>
              </a:rPr>
              <a:t>，精美，但是学习难度较大</a:t>
            </a:r>
            <a:endParaRPr lang="en-US" altLang="zh-CN" sz="2400" b="1" dirty="0">
              <a:latin typeface="微软雅黑" panose="020B0503020204020204" pitchFamily="34" charset="-122"/>
              <a:ea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复选框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Checkbutton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用构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造方法</a:t>
            </a:r>
            <a:r>
              <a:rPr lang="x-none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Checkbutton()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可以创建复选框组件</a:t>
            </a:r>
            <a:r>
              <a:rPr lang="x-none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Checkbutton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，复选框组件中包含多个选项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支持多选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244" y="3781858"/>
            <a:ext cx="2580409" cy="27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复选框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Checkbutton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Checkbutton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的常用选项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下表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011146" y="2310371"/>
            <a:ext cx="6367801" cy="3787856"/>
            <a:chOff x="1506197" y="2310371"/>
            <a:chExt cx="5153026" cy="3065253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31"/>
            <a:stretch>
              <a:fillRect/>
            </a:stretch>
          </p:blipFill>
          <p:spPr bwMode="auto">
            <a:xfrm>
              <a:off x="1506198" y="2310371"/>
              <a:ext cx="5153025" cy="7530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635" b="54730"/>
            <a:stretch>
              <a:fillRect/>
            </a:stretch>
          </p:blipFill>
          <p:spPr bwMode="auto">
            <a:xfrm>
              <a:off x="1506198" y="3008015"/>
              <a:ext cx="5153025" cy="732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17"/>
            <a:stretch>
              <a:fillRect/>
            </a:stretch>
          </p:blipFill>
          <p:spPr bwMode="auto">
            <a:xfrm>
              <a:off x="1506197" y="3726870"/>
              <a:ext cx="5153025" cy="1648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528605"/>
            <a:ext cx="5282624" cy="459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用于接收单行文本信息，使用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类的构造方法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Entry()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可创建文本框对象。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组件的常用属性及说明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下表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01" y="1602871"/>
            <a:ext cx="5387426" cy="444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4225" y="3076544"/>
            <a:ext cx="9401175" cy="1373187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287557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2511424" y="3436301"/>
            <a:ext cx="84867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Entry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组件只有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width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属性，没有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height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属性。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组件常被用于搭建登录界面的身份认证部分，示例代码如下：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8265" y="3172691"/>
            <a:ext cx="6732461" cy="317269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1161163" y="3420208"/>
            <a:ext cx="604666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100" dirty="0">
                <a:latin typeface="Times New Roman" panose="02020603050405020304" pitchFamily="18" charset="0"/>
              </a:rPr>
              <a:t>label_usname = Label(frame_usname,text='</a:t>
            </a:r>
            <a:r>
              <a:rPr lang="zh-CN" altLang="zh-CN" sz="2100" dirty="0">
                <a:latin typeface="Times New Roman" panose="02020603050405020304" pitchFamily="18" charset="0"/>
              </a:rPr>
              <a:t>用户名：</a:t>
            </a:r>
            <a:r>
              <a:rPr lang="en-US" altLang="zh-CN" sz="2100" dirty="0">
                <a:latin typeface="Times New Roman" panose="02020603050405020304" pitchFamily="18" charset="0"/>
              </a:rPr>
              <a:t>')</a:t>
            </a:r>
            <a:endParaRPr lang="zh-CN" altLang="zh-CN" sz="2100" dirty="0">
              <a:latin typeface="Times New Roman" panose="02020603050405020304" pitchFamily="18" charset="0"/>
            </a:endParaRPr>
          </a:p>
          <a:p>
            <a:r>
              <a:rPr lang="en-US" altLang="zh-CN" sz="2100" dirty="0">
                <a:latin typeface="Times New Roman" panose="02020603050405020304" pitchFamily="18" charset="0"/>
              </a:rPr>
              <a:t>label_usname.pack(side=LEFT)</a:t>
            </a:r>
            <a:endParaRPr lang="zh-CN" altLang="zh-CN" sz="2100" dirty="0">
              <a:latin typeface="Times New Roman" panose="02020603050405020304" pitchFamily="18" charset="0"/>
            </a:endParaRPr>
          </a:p>
          <a:p>
            <a:r>
              <a:rPr lang="en-US" altLang="zh-CN" sz="2100" dirty="0">
                <a:latin typeface="Times New Roman" panose="02020603050405020304" pitchFamily="18" charset="0"/>
              </a:rPr>
              <a:t>entry_usname = Entry(frame_usname,bd=5)</a:t>
            </a:r>
            <a:endParaRPr lang="zh-CN" altLang="zh-CN" sz="2100" dirty="0">
              <a:latin typeface="Times New Roman" panose="02020603050405020304" pitchFamily="18" charset="0"/>
            </a:endParaRPr>
          </a:p>
          <a:p>
            <a:r>
              <a:rPr lang="en-US" altLang="zh-CN" sz="2100" dirty="0">
                <a:latin typeface="Times New Roman" panose="02020603050405020304" pitchFamily="18" charset="0"/>
              </a:rPr>
              <a:t>entry_usname.pack(side=RIGHT)</a:t>
            </a:r>
            <a:endParaRPr lang="en-US" altLang="zh-CN" sz="2100" dirty="0">
              <a:latin typeface="Times New Roman" panose="02020603050405020304" pitchFamily="18" charset="0"/>
            </a:endParaRPr>
          </a:p>
          <a:p>
            <a:r>
              <a:rPr lang="en-US" altLang="zh-CN" sz="2100" dirty="0">
                <a:latin typeface="Times New Roman" panose="02020603050405020304" pitchFamily="18" charset="0"/>
              </a:rPr>
              <a:t>label_passwd = Label(frame_passwd,text='</a:t>
            </a:r>
            <a:r>
              <a:rPr lang="zh-CN" altLang="zh-CN" sz="2100" dirty="0">
                <a:latin typeface="Times New Roman" panose="02020603050405020304" pitchFamily="18" charset="0"/>
              </a:rPr>
              <a:t>密</a:t>
            </a:r>
            <a:r>
              <a:rPr lang="en-US" altLang="zh-CN" sz="2100" dirty="0">
                <a:latin typeface="Times New Roman" panose="02020603050405020304" pitchFamily="18" charset="0"/>
              </a:rPr>
              <a:t>   </a:t>
            </a:r>
            <a:r>
              <a:rPr lang="zh-CN" altLang="zh-CN" sz="2100" dirty="0">
                <a:latin typeface="Times New Roman" panose="02020603050405020304" pitchFamily="18" charset="0"/>
              </a:rPr>
              <a:t>码：</a:t>
            </a:r>
            <a:r>
              <a:rPr lang="en-US" altLang="zh-CN" sz="2100" dirty="0">
                <a:latin typeface="Times New Roman" panose="02020603050405020304" pitchFamily="18" charset="0"/>
              </a:rPr>
              <a:t>')</a:t>
            </a:r>
            <a:endParaRPr lang="zh-CN" altLang="zh-CN" sz="2100" dirty="0">
              <a:latin typeface="Times New Roman" panose="02020603050405020304" pitchFamily="18" charset="0"/>
            </a:endParaRPr>
          </a:p>
          <a:p>
            <a:r>
              <a:rPr lang="en-US" altLang="zh-CN" sz="2100" dirty="0">
                <a:latin typeface="Times New Roman" panose="02020603050405020304" pitchFamily="18" charset="0"/>
              </a:rPr>
              <a:t>label_passwd.pack(side=LEFT)</a:t>
            </a:r>
            <a:endParaRPr lang="zh-CN" altLang="zh-CN" sz="2100" dirty="0">
              <a:latin typeface="Times New Roman" panose="02020603050405020304" pitchFamily="18" charset="0"/>
            </a:endParaRPr>
          </a:p>
          <a:p>
            <a:r>
              <a:rPr lang="en-US" altLang="zh-CN" sz="2100" dirty="0">
                <a:latin typeface="Times New Roman" panose="02020603050405020304" pitchFamily="18" charset="0"/>
              </a:rPr>
              <a:t>entry_passwd = Entry(frame_passwd,bd=5,show='*')</a:t>
            </a:r>
            <a:endParaRPr lang="zh-CN" altLang="zh-CN" sz="2100" dirty="0">
              <a:latin typeface="Times New Roman" panose="02020603050405020304" pitchFamily="18" charset="0"/>
            </a:endParaRPr>
          </a:p>
          <a:p>
            <a:r>
              <a:rPr lang="en-US" altLang="zh-CN" sz="2100" dirty="0">
                <a:latin typeface="Times New Roman" panose="02020603050405020304" pitchFamily="18" charset="0"/>
              </a:rPr>
              <a:t>entry_passwd.pack(side=RIGHT</a:t>
            </a:r>
            <a:r>
              <a:rPr lang="en-US" altLang="zh-CN" sz="2100" dirty="0" smtClean="0">
                <a:latin typeface="Times New Roman" panose="02020603050405020304" pitchFamily="18" charset="0"/>
              </a:rPr>
              <a:t>)</a:t>
            </a:r>
            <a:endParaRPr lang="zh-CN" altLang="zh-CN" sz="2100" dirty="0">
              <a:latin typeface="Times New Roman" panose="02020603050405020304" pitchFamily="18" charset="0"/>
            </a:endParaRPr>
          </a:p>
        </p:txBody>
      </p:sp>
      <p:pic>
        <p:nvPicPr>
          <p:cNvPr id="11" name="图片 10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998" y="4911436"/>
            <a:ext cx="3316000" cy="1433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997" y="3172691"/>
            <a:ext cx="3315999" cy="143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单选按钮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Radiobutton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Radiobutton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为单选按钮，该组件包含一组选项，仅支持单选。</a:t>
            </a:r>
            <a:r>
              <a:rPr lang="x-none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Radiobutton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的常用属性及说明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下表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047000" y="3060229"/>
            <a:ext cx="6296095" cy="3393868"/>
            <a:chOff x="3558355" y="3655516"/>
            <a:chExt cx="5181600" cy="2793107"/>
          </a:xfrm>
        </p:grpSpPr>
        <p:pic>
          <p:nvPicPr>
            <p:cNvPr id="21506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840" y="3655516"/>
              <a:ext cx="5143500" cy="952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0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7880" y="4576633"/>
              <a:ext cx="5172075" cy="476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0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8355" y="5038923"/>
              <a:ext cx="5181600" cy="1409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单选按钮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Radiobutton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7849" y="2382983"/>
            <a:ext cx="6972877" cy="3962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577849" y="2367264"/>
            <a:ext cx="697287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100" dirty="0">
                <a:latin typeface="Times New Roman" panose="02020603050405020304" pitchFamily="18" charset="0"/>
              </a:rPr>
              <a:t>def sel():</a:t>
            </a:r>
            <a:endParaRPr lang="zh-CN" altLang="zh-CN" sz="2100" dirty="0">
              <a:latin typeface="Times New Roman" panose="02020603050405020304" pitchFamily="18" charset="0"/>
            </a:endParaRPr>
          </a:p>
          <a:p>
            <a:r>
              <a:rPr lang="zh-CN" altLang="en-US" sz="2100" dirty="0">
                <a:latin typeface="Times New Roman" panose="02020603050405020304" pitchFamily="18" charset="0"/>
              </a:rPr>
              <a:t>    </a:t>
            </a:r>
            <a:r>
              <a:rPr lang="en-US" altLang="zh-CN" sz="2100" dirty="0">
                <a:latin typeface="Times New Roman" panose="02020603050405020304" pitchFamily="18" charset="0"/>
              </a:rPr>
              <a:t>selection = "You selected the option " + str(var.get())</a:t>
            </a:r>
            <a:endParaRPr lang="zh-CN" altLang="zh-CN" sz="2100" dirty="0">
              <a:latin typeface="Times New Roman" panose="02020603050405020304" pitchFamily="18" charset="0"/>
            </a:endParaRPr>
          </a:p>
          <a:p>
            <a:r>
              <a:rPr lang="en-US" altLang="zh-CN" sz="2100" dirty="0">
                <a:latin typeface="Times New Roman" panose="02020603050405020304" pitchFamily="18" charset="0"/>
              </a:rPr>
              <a:t> 	label.config(text=selection</a:t>
            </a:r>
            <a:r>
              <a:rPr lang="en-US" altLang="zh-CN" sz="2100" dirty="0" smtClean="0">
                <a:latin typeface="Times New Roman" panose="02020603050405020304" pitchFamily="18" charset="0"/>
              </a:rPr>
              <a:t>)</a:t>
            </a:r>
            <a:br>
              <a:rPr lang="en-US" altLang="zh-CN" sz="2100" dirty="0">
                <a:latin typeface="Times New Roman" panose="02020603050405020304" pitchFamily="18" charset="0"/>
              </a:rPr>
            </a:br>
            <a:r>
              <a:rPr lang="en-US" altLang="zh-CN" sz="2100" dirty="0" smtClean="0">
                <a:latin typeface="Times New Roman" panose="02020603050405020304" pitchFamily="18" charset="0"/>
              </a:rPr>
              <a:t>radio_button_one </a:t>
            </a:r>
            <a:r>
              <a:rPr lang="en-US" altLang="zh-CN" sz="2100" dirty="0">
                <a:latin typeface="Times New Roman" panose="02020603050405020304" pitchFamily="18" charset="0"/>
              </a:rPr>
              <a:t>= Radiobutton(root, text="Option 1", variable=var,</a:t>
            </a:r>
            <a:endParaRPr lang="zh-CN" altLang="zh-CN" sz="2100" dirty="0">
              <a:latin typeface="Times New Roman" panose="02020603050405020304" pitchFamily="18" charset="0"/>
            </a:endParaRPr>
          </a:p>
          <a:p>
            <a:r>
              <a:rPr lang="en-US" altLang="zh-CN" sz="2100" dirty="0">
                <a:latin typeface="Times New Roman" panose="02020603050405020304" pitchFamily="18" charset="0"/>
              </a:rPr>
              <a:t>value=1, command=sel</a:t>
            </a:r>
            <a:r>
              <a:rPr lang="en-US" altLang="zh-CN" sz="2100" dirty="0" smtClean="0">
                <a:latin typeface="Times New Roman" panose="02020603050405020304" pitchFamily="18" charset="0"/>
              </a:rPr>
              <a:t>)</a:t>
            </a:r>
            <a:br>
              <a:rPr lang="en-US" altLang="zh-CN" sz="2100" dirty="0">
                <a:latin typeface="Times New Roman" panose="02020603050405020304" pitchFamily="18" charset="0"/>
              </a:rPr>
            </a:br>
            <a:r>
              <a:rPr lang="en-US" altLang="zh-CN" sz="2100" dirty="0" smtClean="0">
                <a:latin typeface="Times New Roman" panose="02020603050405020304" pitchFamily="18" charset="0"/>
              </a:rPr>
              <a:t>radio_button_two </a:t>
            </a:r>
            <a:r>
              <a:rPr lang="en-US" altLang="zh-CN" sz="2100" dirty="0">
                <a:latin typeface="Times New Roman" panose="02020603050405020304" pitchFamily="18" charset="0"/>
              </a:rPr>
              <a:t>= Radiobutton(root, text="Option 2", variable=var,</a:t>
            </a:r>
            <a:endParaRPr lang="zh-CN" altLang="zh-CN" sz="2100" dirty="0">
              <a:latin typeface="Times New Roman" panose="02020603050405020304" pitchFamily="18" charset="0"/>
            </a:endParaRPr>
          </a:p>
          <a:p>
            <a:r>
              <a:rPr lang="en-US" altLang="zh-CN" sz="2100" dirty="0">
                <a:latin typeface="Times New Roman" panose="02020603050405020304" pitchFamily="18" charset="0"/>
              </a:rPr>
              <a:t>value=2, command=sel</a:t>
            </a:r>
            <a:r>
              <a:rPr lang="en-US" altLang="zh-CN" sz="2100" dirty="0" smtClean="0">
                <a:latin typeface="Times New Roman" panose="02020603050405020304" pitchFamily="18" charset="0"/>
              </a:rPr>
              <a:t>)</a:t>
            </a:r>
            <a:br>
              <a:rPr lang="en-US" altLang="zh-CN" sz="2100" dirty="0">
                <a:latin typeface="Times New Roman" panose="02020603050405020304" pitchFamily="18" charset="0"/>
              </a:rPr>
            </a:br>
            <a:r>
              <a:rPr lang="en-US" altLang="zh-CN" sz="2100" dirty="0" smtClean="0">
                <a:latin typeface="Times New Roman" panose="02020603050405020304" pitchFamily="18" charset="0"/>
              </a:rPr>
              <a:t>radio_button_three </a:t>
            </a:r>
            <a:r>
              <a:rPr lang="en-US" altLang="zh-CN" sz="2100" dirty="0">
                <a:latin typeface="Times New Roman" panose="02020603050405020304" pitchFamily="18" charset="0"/>
              </a:rPr>
              <a:t>= Radiobutton(root, text="Option 3", variable=var, </a:t>
            </a:r>
            <a:endParaRPr lang="zh-CN" altLang="zh-CN" sz="2100" dirty="0">
              <a:latin typeface="Times New Roman" panose="02020603050405020304" pitchFamily="18" charset="0"/>
            </a:endParaRPr>
          </a:p>
          <a:p>
            <a:r>
              <a:rPr lang="en-US" altLang="zh-CN" sz="2100" dirty="0">
                <a:latin typeface="Times New Roman" panose="02020603050405020304" pitchFamily="18" charset="0"/>
              </a:rPr>
              <a:t>value=3, command=sel</a:t>
            </a:r>
            <a:r>
              <a:rPr lang="en-US" altLang="zh-CN" sz="2100" dirty="0" smtClean="0">
                <a:latin typeface="Times New Roman" panose="02020603050405020304" pitchFamily="18" charset="0"/>
              </a:rPr>
              <a:t>)</a:t>
            </a:r>
            <a:endParaRPr lang="zh-CN" altLang="zh-CN" sz="2100" dirty="0">
              <a:latin typeface="Times New Roman" panose="02020603050405020304" pitchFamily="18" charset="0"/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705" y="2382983"/>
            <a:ext cx="2019432" cy="1585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137" y="2382983"/>
            <a:ext cx="1975108" cy="1556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705" y="4685216"/>
            <a:ext cx="1975108" cy="1556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137" y="4685216"/>
            <a:ext cx="1975108" cy="1556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组件用于显示一个项目列表，使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用构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造方法</a:t>
            </a:r>
            <a:r>
              <a:rPr lang="x-none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List()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可以创建列表框组件。</a:t>
            </a:r>
            <a:r>
              <a:rPr lang="x-none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组件的常用属性及其说明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下表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477" y="3559084"/>
            <a:ext cx="5705141" cy="28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12140" y="2382983"/>
            <a:ext cx="5947642" cy="35467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2171122" y="2602092"/>
            <a:ext cx="4229678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</a:rPr>
              <a:t>list_box = Listbox(top)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list_box.insert(1, "Python")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list_box.insert(2, "Perl")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list_box.insert(3, "C")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list_box.insert(4, "PHP")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list_box.insert(5, "JSP")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list_box.insert(6, "Ruby")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998" y="2382983"/>
            <a:ext cx="2938321" cy="3546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文本域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32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件用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于显示和处理多行文本，也常被用作简单的文本编辑器和网页浏览器。使用</a:t>
            </a:r>
            <a:r>
              <a:rPr lang="x-none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类的构造方法</a:t>
            </a:r>
            <a:r>
              <a:rPr lang="x-none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Text()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可创建多行文本框对象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2941320" y="71120"/>
            <a:ext cx="515175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935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tkinter</a:t>
            </a:r>
            <a:r>
              <a:rPr kumimoji="0" lang="zh-CN" altLang="en-US" sz="293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的常用控件</a:t>
            </a:r>
            <a:endParaRPr kumimoji="0" lang="en-US" altLang="zh-CN" sz="2935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25451" y="613833"/>
          <a:ext cx="11137900" cy="6167755"/>
        </p:xfrm>
        <a:graphic>
          <a:graphicData uri="http://schemas.openxmlformats.org/drawingml/2006/table">
            <a:tbl>
              <a:tblPr/>
              <a:tblGrid>
                <a:gridCol w="1938020"/>
                <a:gridCol w="9199880"/>
              </a:tblGrid>
              <a:tr h="294640">
                <a:tc>
                  <a:txBody>
                    <a:bodyPr/>
                    <a:lstStyle/>
                    <a:p>
                      <a:r>
                        <a:rPr lang="zh-CN" altLang="en-US" sz="1865" dirty="0" smtClean="0">
                          <a:effectLst/>
                        </a:rPr>
                        <a:t>控件</a:t>
                      </a:r>
                      <a:endParaRPr lang="zh-CN" altLang="en-US" sz="1865" dirty="0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65" dirty="0">
                          <a:effectLst/>
                        </a:rPr>
                        <a:t>描述</a:t>
                      </a:r>
                      <a:endParaRPr lang="zh-CN" altLang="en-US" sz="1865" dirty="0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865" b="1" dirty="0">
                          <a:effectLst/>
                        </a:rPr>
                        <a:t>Button</a:t>
                      </a:r>
                      <a:endParaRPr lang="en-US" sz="1865" b="1" dirty="0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65" dirty="0" smtClean="0">
                          <a:effectLst/>
                        </a:rPr>
                        <a:t>按钮</a:t>
                      </a:r>
                      <a:endParaRPr lang="zh-CN" altLang="en-US" sz="1865" dirty="0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865">
                          <a:effectLst/>
                        </a:rPr>
                        <a:t>Canvas</a:t>
                      </a:r>
                      <a:endParaRPr lang="en-US" sz="1865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65" dirty="0" smtClean="0">
                          <a:effectLst/>
                        </a:rPr>
                        <a:t>画布，显示图形如</a:t>
                      </a:r>
                      <a:r>
                        <a:rPr lang="zh-CN" altLang="en-US" sz="1865" dirty="0">
                          <a:effectLst/>
                        </a:rPr>
                        <a:t>线条或文本</a:t>
                      </a:r>
                      <a:endParaRPr lang="zh-CN" altLang="en-US" sz="1865" dirty="0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865" b="1" dirty="0" err="1">
                          <a:effectLst/>
                        </a:rPr>
                        <a:t>Checkbutton</a:t>
                      </a:r>
                      <a:endParaRPr lang="en-US" sz="1865" b="1" dirty="0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65" dirty="0">
                          <a:effectLst/>
                        </a:rPr>
                        <a:t>多选</a:t>
                      </a:r>
                      <a:r>
                        <a:rPr lang="zh-CN" altLang="en-US" sz="1865" dirty="0" smtClean="0">
                          <a:effectLst/>
                        </a:rPr>
                        <a:t>框</a:t>
                      </a:r>
                      <a:r>
                        <a:rPr lang="en-US" altLang="zh-CN" sz="1865" dirty="0" smtClean="0">
                          <a:effectLst/>
                        </a:rPr>
                        <a:t>(</a:t>
                      </a:r>
                      <a:r>
                        <a:rPr lang="zh-CN" altLang="en-US" sz="1865" dirty="0" smtClean="0">
                          <a:effectLst/>
                        </a:rPr>
                        <a:t>方形</a:t>
                      </a:r>
                      <a:r>
                        <a:rPr lang="en-US" altLang="zh-CN" sz="1865" dirty="0" smtClean="0">
                          <a:effectLst/>
                        </a:rPr>
                        <a:t>)</a:t>
                      </a:r>
                      <a:endParaRPr lang="zh-CN" altLang="en-US" sz="1865" dirty="0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865" b="1" dirty="0">
                          <a:effectLst/>
                        </a:rPr>
                        <a:t>Entry</a:t>
                      </a:r>
                      <a:endParaRPr lang="en-US" sz="1865" b="1" dirty="0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65" dirty="0" smtClean="0">
                          <a:effectLst/>
                        </a:rPr>
                        <a:t>单行编辑框</a:t>
                      </a:r>
                      <a:r>
                        <a:rPr lang="en-US" altLang="zh-CN" sz="1865" dirty="0" smtClean="0">
                          <a:effectLst/>
                        </a:rPr>
                        <a:t>(</a:t>
                      </a:r>
                      <a:r>
                        <a:rPr lang="zh-CN" altLang="en-US" sz="1865" dirty="0" smtClean="0">
                          <a:effectLst/>
                        </a:rPr>
                        <a:t>输入框</a:t>
                      </a:r>
                      <a:r>
                        <a:rPr lang="en-US" altLang="zh-CN" sz="1865" dirty="0" smtClean="0">
                          <a:effectLst/>
                        </a:rPr>
                        <a:t>)</a:t>
                      </a:r>
                      <a:endParaRPr lang="zh-CN" altLang="en-US" sz="1865" dirty="0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865" b="1" dirty="0">
                          <a:effectLst/>
                        </a:rPr>
                        <a:t>Frame</a:t>
                      </a:r>
                      <a:endParaRPr lang="en-US" sz="1865" b="1" dirty="0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65" dirty="0" smtClean="0">
                          <a:effectLst/>
                        </a:rPr>
                        <a:t>框架，上面可以摆放多个控件</a:t>
                      </a:r>
                      <a:endParaRPr lang="zh-CN" altLang="en-US" sz="1865" dirty="0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865" b="1" dirty="0">
                          <a:effectLst/>
                        </a:rPr>
                        <a:t>Label</a:t>
                      </a:r>
                      <a:endParaRPr lang="en-US" sz="1865" b="1" dirty="0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65" dirty="0" smtClean="0">
                          <a:effectLst/>
                        </a:rPr>
                        <a:t>标签 ，可以显示文本和图像</a:t>
                      </a:r>
                      <a:endParaRPr lang="zh-CN" altLang="en-US" sz="1865" dirty="0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865" b="1" dirty="0" err="1">
                          <a:effectLst/>
                        </a:rPr>
                        <a:t>Listbox</a:t>
                      </a:r>
                      <a:endParaRPr lang="en-US" sz="1865" b="1" dirty="0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65" dirty="0" smtClean="0">
                          <a:effectLst/>
                        </a:rPr>
                        <a:t>列表框</a:t>
                      </a:r>
                      <a:endParaRPr lang="zh-CN" altLang="en-US" sz="1865" dirty="0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865">
                          <a:effectLst/>
                        </a:rPr>
                        <a:t>Menubutton</a:t>
                      </a:r>
                      <a:endParaRPr lang="en-US" sz="1865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65" dirty="0" smtClean="0">
                          <a:effectLst/>
                        </a:rPr>
                        <a:t>带菜单的按钮</a:t>
                      </a:r>
                      <a:endParaRPr lang="zh-CN" altLang="en-US" sz="1865" dirty="0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865" b="1" dirty="0">
                          <a:effectLst/>
                        </a:rPr>
                        <a:t>Menu</a:t>
                      </a:r>
                      <a:endParaRPr lang="en-US" sz="1865" b="1" dirty="0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65" dirty="0" smtClean="0">
                          <a:effectLst/>
                        </a:rPr>
                        <a:t>菜单</a:t>
                      </a:r>
                      <a:endParaRPr lang="zh-CN" altLang="en-US" sz="1865" dirty="0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865">
                          <a:effectLst/>
                        </a:rPr>
                        <a:t>Message</a:t>
                      </a:r>
                      <a:endParaRPr lang="en-US" sz="1865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65" dirty="0" smtClean="0">
                          <a:effectLst/>
                        </a:rPr>
                        <a:t>消息，显示</a:t>
                      </a:r>
                      <a:r>
                        <a:rPr lang="zh-CN" altLang="en-US" sz="1865" dirty="0">
                          <a:effectLst/>
                        </a:rPr>
                        <a:t>多行文</a:t>
                      </a:r>
                      <a:r>
                        <a:rPr lang="zh-CN" altLang="en-US" sz="1865" dirty="0" smtClean="0">
                          <a:effectLst/>
                        </a:rPr>
                        <a:t>本</a:t>
                      </a:r>
                      <a:endParaRPr lang="zh-CN" altLang="en-US" sz="1865" dirty="0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altLang="zh-CN" sz="1865" b="1" dirty="0" err="1" smtClean="0">
                          <a:effectLst/>
                        </a:rPr>
                        <a:t>OptionMenu</a:t>
                      </a:r>
                      <a:endParaRPr lang="en-US" sz="1865" b="1" dirty="0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65" dirty="0" smtClean="0">
                          <a:effectLst/>
                        </a:rPr>
                        <a:t>带下拉菜单的按钮</a:t>
                      </a:r>
                      <a:endParaRPr lang="zh-CN" altLang="en-US" sz="1865" dirty="0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865" b="1" dirty="0" err="1">
                          <a:effectLst/>
                        </a:rPr>
                        <a:t>Radiobutton</a:t>
                      </a:r>
                      <a:endParaRPr lang="en-US" sz="1865" b="1" dirty="0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65" dirty="0" smtClean="0">
                          <a:effectLst/>
                        </a:rPr>
                        <a:t>单选框</a:t>
                      </a:r>
                      <a:r>
                        <a:rPr lang="en-US" altLang="zh-CN" sz="1865" dirty="0" smtClean="0">
                          <a:effectLst/>
                        </a:rPr>
                        <a:t>(</a:t>
                      </a:r>
                      <a:r>
                        <a:rPr lang="zh-CN" altLang="en-US" sz="1865" dirty="0" smtClean="0">
                          <a:effectLst/>
                        </a:rPr>
                        <a:t>圆形</a:t>
                      </a:r>
                      <a:r>
                        <a:rPr lang="en-US" altLang="zh-CN" sz="1865" dirty="0" smtClean="0">
                          <a:effectLst/>
                        </a:rPr>
                        <a:t>)</a:t>
                      </a:r>
                      <a:endParaRPr lang="zh-CN" altLang="en-US" sz="1865" dirty="0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865">
                          <a:effectLst/>
                        </a:rPr>
                        <a:t>Scale</a:t>
                      </a:r>
                      <a:endParaRPr lang="en-US" sz="1865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65" dirty="0" smtClean="0">
                          <a:effectLst/>
                        </a:rPr>
                        <a:t>滑块标尺，可以做一定范围内的数值选择</a:t>
                      </a:r>
                      <a:endParaRPr lang="zh-CN" altLang="en-US" sz="1865" dirty="0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865" dirty="0">
                          <a:effectLst/>
                        </a:rPr>
                        <a:t>Scrollbar</a:t>
                      </a:r>
                      <a:endParaRPr lang="en-US" sz="1865" dirty="0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65" dirty="0" smtClean="0">
                          <a:effectLst/>
                        </a:rPr>
                        <a:t>卷滚条，使内容在显示区域内上下滚动</a:t>
                      </a:r>
                      <a:endParaRPr lang="en-US" altLang="zh-CN" sz="1865" dirty="0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865" b="1" dirty="0">
                          <a:effectLst/>
                        </a:rPr>
                        <a:t>Text</a:t>
                      </a:r>
                      <a:endParaRPr lang="en-US" sz="1865" b="1" dirty="0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65" dirty="0" smtClean="0">
                          <a:effectLst/>
                        </a:rPr>
                        <a:t>多行编辑框（输入框）</a:t>
                      </a:r>
                      <a:endParaRPr lang="zh-CN" altLang="en-US" sz="1865" dirty="0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865">
                          <a:effectLst/>
                        </a:rPr>
                        <a:t>Toplevel</a:t>
                      </a:r>
                      <a:endParaRPr lang="en-US" sz="1865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65" dirty="0" smtClean="0">
                          <a:effectLst/>
                        </a:rPr>
                        <a:t>顶层窗口，可以用于弹出自定义对话框</a:t>
                      </a:r>
                      <a:endParaRPr lang="zh-CN" altLang="en-US" sz="1865" dirty="0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865" b="1" dirty="0" err="1">
                          <a:effectLst/>
                        </a:rPr>
                        <a:t>Spinbox</a:t>
                      </a:r>
                      <a:endParaRPr lang="en-US" sz="1865" b="1" dirty="0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65" dirty="0" smtClean="0">
                          <a:effectLst/>
                        </a:rPr>
                        <a:t>微调输入框。可以输入数值，也可以用上下箭头微调数值</a:t>
                      </a:r>
                      <a:endParaRPr lang="zh-CN" altLang="en-US" sz="1865" dirty="0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9595">
                <a:tc>
                  <a:txBody>
                    <a:bodyPr/>
                    <a:lstStyle/>
                    <a:p>
                      <a:r>
                        <a:rPr lang="en-US" sz="1865">
                          <a:effectLst/>
                        </a:rPr>
                        <a:t>PanedWindow</a:t>
                      </a:r>
                      <a:endParaRPr lang="en-US" sz="1865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65" dirty="0" smtClean="0">
                          <a:effectLst/>
                        </a:rPr>
                        <a:t>滑动分割窗口。可以将一个窗口分成几块，交界处可以拖动，改变各块大小</a:t>
                      </a:r>
                      <a:endParaRPr lang="zh-CN" altLang="en-US" sz="1865" dirty="0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865" b="1" dirty="0" err="1">
                          <a:effectLst/>
                        </a:rPr>
                        <a:t>LabelFrame</a:t>
                      </a:r>
                      <a:endParaRPr lang="en-US" sz="1865" b="1" dirty="0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65" dirty="0" smtClean="0">
                          <a:effectLst/>
                        </a:rPr>
                        <a:t>带文字标签的框架，上面可以摆放多个控件</a:t>
                      </a:r>
                      <a:endParaRPr lang="zh-CN" altLang="en-US" sz="1865" dirty="0">
                        <a:effectLst/>
                      </a:endParaRPr>
                    </a:p>
                  </a:txBody>
                  <a:tcPr marL="9072" marR="9072" marT="5182" marB="5182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文本域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组件的常用属性及说明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下表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2424"/>
          <a:stretch>
            <a:fillRect/>
          </a:stretch>
        </p:blipFill>
        <p:spPr bwMode="auto">
          <a:xfrm>
            <a:off x="3331053" y="2156798"/>
            <a:ext cx="5727989" cy="4315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文本域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6691" y="2382983"/>
            <a:ext cx="6373091" cy="35467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300306" y="2602092"/>
            <a:ext cx="554586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</a:rPr>
              <a:t>from tkinter import *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root = Tk()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label = Label(root, text='</a:t>
            </a:r>
            <a:r>
              <a:rPr lang="zh-CN" altLang="zh-CN" sz="2800" dirty="0">
                <a:latin typeface="Times New Roman" panose="02020603050405020304" pitchFamily="18" charset="0"/>
              </a:rPr>
              <a:t>意见栏</a:t>
            </a:r>
            <a:r>
              <a:rPr lang="en-US" altLang="zh-CN" sz="2800" dirty="0">
                <a:latin typeface="Times New Roman" panose="02020603050405020304" pitchFamily="18" charset="0"/>
              </a:rPr>
              <a:t>')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label.pack()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text = Text(root, width=30, height=5)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text.pack()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root.mainloop()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569" y="3696565"/>
            <a:ext cx="3951011" cy="2233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81396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tkinter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概述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tkinter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组件概述</a:t>
            </a:r>
            <a:endParaRPr lang="zh-CN" altLang="zh-CN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基础组件介绍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几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何布局管理器</a:t>
            </a:r>
            <a:endParaRPr lang="zh-CN" altLang="zh-CN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件处理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菜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单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布局管理器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pack</a:t>
            </a:r>
            <a:r>
              <a:rPr lang="x-none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方法可接收参数，以调整组件的布局属性。</a:t>
            </a:r>
            <a:r>
              <a:rPr lang="x-none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pack()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方法常用的布局属性如下：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280" y="3128248"/>
            <a:ext cx="8109120" cy="2146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布局管理器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3676" y="2382983"/>
            <a:ext cx="5860473" cy="35467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619974" y="2632870"/>
            <a:ext cx="458787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</a:rPr>
              <a:t>button_one </a:t>
            </a:r>
            <a:r>
              <a:rPr lang="en-US" altLang="zh-CN" dirty="0">
                <a:latin typeface="Times New Roman" panose="02020603050405020304" pitchFamily="18" charset="0"/>
              </a:rPr>
              <a:t>= Button(text='</a:t>
            </a:r>
            <a:r>
              <a:rPr lang="zh-CN" altLang="zh-CN" dirty="0">
                <a:latin typeface="Times New Roman" panose="02020603050405020304" pitchFamily="18" charset="0"/>
              </a:rPr>
              <a:t>按钮</a:t>
            </a:r>
            <a:r>
              <a:rPr lang="en-US" altLang="zh-CN" dirty="0">
                <a:latin typeface="Times New Roman" panose="02020603050405020304" pitchFamily="18" charset="0"/>
              </a:rPr>
              <a:t>1')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button_one.pack(side=LEFT)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button_two = Button(text='</a:t>
            </a:r>
            <a:r>
              <a:rPr lang="zh-CN" altLang="zh-CN" dirty="0">
                <a:latin typeface="Times New Roman" panose="02020603050405020304" pitchFamily="18" charset="0"/>
              </a:rPr>
              <a:t>按钮</a:t>
            </a:r>
            <a:r>
              <a:rPr lang="en-US" altLang="zh-CN" dirty="0">
                <a:latin typeface="Times New Roman" panose="02020603050405020304" pitchFamily="18" charset="0"/>
              </a:rPr>
              <a:t>2')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button_two.pack(side=RIGHT)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button_three = Button(text='</a:t>
            </a:r>
            <a:r>
              <a:rPr lang="zh-CN" altLang="zh-CN" dirty="0">
                <a:latin typeface="Times New Roman" panose="02020603050405020304" pitchFamily="18" charset="0"/>
              </a:rPr>
              <a:t>按钮</a:t>
            </a:r>
            <a:r>
              <a:rPr lang="en-US" altLang="zh-CN" dirty="0">
                <a:latin typeface="Times New Roman" panose="02020603050405020304" pitchFamily="18" charset="0"/>
              </a:rPr>
              <a:t>3')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button_three.pack(side=TOP)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button_four = Button(text='</a:t>
            </a:r>
            <a:r>
              <a:rPr lang="zh-CN" altLang="zh-CN" dirty="0">
                <a:latin typeface="Times New Roman" panose="02020603050405020304" pitchFamily="18" charset="0"/>
              </a:rPr>
              <a:t>按钮</a:t>
            </a:r>
            <a:r>
              <a:rPr lang="en-US" altLang="zh-CN" dirty="0">
                <a:latin typeface="Times New Roman" panose="02020603050405020304" pitchFamily="18" charset="0"/>
              </a:rPr>
              <a:t>4')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button_four.pack(side=BOTTOM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530" y="3427341"/>
            <a:ext cx="3847234" cy="2502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grid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布局管理器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32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grid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布局管理器将父组件分割成一个二维表格，子组件放置在由行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列确定的单元格中，可以跨越多行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列；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grid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布局管理器中的列宽由本列中最宽的单元格确定。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29" y="4758170"/>
            <a:ext cx="5399637" cy="142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grid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布局管理器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03226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使用组件属性的</a:t>
            </a:r>
            <a:r>
              <a:rPr lang="x-none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grid()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方法可以实现</a:t>
            </a:r>
            <a:r>
              <a:rPr lang="x-none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grid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布局，该方法具有以下属性：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784" y="3197370"/>
            <a:ext cx="8034391" cy="1443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grid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布局管理器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3676" y="2382983"/>
            <a:ext cx="6317669" cy="35467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384951" y="2632870"/>
            <a:ext cx="551511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</a:rPr>
              <a:t>Label(root</a:t>
            </a:r>
            <a:r>
              <a:rPr lang="en-US" altLang="zh-CN" dirty="0">
                <a:latin typeface="Times New Roman" panose="02020603050405020304" pitchFamily="18" charset="0"/>
              </a:rPr>
              <a:t>, text="First").grid(row=0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Label(root, text="Second").grid(row=1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entry_one = Entry(root)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entry_two = Entry(root)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button = Button(root, text='</a:t>
            </a:r>
            <a:r>
              <a:rPr lang="zh-CN" altLang="zh-CN" dirty="0">
                <a:latin typeface="Times New Roman" panose="02020603050405020304" pitchFamily="18" charset="0"/>
              </a:rPr>
              <a:t>计算</a:t>
            </a:r>
            <a:r>
              <a:rPr lang="en-US" altLang="zh-CN" dirty="0">
                <a:latin typeface="Times New Roman" panose="02020603050405020304" pitchFamily="18" charset="0"/>
              </a:rPr>
              <a:t>', height=2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button.grid(row=0, column=2, rowspan=2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entry_one.grid(row=0, column=1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entry_two.grid(row=1, column=1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333" y="4576402"/>
            <a:ext cx="3646065" cy="1353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place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布局管理器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32260" cy="298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place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布局管理器可以将组件放在一个特定位置，它分为绝对布局和相对布局，与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grid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相比，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place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更加灵活。通过组件的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plcae()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方法可以实现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place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布局管理，该方法的常用属性如下：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240" y="4555115"/>
            <a:ext cx="8111480" cy="1457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place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布局管理器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3676" y="2576945"/>
            <a:ext cx="6890322" cy="33528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529648" y="2914517"/>
            <a:ext cx="579837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</a:rPr>
              <a:t>def </a:t>
            </a:r>
            <a:r>
              <a:rPr lang="en-US" altLang="zh-CN" dirty="0">
                <a:latin typeface="Times New Roman" panose="02020603050405020304" pitchFamily="18" charset="0"/>
              </a:rPr>
              <a:t>hello_call_back():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     showinfo( "Hello Python", "Hello World")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button = Button(root, text="Hello", command=hello_call_back)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button.pack()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button.place(relx=0.5, rely=0.5, anchor=CENTER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616" y="2774840"/>
            <a:ext cx="2863275" cy="3154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开发之前需先导入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7782" y="2727643"/>
            <a:ext cx="6553199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4598530" y="2936867"/>
            <a:ext cx="27317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Times New Roman" panose="02020603050405020304" pitchFamily="18" charset="0"/>
              </a:rPr>
              <a:t>import tkinter</a:t>
            </a:r>
            <a:endParaRPr lang="zh-CN" altLang="zh-CN" sz="3600" dirty="0">
              <a:latin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89990" y="5223510"/>
            <a:ext cx="7990840" cy="1064260"/>
            <a:chOff x="1969" y="6717"/>
            <a:chExt cx="12584" cy="1676"/>
          </a:xfrm>
        </p:grpSpPr>
        <p:sp>
          <p:nvSpPr>
            <p:cNvPr id="8" name="矩形 7"/>
            <p:cNvSpPr/>
            <p:nvPr/>
          </p:nvSpPr>
          <p:spPr>
            <a:xfrm>
              <a:off x="4233" y="6717"/>
              <a:ext cx="10320" cy="16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kumimoji="1"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2"/>
            <p:cNvSpPr txBox="1">
              <a:spLocks noChangeArrowheads="1"/>
            </p:cNvSpPr>
            <p:nvPr/>
          </p:nvSpPr>
          <p:spPr bwMode="auto">
            <a:xfrm>
              <a:off x="6493" y="7047"/>
              <a:ext cx="6525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600" dirty="0">
                  <a:latin typeface="Times New Roman" panose="02020603050405020304" pitchFamily="18" charset="0"/>
                </a:rPr>
                <a:t>from tkinter import *</a:t>
              </a:r>
              <a:endParaRPr lang="zh-CN" altLang="zh-CN" sz="3600" dirty="0">
                <a:latin typeface="Times New Roman" panose="02020603050405020304" pitchFamily="18" charset="0"/>
              </a:endParaRPr>
            </a:p>
          </p:txBody>
        </p:sp>
        <p:pic>
          <p:nvPicPr>
            <p:cNvPr id="18435" name="Picture 3" descr="C:\Users\admin\Desktop\图片1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9" y="6717"/>
              <a:ext cx="2111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组合 13"/>
          <p:cNvGrpSpPr/>
          <p:nvPr/>
        </p:nvGrpSpPr>
        <p:grpSpPr>
          <a:xfrm>
            <a:off x="2627630" y="3998595"/>
            <a:ext cx="6553200" cy="1064260"/>
            <a:chOff x="4233" y="8628"/>
            <a:chExt cx="10320" cy="1676"/>
          </a:xfrm>
        </p:grpSpPr>
        <p:sp>
          <p:nvSpPr>
            <p:cNvPr id="12" name="矩形 11"/>
            <p:cNvSpPr/>
            <p:nvPr/>
          </p:nvSpPr>
          <p:spPr>
            <a:xfrm>
              <a:off x="4233" y="8628"/>
              <a:ext cx="10320" cy="16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kumimoji="1"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2"/>
            <p:cNvSpPr txBox="1">
              <a:spLocks noChangeArrowheads="1"/>
            </p:cNvSpPr>
            <p:nvPr/>
          </p:nvSpPr>
          <p:spPr bwMode="auto">
            <a:xfrm>
              <a:off x="6493" y="8958"/>
              <a:ext cx="6525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600" dirty="0">
                  <a:latin typeface="Times New Roman" panose="02020603050405020304" pitchFamily="18" charset="0"/>
                </a:rPr>
                <a:t>import tkinter as tk</a:t>
              </a:r>
              <a:endParaRPr lang="en-US" altLang="zh-CN" sz="36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4568031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tkinter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概述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tkinter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组件概述</a:t>
            </a:r>
            <a:endParaRPr lang="zh-CN" altLang="zh-CN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基础组件介绍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几何布局管理器</a:t>
            </a:r>
            <a:endParaRPr lang="zh-CN" altLang="zh-CN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件处理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菜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单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7765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32260" cy="298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中将用户操作称为事件，例如单击鼠标、移动鼠标、通过键盘输入数据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希望应用可以根据不同的操作执行不同的功能，就需要在程序中对事件进行处理。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7344" y="4668983"/>
            <a:ext cx="3623387" cy="1094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71852" y="4668983"/>
            <a:ext cx="3623387" cy="1094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7765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32260" cy="297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程序对事件的处理通常在函数或方法中实现，简单的事件可通过组件的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选项绑定，当有事件产生时，相应组件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选项绑定的函数或方法就会被触发。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96836" y="4578813"/>
            <a:ext cx="7176655" cy="15310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261440" y="4805725"/>
            <a:ext cx="544744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bt = Button(root,text='</a:t>
            </a:r>
            <a:r>
              <a:rPr lang="zh-CN" altLang="zh-CN" sz="3200" dirty="0">
                <a:latin typeface="Times New Roman" panose="02020603050405020304" pitchFamily="18" charset="0"/>
              </a:rPr>
              <a:t>更改</a:t>
            </a:r>
            <a:r>
              <a:rPr lang="en-US" altLang="zh-CN" sz="3200" dirty="0">
                <a:latin typeface="Times New Roman" panose="02020603050405020304" pitchFamily="18" charset="0"/>
              </a:rPr>
              <a:t>',command =lambda:change(lb))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7765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0006" y="2576945"/>
            <a:ext cx="6890322" cy="33528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1815978" y="2914517"/>
            <a:ext cx="579837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</a:rPr>
              <a:t>def change(label):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	label['text'] = 'hello world‘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root = Tk()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lb = Label(root,text='</a:t>
            </a:r>
            <a:r>
              <a:rPr lang="zh-CN" altLang="zh-CN" sz="2800" dirty="0">
                <a:latin typeface="Times New Roman" panose="02020603050405020304" pitchFamily="18" charset="0"/>
              </a:rPr>
              <a:t>事件处理示例</a:t>
            </a:r>
            <a:r>
              <a:rPr lang="en-US" altLang="zh-CN" sz="2800" dirty="0">
                <a:latin typeface="Times New Roman" panose="02020603050405020304" pitchFamily="18" charset="0"/>
              </a:rPr>
              <a:t>')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</a:rPr>
              <a:t>bt </a:t>
            </a:r>
            <a:r>
              <a:rPr lang="en-US" altLang="zh-CN" sz="2800" dirty="0">
                <a:latin typeface="Times New Roman" panose="02020603050405020304" pitchFamily="18" charset="0"/>
              </a:rPr>
              <a:t>= Button(root,text='</a:t>
            </a:r>
            <a:r>
              <a:rPr lang="zh-CN" altLang="zh-CN" sz="2800" dirty="0">
                <a:latin typeface="Times New Roman" panose="02020603050405020304" pitchFamily="18" charset="0"/>
              </a:rPr>
              <a:t>更改</a:t>
            </a:r>
            <a:r>
              <a:rPr lang="en-US" altLang="zh-CN" sz="2800" dirty="0">
                <a:latin typeface="Times New Roman" panose="02020603050405020304" pitchFamily="18" charset="0"/>
              </a:rPr>
              <a:t>',command =lambda:change(lb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))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493" y="2720648"/>
            <a:ext cx="2078181" cy="1432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492" y="4497060"/>
            <a:ext cx="2078181" cy="1432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12286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115386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提供了更加灵活的事件处理方式——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绑定事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件，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此种方式通过组件的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bind()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方法实现，该方法的语法格式如下：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81200" y="4030852"/>
            <a:ext cx="8146473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4095882" y="4240076"/>
            <a:ext cx="39171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Times New Roman" panose="02020603050405020304" pitchFamily="18" charset="0"/>
              </a:rPr>
              <a:t>bind(event, handler)</a:t>
            </a:r>
            <a:endParaRPr lang="zh-CN" altLang="zh-CN" sz="3600" dirty="0"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1200" y="5095632"/>
            <a:ext cx="8146473" cy="1195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若组件通过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bind()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方法绑定了某个事件，该事件发生后程序将调用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handler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处理事件。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12286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115386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中的事件使用字符串描述，其基本格式如下：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81200" y="3296561"/>
            <a:ext cx="8146473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862885" y="3505785"/>
            <a:ext cx="43831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Times New Roman" panose="02020603050405020304" pitchFamily="18" charset="0"/>
              </a:rPr>
              <a:t>&lt;modifier-type-detail&gt;</a:t>
            </a:r>
            <a:endParaRPr lang="zh-CN" altLang="zh-CN" sz="3600" dirty="0"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1200" y="4430616"/>
            <a:ext cx="8368146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type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-- 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事件的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关键部分，用于描述事件的种类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modifer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-- 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事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件的修饰部分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如单击、双击等。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detail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-- 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事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件的详情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如鼠标左键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、滚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轮等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12286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115386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detail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取值如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下表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416" y="2305193"/>
            <a:ext cx="5380253" cy="4132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12286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115386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modifer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取值如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下表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242" y="2418918"/>
            <a:ext cx="6390602" cy="251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12286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115386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下面罗列一些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事件中常用的组合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20397" y="2379252"/>
            <a:ext cx="6830291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&lt;Any-Key-x&gt;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：任何一个按键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+x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&lt;Alt-Key-x&gt;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Alt+x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&lt;Control-Key-x&gt; 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Control+x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&lt;Shift-Key-x&gt; 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Shift+x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&lt;Alt-Button-1&gt;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Alt+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鼠标左键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&lt;Control-Button-1&gt; 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Control+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鼠标左键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&lt;Shift-Button-1&gt; 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Shift+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鼠标左键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12286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7945" y="2576945"/>
            <a:ext cx="6026724" cy="33528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487060" y="2729851"/>
            <a:ext cx="4665401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</a:rPr>
              <a:t>from tkinter import *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from tkinter.messagebox import *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def handler(event):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	showinfo("</a:t>
            </a:r>
            <a:r>
              <a:rPr lang="zh-CN" altLang="zh-CN" dirty="0">
                <a:latin typeface="Times New Roman" panose="02020603050405020304" pitchFamily="18" charset="0"/>
              </a:rPr>
              <a:t>点到了</a:t>
            </a:r>
            <a:r>
              <a:rPr lang="en-US" altLang="zh-CN" dirty="0">
                <a:latin typeface="Times New Roman" panose="02020603050405020304" pitchFamily="18" charset="0"/>
              </a:rPr>
              <a:t>",'</a:t>
            </a:r>
            <a:r>
              <a:rPr lang="zh-CN" altLang="zh-CN" dirty="0">
                <a:latin typeface="Times New Roman" panose="02020603050405020304" pitchFamily="18" charset="0"/>
              </a:rPr>
              <a:t>你好！</a:t>
            </a:r>
            <a:r>
              <a:rPr lang="en-US" altLang="zh-CN" dirty="0">
                <a:latin typeface="Times New Roman" panose="02020603050405020304" pitchFamily="18" charset="0"/>
              </a:rPr>
              <a:t>')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root = Tk()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button = Button(root, text='</a:t>
            </a:r>
            <a:r>
              <a:rPr lang="zh-CN" altLang="zh-CN" dirty="0">
                <a:latin typeface="Times New Roman" panose="02020603050405020304" pitchFamily="18" charset="0"/>
              </a:rPr>
              <a:t>点我呀</a:t>
            </a:r>
            <a:r>
              <a:rPr lang="en-US" altLang="zh-CN" dirty="0">
                <a:latin typeface="Times New Roman" panose="02020603050405020304" pitchFamily="18" charset="0"/>
              </a:rPr>
              <a:t>')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button.bind('&lt;Button-1&gt;', handler)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button.pack()</a:t>
            </a:r>
            <a:endParaRPr lang="zh-CN" altLang="zh-CN" dirty="0" smtClean="0">
              <a:latin typeface="Times New Roman" panose="02020603050405020304" pitchFamily="18" charset="0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688" y="4073233"/>
            <a:ext cx="2190914" cy="185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602" y="3332680"/>
            <a:ext cx="2141129" cy="2569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9f83bcbf-563b-4e78-9e98-65a81c2a344e}"/>
</p:tagLst>
</file>

<file path=ppt/tags/tag2.xml><?xml version="1.0" encoding="utf-8"?>
<p:tagLst xmlns:p="http://schemas.openxmlformats.org/presentationml/2006/main">
  <p:tag name="KSO_WM_UNIT_PLACING_PICTURE_USER_VIEWPORT" val="{&quot;height&quot;:3440,&quot;width&quot;:5500}"/>
</p:tagLst>
</file>

<file path=ppt/tags/tag3.xml><?xml version="1.0" encoding="utf-8"?>
<p:tagLst xmlns:p="http://schemas.openxmlformats.org/presentationml/2006/main">
  <p:tag name="ISPRING_RESOURCE_PATHS_HASH_PRESENTER" val="8d18ada775110288f4534b129e9bacf5f981b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18432</Words>
  <Application>WPS 演示</Application>
  <PresentationFormat>自定义</PresentationFormat>
  <Paragraphs>1190</Paragraphs>
  <Slides>126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126</vt:i4>
      </vt:variant>
    </vt:vector>
  </HeadingPairs>
  <TitlesOfParts>
    <vt:vector size="142" baseType="lpstr">
      <vt:lpstr>Arial</vt:lpstr>
      <vt:lpstr>宋体</vt:lpstr>
      <vt:lpstr>Wingdings</vt:lpstr>
      <vt:lpstr>等线</vt:lpstr>
      <vt:lpstr>微软雅黑</vt:lpstr>
      <vt:lpstr>等线 Light</vt:lpstr>
      <vt:lpstr>Wingdings</vt:lpstr>
      <vt:lpstr>Times New Roman</vt:lpstr>
      <vt:lpstr>Impact</vt:lpstr>
      <vt:lpstr>楷体</vt:lpstr>
      <vt:lpstr>Arial Unicode MS</vt:lpstr>
      <vt:lpstr>Calibri</vt:lpstr>
      <vt:lpstr>黑体</vt:lpstr>
      <vt:lpstr>Courier New</vt:lpstr>
      <vt:lpstr>Office 主题​​</vt:lpstr>
      <vt:lpstr>Excel.Sheet.8</vt:lpstr>
      <vt:lpstr>第12章 图形用户界面编程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罗凌</cp:lastModifiedBy>
  <cp:revision>4561</cp:revision>
  <dcterms:created xsi:type="dcterms:W3CDTF">2016-08-25T05:35:00Z</dcterms:created>
  <dcterms:modified xsi:type="dcterms:W3CDTF">2022-05-07T11:23:47Z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ICV">
    <vt:lpwstr>258AA3E2742146BA88E0CD760CADE430</vt:lpwstr>
  </property>
</Properties>
</file>