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98" r:id="rId5"/>
    <p:sldId id="896" r:id="rId6"/>
    <p:sldId id="344" r:id="rId7"/>
    <p:sldId id="897" r:id="rId8"/>
    <p:sldId id="921" r:id="rId9"/>
    <p:sldId id="948" r:id="rId10"/>
    <p:sldId id="949" r:id="rId11"/>
    <p:sldId id="950" r:id="rId12"/>
    <p:sldId id="923" r:id="rId13"/>
    <p:sldId id="951" r:id="rId14"/>
    <p:sldId id="952" r:id="rId15"/>
    <p:sldId id="1056" r:id="rId16"/>
    <p:sldId id="1057" r:id="rId17"/>
    <p:sldId id="924" r:id="rId18"/>
    <p:sldId id="979" r:id="rId19"/>
    <p:sldId id="953" r:id="rId20"/>
    <p:sldId id="849" r:id="rId21"/>
    <p:sldId id="954" r:id="rId22"/>
    <p:sldId id="955" r:id="rId23"/>
    <p:sldId id="956" r:id="rId24"/>
    <p:sldId id="957" r:id="rId25"/>
    <p:sldId id="958" r:id="rId26"/>
    <p:sldId id="959" r:id="rId27"/>
    <p:sldId id="960" r:id="rId28"/>
    <p:sldId id="1019" r:id="rId29"/>
    <p:sldId id="1020" r:id="rId30"/>
    <p:sldId id="961" r:id="rId31"/>
    <p:sldId id="925" r:id="rId32"/>
    <p:sldId id="962" r:id="rId33"/>
    <p:sldId id="963" r:id="rId34"/>
    <p:sldId id="964" r:id="rId35"/>
    <p:sldId id="926" r:id="rId36"/>
    <p:sldId id="965" r:id="rId37"/>
    <p:sldId id="966" r:id="rId38"/>
    <p:sldId id="1059" r:id="rId39"/>
    <p:sldId id="1061" r:id="rId40"/>
    <p:sldId id="1060" r:id="rId41"/>
    <p:sldId id="927" r:id="rId42"/>
    <p:sldId id="980" r:id="rId43"/>
    <p:sldId id="967" r:id="rId44"/>
    <p:sldId id="899" r:id="rId45"/>
    <p:sldId id="968" r:id="rId46"/>
    <p:sldId id="969" r:id="rId47"/>
    <p:sldId id="900" r:id="rId48"/>
    <p:sldId id="970" r:id="rId49"/>
    <p:sldId id="971" r:id="rId50"/>
    <p:sldId id="972" r:id="rId51"/>
    <p:sldId id="973" r:id="rId52"/>
    <p:sldId id="901" r:id="rId53"/>
    <p:sldId id="981" r:id="rId54"/>
    <p:sldId id="974" r:id="rId55"/>
    <p:sldId id="982" r:id="rId56"/>
    <p:sldId id="976" r:id="rId57"/>
    <p:sldId id="929" r:id="rId58"/>
    <p:sldId id="975" r:id="rId59"/>
    <p:sldId id="977" r:id="rId60"/>
    <p:sldId id="978" r:id="rId61"/>
    <p:sldId id="1051" r:id="rId62"/>
    <p:sldId id="1052" r:id="rId63"/>
    <p:sldId id="1053" r:id="rId64"/>
    <p:sldId id="531" r:id="rId65"/>
    <p:sldId id="376" r:id="rId66"/>
  </p:sldIdLst>
  <p:sldSz cx="12192000" cy="6858000"/>
  <p:notesSz cx="6858000" cy="9144000"/>
  <p:custDataLst>
    <p:tags r:id="rId70"/>
  </p:custDataLst>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等线" panose="02010600030101010101" charset="-122"/>
        <a:ea typeface="宋体" panose="02010600030101010101" pitchFamily="2" charset="-122"/>
        <a:cs typeface="+mn-cs"/>
      </a:defRPr>
    </a:lvl5pPr>
    <a:lvl6pPr marL="22860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6pPr>
    <a:lvl7pPr marL="27432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7pPr>
    <a:lvl8pPr marL="32004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8pPr>
    <a:lvl9pPr marL="3657600" algn="l" defTabSz="914400" rtl="0" eaLnBrk="1" latinLnBrk="0" hangingPunct="1">
      <a:defRPr sz="2400" kern="1200">
        <a:solidFill>
          <a:schemeClr val="tx1"/>
        </a:solidFill>
        <a:latin typeface="等线" panose="02010600030101010101"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9" d="100"/>
          <a:sy n="69" d="100"/>
        </p:scale>
        <p:origin x="-258" y="-26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2.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panose="02010600030101010101" charset="-122"/>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panose="02010600030101010101" charset="-122"/>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panose="02010600030101010101" charset="-122"/>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B4283E0F-74FB-4CF6-B92F-BA0D3B768B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fld id="{666C4432-86B1-44C8-B144-754EE8881D6E}"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fld>
            <a:endParaRPr lang="zh-CN" altLang="en-US"/>
          </a:p>
        </p:txBody>
      </p:sp>
      <p:pic>
        <p:nvPicPr>
          <p:cNvPr id="5" name="图片 4"/>
          <p:cNvPicPr>
            <a:picLocks noChangeAspect="1"/>
          </p:cNvPicPr>
          <p:nvPr userDrawn="1"/>
        </p:nvPicPr>
        <p:blipFill>
          <a:blip r:embed="rId2"/>
          <a:stretch>
            <a:fillRect/>
          </a:stretch>
        </p:blipFill>
        <p:spPr>
          <a:xfrm>
            <a:off x="8001000" y="158750"/>
            <a:ext cx="3750945" cy="907415"/>
          </a:xfrm>
          <a:prstGeom prst="rect">
            <a:avLst/>
          </a:prstGeom>
        </p:spPr>
      </p:pic>
      <p:pic>
        <p:nvPicPr>
          <p:cNvPr id="6" name="图片 5"/>
          <p:cNvPicPr>
            <a:picLocks noChangeAspect="1"/>
          </p:cNvPicPr>
          <p:nvPr userDrawn="1"/>
        </p:nvPicPr>
        <p:blipFill>
          <a:blip r:embed="rId3"/>
          <a:stretch>
            <a:fillRect/>
          </a:stretch>
        </p:blipFill>
        <p:spPr>
          <a:xfrm>
            <a:off x="577850" y="6555740"/>
            <a:ext cx="1637665" cy="26289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bg>
      <p:bgPr>
        <a:gradFill rotWithShape="1">
          <a:gsLst>
            <a:gs pos="0">
              <a:srgbClr val="D9D9D9">
                <a:alpha val="100000"/>
              </a:srgbClr>
            </a:gs>
            <a:gs pos="11000">
              <a:srgbClr val="FFFFFF">
                <a:alpha val="100000"/>
              </a:srgbClr>
            </a:gs>
            <a:gs pos="88000">
              <a:srgbClr val="F2F2F2">
                <a:alpha val="100000"/>
              </a:srgbClr>
            </a:gs>
            <a:gs pos="100000">
              <a:srgbClr val="D9D9D9">
                <a:alpha val="100000"/>
              </a:srgbClr>
            </a:gs>
          </a:gsLst>
          <a:lin ang="5400000" scaled="1"/>
          <a:tileRect/>
        </a:gra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10416117" y="0"/>
            <a:ext cx="1674283" cy="1395413"/>
          </a:xfrm>
          <a:prstGeom prst="rect">
            <a:avLst/>
          </a:prstGeom>
          <a:noFill/>
          <a:ln w="9525">
            <a:noFill/>
          </a:ln>
        </p:spPr>
      </p:pic>
      <p:pic>
        <p:nvPicPr>
          <p:cNvPr id="3075" name="图片 7"/>
          <p:cNvPicPr>
            <a:picLocks noChangeAspect="1"/>
          </p:cNvPicPr>
          <p:nvPr userDrawn="1"/>
        </p:nvPicPr>
        <p:blipFill>
          <a:blip r:embed="rId3"/>
          <a:stretch>
            <a:fillRect/>
          </a:stretch>
        </p:blipFill>
        <p:spPr>
          <a:xfrm>
            <a:off x="2307167" y="2243138"/>
            <a:ext cx="7780867" cy="2371725"/>
          </a:xfrm>
          <a:prstGeom prst="rect">
            <a:avLst/>
          </a:prstGeom>
          <a:noFill/>
          <a:ln w="9525">
            <a:noFill/>
          </a:ln>
        </p:spPr>
      </p:pic>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0630CE6-ED1B-48C2-8047-30BEE7BDE8B3}"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7.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panose="02010600030101010101" charset="-122"/>
                <a:ea typeface="等线" panose="02010600030101010101"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anose="02010600030101010101" charset="-122"/>
              </a:defRPr>
            </a:lvl1pPr>
          </a:lstStyle>
          <a:p>
            <a:fld id="{5558DAD5-D431-48DD-BB7C-9F90A0AF82BA}" type="slidenum">
              <a:rPr lang="zh-CN" altLang="en-US"/>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panose="02010600030101010101" charset="-122"/>
        </a:defRPr>
      </a:lvl1pPr>
      <a:lvl2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宋体" panose="02010600030101010101" pitchFamily="2" charset="-122"/>
          <a:cs typeface="等线 Light" panose="02010600030101010101" charset="-122"/>
        </a:defRPr>
      </a:lvl5pPr>
      <a:lvl6pPr marL="4572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章</a:t>
            </a:r>
            <a:r>
              <a:rPr lang="en-US" altLang="zh-CN" dirty="0" smtClean="0">
                <a:latin typeface="微软雅黑" panose="020B0503020204020204" pitchFamily="34" charset="-122"/>
                <a:ea typeface="微软雅黑" panose="020B0503020204020204" pitchFamily="34" charset="-122"/>
              </a:rPr>
              <a:t> </a:t>
            </a:r>
            <a:r>
              <a:rPr lang="zh-CN" altLang="zh-CN" dirty="0" smtClean="0"/>
              <a:t>函</a:t>
            </a:r>
            <a:r>
              <a:rPr lang="zh-CN" altLang="zh-CN" dirty="0"/>
              <a:t>数</a:t>
            </a:r>
            <a:endParaRPr lang="zh-CN" altLang="en-US" dirty="0" smtClean="0">
              <a:latin typeface="微软雅黑" panose="020B0503020204020204" pitchFamily="34" charset="-122"/>
              <a:ea typeface="微软雅黑" panose="020B0503020204020204" pitchFamily="34" charset="-122"/>
            </a:endParaRPr>
          </a:p>
        </p:txBody>
      </p:sp>
      <p:pic>
        <p:nvPicPr>
          <p:cNvPr id="512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函数的定义与调用</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函数的参数传递</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变量作用域</a:t>
            </a:r>
            <a:endParaRPr lang="en-US" altLang="zh-CN" sz="2000" b="1" dirty="0">
              <a:solidFill>
                <a:srgbClr val="2E75B6"/>
              </a:solidFill>
              <a:latin typeface="微软雅黑" panose="020B0503020204020204" pitchFamily="34" charset="-122"/>
              <a:ea typeface="微软雅黑" panose="020B0503020204020204" pitchFamily="34" charset="-122"/>
            </a:endParaRPr>
          </a:p>
        </p:txBody>
      </p:sp>
      <p:sp>
        <p:nvSpPr>
          <p:cNvPr id="8" name="矩形 2"/>
          <p:cNvSpPr>
            <a:spLocks noChangeArrowheads="1"/>
          </p:cNvSpPr>
          <p:nvPr/>
        </p:nvSpPr>
        <p:spPr bwMode="auto">
          <a:xfrm>
            <a:off x="8797635" y="4996067"/>
            <a:ext cx="28124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函</a:t>
            </a:r>
            <a:r>
              <a:rPr lang="zh-CN" altLang="zh-CN" sz="2000" b="1" dirty="0">
                <a:solidFill>
                  <a:srgbClr val="2E75B6"/>
                </a:solidFill>
                <a:latin typeface="微软雅黑" panose="020B0503020204020204" pitchFamily="34" charset="-122"/>
                <a:ea typeface="微软雅黑" panose="020B0503020204020204" pitchFamily="34" charset="-122"/>
              </a:rPr>
              <a:t>数的特殊形式</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smtClean="0">
                <a:solidFill>
                  <a:srgbClr val="2E75B6"/>
                </a:solidFill>
                <a:latin typeface="微软雅黑" panose="020B0503020204020204" pitchFamily="34" charset="-122"/>
                <a:ea typeface="微软雅黑" panose="020B0503020204020204" pitchFamily="34" charset="-122"/>
              </a:rPr>
              <a:t>Python</a:t>
            </a:r>
            <a:r>
              <a:rPr lang="zh-CN" altLang="zh-CN" sz="2000" b="1" dirty="0">
                <a:solidFill>
                  <a:srgbClr val="2E75B6"/>
                </a:solidFill>
                <a:latin typeface="微软雅黑" panose="020B0503020204020204" pitchFamily="34" charset="-122"/>
                <a:ea typeface="微软雅黑" panose="020B0503020204020204" pitchFamily="34" charset="-122"/>
              </a:rPr>
              <a:t>常用内置函数</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924300" y="708025"/>
            <a:ext cx="4385945" cy="9512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定义好的函数直到被程序调用时才会执行。函数的调用格式如下</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4160794" y="3416839"/>
            <a:ext cx="40643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zh-CN" altLang="zh-CN" sz="3600" dirty="0">
                <a:latin typeface="Times New Roman" panose="02020603050405020304" pitchFamily="18" charset="0"/>
              </a:rPr>
              <a:t>函数名</a:t>
            </a:r>
            <a:r>
              <a:rPr lang="en-US" altLang="zh-CN" sz="3600" dirty="0">
                <a:latin typeface="Times New Roman" panose="02020603050405020304" pitchFamily="18" charset="0"/>
              </a:rPr>
              <a:t>([</a:t>
            </a:r>
            <a:r>
              <a:rPr lang="zh-CN" altLang="zh-CN" sz="3600" dirty="0">
                <a:latin typeface="Times New Roman" panose="02020603050405020304" pitchFamily="18" charset="0"/>
              </a:rPr>
              <a:t>参数列表</a:t>
            </a:r>
            <a:r>
              <a:rPr lang="en-US" altLang="zh-CN" sz="3600" dirty="0">
                <a:latin typeface="Times New Roman" panose="02020603050405020304" pitchFamily="18" charset="0"/>
              </a:rPr>
              <a:t>])</a:t>
            </a:r>
            <a:endParaRPr lang="zh-CN" altLang="zh-CN" sz="3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2710186"/>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例如，调</a:t>
            </a:r>
            <a:r>
              <a:rPr lang="zh-CN" altLang="zh-CN" sz="4400" dirty="0" smtClean="0">
                <a:latin typeface="微软雅黑" panose="020B0503020204020204" pitchFamily="34" charset="-122"/>
                <a:ea typeface="微软雅黑" panose="020B0503020204020204" pitchFamily="34" charset="-122"/>
              </a:rPr>
              <a:t>用</a:t>
            </a:r>
            <a:r>
              <a:rPr lang="zh-CN" altLang="en-US" sz="4400" dirty="0" smtClean="0">
                <a:latin typeface="微软雅黑" panose="020B0503020204020204" pitchFamily="34" charset="-122"/>
                <a:ea typeface="微软雅黑" panose="020B0503020204020204" pitchFamily="34" charset="-122"/>
              </a:rPr>
              <a:t>刚刚定义</a:t>
            </a:r>
            <a:r>
              <a:rPr lang="zh-CN" altLang="zh-CN" sz="4400" dirty="0" smtClean="0">
                <a:latin typeface="微软雅黑" panose="020B0503020204020204" pitchFamily="34" charset="-122"/>
                <a:ea typeface="微软雅黑" panose="020B0503020204020204" pitchFamily="34" charset="-122"/>
              </a:rPr>
              <a:t>的</a:t>
            </a:r>
            <a:r>
              <a:rPr lang="en-US" altLang="zh-CN" sz="4400" dirty="0">
                <a:latin typeface="微软雅黑" panose="020B0503020204020204" pitchFamily="34" charset="-122"/>
                <a:ea typeface="微软雅黑" panose="020B0503020204020204" pitchFamily="34" charset="-122"/>
              </a:rPr>
              <a:t>weather()</a:t>
            </a:r>
            <a:r>
              <a:rPr lang="zh-CN" altLang="zh-CN" sz="4400" dirty="0">
                <a:latin typeface="微软雅黑" panose="020B0503020204020204" pitchFamily="34" charset="-122"/>
                <a:ea typeface="微软雅黑" panose="020B0503020204020204" pitchFamily="34" charset="-122"/>
              </a:rPr>
              <a:t>函</a:t>
            </a:r>
            <a:r>
              <a:rPr lang="zh-CN" altLang="zh-CN" sz="4400" dirty="0" smtClean="0">
                <a:latin typeface="微软雅黑" panose="020B0503020204020204" pitchFamily="34" charset="-122"/>
                <a:ea typeface="微软雅黑" panose="020B0503020204020204" pitchFamily="34" charset="-122"/>
              </a:rPr>
              <a:t>数</a:t>
            </a:r>
            <a:r>
              <a:rPr lang="zh-CN" altLang="en-US"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718634" y="2710186"/>
            <a:ext cx="4201969" cy="98367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2803523" y="2878856"/>
            <a:ext cx="20321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600" dirty="0">
                <a:latin typeface="Times New Roman" panose="02020603050405020304" pitchFamily="18" charset="0"/>
              </a:rPr>
              <a:t>weather()</a:t>
            </a:r>
            <a:endParaRPr lang="zh-CN" altLang="zh-CN" sz="3600" dirty="0">
              <a:latin typeface="Times New Roman" panose="02020603050405020304" pitchFamily="18" charset="0"/>
            </a:endParaRPr>
          </a:p>
        </p:txBody>
      </p:sp>
      <p:sp>
        <p:nvSpPr>
          <p:cNvPr id="3" name="矩形 2"/>
          <p:cNvSpPr/>
          <p:nvPr/>
        </p:nvSpPr>
        <p:spPr>
          <a:xfrm>
            <a:off x="7778145" y="2933624"/>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8</a:t>
            </a:r>
            <a:r>
              <a:rPr lang="zh-CN" altLang="zh-CN" dirty="0"/>
              <a:t>日</a:t>
            </a:r>
            <a:endParaRPr lang="zh-CN" altLang="zh-CN" dirty="0"/>
          </a:p>
          <a:p>
            <a:r>
              <a:rPr lang="zh-CN" altLang="zh-CN" dirty="0"/>
              <a:t>温度：</a:t>
            </a:r>
            <a:r>
              <a:rPr lang="en-US" altLang="zh-CN" dirty="0"/>
              <a:t>14~28</a:t>
            </a:r>
            <a:r>
              <a:rPr lang="zh-CN" altLang="zh-CN" dirty="0"/>
              <a:t>℃</a:t>
            </a:r>
            <a:endParaRPr lang="zh-CN" altLang="zh-CN" dirty="0"/>
          </a:p>
          <a:p>
            <a:r>
              <a:rPr lang="zh-CN" altLang="zh-CN" dirty="0"/>
              <a:t>空气状况：良</a:t>
            </a:r>
            <a:endParaRPr lang="zh-CN" altLang="zh-CN" dirty="0"/>
          </a:p>
          <a:p>
            <a:r>
              <a:rPr lang="en-US" altLang="zh-CN" dirty="0"/>
              <a:t>*************</a:t>
            </a:r>
            <a:endParaRPr lang="zh-CN" altLang="zh-CN" dirty="0"/>
          </a:p>
        </p:txBody>
      </p:sp>
      <p:pic>
        <p:nvPicPr>
          <p:cNvPr id="13" name="图片 7" descr="箭头"/>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802638">
            <a:off x="5859899" y="2576790"/>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4003099"/>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调用带有参数的函数时需要传入参数，传入的参数称为实际参数，实际参数是程序执行过程中真正会使用的参数。</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577850" y="4003099"/>
            <a:ext cx="5342754" cy="141402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997527" y="4171769"/>
            <a:ext cx="44803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modify_weather</a:t>
            </a:r>
            <a:r>
              <a:rPr lang="en-US" altLang="zh-CN" sz="3200" dirty="0" smtClean="0">
                <a:latin typeface="Times New Roman" panose="02020603050405020304" pitchFamily="18" charset="0"/>
              </a:rPr>
              <a:t>('4</a:t>
            </a:r>
            <a:r>
              <a:rPr lang="zh-CN" altLang="zh-CN" sz="3200" dirty="0">
                <a:latin typeface="Times New Roman" panose="02020603050405020304" pitchFamily="18" charset="0"/>
              </a:rPr>
              <a:t>月</a:t>
            </a:r>
            <a:r>
              <a:rPr lang="en-US" altLang="zh-CN" sz="3200" dirty="0">
                <a:latin typeface="Times New Roman" panose="02020603050405020304" pitchFamily="18" charset="0"/>
              </a:rPr>
              <a:t>6</a:t>
            </a:r>
            <a:r>
              <a:rPr lang="zh-CN" altLang="zh-CN" sz="3200" dirty="0">
                <a:latin typeface="Times New Roman" panose="02020603050405020304" pitchFamily="18" charset="0"/>
              </a:rPr>
              <a:t>日</a:t>
            </a:r>
            <a:r>
              <a:rPr lang="en-US" altLang="zh-CN" sz="3200" dirty="0">
                <a:latin typeface="Times New Roman" panose="02020603050405020304" pitchFamily="18" charset="0"/>
              </a:rPr>
              <a:t>', </a:t>
            </a:r>
            <a:r>
              <a:rPr lang="en-US" altLang="zh-CN" sz="3200" dirty="0" smtClean="0">
                <a:latin typeface="Times New Roman" panose="02020603050405020304" pitchFamily="18" charset="0"/>
              </a:rPr>
              <a:t>'15~30</a:t>
            </a:r>
            <a:r>
              <a:rPr lang="zh-CN" altLang="zh-CN" sz="3200" dirty="0">
                <a:latin typeface="Times New Roman" panose="02020603050405020304" pitchFamily="18" charset="0"/>
              </a:rPr>
              <a:t>℃</a:t>
            </a:r>
            <a:r>
              <a:rPr lang="en-US" altLang="zh-CN" sz="3200" dirty="0">
                <a:latin typeface="Times New Roman" panose="02020603050405020304" pitchFamily="18" charset="0"/>
              </a:rPr>
              <a:t>', </a:t>
            </a:r>
            <a:r>
              <a:rPr lang="en-US" altLang="zh-CN" sz="3200" dirty="0" smtClean="0">
                <a:latin typeface="Times New Roman" panose="02020603050405020304" pitchFamily="18" charset="0"/>
              </a:rPr>
              <a:t>'</a:t>
            </a:r>
            <a:r>
              <a:rPr lang="zh-CN" altLang="zh-CN" sz="3200" dirty="0">
                <a:latin typeface="Times New Roman" panose="02020603050405020304" pitchFamily="18" charset="0"/>
              </a:rPr>
              <a:t>优</a:t>
            </a:r>
            <a:r>
              <a:rPr lang="en-US" altLang="zh-CN" sz="3200" dirty="0">
                <a:latin typeface="Times New Roman" panose="02020603050405020304" pitchFamily="18" charset="0"/>
              </a:rPr>
              <a:t>')</a:t>
            </a:r>
            <a:endParaRPr lang="zh-CN" altLang="zh-CN" sz="3200" dirty="0">
              <a:latin typeface="Times New Roman" panose="02020603050405020304" pitchFamily="18" charset="0"/>
            </a:endParaRPr>
          </a:p>
        </p:txBody>
      </p:sp>
      <p:sp>
        <p:nvSpPr>
          <p:cNvPr id="3" name="矩形 2"/>
          <p:cNvSpPr/>
          <p:nvPr/>
        </p:nvSpPr>
        <p:spPr>
          <a:xfrm>
            <a:off x="7778145" y="4226537"/>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6</a:t>
            </a:r>
            <a:r>
              <a:rPr lang="zh-CN" altLang="zh-CN" dirty="0"/>
              <a:t>日</a:t>
            </a:r>
            <a:endParaRPr lang="zh-CN" altLang="zh-CN" dirty="0"/>
          </a:p>
          <a:p>
            <a:r>
              <a:rPr lang="zh-CN" altLang="zh-CN" dirty="0"/>
              <a:t>温度：</a:t>
            </a:r>
            <a:r>
              <a:rPr lang="en-US" altLang="zh-CN" dirty="0"/>
              <a:t>15~30</a:t>
            </a:r>
            <a:r>
              <a:rPr lang="zh-CN" altLang="zh-CN" dirty="0"/>
              <a:t>℃</a:t>
            </a:r>
            <a:endParaRPr lang="zh-CN" altLang="zh-CN" dirty="0"/>
          </a:p>
          <a:p>
            <a:r>
              <a:rPr lang="zh-CN" altLang="zh-CN" dirty="0"/>
              <a:t>空气状况：优</a:t>
            </a:r>
            <a:endParaRPr lang="zh-CN" altLang="zh-CN" dirty="0"/>
          </a:p>
          <a:p>
            <a:r>
              <a:rPr lang="en-US" altLang="zh-CN" dirty="0"/>
              <a:t>*************</a:t>
            </a:r>
            <a:endParaRPr lang="zh-CN" altLang="zh-CN" dirty="0"/>
          </a:p>
        </p:txBody>
      </p:sp>
      <p:pic>
        <p:nvPicPr>
          <p:cNvPr id="13" name="图片 7" descr="箭头"/>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802638">
            <a:off x="5859900" y="4306536"/>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2186305" y="391795"/>
            <a:ext cx="6342380" cy="719455"/>
          </a:xfrm>
        </p:spPr>
        <p:txBody>
          <a:bodyPr vert="horz" wrap="square" lIns="121920" tIns="60960" rIns="121920" bIns="60960" anchor="ctr" anchorCtr="0"/>
          <a:p>
            <a:pPr eaLnBrk="1" hangingPunct="1"/>
            <a:r>
              <a:rPr lang="zh-CN" altLang="zh-CN" b="1" kern="1200" dirty="0">
                <a:latin typeface="黑体" panose="02010609060101010101" pitchFamily="49" charset="-122"/>
                <a:ea typeface="+mj-ea"/>
                <a:cs typeface="+mj-cs"/>
              </a:rPr>
              <a:t>函数</a:t>
            </a:r>
            <a:r>
              <a:rPr lang="zh-CN" altLang="en-US" b="1" kern="1200" dirty="0">
                <a:latin typeface="黑体" panose="02010609060101010101" pitchFamily="49" charset="-122"/>
                <a:ea typeface="+mj-ea"/>
                <a:cs typeface="+mj-cs"/>
              </a:rPr>
              <a:t>使用实例</a:t>
            </a:r>
            <a:r>
              <a:rPr lang="en-US" altLang="zh-CN" b="1" kern="1200" dirty="0">
                <a:latin typeface="黑体" panose="02010609060101010101" pitchFamily="49" charset="-122"/>
                <a:ea typeface="+mj-ea"/>
                <a:cs typeface="+mj-cs"/>
              </a:rPr>
              <a:t>1 : Max</a:t>
            </a:r>
            <a:r>
              <a:rPr lang="zh-CN" altLang="en-US" b="1" kern="1200" dirty="0">
                <a:latin typeface="黑体" panose="02010609060101010101" pitchFamily="49" charset="-122"/>
                <a:ea typeface="+mj-ea"/>
                <a:cs typeface="+mj-cs"/>
              </a:rPr>
              <a:t>函数</a:t>
            </a:r>
            <a:endParaRPr lang="zh-CN" altLang="en-US" b="1" kern="1200" dirty="0">
              <a:latin typeface="黑体" panose="02010609060101010101" pitchFamily="49" charset="-122"/>
              <a:ea typeface="+mj-ea"/>
              <a:cs typeface="+mj-cs"/>
            </a:endParaRPr>
          </a:p>
        </p:txBody>
      </p:sp>
      <p:sp>
        <p:nvSpPr>
          <p:cNvPr id="31747" name="灯片编号占位符 1"/>
          <p:cNvSpPr txBox="1">
            <a:spLocks noGrp="1"/>
          </p:cNvSpPr>
          <p:nvPr>
            <p:ph type="sldNum" sz="quarter" idx="4"/>
          </p:nvPr>
        </p:nvSpPr>
        <p:spPr>
          <a:xfrm>
            <a:off x="8737600" y="6356351"/>
            <a:ext cx="2844800" cy="366183"/>
          </a:xfrm>
          <a:noFill/>
          <a:ln>
            <a:noFill/>
          </a:ln>
        </p:spPr>
        <p:txBody>
          <a:bodyPr anchor="ctr" anchorCtr="0"/>
          <a:p>
            <a:pPr marL="0" indent="0" algn="r" eaLnBrk="1" hangingPunct="1">
              <a:spcBef>
                <a:spcPct val="0"/>
              </a:spcBef>
              <a:buFontTx/>
              <a:buNone/>
            </a:pPr>
            <a:fld id="{9A0DB2DC-4C9A-4742-B13C-FB6460FD3503}" type="slidenum">
              <a:rPr lang="zh-CN" altLang="en-US" sz="1600" kern="1200" dirty="0">
                <a:solidFill>
                  <a:srgbClr val="898989"/>
                </a:solidFill>
                <a:latin typeface="+mn-lt"/>
                <a:ea typeface="+mn-ea"/>
                <a:cs typeface="+mn-cs"/>
              </a:rPr>
            </a:fld>
            <a:endParaRPr lang="zh-CN" altLang="en-US" sz="1600" kern="1200" dirty="0">
              <a:solidFill>
                <a:srgbClr val="898989"/>
              </a:solidFill>
              <a:latin typeface="+mn-lt"/>
              <a:ea typeface="+mn-ea"/>
              <a:cs typeface="+mn-cs"/>
            </a:endParaRPr>
          </a:p>
        </p:txBody>
      </p:sp>
      <p:grpSp>
        <p:nvGrpSpPr>
          <p:cNvPr id="4" name="组合 3"/>
          <p:cNvGrpSpPr/>
          <p:nvPr/>
        </p:nvGrpSpPr>
        <p:grpSpPr>
          <a:xfrm>
            <a:off x="2347595" y="844550"/>
            <a:ext cx="8544560" cy="5795010"/>
            <a:chOff x="377" y="1470"/>
            <a:chExt cx="13456" cy="9126"/>
          </a:xfrm>
        </p:grpSpPr>
        <p:sp>
          <p:nvSpPr>
            <p:cNvPr id="31748" name="矩形 4"/>
            <p:cNvSpPr/>
            <p:nvPr/>
          </p:nvSpPr>
          <p:spPr>
            <a:xfrm>
              <a:off x="377" y="1470"/>
              <a:ext cx="13457" cy="91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zh-CN" sz="2400"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def Max(x,y):</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    if x &gt; y:</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        return x</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    else:</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        return y</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dirty="0">
                  <a:solidFill>
                    <a:srgbClr val="00B050"/>
                  </a:solidFill>
                  <a:latin typeface="黑体" panose="02010609060101010101" pitchFamily="49" charset="-122"/>
                  <a:ea typeface="黑体" panose="02010609060101010101" pitchFamily="49" charset="-122"/>
                </a:rPr>
                <a:t>#</a:t>
              </a:r>
              <a:r>
                <a:rPr lang="zh-CN" altLang="en-US" sz="2665" dirty="0">
                  <a:solidFill>
                    <a:srgbClr val="00B050"/>
                  </a:solidFill>
                  <a:latin typeface="黑体" panose="02010609060101010101" pitchFamily="49" charset="-122"/>
                  <a:ea typeface="黑体" panose="02010609060101010101" pitchFamily="49" charset="-122"/>
                </a:rPr>
                <a:t>函数到此结束</a:t>
              </a:r>
              <a:endParaRPr lang="en-US" altLang="zh-CN" sz="2665" dirty="0">
                <a:solidFill>
                  <a:srgbClr val="00B050"/>
                </a:solidFill>
                <a:latin typeface="黑体" panose="02010609060101010101" pitchFamily="49" charset="-122"/>
                <a:ea typeface="黑体" panose="02010609060101010101" pitchFamily="49" charset="-122"/>
              </a:endParaRPr>
            </a:p>
            <a:p>
              <a:pPr marL="0" lvl="0" indent="0" eaLnBrk="1" hangingPunct="1">
                <a:spcBef>
                  <a:spcPct val="0"/>
                </a:spcBef>
                <a:buFontTx/>
                <a:buNone/>
              </a:pP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n = Max(4,6)</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print(n,Max(20,n))</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latin typeface="Courier New" panose="02070309020205020404" pitchFamily="49" charset="0"/>
                  <a:cs typeface="Courier New" panose="02070309020205020404" pitchFamily="49" charset="0"/>
                </a:rPr>
                <a:t>print(Max("about","take"))</a:t>
              </a: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endParaRPr lang="en-US" altLang="zh-CN" sz="2665" b="1" dirty="0">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solidFill>
                    <a:srgbClr val="920B08"/>
                  </a:solidFill>
                  <a:latin typeface="Courier New" panose="02070309020205020404" pitchFamily="49" charset="0"/>
                  <a:cs typeface="Courier New" panose="02070309020205020404" pitchFamily="49" charset="0"/>
                </a:rPr>
                <a:t>6 20</a:t>
              </a:r>
              <a:endParaRPr lang="en-US" altLang="zh-CN" sz="2665" b="1" dirty="0">
                <a:solidFill>
                  <a:srgbClr val="920B08"/>
                </a:solidFill>
                <a:latin typeface="Courier New" panose="02070309020205020404" pitchFamily="49" charset="0"/>
                <a:cs typeface="Courier New" panose="02070309020205020404" pitchFamily="49" charset="0"/>
              </a:endParaRPr>
            </a:p>
            <a:p>
              <a:pPr marL="0" lvl="0" indent="0" eaLnBrk="1" hangingPunct="1">
                <a:spcBef>
                  <a:spcPct val="0"/>
                </a:spcBef>
                <a:buFontTx/>
                <a:buNone/>
              </a:pPr>
              <a:r>
                <a:rPr lang="en-US" altLang="zh-CN" sz="2665" b="1" dirty="0">
                  <a:solidFill>
                    <a:srgbClr val="920B08"/>
                  </a:solidFill>
                  <a:latin typeface="Courier New" panose="02070309020205020404" pitchFamily="49" charset="0"/>
                  <a:cs typeface="Courier New" panose="02070309020205020404" pitchFamily="49" charset="0"/>
                </a:rPr>
                <a:t>take</a:t>
              </a:r>
              <a:endParaRPr lang="zh-CN" altLang="zh-CN" sz="2665" b="1" dirty="0">
                <a:solidFill>
                  <a:srgbClr val="920B08"/>
                </a:solidFill>
                <a:latin typeface="Courier New" panose="02070309020205020404" pitchFamily="49" charset="0"/>
                <a:ea typeface="Courier New" panose="02070309020205020404" pitchFamily="49" charset="0"/>
              </a:endParaRPr>
            </a:p>
          </p:txBody>
        </p:sp>
        <p:grpSp>
          <p:nvGrpSpPr>
            <p:cNvPr id="3" name="组合 2"/>
            <p:cNvGrpSpPr/>
            <p:nvPr/>
          </p:nvGrpSpPr>
          <p:grpSpPr>
            <a:xfrm>
              <a:off x="3250" y="2490"/>
              <a:ext cx="7448" cy="4948"/>
              <a:chOff x="3250" y="2490"/>
              <a:chExt cx="7448" cy="4948"/>
            </a:xfrm>
          </p:grpSpPr>
          <p:cxnSp>
            <p:nvCxnSpPr>
              <p:cNvPr id="8" name="直接箭头连接符 7"/>
              <p:cNvCxnSpPr/>
              <p:nvPr/>
            </p:nvCxnSpPr>
            <p:spPr>
              <a:xfrm>
                <a:off x="3930" y="2490"/>
                <a:ext cx="5217" cy="1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250" y="2680"/>
                <a:ext cx="5747" cy="1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1" name="TextBox 10"/>
              <p:cNvSpPr txBox="1"/>
              <p:nvPr/>
            </p:nvSpPr>
            <p:spPr>
              <a:xfrm>
                <a:off x="9450" y="3587"/>
                <a:ext cx="1248" cy="725"/>
              </a:xfrm>
              <a:prstGeom prst="rect">
                <a:avLst/>
              </a:prstGeom>
              <a:gradFill rotWithShape="0">
                <a:gsLst>
                  <a:gs pos="0">
                    <a:srgbClr val="FFEFD1">
                      <a:alpha val="100000"/>
                    </a:srgbClr>
                  </a:gs>
                  <a:gs pos="64999">
                    <a:srgbClr val="F0EBD5">
                      <a:alpha val="100000"/>
                    </a:srgbClr>
                  </a:gs>
                  <a:gs pos="100000">
                    <a:srgbClr val="D1C39F">
                      <a:alpha val="100000"/>
                    </a:srgbClr>
                  </a:gs>
                </a:gsLst>
                <a:lin ang="5400000"/>
                <a:tileRect/>
              </a:gradFill>
              <a:ln w="31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dirty="0">
                    <a:latin typeface="Arial" panose="020B0604020202020204" pitchFamily="34" charset="0"/>
                  </a:rPr>
                  <a:t>形参</a:t>
                </a:r>
                <a:endParaRPr lang="zh-CN" altLang="en-US" sz="2400" dirty="0">
                  <a:latin typeface="Arial" panose="020B0604020202020204" pitchFamily="34" charset="0"/>
                </a:endParaRPr>
              </a:p>
            </p:txBody>
          </p:sp>
          <p:sp>
            <p:nvSpPr>
              <p:cNvPr id="31752" name="TextBox 11"/>
              <p:cNvSpPr txBox="1"/>
              <p:nvPr/>
            </p:nvSpPr>
            <p:spPr>
              <a:xfrm>
                <a:off x="9450" y="5733"/>
                <a:ext cx="1248" cy="725"/>
              </a:xfrm>
              <a:prstGeom prst="rect">
                <a:avLst/>
              </a:prstGeom>
              <a:gradFill rotWithShape="0">
                <a:gsLst>
                  <a:gs pos="0">
                    <a:srgbClr val="FFEFD1">
                      <a:alpha val="100000"/>
                    </a:srgbClr>
                  </a:gs>
                  <a:gs pos="64999">
                    <a:srgbClr val="F0EBD5">
                      <a:alpha val="100000"/>
                    </a:srgbClr>
                  </a:gs>
                  <a:gs pos="100000">
                    <a:srgbClr val="D1C39F">
                      <a:alpha val="100000"/>
                    </a:srgbClr>
                  </a:gs>
                </a:gsLst>
                <a:lin ang="5400000"/>
                <a:tileRect/>
              </a:gradFill>
              <a:ln w="31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dirty="0">
                    <a:latin typeface="Arial" panose="020B0604020202020204" pitchFamily="34" charset="0"/>
                  </a:rPr>
                  <a:t>实参</a:t>
                </a:r>
                <a:endParaRPr lang="zh-CN" altLang="en-US" sz="2400" dirty="0">
                  <a:latin typeface="Arial" panose="020B0604020202020204" pitchFamily="34" charset="0"/>
                </a:endParaRPr>
              </a:p>
            </p:txBody>
          </p:sp>
          <p:cxnSp>
            <p:nvCxnSpPr>
              <p:cNvPr id="14" name="直接箭头连接符 13"/>
              <p:cNvCxnSpPr/>
              <p:nvPr/>
            </p:nvCxnSpPr>
            <p:spPr>
              <a:xfrm flipV="1">
                <a:off x="3403" y="5920"/>
                <a:ext cx="5743" cy="757"/>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930" y="6207"/>
                <a:ext cx="5393" cy="830"/>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695" y="6398"/>
                <a:ext cx="5216" cy="1040"/>
                <a:chOff x="8215" y="8610"/>
                <a:chExt cx="5216" cy="1040"/>
              </a:xfrm>
            </p:grpSpPr>
            <p:cxnSp>
              <p:nvCxnSpPr>
                <p:cNvPr id="20" name="直接箭头连接符 19"/>
                <p:cNvCxnSpPr>
                  <a:endCxn id="31752" idx="2"/>
                </p:cNvCxnSpPr>
                <p:nvPr/>
              </p:nvCxnSpPr>
              <p:spPr>
                <a:xfrm flipV="1">
                  <a:off x="8215" y="8610"/>
                  <a:ext cx="5217" cy="887"/>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31752" idx="2"/>
                </p:cNvCxnSpPr>
                <p:nvPr/>
              </p:nvCxnSpPr>
              <p:spPr>
                <a:xfrm flipV="1">
                  <a:off x="8971" y="8610"/>
                  <a:ext cx="4460" cy="104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31757" name="TextBox 23"/>
              <p:cNvSpPr txBox="1"/>
              <p:nvPr/>
            </p:nvSpPr>
            <p:spPr>
              <a:xfrm>
                <a:off x="9790" y="4697"/>
                <a:ext cx="568" cy="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dirty="0">
                    <a:latin typeface="Arial" panose="020B0604020202020204" pitchFamily="34" charset="0"/>
                  </a:rPr>
                  <a:t>=</a:t>
                </a:r>
                <a:endParaRPr lang="zh-CN" altLang="en-US" sz="2400" dirty="0">
                  <a:latin typeface="Arial" panose="020B0604020202020204" pitchFamily="3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2519045" y="368300"/>
            <a:ext cx="7703185" cy="681355"/>
          </a:xfrm>
        </p:spPr>
        <p:txBody>
          <a:bodyPr vert="horz" wrap="square" lIns="121920" tIns="60960" rIns="121920" bIns="60960" anchor="ctr" anchorCtr="0"/>
          <a:p>
            <a:pPr eaLnBrk="1" hangingPunct="1"/>
            <a:r>
              <a:rPr lang="zh-CN" altLang="zh-CN" b="1" kern="1200" dirty="0">
                <a:latin typeface="黑体" panose="02010609060101010101" pitchFamily="49" charset="-122"/>
                <a:ea typeface="+mj-ea"/>
                <a:cs typeface="+mj-cs"/>
              </a:rPr>
              <a:t>函数</a:t>
            </a:r>
            <a:r>
              <a:rPr lang="zh-CN" altLang="en-US" b="1" kern="1200" dirty="0">
                <a:latin typeface="黑体" panose="02010609060101010101" pitchFamily="49" charset="-122"/>
                <a:ea typeface="+mj-ea"/>
                <a:cs typeface="+mj-cs"/>
              </a:rPr>
              <a:t>使用实例</a:t>
            </a:r>
            <a:r>
              <a:rPr lang="en-US" altLang="zh-CN" b="1" kern="1200" dirty="0">
                <a:latin typeface="黑体" panose="02010609060101010101" pitchFamily="49" charset="-122"/>
                <a:ea typeface="+mj-ea"/>
                <a:cs typeface="+mj-cs"/>
              </a:rPr>
              <a:t>2 : </a:t>
            </a:r>
            <a:r>
              <a:rPr lang="zh-CN" altLang="en-US" b="1" kern="1200" dirty="0">
                <a:latin typeface="黑体" panose="02010609060101010101" pitchFamily="49" charset="-122"/>
                <a:ea typeface="+mj-ea"/>
                <a:cs typeface="+mj-cs"/>
              </a:rPr>
              <a:t>判断是否是素数的函数</a:t>
            </a:r>
            <a:endParaRPr lang="zh-CN" altLang="en-US" b="1" kern="1200" dirty="0">
              <a:latin typeface="黑体" panose="02010609060101010101" pitchFamily="49" charset="-122"/>
              <a:ea typeface="+mj-ea"/>
              <a:cs typeface="+mj-cs"/>
            </a:endParaRPr>
          </a:p>
        </p:txBody>
      </p:sp>
      <p:sp>
        <p:nvSpPr>
          <p:cNvPr id="33795" name="灯片编号占位符 1"/>
          <p:cNvSpPr txBox="1">
            <a:spLocks noGrp="1"/>
          </p:cNvSpPr>
          <p:nvPr>
            <p:ph type="sldNum" sz="quarter" idx="4"/>
          </p:nvPr>
        </p:nvSpPr>
        <p:spPr>
          <a:xfrm>
            <a:off x="8737600" y="6356351"/>
            <a:ext cx="2844800" cy="366183"/>
          </a:xfrm>
          <a:noFill/>
          <a:ln>
            <a:noFill/>
          </a:ln>
        </p:spPr>
        <p:txBody>
          <a:bodyPr anchor="ctr" anchorCtr="0"/>
          <a:p>
            <a:pPr marL="0" indent="0" algn="r" eaLnBrk="1" hangingPunct="1">
              <a:spcBef>
                <a:spcPct val="0"/>
              </a:spcBef>
              <a:buFontTx/>
              <a:buNone/>
            </a:pPr>
            <a:fld id="{9A0DB2DC-4C9A-4742-B13C-FB6460FD3503}" type="slidenum">
              <a:rPr lang="zh-CN" altLang="en-US" sz="1600" kern="1200" dirty="0">
                <a:solidFill>
                  <a:srgbClr val="898989"/>
                </a:solidFill>
                <a:latin typeface="+mn-lt"/>
                <a:ea typeface="+mn-ea"/>
                <a:cs typeface="+mn-cs"/>
              </a:rPr>
            </a:fld>
            <a:endParaRPr lang="zh-CN" altLang="en-US" sz="1600" kern="1200" dirty="0">
              <a:solidFill>
                <a:srgbClr val="898989"/>
              </a:solidFill>
              <a:latin typeface="+mn-lt"/>
              <a:ea typeface="+mn-ea"/>
              <a:cs typeface="+mn-cs"/>
            </a:endParaRPr>
          </a:p>
        </p:txBody>
      </p:sp>
      <p:sp>
        <p:nvSpPr>
          <p:cNvPr id="33796" name="矩形 4"/>
          <p:cNvSpPr/>
          <p:nvPr/>
        </p:nvSpPr>
        <p:spPr>
          <a:xfrm>
            <a:off x="238972" y="1390227"/>
            <a:ext cx="11713633" cy="4778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def IsPrime(n):</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if n &lt;= 1 or n % 2 == 0 and n != 2:</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return False</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elif n == 2:</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return True</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else:</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for i in range(3,n,2):</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if n % i == 0:</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return False</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if i * i &gt; n:</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break</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return True</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for i in range(100):</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if( IsPrime(i)):</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400" b="1" dirty="0">
                <a:latin typeface="Courier New" panose="02070309020205020404" pitchFamily="49" charset="0"/>
                <a:cs typeface="Courier New" panose="02070309020205020404" pitchFamily="49" charset="0"/>
              </a:rPr>
              <a:t>        print(i,end = " ")	</a:t>
            </a:r>
            <a:endParaRPr lang="en-US" altLang="zh-CN" sz="2400" b="1" dirty="0">
              <a:latin typeface="Courier New" panose="02070309020205020404" pitchFamily="49" charset="0"/>
              <a:cs typeface="Courier New" panose="02070309020205020404" pitchFamily="49" charset="0"/>
            </a:endParaRPr>
          </a:p>
          <a:p>
            <a:pPr marL="0" lvl="0" indent="0" eaLnBrk="1" hangingPunct="1">
              <a:lnSpc>
                <a:spcPct val="80000"/>
              </a:lnSpc>
              <a:spcBef>
                <a:spcPct val="0"/>
              </a:spcBef>
              <a:buFontTx/>
              <a:buNone/>
            </a:pPr>
            <a:r>
              <a:rPr lang="en-US" altLang="zh-CN" sz="2135" b="1" dirty="0">
                <a:solidFill>
                  <a:srgbClr val="742012"/>
                </a:solidFill>
                <a:latin typeface="Courier New" panose="02070309020205020404" pitchFamily="49" charset="0"/>
                <a:cs typeface="Courier New" panose="02070309020205020404" pitchFamily="49" charset="0"/>
              </a:rPr>
              <a:t>2 3 5 7 11 13 17 19 23 29 31 37 41 43 47 53 59 61 67 71 73 79 83 89 97 </a:t>
            </a:r>
            <a:endParaRPr lang="en-US" altLang="zh-CN" sz="2135" b="1" dirty="0">
              <a:solidFill>
                <a:srgbClr val="742012"/>
              </a:solidFill>
              <a:latin typeface="Courier New" panose="02070309020205020404" pitchFamily="49" charset="0"/>
              <a:ea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：计算器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50" y="1786867"/>
            <a:ext cx="719801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计算器极大地提高了人们进行数字计算的效率与准确性，无论是超市的收银台，还是集市的小摊位，都能够看到计算器的身影。</a:t>
            </a:r>
            <a:endParaRPr lang="zh-CN" altLang="zh-CN" sz="4400" dirty="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02336" y="1880805"/>
            <a:ext cx="2809009" cy="396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：计算器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本实例要求编写程序，实现计算器的四则运算功能。</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02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数的参数传递</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位置参数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函数的参数传递是指将实际参数传递给形式参数的过</a:t>
            </a:r>
            <a:r>
              <a:rPr lang="zh-CN" altLang="zh-CN" sz="4400" dirty="0" smtClean="0">
                <a:latin typeface="微软雅黑" panose="020B0503020204020204" pitchFamily="34" charset="-122"/>
                <a:ea typeface="微软雅黑" panose="020B0503020204020204" pitchFamily="34" charset="-122"/>
              </a:rPr>
              <a:t>程</a:t>
            </a:r>
            <a:r>
              <a:rPr lang="zh-CN" altLang="en-US" sz="4400" dirty="0" smtClean="0">
                <a:latin typeface="微软雅黑" panose="020B0503020204020204" pitchFamily="34" charset="-122"/>
                <a:ea typeface="微软雅黑" panose="020B0503020204020204" pitchFamily="34" charset="-122"/>
              </a:rPr>
              <a:t>。</a:t>
            </a:r>
            <a:r>
              <a:rPr lang="zh-CN" altLang="zh-CN" sz="4400" dirty="0" smtClean="0">
                <a:latin typeface="微软雅黑" panose="020B0503020204020204" pitchFamily="34" charset="-122"/>
                <a:ea typeface="微软雅黑" panose="020B0503020204020204" pitchFamily="34" charset="-122"/>
              </a:rPr>
              <a:t>根</a:t>
            </a:r>
            <a:r>
              <a:rPr lang="zh-CN" altLang="zh-CN" sz="4400" dirty="0">
                <a:latin typeface="微软雅黑" panose="020B0503020204020204" pitchFamily="34" charset="-122"/>
                <a:ea typeface="微软雅黑" panose="020B0503020204020204" pitchFamily="34" charset="-122"/>
              </a:rPr>
              <a:t>据不同的传递形式，函数的参数可分</a:t>
            </a:r>
            <a:r>
              <a:rPr lang="zh-CN" altLang="zh-CN" sz="4400" dirty="0" smtClean="0">
                <a:latin typeface="微软雅黑" panose="020B0503020204020204" pitchFamily="34" charset="-122"/>
                <a:ea typeface="微软雅黑" panose="020B0503020204020204" pitchFamily="34" charset="-122"/>
              </a:rPr>
              <a:t>为</a:t>
            </a:r>
            <a:r>
              <a:rPr lang="zh-CN" altLang="en-US"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矩形 2"/>
          <p:cNvSpPr/>
          <p:nvPr/>
        </p:nvSpPr>
        <p:spPr>
          <a:xfrm>
            <a:off x="1855592" y="4160407"/>
            <a:ext cx="2820003" cy="707886"/>
          </a:xfrm>
          <a:prstGeom prst="rect">
            <a:avLst/>
          </a:prstGeom>
        </p:spPr>
        <p:txBody>
          <a:bodyPr wrap="none">
            <a:spAutoFit/>
          </a:bodyPr>
          <a:lstStyle/>
          <a:p>
            <a:pPr marL="571500" indent="-571500">
              <a:buFont typeface="Arial" panose="020B0604020202020204" pitchFamily="34" charset="0"/>
              <a:buChar char="•"/>
            </a:pPr>
            <a:r>
              <a:rPr lang="zh-CN" altLang="zh-CN" sz="4000" b="1" dirty="0">
                <a:solidFill>
                  <a:srgbClr val="1353A2"/>
                </a:solidFill>
                <a:latin typeface="宋体" panose="02010600030101010101" pitchFamily="2" charset="-122"/>
              </a:rPr>
              <a:t>位置参数</a:t>
            </a:r>
            <a:endParaRPr lang="zh-CN" altLang="en-US" sz="4000" b="1" dirty="0">
              <a:solidFill>
                <a:srgbClr val="1353A2"/>
              </a:solidFill>
              <a:latin typeface="宋体" panose="02010600030101010101" pitchFamily="2" charset="-122"/>
            </a:endParaRPr>
          </a:p>
        </p:txBody>
      </p:sp>
      <p:sp>
        <p:nvSpPr>
          <p:cNvPr id="14" name="矩形 13"/>
          <p:cNvSpPr/>
          <p:nvPr/>
        </p:nvSpPr>
        <p:spPr>
          <a:xfrm>
            <a:off x="1855592" y="5013114"/>
            <a:ext cx="3334567" cy="707886"/>
          </a:xfrm>
          <a:prstGeom prst="rect">
            <a:avLst/>
          </a:prstGeom>
        </p:spPr>
        <p:txBody>
          <a:bodyPr wrap="none">
            <a:spAutoFit/>
          </a:bodyPr>
          <a:lstStyle/>
          <a:p>
            <a:pPr marL="571500" indent="-571500">
              <a:buFont typeface="Arial" panose="020B0604020202020204" pitchFamily="34" charset="0"/>
              <a:buChar char="•"/>
            </a:pPr>
            <a:r>
              <a:rPr lang="zh-CN" altLang="en-US" sz="4000" b="1" dirty="0">
                <a:solidFill>
                  <a:srgbClr val="1353A2"/>
                </a:solidFill>
                <a:latin typeface="宋体" panose="02010600030101010101" pitchFamily="2" charset="-122"/>
              </a:rPr>
              <a:t>关键字</a:t>
            </a:r>
            <a:r>
              <a:rPr lang="zh-CN" altLang="zh-CN" sz="4000" b="1" dirty="0">
                <a:solidFill>
                  <a:srgbClr val="1353A2"/>
                </a:solidFill>
                <a:latin typeface="宋体" panose="02010600030101010101" pitchFamily="2" charset="-122"/>
              </a:rPr>
              <a:t>参</a:t>
            </a:r>
            <a:r>
              <a:rPr lang="zh-CN" altLang="zh-CN" sz="4000" b="1" dirty="0">
                <a:solidFill>
                  <a:srgbClr val="1353A2"/>
                </a:solidFill>
                <a:latin typeface="宋体" panose="02010600030101010101" pitchFamily="2" charset="-122"/>
              </a:rPr>
              <a:t>数</a:t>
            </a:r>
            <a:endParaRPr lang="zh-CN" altLang="en-US" sz="4000" b="1" dirty="0">
              <a:solidFill>
                <a:srgbClr val="1353A2"/>
              </a:solidFill>
              <a:latin typeface="宋体" panose="02010600030101010101" pitchFamily="2" charset="-122"/>
            </a:endParaRPr>
          </a:p>
        </p:txBody>
      </p:sp>
      <p:sp>
        <p:nvSpPr>
          <p:cNvPr id="16" name="矩形 15"/>
          <p:cNvSpPr/>
          <p:nvPr/>
        </p:nvSpPr>
        <p:spPr>
          <a:xfrm>
            <a:off x="6954849" y="4160407"/>
            <a:ext cx="3334567" cy="707886"/>
          </a:xfrm>
          <a:prstGeom prst="rect">
            <a:avLst/>
          </a:prstGeom>
        </p:spPr>
        <p:txBody>
          <a:bodyPr wrap="none">
            <a:spAutoFit/>
          </a:bodyPr>
          <a:lstStyle/>
          <a:p>
            <a:pPr marL="571500" indent="-571500">
              <a:buFont typeface="Arial" panose="020B0604020202020204" pitchFamily="34" charset="0"/>
              <a:buChar char="•"/>
            </a:pPr>
            <a:r>
              <a:rPr lang="zh-CN" altLang="en-US" sz="4000" b="1" dirty="0">
                <a:solidFill>
                  <a:srgbClr val="1353A2"/>
                </a:solidFill>
                <a:latin typeface="宋体" panose="02010600030101010101" pitchFamily="2" charset="-122"/>
              </a:rPr>
              <a:t>默认值</a:t>
            </a:r>
            <a:r>
              <a:rPr lang="zh-CN" altLang="zh-CN" sz="4000" b="1" dirty="0">
                <a:solidFill>
                  <a:srgbClr val="1353A2"/>
                </a:solidFill>
                <a:latin typeface="宋体" panose="02010600030101010101" pitchFamily="2" charset="-122"/>
              </a:rPr>
              <a:t>参</a:t>
            </a:r>
            <a:r>
              <a:rPr lang="zh-CN" altLang="zh-CN" sz="4000" b="1" dirty="0">
                <a:solidFill>
                  <a:srgbClr val="1353A2"/>
                </a:solidFill>
                <a:latin typeface="宋体" panose="02010600030101010101" pitchFamily="2" charset="-122"/>
              </a:rPr>
              <a:t>数</a:t>
            </a:r>
            <a:endParaRPr lang="zh-CN" altLang="en-US" sz="4000" b="1" dirty="0">
              <a:solidFill>
                <a:srgbClr val="1353A2"/>
              </a:solidFill>
              <a:latin typeface="宋体" panose="02010600030101010101" pitchFamily="2" charset="-122"/>
            </a:endParaRPr>
          </a:p>
        </p:txBody>
      </p:sp>
      <p:sp>
        <p:nvSpPr>
          <p:cNvPr id="18" name="矩形 17"/>
          <p:cNvSpPr/>
          <p:nvPr/>
        </p:nvSpPr>
        <p:spPr>
          <a:xfrm>
            <a:off x="6954848" y="5013114"/>
            <a:ext cx="3334567" cy="707886"/>
          </a:xfrm>
          <a:prstGeom prst="rect">
            <a:avLst/>
          </a:prstGeom>
        </p:spPr>
        <p:txBody>
          <a:bodyPr wrap="none">
            <a:spAutoFit/>
          </a:bodyPr>
          <a:lstStyle/>
          <a:p>
            <a:pPr marL="571500" indent="-571500">
              <a:buFont typeface="Arial" panose="020B0604020202020204" pitchFamily="34" charset="0"/>
              <a:buChar char="•"/>
            </a:pPr>
            <a:r>
              <a:rPr lang="zh-CN" altLang="en-US" sz="4000" b="1" dirty="0">
                <a:solidFill>
                  <a:srgbClr val="1353A2"/>
                </a:solidFill>
                <a:latin typeface="宋体" panose="02010600030101010101" pitchFamily="2" charset="-122"/>
              </a:rPr>
              <a:t>不定长</a:t>
            </a:r>
            <a:r>
              <a:rPr lang="zh-CN" altLang="zh-CN" sz="4000" b="1" dirty="0">
                <a:solidFill>
                  <a:srgbClr val="1353A2"/>
                </a:solidFill>
                <a:latin typeface="宋体" panose="02010600030101010101" pitchFamily="2" charset="-122"/>
              </a:rPr>
              <a:t>参</a:t>
            </a:r>
            <a:r>
              <a:rPr lang="zh-CN" altLang="zh-CN" sz="4000" b="1" dirty="0">
                <a:solidFill>
                  <a:srgbClr val="1353A2"/>
                </a:solidFill>
                <a:latin typeface="宋体" panose="02010600030101010101" pitchFamily="2" charset="-122"/>
              </a:rPr>
              <a:t>数</a:t>
            </a:r>
            <a:endParaRPr lang="zh-CN" altLang="en-US" sz="4000" b="1" dirty="0">
              <a:solidFill>
                <a:srgbClr val="1353A2"/>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位置参数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调用函数时，编译器会将函数的实际参数按照位置顺序依次传递给形式参</a:t>
            </a:r>
            <a:r>
              <a:rPr lang="zh-CN" altLang="zh-CN" sz="4400" dirty="0" smtClean="0">
                <a:latin typeface="微软雅黑" panose="020B0503020204020204" pitchFamily="34" charset="-122"/>
                <a:ea typeface="微软雅黑" panose="020B0503020204020204" pitchFamily="34" charset="-122"/>
              </a:rPr>
              <a:t>数。</a:t>
            </a:r>
            <a:endParaRPr lang="zh-CN" altLang="en-US" sz="4400" dirty="0">
              <a:latin typeface="微软雅黑" panose="020B0503020204020204" pitchFamily="34" charset="-122"/>
              <a:ea typeface="微软雅黑" panose="020B0503020204020204" pitchFamily="34" charset="-122"/>
            </a:endParaRPr>
          </a:p>
        </p:txBody>
      </p:sp>
      <p:sp>
        <p:nvSpPr>
          <p:cNvPr id="12" name="矩形 11"/>
          <p:cNvSpPr/>
          <p:nvPr/>
        </p:nvSpPr>
        <p:spPr>
          <a:xfrm>
            <a:off x="1111105" y="4422766"/>
            <a:ext cx="7095413" cy="161346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2109074" y="4752446"/>
            <a:ext cx="50994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def division(num_one, num_two):</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print(num_one / num_two)</a:t>
            </a:r>
            <a:endParaRPr lang="zh-CN" altLang="zh-CN" sz="2800" dirty="0">
              <a:latin typeface="Times New Roman" panose="02020603050405020304" pitchFamily="18" charset="0"/>
            </a:endParaRPr>
          </a:p>
        </p:txBody>
      </p:sp>
      <p:sp>
        <p:nvSpPr>
          <p:cNvPr id="20" name="矩形 19"/>
          <p:cNvSpPr/>
          <p:nvPr/>
        </p:nvSpPr>
        <p:spPr>
          <a:xfrm>
            <a:off x="8370885" y="3435928"/>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8613746" y="3598040"/>
            <a:ext cx="2143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division(6, 2)</a:t>
            </a:r>
            <a:endParaRPr lang="zh-CN" altLang="zh-CN" sz="2800" dirty="0">
              <a:latin typeface="Times New Roman" panose="02020603050405020304" pitchFamily="18" charset="0"/>
            </a:endParaRPr>
          </a:p>
        </p:txBody>
      </p:sp>
      <p:cxnSp>
        <p:nvCxnSpPr>
          <p:cNvPr id="9" name="肘形连接符 8"/>
          <p:cNvCxnSpPr/>
          <p:nvPr/>
        </p:nvCxnSpPr>
        <p:spPr>
          <a:xfrm rot="16200000" flipH="1" flipV="1">
            <a:off x="6681044" y="1588122"/>
            <a:ext cx="1193500" cy="5383856"/>
          </a:xfrm>
          <a:prstGeom prst="bentConnector3">
            <a:avLst>
              <a:gd name="adj1" fmla="val -1915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a:off x="8133893" y="2787827"/>
            <a:ext cx="1017149" cy="3513493"/>
          </a:xfrm>
          <a:prstGeom prst="bentConnector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p:nvPr/>
          </p:nvGrpSpPr>
          <p:grpSpPr bwMode="auto">
            <a:xfrm>
              <a:off x="1809684" y="1771915"/>
              <a:ext cx="5633372" cy="3890359"/>
              <a:chOff x="1809685" y="1771917"/>
              <a:chExt cx="5633374" cy="3890364"/>
            </a:xfrm>
          </p:grpSpPr>
          <p:graphicFrame>
            <p:nvGraphicFramePr>
              <p:cNvPr id="7174" name="图表 2"/>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341" name="" r:id="rId1" imgW="5403850" imgH="3730625" progId="Excel.Sheet.8">
                      <p:embed/>
                    </p:oleObj>
                  </mc:Choice>
                  <mc:Fallback>
                    <p:oleObj name="" r:id="rId1" imgW="5403850" imgH="3730625" progId="Excel.Sheet.8">
                      <p:embed/>
                      <p:pic>
                        <p:nvPicPr>
                          <p:cNvPr id="0" name="图表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了解</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熟悉</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pitchFamily="34" charset="-122"/>
                <a:ea typeface="微软雅黑" panose="020B0503020204020204" pitchFamily="34" charset="-122"/>
                <a:sym typeface="Wingdings" panose="05000000000000000000" charset="0"/>
              </a:rPr>
              <a:t></a:t>
            </a:r>
            <a:r>
              <a:rPr lang="zh-CN" altLang="en-US" sz="4000" dirty="0">
                <a:solidFill>
                  <a:srgbClr val="1353A2"/>
                </a:solidFill>
                <a:latin typeface="微软雅黑" panose="020B0503020204020204" pitchFamily="34" charset="-122"/>
                <a:ea typeface="微软雅黑" panose="020B0503020204020204" pitchFamily="34" charset="-122"/>
                <a:sym typeface="宋体" panose="02010600030101010101" pitchFamily="2" charset="-122"/>
              </a:rPr>
              <a:t> 学习目标</a:t>
            </a:r>
            <a:endParaRPr lang="zh-CN" altLang="en-US" sz="4000" dirty="0">
              <a:solidFill>
                <a:srgbClr val="1353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9"/>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函数的定义与调用</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82" name="组合 16"/>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85" name="组合 15"/>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1</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21" name="组合 63"/>
          <p:cNvGrpSpPr/>
          <p:nvPr/>
        </p:nvGrpSpPr>
        <p:grpSpPr bwMode="auto">
          <a:xfrm>
            <a:off x="6711950" y="1037520"/>
            <a:ext cx="3281363" cy="1573914"/>
            <a:chOff x="5414469" y="1639741"/>
            <a:chExt cx="3281856" cy="1570184"/>
          </a:xfrm>
        </p:grpSpPr>
        <p:grpSp>
          <p:nvGrpSpPr>
            <p:cNvPr id="7189" name="组合 32"/>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92" name="组合 35"/>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195" name="矩形 46"/>
            <p:cNvSpPr>
              <a:spLocks noChangeArrowheads="1"/>
            </p:cNvSpPr>
            <p:nvPr/>
          </p:nvSpPr>
          <p:spPr bwMode="auto">
            <a:xfrm>
              <a:off x="5414469" y="1639741"/>
              <a:ext cx="2774364" cy="14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函数的参数传递方式，局部变量，全局变量</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grpSp>
        <p:nvGrpSpPr>
          <p:cNvPr id="29" name="组合 71"/>
          <p:cNvGrpSpPr/>
          <p:nvPr/>
        </p:nvGrpSpPr>
        <p:grpSpPr bwMode="auto">
          <a:xfrm>
            <a:off x="6938963" y="4905375"/>
            <a:ext cx="3424237" cy="1283595"/>
            <a:chOff x="5273227" y="4225925"/>
            <a:chExt cx="3423098" cy="1285158"/>
          </a:xfrm>
        </p:grpSpPr>
        <p:sp>
          <p:nvSpPr>
            <p:cNvPr id="7197" name="矩形 51"/>
            <p:cNvSpPr>
              <a:spLocks noChangeArrowheads="1"/>
            </p:cNvSpPr>
            <p:nvPr/>
          </p:nvSpPr>
          <p:spPr bwMode="auto">
            <a:xfrm>
              <a:off x="5273227" y="4548624"/>
              <a:ext cx="2772529" cy="9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熟悉 </a:t>
              </a:r>
              <a:r>
                <a:rPr lang="zh-CN" altLang="en-US" sz="2000" b="1" dirty="0" smtClean="0">
                  <a:solidFill>
                    <a:srgbClr val="1369B2"/>
                  </a:solidFill>
                  <a:latin typeface="微软雅黑" panose="020B0503020204020204" pitchFamily="34" charset="-122"/>
                  <a:ea typeface="微软雅黑" panose="020B0503020204020204" pitchFamily="34" charset="-122"/>
                </a:rPr>
                <a:t>匿名函数，递归函数</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98" name="组合 38"/>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1" name="组合 41"/>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3</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37" name="组合 10"/>
          <p:cNvGrpSpPr/>
          <p:nvPr/>
        </p:nvGrpSpPr>
        <p:grpSpPr bwMode="auto">
          <a:xfrm>
            <a:off x="1630363" y="4857746"/>
            <a:ext cx="3371850" cy="1385598"/>
            <a:chOff x="218911" y="4857376"/>
            <a:chExt cx="3372306" cy="1384404"/>
          </a:xfrm>
        </p:grpSpPr>
        <p:grpSp>
          <p:nvGrpSpPr>
            <p:cNvPr id="7205" name="组合 16"/>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8" name="组合 41"/>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604020202020204"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0" hangingPunct="0"/>
                <a:r>
                  <a:rPr lang="en-US" altLang="zh-CN" sz="2800" b="1">
                    <a:solidFill>
                      <a:schemeClr val="bg1"/>
                    </a:solidFill>
                    <a:latin typeface="Times New Roman" panose="02020603050405020304" pitchFamily="18" charset="0"/>
                  </a:rPr>
                  <a:t>4</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了</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解</a:t>
              </a:r>
              <a:r>
                <a:rPr lang="zh-CN" altLang="en-US" sz="2000" b="1" dirty="0" smtClean="0">
                  <a:latin typeface="微软雅黑" panose="020B0503020204020204" pitchFamily="34" charset="-122"/>
                  <a:ea typeface="微软雅黑" panose="020B0503020204020204" pitchFamily="34" charset="-122"/>
                  <a:sym typeface="宋体" panose="02010600030101010101" pitchFamily="2" charset="-122"/>
                </a:rPr>
                <a:t> </a:t>
              </a:r>
              <a:r>
                <a:rPr lang="en-US" altLang="zh-CN" sz="2000" b="1" dirty="0" smtClean="0">
                  <a:solidFill>
                    <a:srgbClr val="1369B2"/>
                  </a:solidFill>
                  <a:latin typeface="微软雅黑" panose="020B0503020204020204" pitchFamily="34" charset="-122"/>
                  <a:ea typeface="微软雅黑" panose="020B0503020204020204" pitchFamily="34" charset="-122"/>
                </a:rPr>
                <a:t>Python</a:t>
              </a:r>
              <a:r>
                <a:rPr lang="zh-CN" altLang="en-US" sz="2000" b="1" dirty="0" smtClean="0">
                  <a:solidFill>
                    <a:srgbClr val="1369B2"/>
                  </a:solidFill>
                  <a:latin typeface="微软雅黑" panose="020B0503020204020204" pitchFamily="34" charset="-122"/>
                  <a:ea typeface="微软雅黑" panose="020B0503020204020204" pitchFamily="34" charset="-122"/>
                </a:rPr>
                <a:t>常用内置函数</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关键字参数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关键字参</a:t>
            </a:r>
            <a:r>
              <a:rPr lang="zh-CN" altLang="zh-CN" sz="4000" dirty="0" smtClean="0">
                <a:latin typeface="微软雅黑" panose="020B0503020204020204" pitchFamily="34" charset="-122"/>
                <a:ea typeface="微软雅黑" panose="020B0503020204020204" pitchFamily="34" charset="-122"/>
              </a:rPr>
              <a:t>数通</a:t>
            </a:r>
            <a:r>
              <a:rPr lang="zh-CN" altLang="zh-CN" sz="4000" dirty="0">
                <a:latin typeface="微软雅黑" panose="020B0503020204020204" pitchFamily="34" charset="-122"/>
                <a:ea typeface="微软雅黑" panose="020B0503020204020204" pitchFamily="34" charset="-122"/>
              </a:rPr>
              <a:t>过“形式参数</a:t>
            </a:r>
            <a:r>
              <a:rPr lang="en-US" altLang="zh-CN" sz="4000" dirty="0">
                <a:latin typeface="微软雅黑" panose="020B0503020204020204" pitchFamily="34" charset="-122"/>
                <a:ea typeface="微软雅黑" panose="020B0503020204020204" pitchFamily="34" charset="-122"/>
              </a:rPr>
              <a:t>=</a:t>
            </a:r>
            <a:r>
              <a:rPr lang="zh-CN" altLang="zh-CN" sz="4000" dirty="0">
                <a:latin typeface="微软雅黑" panose="020B0503020204020204" pitchFamily="34" charset="-122"/>
                <a:ea typeface="微软雅黑" panose="020B0503020204020204" pitchFamily="34" charset="-122"/>
              </a:rPr>
              <a:t>实际参数”的格式将实际参数与形式参数相关联，根据形参的名称进行参数传递。</a:t>
            </a:r>
            <a:endParaRPr lang="zh-CN" altLang="en-US" sz="4000" dirty="0">
              <a:latin typeface="微软雅黑" panose="020B0503020204020204" pitchFamily="34" charset="-122"/>
              <a:ea typeface="微软雅黑" panose="020B0503020204020204" pitchFamily="34" charset="-122"/>
            </a:endParaRPr>
          </a:p>
        </p:txBody>
      </p:sp>
      <p:sp>
        <p:nvSpPr>
          <p:cNvPr id="12" name="矩形 11"/>
          <p:cNvSpPr/>
          <p:nvPr/>
        </p:nvSpPr>
        <p:spPr>
          <a:xfrm>
            <a:off x="917136" y="4188192"/>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1756613" y="4353032"/>
            <a:ext cx="43588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def info(name, age, address):</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姓名</a:t>
            </a:r>
            <a:r>
              <a:rPr lang="en-US" altLang="zh-CN" sz="2800" dirty="0">
                <a:latin typeface="Times New Roman" panose="02020603050405020304" pitchFamily="18" charset="0"/>
              </a:rPr>
              <a:t>:{name}')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年龄</a:t>
            </a:r>
            <a:r>
              <a:rPr lang="en-US" altLang="zh-CN" sz="2800" dirty="0">
                <a:latin typeface="Times New Roman" panose="02020603050405020304" pitchFamily="18" charset="0"/>
              </a:rPr>
              <a:t>:{age}')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地址</a:t>
            </a:r>
            <a:r>
              <a:rPr lang="en-US" altLang="zh-CN" sz="2800" dirty="0">
                <a:latin typeface="Times New Roman" panose="02020603050405020304" pitchFamily="18" charset="0"/>
              </a:rPr>
              <a:t>:{address}')</a:t>
            </a:r>
            <a:endParaRPr lang="zh-CN" altLang="zh-CN" sz="2800" dirty="0">
              <a:latin typeface="Times New Roman" panose="02020603050405020304" pitchFamily="18" charset="0"/>
            </a:endParaRPr>
          </a:p>
        </p:txBody>
      </p:sp>
      <p:sp>
        <p:nvSpPr>
          <p:cNvPr id="20" name="矩形 19"/>
          <p:cNvSpPr/>
          <p:nvPr/>
        </p:nvSpPr>
        <p:spPr>
          <a:xfrm>
            <a:off x="7245921" y="3680708"/>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7412176" y="3774368"/>
            <a:ext cx="38377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info(name="</a:t>
            </a:r>
            <a:r>
              <a:rPr lang="zh-CN" altLang="zh-CN" sz="2800" dirty="0">
                <a:latin typeface="Times New Roman" panose="02020603050405020304" pitchFamily="18" charset="0"/>
              </a:rPr>
              <a:t>李婷婷</a:t>
            </a:r>
            <a:r>
              <a:rPr lang="en-US" altLang="zh-CN" sz="2800" dirty="0">
                <a:latin typeface="Times New Roman" panose="02020603050405020304" pitchFamily="18" charset="0"/>
              </a:rPr>
              <a:t>", age=23, address="</a:t>
            </a:r>
            <a:r>
              <a:rPr lang="zh-CN" altLang="zh-CN" sz="2800" dirty="0">
                <a:latin typeface="Times New Roman" panose="02020603050405020304" pitchFamily="18" charset="0"/>
              </a:rPr>
              <a:t>山东</a:t>
            </a:r>
            <a:r>
              <a:rPr lang="en-US" altLang="zh-CN" sz="2800" dirty="0">
                <a:latin typeface="Times New Roman" panose="02020603050405020304" pitchFamily="18" charset="0"/>
              </a:rPr>
              <a:t>") </a:t>
            </a:r>
            <a:endParaRPr lang="zh-CN" altLang="zh-CN" sz="2800" dirty="0">
              <a:latin typeface="Times New Roman" panose="02020603050405020304" pitchFamily="18" charset="0"/>
            </a:endParaRPr>
          </a:p>
        </p:txBody>
      </p:sp>
      <p:cxnSp>
        <p:nvCxnSpPr>
          <p:cNvPr id="9" name="肘形连接符 8"/>
          <p:cNvCxnSpPr/>
          <p:nvPr/>
        </p:nvCxnSpPr>
        <p:spPr>
          <a:xfrm rot="16200000" flipH="1" flipV="1">
            <a:off x="6280370" y="1017666"/>
            <a:ext cx="643317" cy="6332216"/>
          </a:xfrm>
          <a:prstGeom prst="bentConnector3">
            <a:avLst>
              <a:gd name="adj1" fmla="val -5276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flipH="1">
            <a:off x="6243462" y="2543025"/>
            <a:ext cx="148413" cy="4073230"/>
          </a:xfrm>
          <a:prstGeom prst="bentConnector5">
            <a:avLst>
              <a:gd name="adj1" fmla="val -219376"/>
              <a:gd name="adj2" fmla="val 48980"/>
              <a:gd name="adj3" fmla="val 38472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a:off x="7784620" y="2100679"/>
            <a:ext cx="153093" cy="5259426"/>
          </a:xfrm>
          <a:prstGeom prst="bentConnector3">
            <a:avLst>
              <a:gd name="adj1" fmla="val 36696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默认参数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定义函数时可</a:t>
            </a:r>
            <a:r>
              <a:rPr lang="zh-CN" altLang="zh-CN" sz="4400" dirty="0" smtClean="0">
                <a:latin typeface="微软雅黑" panose="020B0503020204020204" pitchFamily="34" charset="-122"/>
                <a:ea typeface="微软雅黑" panose="020B0503020204020204" pitchFamily="34" charset="-122"/>
              </a:rPr>
              <a:t>以指定形</a:t>
            </a:r>
            <a:r>
              <a:rPr lang="zh-CN" altLang="zh-CN" sz="4400" dirty="0">
                <a:latin typeface="微软雅黑" panose="020B0503020204020204" pitchFamily="34" charset="-122"/>
                <a:ea typeface="微软雅黑" panose="020B0503020204020204" pitchFamily="34" charset="-122"/>
              </a:rPr>
              <a:t>式参数的默认</a:t>
            </a:r>
            <a:r>
              <a:rPr lang="zh-CN" altLang="zh-CN" sz="4400" dirty="0" smtClean="0">
                <a:latin typeface="微软雅黑" panose="020B0503020204020204" pitchFamily="34" charset="-122"/>
                <a:ea typeface="微软雅黑" panose="020B0503020204020204" pitchFamily="34" charset="-122"/>
              </a:rPr>
              <a:t>值</a:t>
            </a:r>
            <a:r>
              <a:rPr lang="zh-CN" altLang="en-US" sz="4400" dirty="0" smtClean="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调</a:t>
            </a:r>
            <a:r>
              <a:rPr lang="zh-CN" altLang="en-US" sz="4400" dirty="0" smtClean="0">
                <a:latin typeface="微软雅黑" panose="020B0503020204020204" pitchFamily="34" charset="-122"/>
                <a:ea typeface="微软雅黑" panose="020B0503020204020204" pitchFamily="34" charset="-122"/>
              </a:rPr>
              <a:t>用函数时，可分为以下两种情况：</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850102"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6"/>
          <p:cNvSpPr>
            <a:spLocks noChangeArrowheads="1"/>
          </p:cNvSpPr>
          <p:nvPr/>
        </p:nvSpPr>
        <p:spPr bwMode="auto">
          <a:xfrm>
            <a:off x="2447284"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anose="02010609060101010101" pitchFamily="49" charset="-122"/>
                <a:ea typeface="楷体" panose="02010609060101010101" pitchFamily="49" charset="-122"/>
                <a:cs typeface="Times New Roman" panose="02020603050405020304" pitchFamily="18" charset="0"/>
              </a:rPr>
              <a:t>使用参数的默认值</a:t>
            </a:r>
            <a:endParaRPr lang="zh-CN" altLang="zh-CN" sz="3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6"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anose="02010600030101010101" pitchFamily="2" charset="-122"/>
              </a:defRPr>
            </a:lvl1pPr>
            <a:lvl2pPr marL="742950" indent="-285750">
              <a:defRPr kumimoji="1" sz="2400">
                <a:solidFill>
                  <a:schemeClr val="tx1"/>
                </a:solidFill>
                <a:latin typeface="等线" panose="02010600030101010101" charset="-122"/>
                <a:ea typeface="宋体" panose="02010600030101010101" pitchFamily="2" charset="-122"/>
              </a:defRPr>
            </a:lvl2pPr>
            <a:lvl3pPr marL="1143000" indent="-228600">
              <a:defRPr kumimoji="1" sz="2400">
                <a:solidFill>
                  <a:schemeClr val="tx1"/>
                </a:solidFill>
                <a:latin typeface="等线" panose="02010600030101010101" charset="-122"/>
                <a:ea typeface="宋体" panose="02010600030101010101" pitchFamily="2" charset="-122"/>
              </a:defRPr>
            </a:lvl3pPr>
            <a:lvl4pPr marL="1600200" indent="-228600">
              <a:defRPr kumimoji="1" sz="2400">
                <a:solidFill>
                  <a:schemeClr val="tx1"/>
                </a:solidFill>
                <a:latin typeface="等线" panose="02010600030101010101" charset="-122"/>
                <a:ea typeface="宋体" panose="02010600030101010101" pitchFamily="2" charset="-122"/>
              </a:defRPr>
            </a:lvl4pPr>
            <a:lvl5pPr marL="2057400" indent="-228600">
              <a:defRPr kumimoji="1" sz="2400">
                <a:solidFill>
                  <a:schemeClr val="tx1"/>
                </a:solidFill>
                <a:latin typeface="等线" panose="02010600030101010101" charset="-122"/>
                <a:ea typeface="宋体" panose="02010600030101010101"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未给默认参数传值</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547735"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7144917"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anose="02010609060101010101" pitchFamily="49" charset="-122"/>
                <a:ea typeface="楷体" panose="02010609060101010101" pitchFamily="49" charset="-122"/>
                <a:cs typeface="Times New Roman" panose="02020603050405020304" pitchFamily="18" charset="0"/>
              </a:rPr>
              <a:t>使</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用</a:t>
            </a:r>
            <a:r>
              <a:rPr lang="zh-CN" altLang="en-US" sz="3600" dirty="0" smtClean="0">
                <a:latin typeface="楷体" panose="02010609060101010101" pitchFamily="49" charset="-122"/>
                <a:ea typeface="楷体" panose="02010609060101010101" pitchFamily="49" charset="-122"/>
                <a:cs typeface="Times New Roman" panose="02020603050405020304" pitchFamily="18" charset="0"/>
              </a:rPr>
              <a:t>实际</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参</a:t>
            </a:r>
            <a:r>
              <a:rPr lang="zh-CN" altLang="zh-CN" sz="3600" dirty="0">
                <a:latin typeface="楷体" panose="02010609060101010101" pitchFamily="49" charset="-122"/>
                <a:ea typeface="楷体" panose="02010609060101010101" pitchFamily="49" charset="-122"/>
                <a:cs typeface="Times New Roman" panose="02020603050405020304" pitchFamily="18" charset="0"/>
              </a:rPr>
              <a:t>数</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的值</a:t>
            </a:r>
            <a:endParaRPr lang="zh-CN" altLang="zh-CN" sz="3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4"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anose="02010600030101010101" pitchFamily="2" charset="-122"/>
              </a:defRPr>
            </a:lvl1pPr>
            <a:lvl2pPr marL="742950" indent="-285750">
              <a:defRPr kumimoji="1" sz="2400">
                <a:solidFill>
                  <a:schemeClr val="tx1"/>
                </a:solidFill>
                <a:latin typeface="等线" panose="02010600030101010101" charset="-122"/>
                <a:ea typeface="宋体" panose="02010600030101010101" pitchFamily="2" charset="-122"/>
              </a:defRPr>
            </a:lvl2pPr>
            <a:lvl3pPr marL="1143000" indent="-228600">
              <a:defRPr kumimoji="1" sz="2400">
                <a:solidFill>
                  <a:schemeClr val="tx1"/>
                </a:solidFill>
                <a:latin typeface="等线" panose="02010600030101010101" charset="-122"/>
                <a:ea typeface="宋体" panose="02010600030101010101" pitchFamily="2" charset="-122"/>
              </a:defRPr>
            </a:lvl3pPr>
            <a:lvl4pPr marL="1600200" indent="-228600">
              <a:defRPr kumimoji="1" sz="2400">
                <a:solidFill>
                  <a:schemeClr val="tx1"/>
                </a:solidFill>
                <a:latin typeface="等线" panose="02010600030101010101" charset="-122"/>
                <a:ea typeface="宋体" panose="02010600030101010101" pitchFamily="2" charset="-122"/>
              </a:defRPr>
            </a:lvl4pPr>
            <a:lvl5pPr marL="2057400" indent="-228600">
              <a:defRPr kumimoji="1" sz="2400">
                <a:solidFill>
                  <a:schemeClr val="tx1"/>
                </a:solidFill>
                <a:latin typeface="等线" panose="02010600030101010101" charset="-122"/>
                <a:ea typeface="宋体" panose="02010600030101010101"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给默认参数传值</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默认参数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917136" y="2789334"/>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1648410" y="3077285"/>
            <a:ext cx="45752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dirty="0">
                <a:latin typeface="Times New Roman" panose="02020603050405020304" pitchFamily="18" charset="0"/>
              </a:rPr>
              <a:t>def connect(ip, port=3306):</a:t>
            </a:r>
            <a:endParaRPr lang="zh-CN"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zh-CN" dirty="0">
                <a:latin typeface="Times New Roman" panose="02020603050405020304" pitchFamily="18" charset="0"/>
              </a:rPr>
              <a:t>连接地址为：</a:t>
            </a:r>
            <a:r>
              <a:rPr lang="en-US" altLang="zh-CN" dirty="0">
                <a:latin typeface="Times New Roman" panose="02020603050405020304" pitchFamily="18" charset="0"/>
              </a:rPr>
              <a:t>{ip}")</a:t>
            </a:r>
            <a:endParaRPr lang="zh-CN"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zh-CN" dirty="0">
                <a:latin typeface="Times New Roman" panose="02020603050405020304" pitchFamily="18" charset="0"/>
              </a:rPr>
              <a:t>连接端口号为：</a:t>
            </a:r>
            <a:r>
              <a:rPr lang="en-US" altLang="zh-CN" dirty="0">
                <a:latin typeface="Times New Roman" panose="02020603050405020304" pitchFamily="18" charset="0"/>
              </a:rPr>
              <a:t>{port}")</a:t>
            </a:r>
            <a:endParaRPr lang="zh-CN" altLang="zh-CN" dirty="0">
              <a:latin typeface="Times New Roman" panose="02020603050405020304" pitchFamily="18" charset="0"/>
            </a:endParaRPr>
          </a:p>
          <a:p>
            <a:r>
              <a:rPr lang="en-US" altLang="zh-CN" dirty="0">
                <a:latin typeface="Times New Roman" panose="02020603050405020304" pitchFamily="18" charset="0"/>
              </a:rPr>
              <a:t>    print("</a:t>
            </a:r>
            <a:r>
              <a:rPr lang="zh-CN" altLang="zh-CN" dirty="0">
                <a:latin typeface="Times New Roman" panose="02020603050405020304" pitchFamily="18" charset="0"/>
              </a:rPr>
              <a:t>连接成功</a:t>
            </a:r>
            <a:r>
              <a:rPr lang="en-US" altLang="zh-CN" dirty="0">
                <a:latin typeface="Times New Roman" panose="02020603050405020304" pitchFamily="18" charset="0"/>
              </a:rPr>
              <a:t>")</a:t>
            </a:r>
            <a:endParaRPr lang="zh-CN" altLang="zh-CN" dirty="0">
              <a:latin typeface="Times New Roman" panose="02020603050405020304" pitchFamily="18" charset="0"/>
            </a:endParaRPr>
          </a:p>
        </p:txBody>
      </p:sp>
      <p:sp>
        <p:nvSpPr>
          <p:cNvPr id="20" name="矩形 19"/>
          <p:cNvSpPr/>
          <p:nvPr/>
        </p:nvSpPr>
        <p:spPr>
          <a:xfrm>
            <a:off x="7245921" y="1658686"/>
            <a:ext cx="4170218" cy="1126230"/>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7689263" y="1990968"/>
            <a:ext cx="3283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ctr"/>
            <a:r>
              <a:rPr lang="en-US" altLang="zh-CN" dirty="0">
                <a:latin typeface="Times New Roman" panose="02020603050405020304" pitchFamily="18" charset="0"/>
              </a:rPr>
              <a:t>connect('127.0.0.1')</a:t>
            </a:r>
            <a:endParaRPr lang="zh-CN" altLang="zh-CN" dirty="0">
              <a:latin typeface="Times New Roman" panose="02020603050405020304" pitchFamily="18" charset="0"/>
            </a:endParaRPr>
          </a:p>
        </p:txBody>
      </p:sp>
      <p:cxnSp>
        <p:nvCxnSpPr>
          <p:cNvPr id="9" name="肘形连接符 8"/>
          <p:cNvCxnSpPr/>
          <p:nvPr/>
        </p:nvCxnSpPr>
        <p:spPr>
          <a:xfrm rot="16200000" flipH="1" flipV="1">
            <a:off x="6026569" y="-675875"/>
            <a:ext cx="1060186" cy="6504712"/>
          </a:xfrm>
          <a:prstGeom prst="bentConnector3">
            <a:avLst>
              <a:gd name="adj1" fmla="val -2156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245921" y="4901657"/>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7412176" y="5049273"/>
            <a:ext cx="3837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ctr"/>
            <a:r>
              <a:rPr lang="en-US" altLang="zh-CN" dirty="0">
                <a:latin typeface="Times New Roman" panose="02020603050405020304" pitchFamily="18" charset="0"/>
              </a:rPr>
              <a:t>connect(ip='127.0.0.1', port=8080)</a:t>
            </a:r>
            <a:endParaRPr lang="zh-CN" altLang="zh-CN" dirty="0">
              <a:latin typeface="Times New Roman" panose="02020603050405020304" pitchFamily="18" charset="0"/>
            </a:endParaRPr>
          </a:p>
        </p:txBody>
      </p:sp>
      <p:cxnSp>
        <p:nvCxnSpPr>
          <p:cNvPr id="23" name="肘形连接符 22"/>
          <p:cNvCxnSpPr/>
          <p:nvPr/>
        </p:nvCxnSpPr>
        <p:spPr>
          <a:xfrm rot="16200000" flipV="1">
            <a:off x="5850432" y="903656"/>
            <a:ext cx="1613346" cy="6705598"/>
          </a:xfrm>
          <a:prstGeom prst="bentConnector3">
            <a:avLst>
              <a:gd name="adj1" fmla="val 2252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H="1" flipV="1">
            <a:off x="4578928" y="3449782"/>
            <a:ext cx="5430976" cy="2204070"/>
          </a:xfrm>
          <a:prstGeom prst="bentConnector4">
            <a:avLst>
              <a:gd name="adj1" fmla="val -4209"/>
              <a:gd name="adj2" fmla="val 6151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若要传入函数中的参数的个数不确定，可以使用不定长参数。不定长参数也称可变参数，此种参数接收参数的数量可以任意改变。（</a:t>
            </a:r>
            <a:r>
              <a:rPr lang="en-US" altLang="zh-CN" sz="4000" dirty="0">
                <a:solidFill>
                  <a:srgbClr val="FF0000"/>
                </a:solidFill>
                <a:latin typeface="微软雅黑" panose="020B0503020204020204" pitchFamily="34" charset="-122"/>
                <a:ea typeface="微软雅黑" panose="020B0503020204020204" pitchFamily="34" charset="-122"/>
              </a:rPr>
              <a:t>argument</a:t>
            </a:r>
            <a:r>
              <a:rPr lang="zh-CN" altLang="en-US" sz="4000" dirty="0">
                <a:latin typeface="微软雅黑" panose="020B0503020204020204" pitchFamily="34" charset="-122"/>
                <a:ea typeface="微软雅黑" panose="020B0503020204020204" pitchFamily="34" charset="-122"/>
              </a:rPr>
              <a:t>）</a:t>
            </a:r>
            <a:endParaRPr lang="zh-CN" altLang="en-US" sz="4000" dirty="0">
              <a:latin typeface="微软雅黑" panose="020B0503020204020204" pitchFamily="34" charset="-122"/>
              <a:ea typeface="微软雅黑" panose="020B0503020204020204" pitchFamily="34" charset="-122"/>
            </a:endParaRPr>
          </a:p>
        </p:txBody>
      </p:sp>
      <p:sp>
        <p:nvSpPr>
          <p:cNvPr id="10" name="矩形 9"/>
          <p:cNvSpPr/>
          <p:nvPr/>
        </p:nvSpPr>
        <p:spPr>
          <a:xfrm>
            <a:off x="706582" y="3823849"/>
            <a:ext cx="7633854" cy="218902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146066" y="4010419"/>
            <a:ext cx="67279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 def </a:t>
            </a:r>
            <a:r>
              <a:rPr lang="zh-CN" altLang="zh-CN" sz="2800" dirty="0">
                <a:latin typeface="Times New Roman" panose="02020603050405020304" pitchFamily="18" charset="0"/>
              </a:rPr>
              <a:t>函数名</a:t>
            </a:r>
            <a:r>
              <a:rPr lang="en-US" altLang="zh-CN" sz="2800" dirty="0">
                <a:latin typeface="Times New Roman" panose="02020603050405020304" pitchFamily="18" charset="0"/>
              </a:rPr>
              <a:t>([formal_args,] </a:t>
            </a:r>
            <a:r>
              <a:rPr lang="en-US" altLang="zh-CN" sz="2800" dirty="0">
                <a:solidFill>
                  <a:srgbClr val="FF0000"/>
                </a:solidFill>
                <a:latin typeface="Times New Roman" panose="02020603050405020304" pitchFamily="18" charset="0"/>
              </a:rPr>
              <a:t>*args</a:t>
            </a:r>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**kwargs</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zh-CN" altLang="zh-CN" sz="2800" dirty="0">
                <a:latin typeface="Times New Roman" panose="02020603050405020304" pitchFamily="18" charset="0"/>
              </a:rPr>
              <a:t>函数</a:t>
            </a:r>
            <a:r>
              <a:rPr lang="en-US" altLang="zh-CN" sz="2800" dirty="0">
                <a:latin typeface="Times New Roman" panose="02020603050405020304" pitchFamily="18" charset="0"/>
              </a:rPr>
              <a:t>_</a:t>
            </a:r>
            <a:r>
              <a:rPr lang="zh-CN" altLang="zh-CN" sz="2800" dirty="0">
                <a:latin typeface="Times New Roman" panose="02020603050405020304" pitchFamily="18" charset="0"/>
              </a:rPr>
              <a:t>文档字符串</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zh-CN" altLang="zh-CN" sz="2800" dirty="0">
                <a:latin typeface="Times New Roman" panose="02020603050405020304" pitchFamily="18" charset="0"/>
              </a:rPr>
              <a:t>函数体</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a:t>
            </a:r>
            <a:r>
              <a:rPr lang="zh-CN" altLang="zh-CN" sz="2800" dirty="0">
                <a:latin typeface="Times New Roman" panose="02020603050405020304" pitchFamily="18" charset="0"/>
              </a:rPr>
              <a:t>语句</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3" name="矩形 2"/>
          <p:cNvSpPr>
            <a:spLocks noChangeArrowheads="1"/>
          </p:cNvSpPr>
          <p:nvPr/>
        </p:nvSpPr>
        <p:spPr bwMode="auto">
          <a:xfrm>
            <a:off x="8340436" y="3823849"/>
            <a:ext cx="3061855" cy="215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800" b="1" dirty="0" smtClean="0">
                <a:solidFill>
                  <a:srgbClr val="FF0000"/>
                </a:solidFill>
                <a:latin typeface="宋体" panose="02010600030101010101" pitchFamily="2" charset="-122"/>
              </a:rPr>
              <a:t>*</a:t>
            </a:r>
            <a:r>
              <a:rPr lang="en-US" altLang="zh-CN" sz="2800" b="1" dirty="0">
                <a:solidFill>
                  <a:srgbClr val="FF0000"/>
                </a:solidFill>
                <a:latin typeface="宋体" panose="02010600030101010101" pitchFamily="2" charset="-122"/>
              </a:rPr>
              <a:t>args</a:t>
            </a:r>
            <a:r>
              <a:rPr lang="zh-CN" altLang="zh-CN" sz="2800" b="1" dirty="0" smtClean="0">
                <a:latin typeface="宋体" panose="02010600030101010101" pitchFamily="2" charset="-122"/>
              </a:rPr>
              <a:t>和</a:t>
            </a:r>
            <a:r>
              <a:rPr lang="en-US" altLang="zh-CN" sz="2800" b="1" dirty="0" smtClean="0">
                <a:solidFill>
                  <a:srgbClr val="FF0000"/>
                </a:solidFill>
                <a:latin typeface="宋体" panose="02010600030101010101" pitchFamily="2" charset="-122"/>
              </a:rPr>
              <a:t>**kwargs</a:t>
            </a:r>
            <a:r>
              <a:rPr lang="zh-CN" altLang="zh-CN" sz="2800" b="1" dirty="0">
                <a:latin typeface="宋体" panose="02010600030101010101" pitchFamily="2" charset="-122"/>
              </a:rPr>
              <a:t>都是不定长参数</a:t>
            </a:r>
            <a:r>
              <a:rPr lang="zh-CN" altLang="zh-CN" sz="2800" b="1" dirty="0" smtClean="0">
                <a:latin typeface="宋体" panose="02010600030101010101" pitchFamily="2" charset="-122"/>
              </a:rPr>
              <a:t>，</a:t>
            </a:r>
            <a:r>
              <a:rPr lang="zh-CN" altLang="en-US" sz="2800" b="1" dirty="0" smtClean="0">
                <a:latin typeface="宋体" panose="02010600030101010101" pitchFamily="2" charset="-122"/>
              </a:rPr>
              <a:t>它们</a:t>
            </a:r>
            <a:r>
              <a:rPr lang="zh-CN" altLang="zh-CN" sz="2800" b="1" dirty="0" smtClean="0">
                <a:latin typeface="宋体" panose="02010600030101010101" pitchFamily="2" charset="-122"/>
              </a:rPr>
              <a:t>可</a:t>
            </a:r>
            <a:r>
              <a:rPr lang="zh-CN" altLang="zh-CN" sz="2800" b="1" dirty="0">
                <a:latin typeface="宋体" panose="02010600030101010101" pitchFamily="2" charset="-122"/>
              </a:rPr>
              <a:t>搭配使用，亦可单独使用。</a:t>
            </a:r>
            <a:endParaRPr lang="zh-CN" altLang="zh-CN" sz="28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anose="020F0502020204030204" charset="0"/>
                <a:ea typeface="楷体" panose="02010609060101010101" pitchFamily="49" charset="-122"/>
              </a:rPr>
              <a:t>不定长参数</a:t>
            </a:r>
            <a:r>
              <a:rPr lang="en-US" altLang="zh-CN" sz="3200" dirty="0">
                <a:latin typeface="Calibri" panose="020F0502020204030204" charset="0"/>
                <a:ea typeface="楷体" panose="02010609060101010101" pitchFamily="49" charset="-122"/>
              </a:rPr>
              <a:t>*args</a:t>
            </a:r>
            <a:r>
              <a:rPr lang="zh-CN" altLang="zh-CN" sz="3200" dirty="0">
                <a:latin typeface="Calibri" panose="020F0502020204030204" charset="0"/>
                <a:ea typeface="楷体" panose="02010609060101010101" pitchFamily="49" charset="-122"/>
              </a:rPr>
              <a:t>用于接收不定数量的位置参数，调用函数时传入的所有参数被</a:t>
            </a:r>
            <a:r>
              <a:rPr lang="en-US" altLang="zh-CN" sz="3200" dirty="0">
                <a:latin typeface="Calibri" panose="020F0502020204030204" charset="0"/>
                <a:ea typeface="楷体" panose="02010609060101010101" pitchFamily="49" charset="-122"/>
              </a:rPr>
              <a:t>*args</a:t>
            </a:r>
            <a:r>
              <a:rPr lang="zh-CN" altLang="zh-CN" sz="3200" dirty="0">
                <a:latin typeface="Calibri" panose="020F0502020204030204" charset="0"/>
                <a:ea typeface="楷体" panose="02010609060101010101" pitchFamily="49" charset="-122"/>
              </a:rPr>
              <a:t>接收后以元组形式保存。</a:t>
            </a:r>
            <a:endParaRPr lang="zh-CN" altLang="zh-CN" sz="3200" dirty="0">
              <a:latin typeface="Calibri" panose="020F0502020204030204"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*args</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1991710" y="4596660"/>
            <a:ext cx="266676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def test(*args):</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    </a:t>
            </a:r>
            <a:r>
              <a:rPr lang="zh-CN" altLang="en-US" sz="3200" dirty="0" smtClean="0">
                <a:latin typeface="Times New Roman" panose="02020603050405020304" pitchFamily="18" charset="0"/>
              </a:rPr>
              <a:t>  </a:t>
            </a:r>
            <a:r>
              <a:rPr lang="en-US" altLang="zh-CN" sz="3200" dirty="0" smtClean="0">
                <a:latin typeface="Times New Roman" panose="02020603050405020304" pitchFamily="18" charset="0"/>
              </a:rPr>
              <a:t>print(args</a:t>
            </a:r>
            <a:r>
              <a:rPr lang="en-US" altLang="zh-CN" sz="3200" dirty="0">
                <a:latin typeface="Times New Roman" panose="02020603050405020304" pitchFamily="18" charset="0"/>
              </a:rPr>
              <a:t>)</a:t>
            </a:r>
            <a:endParaRPr lang="zh-CN" altLang="zh-CN" sz="3200" dirty="0">
              <a:latin typeface="Times New Roman" panose="02020603050405020304"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ctr"/>
            <a:r>
              <a:rPr lang="en-US" altLang="zh-CN" sz="2800" dirty="0">
                <a:latin typeface="Times New Roman" panose="02020603050405020304" pitchFamily="18" charset="0"/>
              </a:rPr>
              <a:t>test(</a:t>
            </a:r>
            <a:r>
              <a:rPr lang="en-US" altLang="zh-CN" sz="2800" dirty="0">
                <a:solidFill>
                  <a:srgbClr val="FF0000"/>
                </a:solidFill>
                <a:latin typeface="Times New Roman" panose="02020603050405020304" pitchFamily="18" charset="0"/>
              </a:rPr>
              <a:t>1, 2, 3, 'a', 'b', 'c'</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9" name="圆角矩形标注 18"/>
          <p:cNvSpPr/>
          <p:nvPr/>
        </p:nvSpPr>
        <p:spPr>
          <a:xfrm>
            <a:off x="7079667" y="5500255"/>
            <a:ext cx="3643752" cy="825662"/>
          </a:xfrm>
          <a:prstGeom prst="wedgeRoundRectCallout">
            <a:avLst>
              <a:gd name="adj1" fmla="val -123594"/>
              <a:gd name="adj2" fmla="val -5342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(1, 2, 3, 'a', 'b', 'c')</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261653" y="1516326"/>
            <a:ext cx="550930" cy="5797015"/>
          </a:xfrm>
          <a:prstGeom prst="bentConnector3">
            <a:avLst>
              <a:gd name="adj1" fmla="val -7670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smtClean="0">
                <a:latin typeface="Calibri" panose="020F0502020204030204" charset="0"/>
                <a:ea typeface="楷体" panose="02010609060101010101" pitchFamily="49" charset="-122"/>
              </a:rPr>
              <a:t>**</a:t>
            </a:r>
            <a:r>
              <a:rPr lang="en-US" altLang="zh-CN" sz="3200" dirty="0">
                <a:latin typeface="Calibri" panose="020F0502020204030204" charset="0"/>
                <a:ea typeface="楷体" panose="02010609060101010101" pitchFamily="49" charset="-122"/>
              </a:rPr>
              <a:t>kwargs</a:t>
            </a:r>
            <a:r>
              <a:rPr lang="zh-CN" altLang="zh-CN" sz="3200" dirty="0">
                <a:latin typeface="Calibri" panose="020F0502020204030204" charset="0"/>
                <a:ea typeface="楷体" panose="02010609060101010101" pitchFamily="49" charset="-122"/>
              </a:rPr>
              <a:t>用于接收不定数量的关键字参数，调用函数时传入的所有参数被</a:t>
            </a:r>
            <a:r>
              <a:rPr lang="en-US" altLang="zh-CN" sz="3200" dirty="0">
                <a:latin typeface="Calibri" panose="020F0502020204030204" charset="0"/>
                <a:ea typeface="楷体" panose="02010609060101010101" pitchFamily="49" charset="-122"/>
              </a:rPr>
              <a:t>**kwargs</a:t>
            </a:r>
            <a:r>
              <a:rPr lang="zh-CN" altLang="zh-CN" sz="3200" dirty="0">
                <a:latin typeface="Calibri" panose="020F0502020204030204" charset="0"/>
                <a:ea typeface="楷体" panose="02010609060101010101" pitchFamily="49" charset="-122"/>
              </a:rPr>
              <a:t>接收后以字典形式保存。</a:t>
            </a:r>
            <a:endParaRPr lang="zh-CN" altLang="zh-CN" sz="3200" dirty="0">
              <a:latin typeface="Calibri" panose="020F0502020204030204"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**kwargs</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1645346" y="4596660"/>
            <a:ext cx="3359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def test(**kwargs):</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    print(kwargs)</a:t>
            </a:r>
            <a:endParaRPr lang="zh-CN" altLang="zh-CN" sz="3200" dirty="0">
              <a:latin typeface="Times New Roman" panose="02020603050405020304"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ctr"/>
            <a:r>
              <a:rPr lang="en-US" altLang="zh-CN" sz="2800" dirty="0">
                <a:latin typeface="Times New Roman" panose="02020603050405020304" pitchFamily="18" charset="0"/>
              </a:rPr>
              <a:t>test(</a:t>
            </a:r>
            <a:r>
              <a:rPr lang="en-US" altLang="zh-CN" sz="2800" dirty="0">
                <a:solidFill>
                  <a:srgbClr val="FF0000"/>
                </a:solidFill>
                <a:latin typeface="Times New Roman" panose="02020603050405020304" pitchFamily="18" charset="0"/>
              </a:rPr>
              <a:t>a=1, b=2, c=3, d=4</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9" name="圆角矩形标注 18"/>
          <p:cNvSpPr/>
          <p:nvPr/>
        </p:nvSpPr>
        <p:spPr>
          <a:xfrm>
            <a:off x="7079667" y="5500255"/>
            <a:ext cx="4003962" cy="825662"/>
          </a:xfrm>
          <a:prstGeom prst="wedgeRoundRectCallout">
            <a:avLst>
              <a:gd name="adj1" fmla="val -116703"/>
              <a:gd name="adj2" fmla="val -46716"/>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{'c': 3, 'd': 4, 'a': 1, 'b': 2}</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418950" y="1710528"/>
            <a:ext cx="550930" cy="5408611"/>
          </a:xfrm>
          <a:prstGeom prst="bentConnector3">
            <a:avLst>
              <a:gd name="adj1" fmla="val -6664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5" name="图片 4"/>
          <p:cNvPicPr>
            <a:picLocks noChangeAspect="1"/>
          </p:cNvPicPr>
          <p:nvPr/>
        </p:nvPicPr>
        <p:blipFill>
          <a:blip r:embed="rId1"/>
          <a:srcRect/>
          <a:stretch>
            <a:fillRect/>
          </a:stretch>
        </p:blipFill>
        <p:spPr bwMode="auto">
          <a:xfrm>
            <a:off x="2206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1590040" y="1264920"/>
            <a:ext cx="9314180" cy="553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auto" latinLnBrk="0" hangingPunct="1">
              <a:lnSpc>
                <a:spcPct val="150000"/>
              </a:lnSpc>
              <a:spcBef>
                <a:spcPct val="0"/>
              </a:spcBef>
              <a:spcAft>
                <a:spcPts val="0"/>
              </a:spcAft>
              <a:buClr>
                <a:srgbClr val="C00000"/>
              </a:buClr>
              <a:buSzTx/>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return</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语句用来结束函数并将程序返回到函数被调用的位置继续执行</a:t>
            </a:r>
            <a:r>
              <a:rPr kumimoji="0" lang="zh-CN" altLang="en-US" sz="2800" b="0" i="0" u="none" strike="noStrike" kern="1200" cap="none" spc="0" normalizeH="0" baseline="0" noProof="0" dirty="0" smtClean="0">
                <a:ln>
                  <a:noFill/>
                </a:ln>
                <a:solidFill>
                  <a:schemeClr val="tx1"/>
                </a:solidFill>
                <a:effectLst/>
                <a:uLnTx/>
                <a:uFillTx/>
                <a:latin typeface="Palatino Linotype" panose="02040502050505030304" pitchFamily="18" charset="0"/>
                <a:ea typeface="楷体" panose="02010609060101010101" pitchFamily="49"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457200" marR="0" lvl="1" indent="-457200" algn="just" defTabSz="914400" rtl="0" eaLnBrk="1" fontAlgn="auto" latinLnBrk="0" hangingPunct="1">
              <a:lnSpc>
                <a:spcPct val="150000"/>
              </a:lnSpc>
              <a:spcBef>
                <a:spcPct val="0"/>
              </a:spcBef>
              <a:spcAft>
                <a:spcPts val="0"/>
              </a:spcAft>
              <a:buClr>
                <a:srgbClr val="C00000"/>
              </a:buClr>
              <a:buSzTx/>
              <a:buFont typeface="Wingdings" panose="05000000000000000000" pitchFamily="2" charset="2"/>
              <a:buChar char="n"/>
              <a:defRPr/>
            </a:pPr>
            <a:r>
              <a:rPr kumimoji="0" lang="en-US" altLang="zh-CN" sz="2800" b="0" i="0" u="none" strike="noStrike" kern="1200" cap="none" spc="0" normalizeH="0" baseline="0" noProof="0" dirty="0" smtClean="0">
                <a:ln>
                  <a:noFill/>
                </a:ln>
                <a:solidFill>
                  <a:schemeClr val="tx1"/>
                </a:solidFill>
                <a:effectLst/>
                <a:uLnTx/>
                <a:uFillTx/>
                <a:latin typeface="Palatino Linotype" panose="02040502050505030304" pitchFamily="18" charset="0"/>
                <a:ea typeface="楷体" panose="02010609060101010101" pitchFamily="49" charset="-122"/>
                <a:cs typeface="+mn-cs"/>
              </a:rPr>
              <a:t>return</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语句可以出现在函数中的任何部分，同时可以将</a:t>
            </a: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0</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个、</a:t>
            </a: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1</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个或多个函数运算的结果返回给函数被调用处的变量。</a:t>
            </a:r>
            <a:r>
              <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rPr>
              <a:t>	</a:t>
            </a: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p:txBody>
      </p:sp>
      <p:sp>
        <p:nvSpPr>
          <p:cNvPr id="23556" name="矩形 2"/>
          <p:cNvSpPr/>
          <p:nvPr/>
        </p:nvSpPr>
        <p:spPr>
          <a:xfrm>
            <a:off x="2562860" y="180975"/>
            <a:ext cx="7164388"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4000" dirty="0">
                <a:solidFill>
                  <a:srgbClr val="262626"/>
                </a:solidFill>
                <a:latin typeface="微软雅黑" panose="020B0503020204020204" pitchFamily="34" charset="-122"/>
                <a:ea typeface="微软雅黑" panose="020B0503020204020204" pitchFamily="34" charset="-122"/>
              </a:rPr>
              <a:t>函数的返回值</a:t>
            </a:r>
            <a:endParaRPr lang="zh-CN" altLang="en-US"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2"/>
            </p:custDataLst>
          </p:nvPr>
        </p:nvGraphicFramePr>
        <p:xfrm>
          <a:off x="2678430" y="4639310"/>
          <a:ext cx="7411720" cy="2014220"/>
        </p:xfrm>
        <a:graphic>
          <a:graphicData uri="http://schemas.openxmlformats.org/drawingml/2006/table">
            <a:tbl>
              <a:tblPr firstRow="1" firstCol="1" bandRow="1"/>
              <a:tblGrid>
                <a:gridCol w="7411720"/>
              </a:tblGrid>
              <a:tr h="2014220">
                <a:tc>
                  <a:txBody>
                    <a:bodyPr/>
                    <a:lstStyle/>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28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 multiply(x, y = 10):</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        return x*y</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&gt;&gt;&gt;s = multiply(99, 2)</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&gt;&gt;&gt;print(s)</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kern="0" dirty="0">
                          <a:effectLst/>
                          <a:latin typeface="Courier New" panose="02070309020205020404" pitchFamily="49" charset="0"/>
                          <a:ea typeface="宋体" panose="02010600030101010101" pitchFamily="2" charset="-122"/>
                          <a:cs typeface="Times New Roman" panose="02020603050405020304" pitchFamily="18" charset="0"/>
                        </a:rPr>
                        <a:t>198</a:t>
                      </a:r>
                      <a:endParaRPr lang="en-US" sz="2800" kern="0" dirty="0">
                        <a:effectLst/>
                        <a:latin typeface="Courier New" panose="02070309020205020404" pitchFamily="49"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5" name="图片 4"/>
          <p:cNvPicPr>
            <a:picLocks noChangeAspect="1"/>
          </p:cNvPicPr>
          <p:nvPr/>
        </p:nvPicPr>
        <p:blipFill>
          <a:blip r:embed="rId1"/>
          <a:srcRect/>
          <a:stretch>
            <a:fillRect/>
          </a:stretch>
        </p:blipFill>
        <p:spPr bwMode="auto">
          <a:xfrm>
            <a:off x="2206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1307465" y="1155065"/>
            <a:ext cx="995807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auto" latinLnBrk="0" hangingPunct="1">
              <a:lnSpc>
                <a:spcPct val="150000"/>
              </a:lnSpc>
              <a:spcBef>
                <a:spcPct val="0"/>
              </a:spcBef>
              <a:spcAft>
                <a:spcPts val="0"/>
              </a:spcAft>
              <a:buClr>
                <a:srgbClr val="C00000"/>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Palatino Linotype" panose="02040502050505030304" pitchFamily="18" charset="0"/>
                <a:ea typeface="楷体" panose="02010609060101010101" pitchFamily="49" charset="-122"/>
                <a:cs typeface="+mn-cs"/>
              </a:rPr>
              <a:t>函数</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可以没有</a:t>
            </a: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return</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，此时函数并不返回值。当函数使用</a:t>
            </a: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return</a:t>
            </a:r>
            <a:r>
              <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返回多个值，可以使用一个变量或多个变量保存结果。</a:t>
            </a:r>
            <a:r>
              <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rPr>
              <a:t>	</a:t>
            </a: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smtClean="0">
              <a:ln>
                <a:noFill/>
              </a:ln>
              <a:solidFill>
                <a:srgbClr val="C00000"/>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auto" latinLnBrk="0" hangingPunct="1">
              <a:lnSpc>
                <a:spcPct val="150000"/>
              </a:lnSpc>
              <a:spcBef>
                <a:spcPct val="0"/>
              </a:spcBef>
              <a:spcAft>
                <a:spcPts val="0"/>
              </a:spcAft>
              <a:buClr>
                <a:srgbClr val="C00000"/>
              </a:buClr>
              <a:buSzTx/>
              <a:buFontTx/>
              <a:buNone/>
              <a:defRPr/>
            </a:pPr>
            <a:endParaRPr kumimoji="0" lang="en-US" altLang="zh-CN" sz="2400" b="1" i="0" u="none" strike="noStrike" kern="1200" cap="none" spc="0" normalizeH="0" baseline="0" noProof="0" dirty="0">
              <a:ln>
                <a:noFill/>
              </a:ln>
              <a:solidFill>
                <a:srgbClr val="C00000"/>
              </a:solidFill>
              <a:effectLst/>
              <a:uLnTx/>
              <a:uFillTx/>
              <a:latin typeface="Palatino Linotype" panose="02040502050505030304" pitchFamily="18" charset="0"/>
              <a:ea typeface="楷体" panose="02010609060101010101" pitchFamily="49" charset="-122"/>
              <a:cs typeface="+mn-cs"/>
            </a:endParaRPr>
          </a:p>
        </p:txBody>
      </p:sp>
      <p:sp>
        <p:nvSpPr>
          <p:cNvPr id="24580" name="矩形 2"/>
          <p:cNvSpPr/>
          <p:nvPr/>
        </p:nvSpPr>
        <p:spPr>
          <a:xfrm>
            <a:off x="2562860" y="396875"/>
            <a:ext cx="7164388"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4000" dirty="0">
                <a:solidFill>
                  <a:srgbClr val="262626"/>
                </a:solidFill>
                <a:latin typeface="微软雅黑" panose="020B0503020204020204" pitchFamily="34" charset="-122"/>
                <a:ea typeface="微软雅黑" panose="020B0503020204020204" pitchFamily="34" charset="-122"/>
              </a:rPr>
              <a:t>函数的返回值</a:t>
            </a:r>
            <a:endParaRPr lang="zh-CN" altLang="en-US"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383790" y="2592705"/>
          <a:ext cx="7343775" cy="3175000"/>
        </p:xfrm>
        <a:graphic>
          <a:graphicData uri="http://schemas.openxmlformats.org/drawingml/2006/table">
            <a:tbl>
              <a:tblPr firstRow="1" firstCol="1" bandRow="1"/>
              <a:tblGrid>
                <a:gridCol w="7343775"/>
              </a:tblGrid>
              <a:tr h="3175000">
                <a:tc>
                  <a:txBody>
                    <a:bodyPr/>
                    <a:lstStyle/>
                    <a:p>
                      <a:pPr algn="l" fontAlgn="auto">
                        <a:lnSpc>
                          <a:spcPts val="3000"/>
                        </a:lnSpc>
                        <a:spcAft>
                          <a:spcPts val="0"/>
                        </a:spcAft>
                      </a:pPr>
                      <a:r>
                        <a:rPr lang="en-US" sz="28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 multiply(x, y = 10):</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     return x*y, </a:t>
                      </a:r>
                      <a:r>
                        <a:rPr lang="en-US" sz="2800" b="1" kern="0" dirty="0" err="1">
                          <a:effectLst/>
                          <a:latin typeface="Courier New" panose="02070309020205020404" pitchFamily="49" charset="0"/>
                          <a:ea typeface="宋体" panose="02010600030101010101" pitchFamily="2" charset="-122"/>
                          <a:cs typeface="Times New Roman" panose="02020603050405020304" pitchFamily="18" charset="0"/>
                        </a:rPr>
                        <a:t>x+y</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s = multiply(99, 2)</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print(s)</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kern="0" dirty="0">
                          <a:effectLst/>
                          <a:latin typeface="Courier New" panose="02070309020205020404" pitchFamily="49" charset="0"/>
                          <a:ea typeface="宋体" panose="02010600030101010101" pitchFamily="2" charset="-122"/>
                          <a:cs typeface="Times New Roman" panose="02020603050405020304" pitchFamily="18" charset="0"/>
                        </a:rPr>
                        <a:t>(198, 101)   #</a:t>
                      </a:r>
                      <a:r>
                        <a:rPr lang="zh-CN" altLang="en-US" sz="2800" kern="0" dirty="0">
                          <a:effectLst/>
                          <a:latin typeface="Courier New" panose="02070309020205020404" pitchFamily="49" charset="0"/>
                          <a:ea typeface="宋体" panose="02010600030101010101" pitchFamily="2" charset="-122"/>
                          <a:cs typeface="Times New Roman" panose="02020603050405020304" pitchFamily="18" charset="0"/>
                        </a:rPr>
                        <a:t>结果放在元组中</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err="1">
                          <a:effectLst/>
                          <a:latin typeface="Courier New" panose="02070309020205020404" pitchFamily="49" charset="0"/>
                          <a:ea typeface="宋体" panose="02010600030101010101" pitchFamily="2" charset="-122"/>
                          <a:cs typeface="Times New Roman" panose="02020603050405020304" pitchFamily="18" charset="0"/>
                        </a:rPr>
                        <a:t>a,b</a:t>
                      </a: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 = multiply(99, 2)  #</a:t>
                      </a:r>
                      <a:r>
                        <a:rPr lang="zh-CN" altLang="en-US" sz="2800" b="1" kern="0" dirty="0">
                          <a:effectLst/>
                          <a:latin typeface="Courier New" panose="02070309020205020404" pitchFamily="49" charset="0"/>
                          <a:ea typeface="宋体" panose="02010600030101010101" pitchFamily="2" charset="-122"/>
                          <a:cs typeface="Times New Roman" panose="02020603050405020304" pitchFamily="18" charset="0"/>
                        </a:rPr>
                        <a:t>结果分别放在两个变量里</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print(a)</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kern="0" dirty="0">
                          <a:effectLst/>
                          <a:latin typeface="Courier New" panose="02070309020205020404" pitchFamily="49" charset="0"/>
                          <a:ea typeface="宋体" panose="02010600030101010101" pitchFamily="2" charset="-122"/>
                          <a:cs typeface="Times New Roman" panose="02020603050405020304" pitchFamily="18" charset="0"/>
                        </a:rPr>
                        <a:t>198</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b="1" kern="0" dirty="0">
                          <a:effectLst/>
                          <a:latin typeface="Courier New" panose="02070309020205020404" pitchFamily="49" charset="0"/>
                          <a:ea typeface="宋体" panose="02010600030101010101" pitchFamily="2" charset="-122"/>
                          <a:cs typeface="Times New Roman" panose="02020603050405020304" pitchFamily="18" charset="0"/>
                        </a:rPr>
                        <a:t>print(b)</a:t>
                      </a:r>
                      <a:endParaRPr lang="zh-CN" sz="2800" kern="100" dirty="0">
                        <a:effectLst/>
                        <a:latin typeface="Calibri" panose="020F0502020204030204" charset="0"/>
                        <a:ea typeface="宋体" panose="02010600030101010101" pitchFamily="2" charset="-122"/>
                        <a:cs typeface="Times New Roman" panose="02020603050405020304" pitchFamily="18" charset="0"/>
                      </a:endParaRPr>
                    </a:p>
                    <a:p>
                      <a:pPr algn="l" fontAlgn="auto">
                        <a:lnSpc>
                          <a:spcPts val="3000"/>
                        </a:lnSpc>
                        <a:spcAft>
                          <a:spcPts val="0"/>
                        </a:spcAft>
                      </a:pPr>
                      <a:r>
                        <a:rPr lang="en-US" sz="2800" kern="0" dirty="0">
                          <a:effectLst/>
                          <a:latin typeface="Courier New" panose="02070309020205020404" pitchFamily="49" charset="0"/>
                          <a:ea typeface="宋体" panose="02010600030101010101" pitchFamily="2" charset="-122"/>
                          <a:cs typeface="Times New Roman" panose="02020603050405020304" pitchFamily="18" charset="0"/>
                        </a:rPr>
                        <a:t>101</a:t>
                      </a:r>
                      <a:endParaRPr lang="en-US" sz="2800" kern="0" dirty="0">
                        <a:effectLst/>
                        <a:latin typeface="Courier New" panose="02070309020205020404" pitchFamily="49"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03    </a:t>
            </a:r>
            <a:r>
              <a:rPr lang="zh-CN" altLang="zh-CN" sz="2800" dirty="0" smtClean="0">
                <a:solidFill>
                  <a:schemeClr val="bg1"/>
                </a:solidFill>
                <a:latin typeface="Impact" panose="020B0806030902050204" pitchFamily="34" charset="0"/>
                <a:ea typeface="微软雅黑" panose="020B0503020204020204" pitchFamily="34" charset="-122"/>
              </a:rPr>
              <a:t>变</a:t>
            </a:r>
            <a:r>
              <a:rPr lang="zh-CN" altLang="zh-CN" sz="2800" dirty="0">
                <a:solidFill>
                  <a:schemeClr val="bg1"/>
                </a:solidFill>
                <a:latin typeface="Impact" panose="020B0806030902050204" pitchFamily="34" charset="0"/>
                <a:ea typeface="微软雅黑" panose="020B0503020204020204" pitchFamily="34" charset="-122"/>
              </a:rPr>
              <a:t>量作用域</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什么是变量作用域</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目录页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5" name="文本框 99"/>
          <p:cNvSpPr txBox="1">
            <a:spLocks noChangeArrowheads="1"/>
          </p:cNvSpPr>
          <p:nvPr/>
        </p:nvSpPr>
        <p:spPr bwMode="auto">
          <a:xfrm>
            <a:off x="3324083" y="2411196"/>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变量的作用域是指</a:t>
            </a:r>
            <a:r>
              <a:rPr lang="zh-CN" altLang="zh-CN" sz="3200" dirty="0">
                <a:solidFill>
                  <a:srgbClr val="FF0000"/>
                </a:solidFill>
                <a:latin typeface="黑体" panose="02010609060101010101" pitchFamily="49" charset="-122"/>
                <a:ea typeface="黑体" panose="02010609060101010101" pitchFamily="49" charset="-122"/>
              </a:rPr>
              <a:t>变量的作用范围</a:t>
            </a:r>
            <a:r>
              <a:rPr lang="zh-CN" altLang="zh-CN" sz="3200" dirty="0">
                <a:latin typeface="黑体" panose="02010609060101010101" pitchFamily="49" charset="-122"/>
                <a:ea typeface="黑体" panose="02010609060101010101" pitchFamily="49" charset="-122"/>
              </a:rPr>
              <a:t>。根据作用范围，</a:t>
            </a:r>
            <a:r>
              <a:rPr lang="en-US" altLang="zh-CN" sz="3200" dirty="0">
                <a:latin typeface="黑体" panose="02010609060101010101" pitchFamily="49" charset="-122"/>
                <a:ea typeface="黑体" panose="02010609060101010101" pitchFamily="49" charset="-122"/>
              </a:rPr>
              <a:t>Python</a:t>
            </a:r>
            <a:r>
              <a:rPr lang="zh-CN" altLang="zh-CN" sz="3200" dirty="0">
                <a:latin typeface="黑体" panose="02010609060101010101" pitchFamily="49" charset="-122"/>
                <a:ea typeface="黑体" panose="02010609060101010101" pitchFamily="49" charset="-122"/>
              </a:rPr>
              <a:t>中的变量分为</a:t>
            </a:r>
            <a:r>
              <a:rPr lang="zh-CN" altLang="zh-CN" sz="3200" dirty="0">
                <a:solidFill>
                  <a:srgbClr val="FF0000"/>
                </a:solidFill>
                <a:latin typeface="黑体" panose="02010609060101010101" pitchFamily="49" charset="-122"/>
                <a:ea typeface="黑体" panose="02010609060101010101" pitchFamily="49" charset="-122"/>
              </a:rPr>
              <a:t>局部变量</a:t>
            </a:r>
            <a:r>
              <a:rPr lang="zh-CN" altLang="zh-CN" sz="3200" dirty="0">
                <a:latin typeface="黑体" panose="02010609060101010101" pitchFamily="49" charset="-122"/>
                <a:ea typeface="黑体" panose="02010609060101010101" pitchFamily="49" charset="-122"/>
              </a:rPr>
              <a:t>与</a:t>
            </a:r>
            <a:r>
              <a:rPr lang="zh-CN" altLang="zh-CN" sz="3200" dirty="0">
                <a:solidFill>
                  <a:srgbClr val="FF0000"/>
                </a:solidFill>
                <a:latin typeface="黑体" panose="02010609060101010101" pitchFamily="49" charset="-122"/>
                <a:ea typeface="黑体" panose="02010609060101010101" pitchFamily="49" charset="-122"/>
              </a:rPr>
              <a:t>全局变量</a:t>
            </a:r>
            <a:r>
              <a:rPr lang="zh-CN"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
        <p:nvSpPr>
          <p:cNvPr id="6" name="矩形 5"/>
          <p:cNvSpPr/>
          <p:nvPr/>
        </p:nvSpPr>
        <p:spPr>
          <a:xfrm>
            <a:off x="2782889" y="2119745"/>
            <a:ext cx="8189912" cy="24106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局部变量是在函数内定义的变量，只在定义它的函数内生效。</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1590040" y="3644265"/>
            <a:ext cx="536892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def 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solidFill>
                  <a:srgbClr val="FF0000"/>
                </a:solidFill>
                <a:latin typeface="Times New Roman" panose="02020603050405020304" pitchFamily="18" charset="0"/>
              </a:rPr>
              <a:t>pname </a:t>
            </a:r>
            <a:r>
              <a:rPr lang="en-US" altLang="zh-CN" sz="2800" dirty="0">
                <a:solidFill>
                  <a:srgbClr val="FF0000"/>
                </a:solidFill>
                <a:latin typeface="Times New Roman" panose="02020603050405020304" pitchFamily="18" charset="0"/>
              </a:rPr>
              <a:t>= 'python'</a:t>
            </a:r>
            <a:r>
              <a:rPr lang="en-US" altLang="zh-CN" sz="2800" dirty="0">
                <a:latin typeface="Times New Roman" panose="02020603050405020304" pitchFamily="18" charset="0"/>
              </a:rPr>
              <a:t> # </a:t>
            </a:r>
            <a:r>
              <a:rPr lang="zh-CN" altLang="zh-CN" sz="2800" dirty="0">
                <a:latin typeface="Times New Roman" panose="02020603050405020304" pitchFamily="18" charset="0"/>
              </a:rPr>
              <a:t>局部变量</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print(name)       # </a:t>
            </a:r>
            <a:r>
              <a:rPr lang="zh-CN" altLang="zh-CN" sz="2800" dirty="0" smtClean="0">
                <a:latin typeface="Times New Roman" panose="02020603050405020304" pitchFamily="18" charset="0"/>
              </a:rPr>
              <a:t>函数内访问</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print(pname)          </a:t>
            </a:r>
            <a:r>
              <a:rPr lang="en-US" altLang="zh-CN" sz="2800" dirty="0" smtClean="0">
                <a:latin typeface="Times New Roman" panose="02020603050405020304" pitchFamily="18" charset="0"/>
              </a:rPr>
              <a:t> # </a:t>
            </a:r>
            <a:r>
              <a:rPr lang="zh-CN" altLang="zh-CN" sz="2800" dirty="0">
                <a:latin typeface="Times New Roman" panose="02020603050405020304" pitchFamily="18" charset="0"/>
              </a:rPr>
              <a:t>函数外访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p:txBody>
      </p:sp>
      <p:sp>
        <p:nvSpPr>
          <p:cNvPr id="11" name="圆角矩形标注 10"/>
          <p:cNvSpPr/>
          <p:nvPr/>
        </p:nvSpPr>
        <p:spPr>
          <a:xfrm>
            <a:off x="7998689" y="3415753"/>
            <a:ext cx="2115129" cy="772251"/>
          </a:xfrm>
          <a:prstGeom prst="wedgeRoundRectCallout">
            <a:avLst>
              <a:gd name="adj1" fmla="val -245204"/>
              <a:gd name="adj2" fmla="val 12887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anose="02010600030101010101" pitchFamily="2" charset="-122"/>
              </a:rPr>
              <a:t>python</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12" name="圆角矩形标注 11"/>
          <p:cNvSpPr/>
          <p:nvPr/>
        </p:nvSpPr>
        <p:spPr>
          <a:xfrm>
            <a:off x="7998689" y="4918364"/>
            <a:ext cx="3320475" cy="972949"/>
          </a:xfrm>
          <a:prstGeom prst="wedgeRoundRectCallout">
            <a:avLst>
              <a:gd name="adj1" fmla="val -184806"/>
              <a:gd name="adj2" fmla="val 2157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anose="02010600030101010101" pitchFamily="2" charset="-122"/>
              </a:rPr>
              <a:t>NameError</a:t>
            </a:r>
            <a:r>
              <a:rPr lang="en-US" altLang="zh-CN" b="1" dirty="0">
                <a:solidFill>
                  <a:srgbClr val="FF0000"/>
                </a:solidFill>
                <a:latin typeface="Times New Roman" panose="02020603050405020304" pitchFamily="18" charset="0"/>
                <a:ea typeface="宋体" panose="02010600030101010101" pitchFamily="2" charset="-122"/>
              </a:rPr>
              <a:t>: name 'pname' is not defined</a:t>
            </a:r>
            <a:endParaRPr lang="zh-CN" altLang="zh-CN"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1111250" y="3383668"/>
            <a:ext cx="996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dirty="0" smtClean="0">
                <a:latin typeface="黑体" panose="02010609060101010101" pitchFamily="49" charset="-122"/>
                <a:ea typeface="黑体" panose="02010609060101010101" pitchFamily="49" charset="-122"/>
              </a:rPr>
              <a:t>局</a:t>
            </a:r>
            <a:r>
              <a:rPr lang="zh-CN" altLang="zh-CN" sz="3600" dirty="0">
                <a:latin typeface="黑体" panose="02010609060101010101" pitchFamily="49" charset="-122"/>
                <a:ea typeface="黑体" panose="02010609060101010101" pitchFamily="49" charset="-122"/>
              </a:rPr>
              <a:t>部变</a:t>
            </a:r>
            <a:r>
              <a:rPr lang="zh-CN" altLang="zh-CN" sz="3600" dirty="0" smtClean="0">
                <a:latin typeface="黑体" panose="02010609060101010101" pitchFamily="49" charset="-122"/>
                <a:ea typeface="黑体" panose="02010609060101010101" pitchFamily="49" charset="-122"/>
              </a:rPr>
              <a:t>量只</a:t>
            </a:r>
            <a:r>
              <a:rPr lang="zh-CN" altLang="en-US" sz="3600" dirty="0" smtClean="0">
                <a:latin typeface="黑体" panose="02010609060101010101" pitchFamily="49" charset="-122"/>
                <a:ea typeface="黑体" panose="02010609060101010101" pitchFamily="49" charset="-122"/>
              </a:rPr>
              <a:t>能在</a:t>
            </a:r>
            <a:r>
              <a:rPr lang="zh-CN" altLang="zh-CN" sz="3600" dirty="0" smtClean="0">
                <a:latin typeface="黑体" panose="02010609060101010101" pitchFamily="49" charset="-122"/>
                <a:ea typeface="黑体" panose="02010609060101010101" pitchFamily="49" charset="-122"/>
              </a:rPr>
              <a:t>函</a:t>
            </a:r>
            <a:r>
              <a:rPr lang="zh-CN" altLang="zh-CN" sz="3600" dirty="0">
                <a:latin typeface="黑体" panose="02010609060101010101" pitchFamily="49" charset="-122"/>
                <a:ea typeface="黑体" panose="02010609060101010101" pitchFamily="49" charset="-122"/>
              </a:rPr>
              <a:t>数内</a:t>
            </a:r>
            <a:r>
              <a:rPr lang="zh-CN" altLang="zh-CN" sz="3600" dirty="0" smtClean="0">
                <a:latin typeface="黑体" panose="02010609060101010101" pitchFamily="49" charset="-122"/>
                <a:ea typeface="黑体" panose="02010609060101010101" pitchFamily="49" charset="-122"/>
              </a:rPr>
              <a:t>部</a:t>
            </a:r>
            <a:r>
              <a:rPr lang="zh-CN" altLang="en-US" sz="3600" dirty="0" smtClean="0">
                <a:latin typeface="黑体" panose="02010609060101010101" pitchFamily="49" charset="-122"/>
                <a:ea typeface="黑体" panose="02010609060101010101" pitchFamily="49" charset="-122"/>
              </a:rPr>
              <a:t>使用，</a:t>
            </a:r>
            <a:r>
              <a:rPr lang="zh-CN" altLang="zh-CN" sz="3600" dirty="0" smtClean="0">
                <a:latin typeface="黑体" panose="02010609060101010101" pitchFamily="49" charset="-122"/>
                <a:ea typeface="黑体" panose="02010609060101010101" pitchFamily="49" charset="-122"/>
              </a:rPr>
              <a:t>不</a:t>
            </a:r>
            <a:r>
              <a:rPr lang="zh-CN" altLang="zh-CN" sz="3600" dirty="0">
                <a:latin typeface="黑体" panose="02010609060101010101" pitchFamily="49" charset="-122"/>
                <a:ea typeface="黑体" panose="02010609060101010101" pitchFamily="49" charset="-122"/>
              </a:rPr>
              <a:t>能在函数外部使用</a:t>
            </a:r>
            <a:r>
              <a:rPr lang="zh-CN" altLang="zh-CN" sz="3600" dirty="0" smtClean="0">
                <a:latin typeface="黑体" panose="02010609060101010101" pitchFamily="49" charset="-122"/>
                <a:ea typeface="黑体" panose="02010609060101010101" pitchFamily="49" charset="-122"/>
              </a:rPr>
              <a:t>。</a:t>
            </a:r>
            <a:endParaRPr lang="zh-CN" altLang="zh-CN" sz="3600" dirty="0">
              <a:latin typeface="黑体" panose="02010609060101010101" pitchFamily="49" charset="-122"/>
              <a:ea typeface="黑体" panose="02010609060101010101" pitchFamily="49" charset="-122"/>
            </a:endParaRPr>
          </a:p>
        </p:txBody>
      </p:sp>
      <p:sp>
        <p:nvSpPr>
          <p:cNvPr id="13" name="矩形 12"/>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4"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anose="020B0503020204020204" pitchFamily="34" charset="-122"/>
                <a:ea typeface="微软雅黑" panose="020B0503020204020204" pitchFamily="34" charset="-122"/>
              </a:rPr>
              <a:t>结 论 </a:t>
            </a:r>
            <a:endParaRPr lang="zh-CN" altLang="zh-CN" sz="4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全局变量是在函数外定义的变量，它在程序中任何位置都可以被访问。</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函数中传递副本）</a:t>
            </a:r>
            <a:endParaRPr lang="zh-CN" altLang="en-US" sz="4400" dirty="0">
              <a:latin typeface="微软雅黑" panose="020B0503020204020204" pitchFamily="34" charset="-122"/>
              <a:ea typeface="微软雅黑" panose="020B0503020204020204" pitchFamily="34" charset="-122"/>
            </a:endParaRPr>
          </a:p>
        </p:txBody>
      </p:sp>
      <p:sp>
        <p:nvSpPr>
          <p:cNvPr id="11" name="矩形 10"/>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681656" y="3644544"/>
            <a:ext cx="476930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FF0000"/>
                </a:solidFill>
                <a:latin typeface="Times New Roman" panose="02020603050405020304" pitchFamily="18" charset="0"/>
              </a:rPr>
              <a:t>count =10</a:t>
            </a: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a:t>
            </a:r>
            <a:r>
              <a:rPr lang="zh-CN" altLang="zh-CN" sz="2800" dirty="0">
                <a:latin typeface="Times New Roman" panose="02020603050405020304" pitchFamily="18" charset="0"/>
              </a:rPr>
              <a:t>全局变量</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def 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print(count)     # </a:t>
            </a:r>
            <a:r>
              <a:rPr lang="zh-CN" altLang="zh-CN" sz="2800" dirty="0">
                <a:latin typeface="Times New Roman" panose="02020603050405020304" pitchFamily="18" charset="0"/>
              </a:rPr>
              <a:t>函数内访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print(count)         # </a:t>
            </a:r>
            <a:r>
              <a:rPr lang="zh-CN" altLang="zh-CN" sz="2800" dirty="0">
                <a:latin typeface="Times New Roman" panose="02020603050405020304" pitchFamily="18" charset="0"/>
              </a:rPr>
              <a:t>函数外访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p:txBody>
      </p:sp>
      <p:sp>
        <p:nvSpPr>
          <p:cNvPr id="13" name="圆角矩形标注 12"/>
          <p:cNvSpPr/>
          <p:nvPr/>
        </p:nvSpPr>
        <p:spPr>
          <a:xfrm>
            <a:off x="7998689" y="3415753"/>
            <a:ext cx="2115129" cy="772251"/>
          </a:xfrm>
          <a:prstGeom prst="wedgeRoundRectCallout">
            <a:avLst>
              <a:gd name="adj1" fmla="val -241274"/>
              <a:gd name="adj2" fmla="val 12169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10</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14" name="圆角矩形标注 13"/>
          <p:cNvSpPr/>
          <p:nvPr/>
        </p:nvSpPr>
        <p:spPr>
          <a:xfrm>
            <a:off x="7998689" y="5261596"/>
            <a:ext cx="2115129" cy="806695"/>
          </a:xfrm>
          <a:prstGeom prst="wedgeRoundRectCallout">
            <a:avLst>
              <a:gd name="adj1" fmla="val -260134"/>
              <a:gd name="adj2" fmla="val -418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anose="02010600030101010101" pitchFamily="2" charset="-122"/>
              </a:rPr>
              <a:t>10</a:t>
            </a:r>
            <a:endParaRPr lang="zh-CN" altLang="zh-CN"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函数中只能访问全局变量，但不能修改全局变量</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620520" y="2969260"/>
            <a:ext cx="5638800" cy="344741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2066321" y="3187344"/>
            <a:ext cx="474685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b="1" dirty="0">
                <a:latin typeface="Times New Roman" panose="02020603050405020304" pitchFamily="18" charset="0"/>
              </a:rPr>
              <a:t>count = 10</a:t>
            </a:r>
            <a:endParaRPr lang="zh-CN" altLang="zh-CN" sz="3200" b="1" dirty="0">
              <a:latin typeface="Times New Roman" panose="02020603050405020304" pitchFamily="18" charset="0"/>
            </a:endParaRPr>
          </a:p>
          <a:p>
            <a:r>
              <a:rPr lang="en-US" altLang="zh-CN" sz="3200" b="1" dirty="0">
                <a:latin typeface="Times New Roman" panose="02020603050405020304" pitchFamily="18" charset="0"/>
              </a:rPr>
              <a:t>def use_var():</a:t>
            </a:r>
            <a:endParaRPr lang="zh-CN" altLang="zh-CN" sz="3200" b="1" dirty="0">
              <a:latin typeface="Times New Roman" panose="02020603050405020304" pitchFamily="18" charset="0"/>
            </a:endParaRPr>
          </a:p>
          <a:p>
            <a:r>
              <a:rPr lang="en-US" altLang="zh-CN" sz="3200" b="1" dirty="0" smtClean="0">
                <a:latin typeface="Times New Roman" panose="02020603050405020304" pitchFamily="18" charset="0"/>
              </a:rPr>
              <a:t>    count = 0    # </a:t>
            </a:r>
            <a:r>
              <a:rPr lang="zh-CN" altLang="zh-CN" sz="3200" b="1" dirty="0" smtClean="0">
                <a:latin typeface="Times New Roman" panose="02020603050405020304" pitchFamily="18" charset="0"/>
              </a:rPr>
              <a:t>修改全局变量</a:t>
            </a:r>
            <a:endParaRPr lang="zh-CN" altLang="zh-CN" sz="3200" b="1" dirty="0" smtClean="0">
              <a:latin typeface="Times New Roman" panose="02020603050405020304" pitchFamily="18" charset="0"/>
            </a:endParaRPr>
          </a:p>
          <a:p>
            <a:r>
              <a:rPr lang="en-US" altLang="zh-CN" sz="3200" b="1" dirty="0" smtClean="0">
                <a:latin typeface="Times New Roman" panose="02020603050405020304" pitchFamily="18" charset="0"/>
              </a:rPr>
              <a:t>use_var()</a:t>
            </a:r>
            <a:endParaRPr lang="en-US" altLang="zh-CN" sz="3200" b="1" dirty="0" smtClean="0">
              <a:latin typeface="Times New Roman" panose="02020603050405020304" pitchFamily="18" charset="0"/>
            </a:endParaRPr>
          </a:p>
          <a:p>
            <a:r>
              <a:rPr lang="en-US" altLang="zh-CN" sz="3200" b="1" dirty="0" smtClean="0">
                <a:latin typeface="Times New Roman" panose="02020603050405020304" pitchFamily="18" charset="0"/>
              </a:rPr>
              <a:t>print(count</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p:txBody>
      </p:sp>
      <p:sp>
        <p:nvSpPr>
          <p:cNvPr id="14" name="圆角矩形标注 13"/>
          <p:cNvSpPr/>
          <p:nvPr/>
        </p:nvSpPr>
        <p:spPr>
          <a:xfrm>
            <a:off x="8123380" y="5261596"/>
            <a:ext cx="2115129" cy="806695"/>
          </a:xfrm>
          <a:prstGeom prst="wedgeRoundRectCallout">
            <a:avLst>
              <a:gd name="adj1" fmla="val -241831"/>
              <a:gd name="adj2" fmla="val 21476"/>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anose="02010600030101010101" pitchFamily="2" charset="-122"/>
              </a:rPr>
              <a:t>10</a:t>
            </a:r>
            <a:endParaRPr lang="zh-CN" altLang="zh-CN"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7808311" y="3478290"/>
            <a:ext cx="3566271" cy="1077218"/>
          </a:xfrm>
          <a:prstGeom prst="rect">
            <a:avLst/>
          </a:prstGeom>
        </p:spPr>
        <p:txBody>
          <a:bodyPr wrap="square">
            <a:spAutoFit/>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全</a:t>
            </a:r>
            <a:r>
              <a:rPr lang="zh-CN" altLang="en-US" sz="3200" dirty="0" smtClean="0">
                <a:latin typeface="楷体" panose="02010609060101010101" pitchFamily="49" charset="-122"/>
                <a:ea typeface="楷体" panose="02010609060101010101" pitchFamily="49" charset="-122"/>
                <a:cs typeface="Times New Roman" panose="02020603050405020304" pitchFamily="18" charset="0"/>
              </a:rPr>
              <a:t>局变量的值仍然是</a:t>
            </a:r>
            <a:r>
              <a:rPr lang="en-US" altLang="zh-CN" sz="3200" dirty="0" smtClean="0">
                <a:latin typeface="楷体" panose="02010609060101010101" pitchFamily="49" charset="-122"/>
                <a:ea typeface="楷体" panose="02010609060101010101" pitchFamily="49" charset="-122"/>
                <a:cs typeface="Times New Roman" panose="02020603050405020304" pitchFamily="18" charset="0"/>
              </a:rPr>
              <a:t>10</a:t>
            </a:r>
            <a:r>
              <a:rPr lang="zh-CN" altLang="en-US" sz="32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若要在函数内部修改全局变量的值，需先在函数内使用关键字“</a:t>
            </a:r>
            <a:r>
              <a:rPr lang="en-US" altLang="zh-CN" sz="4400" dirty="0">
                <a:latin typeface="微软雅黑" panose="020B0503020204020204" pitchFamily="34" charset="-122"/>
                <a:ea typeface="微软雅黑" panose="020B0503020204020204" pitchFamily="34" charset="-122"/>
              </a:rPr>
              <a:t>global</a:t>
            </a:r>
            <a:r>
              <a:rPr lang="zh-CN" altLang="zh-CN" sz="4400" dirty="0">
                <a:latin typeface="微软雅黑" panose="020B0503020204020204" pitchFamily="34" charset="-122"/>
                <a:ea typeface="微软雅黑" panose="020B0503020204020204" pitchFamily="34" charset="-122"/>
              </a:rPr>
              <a:t>”进行声明。</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620983" y="3467566"/>
            <a:ext cx="5638800" cy="28546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902195" y="3556054"/>
            <a:ext cx="50763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count = 10</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def use_var</a:t>
            </a:r>
            <a:r>
              <a:rPr lang="en-US" altLang="zh-CN" sz="2800" dirty="0" smtClean="0">
                <a:latin typeface="Times New Roman" panose="02020603050405020304" pitchFamily="18" charset="0"/>
              </a:rPr>
              <a:t>():</a:t>
            </a:r>
            <a:endParaRPr lang="en-US" altLang="zh-CN" sz="2800" dirty="0" smtClean="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global </a:t>
            </a:r>
            <a:r>
              <a:rPr lang="en-US" altLang="zh-CN" sz="2800" dirty="0" smtClean="0">
                <a:solidFill>
                  <a:srgbClr val="FF0000"/>
                </a:solidFill>
                <a:latin typeface="Times New Roman" panose="02020603050405020304" pitchFamily="18" charset="0"/>
              </a:rPr>
              <a:t>count</a:t>
            </a:r>
            <a:r>
              <a:rPr lang="en-US" altLang="zh-CN" sz="2800" dirty="0" smtClean="0">
                <a:latin typeface="Times New Roman" panose="02020603050405020304" pitchFamily="18" charset="0"/>
              </a:rPr>
              <a:t> </a:t>
            </a:r>
            <a:r>
              <a:rPr lang="en-US" altLang="zh-CN" sz="2800" dirty="0" smtClean="0">
                <a:latin typeface="Times New Roman" panose="02020603050405020304" pitchFamily="18" charset="0"/>
              </a:rPr>
              <a:t>   # </a:t>
            </a:r>
            <a:r>
              <a:rPr lang="zh-CN" altLang="en-US" sz="2800" dirty="0" smtClean="0">
                <a:latin typeface="Times New Roman" panose="02020603050405020304" pitchFamily="18" charset="0"/>
              </a:rPr>
              <a:t>声明</a:t>
            </a:r>
            <a:r>
              <a:rPr lang="zh-CN" altLang="zh-CN" sz="2800" dirty="0" smtClean="0">
                <a:latin typeface="Times New Roman" panose="02020603050405020304" pitchFamily="18" charset="0"/>
              </a:rPr>
              <a:t>全</a:t>
            </a:r>
            <a:r>
              <a:rPr lang="zh-CN" altLang="zh-CN" sz="2800" dirty="0">
                <a:latin typeface="Times New Roman" panose="02020603050405020304" pitchFamily="18" charset="0"/>
              </a:rPr>
              <a:t>局变量</a:t>
            </a:r>
            <a:endParaRPr lang="zh-CN" altLang="zh-CN" sz="2800" dirty="0">
              <a:latin typeface="Times New Roman" panose="02020603050405020304" pitchFamily="18" charset="0"/>
            </a:endParaRPr>
          </a:p>
          <a:p>
            <a:r>
              <a:rPr lang="en-US" altLang="zh-CN" sz="2800" dirty="0" smtClean="0">
                <a:latin typeface="Times New Roman" panose="02020603050405020304" pitchFamily="18" charset="0"/>
              </a:rPr>
              <a:t>    count = 0</a:t>
            </a:r>
            <a:endParaRPr lang="zh-CN" altLang="zh-CN" sz="2800" dirty="0" smtClean="0">
              <a:latin typeface="Times New Roman" panose="02020603050405020304" pitchFamily="18" charset="0"/>
            </a:endParaRPr>
          </a:p>
          <a:p>
            <a:r>
              <a:rPr lang="en-US" altLang="zh-CN" sz="2800" dirty="0" smtClean="0">
                <a:latin typeface="Times New Roman" panose="02020603050405020304" pitchFamily="18" charset="0"/>
              </a:rPr>
              <a:t>use_var()</a:t>
            </a:r>
            <a:endParaRPr lang="en-US" altLang="zh-CN" sz="2800" dirty="0" smtClean="0">
              <a:latin typeface="Times New Roman" panose="02020603050405020304" pitchFamily="18" charset="0"/>
            </a:endParaRPr>
          </a:p>
          <a:p>
            <a:r>
              <a:rPr lang="en-US" altLang="zh-CN" sz="2800" dirty="0" smtClean="0">
                <a:latin typeface="Times New Roman" panose="02020603050405020304" pitchFamily="18" charset="0"/>
              </a:rPr>
              <a:t>print(count</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4" name="圆角矩形标注 13"/>
          <p:cNvSpPr/>
          <p:nvPr/>
        </p:nvSpPr>
        <p:spPr>
          <a:xfrm>
            <a:off x="8123380" y="4147035"/>
            <a:ext cx="2115129" cy="806695"/>
          </a:xfrm>
          <a:prstGeom prst="wedgeRoundRectCallout">
            <a:avLst>
              <a:gd name="adj1" fmla="val -252929"/>
              <a:gd name="adj2" fmla="val 17271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anose="02010600030101010101" pitchFamily="2" charset="-122"/>
              </a:rPr>
              <a:t>0</a:t>
            </a:r>
            <a:endParaRPr lang="zh-CN" altLang="zh-CN"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7600492" y="5244981"/>
            <a:ext cx="3566271" cy="1077218"/>
          </a:xfrm>
          <a:prstGeom prst="rect">
            <a:avLst/>
          </a:prstGeom>
        </p:spPr>
        <p:txBody>
          <a:bodyPr wrap="square">
            <a:spAutoFit/>
          </a:bodyPr>
          <a:lstStyle/>
          <a:p>
            <a:r>
              <a:rPr lang="zh-CN" altLang="en-US" sz="3200" b="1" dirty="0">
                <a:latin typeface="宋体" panose="02010600030101010101" pitchFamily="2" charset="-122"/>
                <a:cs typeface="Times New Roman" panose="02020603050405020304" pitchFamily="18" charset="0"/>
              </a:rPr>
              <a:t>全</a:t>
            </a:r>
            <a:r>
              <a:rPr lang="zh-CN" altLang="en-US" sz="3200" b="1" dirty="0" smtClean="0">
                <a:latin typeface="宋体" panose="02010600030101010101" pitchFamily="2" charset="-122"/>
                <a:cs typeface="Times New Roman" panose="02020603050405020304" pitchFamily="18" charset="0"/>
              </a:rPr>
              <a:t>局变量的值变为</a:t>
            </a:r>
            <a:r>
              <a:rPr lang="en-US" altLang="zh-CN" sz="3200" b="1" dirty="0" smtClean="0">
                <a:latin typeface="宋体" panose="02010600030101010101" pitchFamily="2" charset="-122"/>
                <a:cs typeface="Times New Roman" panose="02020603050405020304" pitchFamily="18" charset="0"/>
              </a:rPr>
              <a:t>0</a:t>
            </a:r>
            <a:r>
              <a:rPr lang="zh-CN" altLang="en-US" sz="3200" b="1" dirty="0" smtClean="0">
                <a:latin typeface="宋体" panose="02010600030101010101" pitchFamily="2" charset="-122"/>
                <a:cs typeface="Times New Roman" panose="02020603050405020304" pitchFamily="18" charset="0"/>
              </a:rPr>
              <a:t>。</a:t>
            </a:r>
            <a:endParaRPr lang="en-US" altLang="zh-CN" sz="32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4294967295"/>
          </p:nvPr>
        </p:nvSpPr>
        <p:spPr>
          <a:xfrm>
            <a:off x="2247900" y="241300"/>
            <a:ext cx="11027410" cy="4627245"/>
          </a:xfrm>
        </p:spPr>
        <p:txBody>
          <a:bodyPr vert="horz" wrap="square" lIns="121920" tIns="60960" rIns="121920" bIns="60960" numCol="1" anchor="t" anchorCtr="0" compatLnSpc="1"/>
          <a:lstStyle/>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lang="en-US" altLang="zh-CN" sz="1865" b="1" noProof="0" dirty="0">
                <a:ln>
                  <a:noFill/>
                </a:ln>
                <a:solidFill>
                  <a:srgbClr val="FF0000"/>
                </a:solidFill>
                <a:effectLst/>
                <a:uLnTx/>
                <a:uFillTx/>
                <a:latin typeface="Courier New" panose="02070309020205020404" pitchFamily="49" charset="0"/>
                <a:cs typeface="Courier New" panose="02070309020205020404" pitchFamily="49" charset="0"/>
                <a:sym typeface="+mn-ea"/>
              </a:rPr>
              <a:t>x = 4  </a:t>
            </a:r>
            <a:r>
              <a:rPr lang="en-US" altLang="zh-CN" sz="1865" b="1" noProof="0" dirty="0">
                <a:ln>
                  <a:noFill/>
                </a:ln>
                <a:solidFill>
                  <a:srgbClr val="00B050"/>
                </a:solidFill>
                <a:effectLst/>
                <a:uLnTx/>
                <a:uFillTx/>
                <a:latin typeface="Courier New" panose="02070309020205020404" pitchFamily="49" charset="0"/>
                <a:cs typeface="Courier New" panose="02070309020205020404" pitchFamily="49" charset="0"/>
                <a:sym typeface="+mn-ea"/>
              </a:rPr>
              <a:t>#</a:t>
            </a:r>
            <a:r>
              <a:rPr lang="zh-CN" altLang="en-US" sz="1865" b="1" noProof="0" dirty="0">
                <a:ln>
                  <a:noFill/>
                </a:ln>
                <a:solidFill>
                  <a:srgbClr val="00B050"/>
                </a:solidFill>
                <a:effectLst/>
                <a:uLnTx/>
                <a:uFillTx/>
                <a:latin typeface="Courier New" panose="02070309020205020404" pitchFamily="49" charset="0"/>
                <a:cs typeface="Courier New" panose="02070309020205020404" pitchFamily="49" charset="0"/>
                <a:sym typeface="+mn-ea"/>
              </a:rPr>
              <a:t>全局的</a:t>
            </a:r>
            <a:r>
              <a:rPr lang="en-US" altLang="zh-CN" sz="1865" b="1" noProof="0" dirty="0">
                <a:ln>
                  <a:noFill/>
                </a:ln>
                <a:solidFill>
                  <a:srgbClr val="00B050"/>
                </a:solidFill>
                <a:effectLst/>
                <a:uLnTx/>
                <a:uFillTx/>
                <a:latin typeface="Courier New" panose="02070309020205020404" pitchFamily="49" charset="0"/>
                <a:cs typeface="Courier New" panose="02070309020205020404" pitchFamily="49" charset="0"/>
                <a:sym typeface="+mn-ea"/>
              </a:rPr>
              <a:t>x</a:t>
            </a:r>
            <a:endPar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err="1" smtClean="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def</a:t>
            </a:r>
            <a:r>
              <a:rPr kumimoji="0" lang="en-US" altLang="zh-CN" sz="1865" b="1" i="0" u="none" strike="noStrike" kern="1200" cap="none" spc="0" normalizeH="0" baseline="0" noProof="0" dirty="0" smtClean="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a:t>
            </a: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f0():</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print("x in f0:",x) </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这个</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是全局的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endPar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err="1">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def</a:t>
            </a: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f1():</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x = 8       </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这个</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是局部的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，不会改变全局的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endPar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print("x in f1:",x)</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err="1">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def</a:t>
            </a: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f2():</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global x    </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说明本函数中的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都是全局的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endPar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print("x in f2:",x)</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x = 5</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print("x in f2:",x)</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err="1">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def</a:t>
            </a: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f3():</a:t>
            </a: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print("x in f3=",x</a:t>
            </a:r>
            <a:r>
              <a:rPr kumimoji="0" lang="en-US" altLang="zh-CN" sz="1865" b="1" i="0" u="none" strike="noStrike" kern="1200" cap="none" spc="0" normalizeH="0" baseline="0" noProof="0" dirty="0" smtClean="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a:t>
            </a:r>
            <a:r>
              <a:rPr kumimoji="0" lang="en-US" altLang="zh-CN" sz="186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a:t>
            </a:r>
            <a:r>
              <a:rPr kumimoji="0" lang="zh-CN" altLang="en-US" sz="186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出错</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。因后面有赋值而被当作局部的</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，此处没赋值就先使用</a:t>
            </a:r>
            <a:r>
              <a:rPr kumimoji="0" lang="zh-CN" altLang="en-US" sz="186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了</a:t>
            </a:r>
            <a:endPar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a:t>
            </a:r>
            <a:r>
              <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x = </a:t>
            </a:r>
            <a:r>
              <a:rPr kumimoji="0" lang="en-US" altLang="zh-CN" sz="1865" b="1" i="0" u="none" strike="noStrike" kern="1200" cap="none" spc="0" normalizeH="0" baseline="0" noProof="0" dirty="0" smtClean="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9</a:t>
            </a:r>
            <a:endParaRPr kumimoji="0" lang="en-US" altLang="zh-CN" sz="1865" b="1" i="0" u="none" strike="noStrike" kern="1200" cap="none" spc="0" normalizeH="0" baseline="0" noProof="0" dirty="0" smtClean="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f0() </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#&gt;&gt;</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x in f0: 4</a:t>
            </a:r>
            <a:endPar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f1() </a:t>
            </a:r>
            <a:r>
              <a:rPr kumimoji="0" lang="en-US" altLang="zh-CN" sz="186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#&gt;&gt;</a:t>
            </a:r>
            <a:r>
              <a:rPr kumimoji="0" lang="zh-CN" altLang="en-US" sz="186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x </a:t>
            </a:r>
            <a:r>
              <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in f1: 8</a:t>
            </a:r>
            <a:endPar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print(x)</a:t>
            </a:r>
            <a:r>
              <a:rPr kumimoji="0" lang="en-US" altLang="zh-CN"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#&gt;&gt;4</a:t>
            </a:r>
            <a:endParaRPr kumimoji="0" lang="zh-CN" altLang="en-US" sz="186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73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f2()</a:t>
            </a:r>
            <a:r>
              <a:rPr kumimoji="0" lang="en-US" altLang="zh-CN" sz="173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a:t>
            </a:r>
            <a:r>
              <a:rPr kumimoji="0" lang="en-US" altLang="zh-CN" sz="173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#&gt;&gt;</a:t>
            </a:r>
            <a:r>
              <a:rPr kumimoji="0" lang="zh-CN" altLang="en-US" sz="173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x </a:t>
            </a:r>
            <a:r>
              <a:rPr kumimoji="0" lang="zh-CN" altLang="en-US"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in f2: </a:t>
            </a:r>
            <a:r>
              <a:rPr kumimoji="0" lang="zh-CN" altLang="en-US" sz="173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4  下一行：  x </a:t>
            </a:r>
            <a:r>
              <a:rPr kumimoji="0" lang="zh-CN" altLang="en-US"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in f2: 5</a:t>
            </a:r>
            <a:endParaRPr kumimoji="0" lang="zh-CN" altLang="en-US"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173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print(x)</a:t>
            </a:r>
            <a:r>
              <a:rPr kumimoji="0" lang="en-US" altLang="zh-CN" sz="173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 </a:t>
            </a:r>
            <a:r>
              <a:rPr kumimoji="0" lang="en-US" altLang="zh-CN"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#&gt;&gt;5</a:t>
            </a:r>
            <a:endParaRPr kumimoji="0" lang="en-US" altLang="zh-CN"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173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rPr>
              <a:t>f3() </a:t>
            </a:r>
            <a:r>
              <a:rPr kumimoji="0" lang="en-US" altLang="zh-CN" sz="173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a:t>
            </a:r>
            <a:r>
              <a:rPr kumimoji="0" lang="zh-CN" altLang="en-US" sz="1735" b="1" i="0" u="none" strike="noStrike" kern="1200" cap="none" spc="0" normalizeH="0" baseline="0" noProof="0" dirty="0" smtClean="0">
                <a:ln>
                  <a:noFill/>
                </a:ln>
                <a:solidFill>
                  <a:srgbClr val="00B050"/>
                </a:solidFill>
                <a:effectLst/>
                <a:uLnTx/>
                <a:uFillTx/>
                <a:latin typeface="Courier New" panose="02070309020205020404" pitchFamily="49" charset="0"/>
                <a:ea typeface="+mn-ea"/>
                <a:cs typeface="Courier New" panose="02070309020205020404" pitchFamily="49" charset="0"/>
              </a:rPr>
              <a:t>出错</a:t>
            </a:r>
            <a:endParaRPr kumimoji="0" lang="zh-CN" altLang="en-US" sz="1735" b="1" i="0" u="none" strike="noStrike" kern="120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en-US" altLang="zh-CN"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zh-CN" altLang="en-US" sz="1865" b="1"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en-US" sz="4000" dirty="0">
                <a:solidFill>
                  <a:srgbClr val="1353A2"/>
                </a:solidFill>
                <a:latin typeface="微软雅黑" panose="020B0503020204020204" pitchFamily="34" charset="-122"/>
                <a:ea typeface="微软雅黑" panose="020B0503020204020204" pitchFamily="34" charset="-122"/>
                <a:sym typeface="+mn-ea"/>
              </a:rPr>
              <a:t>列表作为参数传递</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3" name="矩形 2"/>
          <p:cNvSpPr>
            <a:spLocks noChangeArrowheads="1"/>
          </p:cNvSpPr>
          <p:nvPr/>
        </p:nvSpPr>
        <p:spPr bwMode="auto">
          <a:xfrm>
            <a:off x="260350" y="1320800"/>
            <a:ext cx="11931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sz="3600" dirty="0">
                <a:latin typeface="微软雅黑" panose="020B0503020204020204" pitchFamily="34" charset="-122"/>
                <a:ea typeface="微软雅黑" panose="020B0503020204020204" pitchFamily="34" charset="-122"/>
              </a:rPr>
              <a:t>将⼀个列表传⼊函数后，会对这个列表本⾝产⽣什么改变？</a:t>
            </a:r>
            <a:endParaRPr sz="3600" dirty="0">
              <a:latin typeface="微软雅黑" panose="020B0503020204020204" pitchFamily="34" charset="-122"/>
              <a:ea typeface="微软雅黑" panose="020B0503020204020204" pitchFamily="34" charset="-122"/>
            </a:endParaRPr>
          </a:p>
        </p:txBody>
      </p:sp>
      <p:sp>
        <p:nvSpPr>
          <p:cNvPr id="6" name="矩形 5"/>
          <p:cNvSpPr/>
          <p:nvPr/>
        </p:nvSpPr>
        <p:spPr>
          <a:xfrm>
            <a:off x="146050" y="2334260"/>
            <a:ext cx="4889500" cy="3046095"/>
          </a:xfrm>
          <a:prstGeom prst="rect">
            <a:avLst/>
          </a:prstGeom>
        </p:spPr>
        <p:txBody>
          <a:bodyPr wrap="square">
            <a:spAutoFit/>
          </a:bodyPr>
          <a:lstStyle/>
          <a:p>
            <a:r>
              <a:rPr sz="3200" dirty="0">
                <a:latin typeface="楷体" panose="02010609060101010101" pitchFamily="49" charset="-122"/>
                <a:ea typeface="楷体" panose="02010609060101010101" pitchFamily="49" charset="-122"/>
                <a:cs typeface="Times New Roman" panose="02020603050405020304" pitchFamily="18" charset="0"/>
              </a:rPr>
              <a:t>list = [1,2,3,4,5,6,7] </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word = list.pop(0)</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print(word)</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print(list) # 输出结果 </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1</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[2, 3, 4, 5, 6, 7] </a:t>
            </a:r>
            <a:endParaRPr sz="32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矩形 6"/>
          <p:cNvSpPr/>
          <p:nvPr/>
        </p:nvSpPr>
        <p:spPr>
          <a:xfrm>
            <a:off x="5607050" y="2199005"/>
            <a:ext cx="6070600" cy="3538220"/>
          </a:xfrm>
          <a:prstGeom prst="rect">
            <a:avLst/>
          </a:prstGeom>
        </p:spPr>
        <p:txBody>
          <a:bodyPr wrap="square">
            <a:spAutoFit/>
          </a:bodyPr>
          <a:p>
            <a:r>
              <a:rPr sz="3200" dirty="0">
                <a:latin typeface="楷体" panose="02010609060101010101" pitchFamily="49" charset="-122"/>
                <a:ea typeface="楷体" panose="02010609060101010101" pitchFamily="49" charset="-122"/>
                <a:cs typeface="Times New Roman" panose="02020603050405020304" pitchFamily="18" charset="0"/>
              </a:rPr>
              <a:t>def a(temp):</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lang="en-US" sz="3200" dirty="0">
                <a:latin typeface="楷体" panose="02010609060101010101" pitchFamily="49" charset="-122"/>
                <a:ea typeface="楷体" panose="02010609060101010101" pitchFamily="49" charset="-122"/>
                <a:cs typeface="Times New Roman" panose="02020603050405020304" pitchFamily="18" charset="0"/>
              </a:rPr>
              <a:t>	</a:t>
            </a:r>
            <a:r>
              <a:rPr sz="3200" dirty="0">
                <a:latin typeface="楷体" panose="02010609060101010101" pitchFamily="49" charset="-122"/>
                <a:ea typeface="楷体" panose="02010609060101010101" pitchFamily="49" charset="-122"/>
                <a:cs typeface="Times New Roman" panose="02020603050405020304" pitchFamily="18" charset="0"/>
              </a:rPr>
              <a:t>b = temp.pop(0)</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lang="en-US" sz="3200" dirty="0">
                <a:latin typeface="楷体" panose="02010609060101010101" pitchFamily="49" charset="-122"/>
                <a:ea typeface="楷体" panose="02010609060101010101" pitchFamily="49" charset="-122"/>
                <a:cs typeface="Times New Roman" panose="02020603050405020304" pitchFamily="18" charset="0"/>
              </a:rPr>
              <a:t>	</a:t>
            </a:r>
            <a:r>
              <a:rPr sz="3200" dirty="0">
                <a:latin typeface="楷体" panose="02010609060101010101" pitchFamily="49" charset="-122"/>
                <a:ea typeface="楷体" panose="02010609060101010101" pitchFamily="49" charset="-122"/>
                <a:cs typeface="Times New Roman" panose="02020603050405020304" pitchFamily="18" charset="0"/>
              </a:rPr>
              <a:t>print(b)</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print(temp)</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a(</a:t>
            </a:r>
            <a:r>
              <a:rPr lang="en-US" sz="3200" dirty="0">
                <a:latin typeface="楷体" panose="02010609060101010101" pitchFamily="49" charset="-122"/>
                <a:ea typeface="楷体" panose="02010609060101010101" pitchFamily="49" charset="-122"/>
                <a:cs typeface="Times New Roman" panose="02020603050405020304" pitchFamily="18" charset="0"/>
              </a:rPr>
              <a:t>list</a:t>
            </a:r>
            <a:r>
              <a:rPr sz="3200" dirty="0">
                <a:latin typeface="楷体" panose="02010609060101010101" pitchFamily="49" charset="-122"/>
                <a:ea typeface="楷体" panose="02010609060101010101" pitchFamily="49" charset="-122"/>
                <a:cs typeface="Times New Roman" panose="02020603050405020304" pitchFamily="18" charset="0"/>
              </a:rPr>
              <a:t>) # 输出结果为：</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2</a:t>
            </a:r>
            <a:endParaRPr sz="3200" dirty="0">
              <a:latin typeface="楷体" panose="02010609060101010101" pitchFamily="49" charset="-122"/>
              <a:ea typeface="楷体" panose="02010609060101010101" pitchFamily="49" charset="-122"/>
              <a:cs typeface="Times New Roman" panose="02020603050405020304" pitchFamily="18" charset="0"/>
            </a:endParaRPr>
          </a:p>
          <a:p>
            <a:r>
              <a:rPr sz="3200" dirty="0">
                <a:latin typeface="楷体" panose="02010609060101010101" pitchFamily="49" charset="-122"/>
                <a:ea typeface="楷体" panose="02010609060101010101" pitchFamily="49" charset="-122"/>
                <a:cs typeface="Times New Roman" panose="02020603050405020304" pitchFamily="18" charset="0"/>
              </a:rPr>
              <a:t>[3, 4, 5, 6, 7]</a:t>
            </a:r>
            <a:endParaRPr sz="32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矩形 7"/>
          <p:cNvSpPr>
            <a:spLocks noChangeArrowheads="1"/>
          </p:cNvSpPr>
          <p:nvPr/>
        </p:nvSpPr>
        <p:spPr bwMode="auto">
          <a:xfrm>
            <a:off x="146050" y="5737225"/>
            <a:ext cx="11931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20000"/>
              </a:lnSpc>
            </a:pPr>
            <a:r>
              <a:rPr lang="zh-CN" sz="3600" dirty="0">
                <a:solidFill>
                  <a:srgbClr val="FF0000"/>
                </a:solidFill>
                <a:latin typeface="微软雅黑" panose="020B0503020204020204" pitchFamily="34" charset="-122"/>
                <a:ea typeface="微软雅黑" panose="020B0503020204020204" pitchFamily="34" charset="-122"/>
              </a:rPr>
              <a:t>列表作为参数传递，传的是地址而不是值！</a:t>
            </a:r>
            <a:endParaRPr lang="zh-CN" sz="3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xfrm>
            <a:off x="2419351" y="195157"/>
            <a:ext cx="11144249" cy="1060449"/>
          </a:xfrm>
        </p:spPr>
        <p:txBody>
          <a:bodyPr vert="horz" wrap="square" lIns="121920" tIns="60960" rIns="121920" bIns="60960" anchor="ctr" anchorCtr="0"/>
          <a:p>
            <a:r>
              <a:rPr lang="zh-CN" altLang="en-US" sz="4265" b="1" kern="1200" dirty="0">
                <a:latin typeface="+mj-lt"/>
                <a:ea typeface="+mj-ea"/>
                <a:cs typeface="+mj-cs"/>
              </a:rPr>
              <a:t>函数中的语义错误</a:t>
            </a:r>
            <a:endParaRPr lang="zh-CN" altLang="en-US" sz="4265" b="1" kern="1200" dirty="0">
              <a:latin typeface="+mj-lt"/>
              <a:ea typeface="+mj-ea"/>
              <a:cs typeface="+mj-cs"/>
            </a:endParaRPr>
          </a:p>
        </p:txBody>
      </p:sp>
      <p:sp>
        <p:nvSpPr>
          <p:cNvPr id="2" name="Rectangle 1"/>
          <p:cNvSpPr>
            <a:spLocks noGrp="1" noChangeArrowheads="1"/>
          </p:cNvSpPr>
          <p:nvPr>
            <p:ph idx="1"/>
          </p:nvPr>
        </p:nvSpPr>
        <p:spPr>
          <a:xfrm>
            <a:off x="624417" y="1255184"/>
            <a:ext cx="10847917" cy="463550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微软雅黑" panose="020B0503020204020204" pitchFamily="34" charset="-122"/>
                <a:cs typeface="Courier New" panose="02070309020205020404" pitchFamily="49" charset="0"/>
              </a:rPr>
              <a:t>python</a:t>
            </a: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解释执行</a:t>
            </a:r>
            <a:r>
              <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665" b="0" i="0" u="none" strike="noStrike" kern="1200" cap="none" spc="0" normalizeH="0" baseline="0" noProof="0" dirty="0" smtClean="0">
                <a:ln>
                  <a:noFill/>
                </a:ln>
                <a:solidFill>
                  <a:srgbClr val="7030A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因此函数中的语义错误，执行到时才会报告（编译型语言编译时就报错）</a:t>
            </a:r>
            <a:endParaRPr kumimoji="0" lang="en-US" altLang="zh-CN" sz="2665" b="0" i="0" u="none" strike="noStrike" kern="1200" cap="none" spc="0" normalizeH="0" baseline="0" noProof="0" dirty="0" smtClean="0">
              <a:ln>
                <a:noFill/>
              </a:ln>
              <a:solidFill>
                <a:srgbClr val="7030A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def </a:t>
            </a:r>
            <a: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a:t>
            </a:r>
            <a:b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fadsf()</a:t>
            </a:r>
            <a:b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br>
            <a: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hgjg = ffasdfa</a:t>
            </a:r>
            <a:r>
              <a:rPr kumimoji="0" lang="zh-CN"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,587875</a:t>
            </a:r>
            <a:b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br>
            <a:endPar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print</a:t>
            </a:r>
            <a:r>
              <a:rPr kumimoji="0" lang="zh-CN"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("hello</a:t>
            </a:r>
            <a:r>
              <a:rPr kumimoji="0" lang="zh-CN"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#&gt;&gt;hello</a:t>
            </a:r>
            <a:endPar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		    </a:t>
            </a:r>
            <a:r>
              <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出错</a:t>
            </a:r>
            <a:endPar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665" b="1"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665" b="1" i="0" u="none" strike="noStrike" kern="1200" cap="none" spc="0" normalizeH="0" baseline="0" noProof="0" dirty="0" smtClean="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如果不调用</a:t>
            </a:r>
            <a:r>
              <a:rPr kumimoji="0" lang="en-US" altLang="zh-CN"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g</a:t>
            </a:r>
            <a:r>
              <a:rPr kumimoji="0" lang="zh-CN" altLang="en-US" sz="2665" b="1" i="0" u="none" strike="noStrike" kern="1200" cap="none" spc="0" normalizeH="0" baseline="0" noProof="0" dirty="0" smtClean="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rPr>
              <a:t>，整个程序就可以运行</a:t>
            </a:r>
            <a:endParaRPr kumimoji="0" lang="zh-CN" altLang="zh-CN" sz="2665" b="1" i="0" u="none" strike="noStrike" kern="1200" cap="none" spc="0" normalizeH="0" baseline="0" noProof="0" dirty="0">
              <a:ln>
                <a:noFill/>
              </a:ln>
              <a:solidFill>
                <a:srgbClr val="00B05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2</a:t>
            </a:r>
            <a:r>
              <a:rPr lang="zh-CN" altLang="zh-CN" sz="4000" dirty="0">
                <a:solidFill>
                  <a:srgbClr val="1353A2"/>
                </a:solidFill>
                <a:latin typeface="微软雅黑" panose="020B0503020204020204" pitchFamily="34" charset="-122"/>
                <a:ea typeface="微软雅黑" panose="020B0503020204020204" pitchFamily="34" charset="-122"/>
              </a:rPr>
              <a:t>：学生信息管理系统</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学生信息管理系</a:t>
            </a:r>
            <a:r>
              <a:rPr lang="zh-CN" altLang="zh-CN" sz="4000" dirty="0" smtClean="0">
                <a:latin typeface="微软雅黑" panose="020B0503020204020204" pitchFamily="34" charset="-122"/>
                <a:ea typeface="微软雅黑" panose="020B0503020204020204" pitchFamily="34" charset="-122"/>
              </a:rPr>
              <a:t>统具</a:t>
            </a:r>
            <a:r>
              <a:rPr lang="zh-CN" altLang="zh-CN" sz="4000" dirty="0">
                <a:latin typeface="微软雅黑" panose="020B0503020204020204" pitchFamily="34" charset="-122"/>
                <a:ea typeface="微软雅黑" panose="020B0503020204020204" pitchFamily="34" charset="-122"/>
              </a:rPr>
              <a:t>备学生信息的查找、修改、增加和删除功能，利用该系统可实现学生信息管理的电子化，提高信息管理效率。</a:t>
            </a:r>
            <a:endParaRPr lang="zh-CN" altLang="zh-CN" sz="40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0643" y="3629124"/>
            <a:ext cx="3523829" cy="282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01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数的定义与调用</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2</a:t>
            </a:r>
            <a:r>
              <a:rPr lang="zh-CN" altLang="zh-CN" sz="4000" dirty="0">
                <a:solidFill>
                  <a:srgbClr val="1353A2"/>
                </a:solidFill>
                <a:latin typeface="微软雅黑" panose="020B0503020204020204" pitchFamily="34" charset="-122"/>
                <a:ea typeface="微软雅黑" panose="020B0503020204020204" pitchFamily="34" charset="-122"/>
              </a:rPr>
              <a:t>：学生信息管理系统</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本实例要求编写程序，实现学生信息管理系统。</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变量作用域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04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数的特殊形式</a:t>
            </a:r>
            <a:endParaRPr lang="zh-CN" altLang="en-US" sz="28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3"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匿名函数是无需函数名标识的函数，它的函数体只能是单个表达式。</a:t>
            </a:r>
            <a:r>
              <a:rPr lang="en-US" altLang="zh-CN" sz="4000" dirty="0">
                <a:latin typeface="微软雅黑" panose="020B0503020204020204" pitchFamily="34" charset="-122"/>
                <a:ea typeface="微软雅黑" panose="020B0503020204020204" pitchFamily="34" charset="-122"/>
              </a:rPr>
              <a:t>Python</a:t>
            </a:r>
            <a:r>
              <a:rPr lang="zh-CN" altLang="zh-CN" sz="4000" dirty="0">
                <a:latin typeface="微软雅黑" panose="020B0503020204020204" pitchFamily="34" charset="-122"/>
                <a:ea typeface="微软雅黑" panose="020B0503020204020204" pitchFamily="34" charset="-122"/>
              </a:rPr>
              <a:t>中使用关键字</a:t>
            </a:r>
            <a:r>
              <a:rPr lang="en-US" altLang="zh-CN" sz="4000" dirty="0">
                <a:latin typeface="微软雅黑" panose="020B0503020204020204" pitchFamily="34" charset="-122"/>
                <a:ea typeface="微软雅黑" panose="020B0503020204020204" pitchFamily="34" charset="-122"/>
              </a:rPr>
              <a:t>lambda</a:t>
            </a:r>
            <a:r>
              <a:rPr lang="zh-CN" altLang="zh-CN" sz="4000" dirty="0">
                <a:latin typeface="微软雅黑" panose="020B0503020204020204" pitchFamily="34" charset="-122"/>
                <a:ea typeface="微软雅黑" panose="020B0503020204020204" pitchFamily="34" charset="-122"/>
              </a:rPr>
              <a:t>定义匿名函</a:t>
            </a:r>
            <a:r>
              <a:rPr lang="zh-CN" altLang="zh-CN" sz="4000" dirty="0" smtClean="0">
                <a:latin typeface="微软雅黑" panose="020B0503020204020204" pitchFamily="34" charset="-122"/>
                <a:ea typeface="微软雅黑" panose="020B0503020204020204" pitchFamily="34" charset="-122"/>
              </a:rPr>
              <a:t>数</a:t>
            </a:r>
            <a:r>
              <a:rPr lang="zh-CN" altLang="en-US" sz="4000" dirty="0" smtClean="0">
                <a:latin typeface="微软雅黑" panose="020B0503020204020204" pitchFamily="34" charset="-122"/>
                <a:ea typeface="微软雅黑" panose="020B0503020204020204" pitchFamily="34" charset="-122"/>
              </a:rPr>
              <a:t>。</a:t>
            </a:r>
            <a:endParaRPr lang="zh-CN" altLang="zh-CN" sz="4000" dirty="0">
              <a:latin typeface="微软雅黑" panose="020B0503020204020204" pitchFamily="34" charset="-122"/>
              <a:ea typeface="微软雅黑" panose="020B0503020204020204" pitchFamily="34" charset="-122"/>
            </a:endParaRPr>
          </a:p>
        </p:txBody>
      </p:sp>
      <p:sp>
        <p:nvSpPr>
          <p:cNvPr id="4" name="矩形 3"/>
          <p:cNvSpPr/>
          <p:nvPr/>
        </p:nvSpPr>
        <p:spPr>
          <a:xfrm>
            <a:off x="1427018" y="3719122"/>
            <a:ext cx="9448800" cy="11122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5" name="文本框 2"/>
          <p:cNvSpPr txBox="1">
            <a:spLocks noChangeArrowheads="1"/>
          </p:cNvSpPr>
          <p:nvPr/>
        </p:nvSpPr>
        <p:spPr bwMode="auto">
          <a:xfrm>
            <a:off x="2697860" y="3982853"/>
            <a:ext cx="6907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lambda [arg1 [,arg2,.....argn]]:expression</a:t>
            </a:r>
            <a:endParaRPr lang="zh-CN" altLang="zh-CN" sz="3200" dirty="0">
              <a:latin typeface="Times New Roman" panose="02020603050405020304" pitchFamily="18" charset="0"/>
            </a:endParaRPr>
          </a:p>
        </p:txBody>
      </p:sp>
      <p:sp>
        <p:nvSpPr>
          <p:cNvPr id="6" name="矩形 5"/>
          <p:cNvSpPr/>
          <p:nvPr/>
        </p:nvSpPr>
        <p:spPr>
          <a:xfrm>
            <a:off x="1427018" y="4867111"/>
            <a:ext cx="9448800" cy="1077218"/>
          </a:xfrm>
          <a:prstGeom prst="rect">
            <a:avLst/>
          </a:prstGeom>
        </p:spPr>
        <p:txBody>
          <a:bodyPr wrap="square">
            <a:spAutoFit/>
          </a:bodyPr>
          <a:lstStyle/>
          <a:p>
            <a:r>
              <a:rPr lang="en-US" altLang="zh-CN" sz="3200" dirty="0">
                <a:latin typeface="楷体" panose="02010609060101010101" pitchFamily="49" charset="-122"/>
                <a:ea typeface="楷体" panose="02010609060101010101" pitchFamily="49" charset="-122"/>
                <a:cs typeface="Times New Roman" panose="02020603050405020304" pitchFamily="18" charset="0"/>
              </a:rPr>
              <a:t>[arg1 [,arg2,.....argn]]</a:t>
            </a:r>
            <a:r>
              <a:rPr lang="zh-CN" altLang="zh-CN" sz="3200" dirty="0">
                <a:latin typeface="楷体" panose="02010609060101010101" pitchFamily="49" charset="-122"/>
                <a:ea typeface="楷体" panose="02010609060101010101" pitchFamily="49" charset="-122"/>
                <a:cs typeface="Times New Roman" panose="02020603050405020304" pitchFamily="18" charset="0"/>
              </a:rPr>
              <a:t>表示匿名函数的参数，</a:t>
            </a:r>
            <a:r>
              <a:rPr lang="en-US" altLang="zh-CN" sz="3200" dirty="0">
                <a:latin typeface="楷体" panose="02010609060101010101" pitchFamily="49" charset="-122"/>
                <a:ea typeface="楷体" panose="02010609060101010101" pitchFamily="49" charset="-122"/>
                <a:cs typeface="Times New Roman" panose="02020603050405020304" pitchFamily="18" charset="0"/>
              </a:rPr>
              <a:t>expression</a:t>
            </a:r>
            <a:r>
              <a:rPr lang="zh-CN" altLang="zh-CN" sz="3200" dirty="0">
                <a:latin typeface="楷体" panose="02010609060101010101" pitchFamily="49" charset="-122"/>
                <a:ea typeface="楷体" panose="02010609060101010101" pitchFamily="49" charset="-122"/>
                <a:cs typeface="Times New Roman" panose="02020603050405020304" pitchFamily="18" charset="0"/>
              </a:rPr>
              <a:t>是一个表达式</a:t>
            </a:r>
            <a:r>
              <a:rPr lang="zh-CN" altLang="en-US" sz="32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345440" y="5829935"/>
            <a:ext cx="11699240" cy="76644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5" name="矩形 14"/>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匿名函数与普通函数主要有以下不同：</a:t>
            </a:r>
            <a:endParaRPr lang="zh-CN" altLang="zh-CN" sz="4400" dirty="0">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nvGraphicFramePr>
        <p:xfrm>
          <a:off x="1968135" y="2645447"/>
          <a:ext cx="8453826" cy="3201170"/>
        </p:xfrm>
        <a:graphic>
          <a:graphicData uri="http://schemas.openxmlformats.org/drawingml/2006/table">
            <a:tbl>
              <a:tblPr firstRow="1" bandRow="1">
                <a:tableStyleId>{2D5ABB26-0587-4C30-8999-92F81FD0307C}</a:tableStyleId>
              </a:tblPr>
              <a:tblGrid>
                <a:gridCol w="4226913"/>
                <a:gridCol w="4226913"/>
              </a:tblGrid>
              <a:tr h="640234">
                <a:tc>
                  <a:txBody>
                    <a:bodyPr/>
                    <a:lstStyle/>
                    <a:p>
                      <a:pPr algn="ctr"/>
                      <a:r>
                        <a:rPr lang="zh-CN" altLang="en-US" sz="2800" b="1" dirty="0" smtClean="0">
                          <a:solidFill>
                            <a:schemeClr val="tx1"/>
                          </a:solidFill>
                          <a:latin typeface="宋体" panose="02010600030101010101" pitchFamily="2" charset="-122"/>
                          <a:ea typeface="宋体" panose="02010600030101010101" pitchFamily="2" charset="-122"/>
                        </a:rPr>
                        <a:t>普通函数</a:t>
                      </a:r>
                      <a:endParaRPr lang="zh-CN" altLang="en-US" sz="2800" b="1"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800" b="1" dirty="0" smtClean="0">
                          <a:solidFill>
                            <a:schemeClr val="tx1"/>
                          </a:solidFill>
                          <a:latin typeface="宋体" panose="02010600030101010101" pitchFamily="2" charset="-122"/>
                          <a:ea typeface="宋体" panose="02010600030101010101" pitchFamily="2" charset="-122"/>
                        </a:rPr>
                        <a:t>匿名函数</a:t>
                      </a:r>
                      <a:endParaRPr lang="zh-CN" altLang="en-US" sz="2800" b="1"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40234">
                <a:tc>
                  <a:txBody>
                    <a:bodyPr/>
                    <a:lstStyle/>
                    <a:p>
                      <a:pPr marL="0" algn="ctr" defTabSz="914400" rtl="0" eaLnBrk="1" latinLnBrk="0" hangingPunct="1"/>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需要</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使用函数名进行标识</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无需</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使用函数名进行标识</a:t>
                      </a:r>
                      <a:endParaRPr lang="zh-CN" altLang="en-US" sz="2400" kern="1200" dirty="0" smtClean="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函数体中可以有多条语句</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函数体</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只能是一个表达式</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可以实现比较复杂的功能</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只能实现比较单一的功能</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可以被其它程序使用</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不能被其它程序使用</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5" name="矩形 14"/>
          <p:cNvSpPr>
            <a:spLocks noChangeArrowheads="1"/>
          </p:cNvSpPr>
          <p:nvPr/>
        </p:nvSpPr>
        <p:spPr bwMode="auto">
          <a:xfrm>
            <a:off x="577849" y="1320800"/>
            <a:ext cx="11234399"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为了方便使用匿名函数，可以使用变量记录这个函</a:t>
            </a:r>
            <a:r>
              <a:rPr lang="zh-CN" altLang="zh-CN" sz="4400" dirty="0" smtClean="0">
                <a:latin typeface="微软雅黑" panose="020B0503020204020204" pitchFamily="34" charset="-122"/>
                <a:ea typeface="微软雅黑" panose="020B0503020204020204" pitchFamily="34" charset="-122"/>
              </a:rPr>
              <a:t>数</a:t>
            </a:r>
            <a:r>
              <a:rPr lang="zh-CN" altLang="en-US"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2064385" y="3196590"/>
            <a:ext cx="8063230" cy="257556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6" name="文本框 2"/>
          <p:cNvSpPr txBox="1">
            <a:spLocks noChangeArrowheads="1"/>
          </p:cNvSpPr>
          <p:nvPr/>
        </p:nvSpPr>
        <p:spPr bwMode="auto">
          <a:xfrm>
            <a:off x="3449960" y="3431392"/>
            <a:ext cx="5490176"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area = lambda a, h: (a * h) * 0.5</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print(area(3, 4))</a:t>
            </a:r>
            <a:endParaRPr lang="en-US" altLang="zh-CN" sz="3200" dirty="0">
              <a:latin typeface="Times New Roman" panose="02020603050405020304" pitchFamily="18" charset="0"/>
            </a:endParaRPr>
          </a:p>
          <a:p>
            <a:r>
              <a:rPr lang="zh-CN" altLang="zh-CN" sz="3200" dirty="0">
                <a:latin typeface="Times New Roman" panose="02020603050405020304" pitchFamily="18" charset="0"/>
              </a:rPr>
              <a:t>k = area(5,6)</a:t>
            </a:r>
            <a:endParaRPr lang="zh-CN" altLang="zh-CN" sz="3200" dirty="0">
              <a:latin typeface="Times New Roman" panose="02020603050405020304" pitchFamily="18" charset="0"/>
            </a:endParaRPr>
          </a:p>
          <a:p>
            <a:r>
              <a:rPr lang="zh-CN" altLang="zh-CN" sz="3200" dirty="0">
                <a:latin typeface="Times New Roman" panose="02020603050405020304" pitchFamily="18" charset="0"/>
              </a:rPr>
              <a:t>print(k)</a:t>
            </a:r>
            <a:endParaRPr lang="zh-CN" altLang="zh-CN" sz="3200" dirty="0">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874000" y="4676775"/>
            <a:ext cx="1663700" cy="164909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a:t>
            </a:r>
            <a:r>
              <a:rPr lang="zh-CN" altLang="en-US" sz="4800" dirty="0">
                <a:solidFill>
                  <a:srgbClr val="1353A2"/>
                </a:solidFill>
                <a:latin typeface="微软雅黑" panose="020B0503020204020204" pitchFamily="34" charset="-122"/>
                <a:ea typeface="微软雅黑" panose="020B0503020204020204" pitchFamily="34" charset="-122"/>
              </a:rPr>
              <a:t>递归</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4" name="文本框 99"/>
          <p:cNvSpPr txBox="1">
            <a:spLocks noChangeArrowheads="1"/>
          </p:cNvSpPr>
          <p:nvPr/>
        </p:nvSpPr>
        <p:spPr bwMode="auto">
          <a:xfrm>
            <a:off x="3324083" y="2457280"/>
            <a:ext cx="710752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递归是一个函数过程在定</a:t>
            </a:r>
            <a:r>
              <a:rPr lang="zh-CN" altLang="zh-CN" sz="3200" dirty="0" smtClean="0">
                <a:latin typeface="黑体" panose="02010609060101010101" pitchFamily="49" charset="-122"/>
                <a:ea typeface="黑体" panose="02010609060101010101" pitchFamily="49" charset="-122"/>
              </a:rPr>
              <a:t>义中</a:t>
            </a:r>
            <a:r>
              <a:rPr lang="zh-CN" altLang="zh-CN" sz="3200" dirty="0">
                <a:latin typeface="黑体" panose="02010609060101010101" pitchFamily="49" charset="-122"/>
                <a:ea typeface="黑体" panose="02010609060101010101" pitchFamily="49" charset="-122"/>
              </a:rPr>
              <a:t>直</a:t>
            </a:r>
            <a:r>
              <a:rPr lang="zh-CN" altLang="zh-CN" sz="3200" dirty="0" smtClean="0">
                <a:latin typeface="黑体" panose="02010609060101010101" pitchFamily="49" charset="-122"/>
                <a:ea typeface="黑体" panose="02010609060101010101" pitchFamily="49" charset="-122"/>
              </a:rPr>
              <a:t>接调</a:t>
            </a:r>
            <a:r>
              <a:rPr lang="zh-CN" altLang="zh-CN" sz="3200" dirty="0">
                <a:latin typeface="黑体" panose="02010609060101010101" pitchFamily="49" charset="-122"/>
                <a:ea typeface="黑体" panose="02010609060101010101" pitchFamily="49" charset="-122"/>
              </a:rPr>
              <a:t>用自身的一种方法，它通常把一个大型的复杂问题层层转化为一个与原问题相似，但规模较小的问题进行求解。</a:t>
            </a:r>
            <a:endParaRPr lang="zh-CN" altLang="en-US" sz="3200" dirty="0">
              <a:latin typeface="黑体" panose="02010609060101010101" pitchFamily="49" charset="-122"/>
              <a:ea typeface="黑体" panose="02010609060101010101" pitchFamily="49" charset="-122"/>
            </a:endParaRPr>
          </a:p>
        </p:txBody>
      </p:sp>
      <p:sp>
        <p:nvSpPr>
          <p:cNvPr id="5" name="矩形 4"/>
          <p:cNvSpPr/>
          <p:nvPr/>
        </p:nvSpPr>
        <p:spPr>
          <a:xfrm>
            <a:off x="2782889" y="2119745"/>
            <a:ext cx="8189912" cy="313112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如果一个函数中调用了函数本身，这个函数就是递归函数</a:t>
            </a:r>
            <a:r>
              <a:rPr lang="zh-CN" altLang="zh-CN" sz="4400" dirty="0" smtClean="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矩形 2"/>
          <p:cNvSpPr/>
          <p:nvPr/>
        </p:nvSpPr>
        <p:spPr>
          <a:xfrm>
            <a:off x="1777997" y="3383018"/>
            <a:ext cx="8557493" cy="2150782"/>
          </a:xfrm>
          <a:prstGeom prst="rect">
            <a:avLst/>
          </a:prstGeom>
        </p:spPr>
        <p:txBody>
          <a:bodyPr wrap="square">
            <a:spAutoFit/>
          </a:bodyPr>
          <a:lstStyle/>
          <a:p>
            <a:pPr marL="457200" indent="-457200">
              <a:lnSpc>
                <a:spcPct val="130000"/>
              </a:lnSpc>
              <a:buFont typeface="Arial" panose="020B0604020202020204" pitchFamily="34" charset="0"/>
              <a:buChar char="•"/>
            </a:pPr>
            <a:r>
              <a:rPr lang="zh-CN" altLang="zh-CN" sz="3600" dirty="0">
                <a:latin typeface="楷体" panose="02010609060101010101" pitchFamily="49" charset="-122"/>
                <a:ea typeface="楷体" panose="02010609060101010101" pitchFamily="49" charset="-122"/>
              </a:rPr>
              <a:t>递归函数只需少量代码就可描述出解题过程所需要的多次重复计算，大大地减少了程序的代码量。</a:t>
            </a:r>
            <a:endParaRPr lang="zh-CN" altLang="en-US" sz="36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函数递归调用时，需要确定两点：一是递归公式，二是边界条件</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1850102"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6"/>
          <p:cNvSpPr>
            <a:spLocks noChangeArrowheads="1"/>
          </p:cNvSpPr>
          <p:nvPr/>
        </p:nvSpPr>
        <p:spPr bwMode="auto">
          <a:xfrm>
            <a:off x="1850102" y="4182777"/>
            <a:ext cx="401593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800" dirty="0">
                <a:latin typeface="楷体" panose="02010609060101010101" pitchFamily="49" charset="-122"/>
                <a:ea typeface="楷体" panose="02010609060101010101" pitchFamily="49" charset="-122"/>
                <a:cs typeface="Times New Roman" panose="02020603050405020304" pitchFamily="18" charset="0"/>
              </a:rPr>
              <a:t>递归公式是递归求解过程中的归纳项，用于处理原问题以及与原问题规律相同的子问</a:t>
            </a:r>
            <a:r>
              <a:rPr lang="zh-CN" altLang="zh-CN" sz="2800" dirty="0" smtClean="0">
                <a:latin typeface="楷体" panose="02010609060101010101" pitchFamily="49" charset="-122"/>
                <a:ea typeface="楷体" panose="02010609060101010101" pitchFamily="49" charset="-122"/>
                <a:cs typeface="Times New Roman" panose="02020603050405020304" pitchFamily="18" charset="0"/>
              </a:rPr>
              <a:t>题</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endParaRPr lang="zh-CN" altLang="zh-CN" sz="28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anose="02010600030101010101" pitchFamily="2" charset="-122"/>
              </a:defRPr>
            </a:lvl1pPr>
            <a:lvl2pPr marL="742950" indent="-285750">
              <a:defRPr kumimoji="1" sz="2400">
                <a:solidFill>
                  <a:schemeClr val="tx1"/>
                </a:solidFill>
                <a:latin typeface="等线" panose="02010600030101010101" charset="-122"/>
                <a:ea typeface="宋体" panose="02010600030101010101" pitchFamily="2" charset="-122"/>
              </a:defRPr>
            </a:lvl2pPr>
            <a:lvl3pPr marL="1143000" indent="-228600">
              <a:defRPr kumimoji="1" sz="2400">
                <a:solidFill>
                  <a:schemeClr val="tx1"/>
                </a:solidFill>
                <a:latin typeface="等线" panose="02010600030101010101" charset="-122"/>
                <a:ea typeface="宋体" panose="02010600030101010101" pitchFamily="2" charset="-122"/>
              </a:defRPr>
            </a:lvl3pPr>
            <a:lvl4pPr marL="1600200" indent="-228600">
              <a:defRPr kumimoji="1" sz="2400">
                <a:solidFill>
                  <a:schemeClr val="tx1"/>
                </a:solidFill>
                <a:latin typeface="等线" panose="02010600030101010101" charset="-122"/>
                <a:ea typeface="宋体" panose="02010600030101010101" pitchFamily="2" charset="-122"/>
              </a:defRPr>
            </a:lvl4pPr>
            <a:lvl5pPr marL="2057400" indent="-228600">
              <a:defRPr kumimoji="1" sz="2400">
                <a:solidFill>
                  <a:schemeClr val="tx1"/>
                </a:solidFill>
                <a:latin typeface="等线" panose="02010600030101010101" charset="-122"/>
                <a:ea typeface="宋体" panose="02010600030101010101"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递归公式</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547735"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0" name="矩形 6"/>
          <p:cNvSpPr>
            <a:spLocks noChangeArrowheads="1"/>
          </p:cNvSpPr>
          <p:nvPr/>
        </p:nvSpPr>
        <p:spPr bwMode="auto">
          <a:xfrm>
            <a:off x="6751876" y="4490553"/>
            <a:ext cx="36076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anose="02010609060101010101" pitchFamily="49" charset="-122"/>
                <a:ea typeface="楷体" panose="02010609060101010101" pitchFamily="49" charset="-122"/>
                <a:cs typeface="Times New Roman" panose="02020603050405020304" pitchFamily="18" charset="0"/>
              </a:rPr>
              <a:t>边界条件即终止条件，用于终止递归。</a:t>
            </a:r>
            <a:endParaRPr lang="zh-CN" altLang="zh-CN" sz="32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1"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anose="02010600030101010101" pitchFamily="2" charset="-122"/>
              </a:defRPr>
            </a:lvl1pPr>
            <a:lvl2pPr marL="742950" indent="-285750">
              <a:defRPr kumimoji="1" sz="2400">
                <a:solidFill>
                  <a:schemeClr val="tx1"/>
                </a:solidFill>
                <a:latin typeface="等线" panose="02010600030101010101" charset="-122"/>
                <a:ea typeface="宋体" panose="02010600030101010101" pitchFamily="2" charset="-122"/>
              </a:defRPr>
            </a:lvl2pPr>
            <a:lvl3pPr marL="1143000" indent="-228600">
              <a:defRPr kumimoji="1" sz="2400">
                <a:solidFill>
                  <a:schemeClr val="tx1"/>
                </a:solidFill>
                <a:latin typeface="等线" panose="02010600030101010101" charset="-122"/>
                <a:ea typeface="宋体" panose="02010600030101010101" pitchFamily="2" charset="-122"/>
              </a:defRPr>
            </a:lvl3pPr>
            <a:lvl4pPr marL="1600200" indent="-228600">
              <a:defRPr kumimoji="1" sz="2400">
                <a:solidFill>
                  <a:schemeClr val="tx1"/>
                </a:solidFill>
                <a:latin typeface="等线" panose="02010600030101010101" charset="-122"/>
                <a:ea typeface="宋体" panose="02010600030101010101" pitchFamily="2" charset="-122"/>
              </a:defRPr>
            </a:lvl4pPr>
            <a:lvl5pPr marL="2057400" indent="-228600">
              <a:defRPr kumimoji="1" sz="2400">
                <a:solidFill>
                  <a:schemeClr val="tx1"/>
                </a:solidFill>
                <a:latin typeface="等线" panose="02010600030101010101" charset="-122"/>
                <a:ea typeface="宋体" panose="02010600030101010101"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anose="02010600030101010101"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边界条件</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阶乘是可利用递归方式求解的经典问</a:t>
            </a:r>
            <a:r>
              <a:rPr lang="zh-CN" altLang="zh-CN" sz="4400" dirty="0" smtClean="0">
                <a:latin typeface="微软雅黑" panose="020B0503020204020204" pitchFamily="34" charset="-122"/>
                <a:ea typeface="微软雅黑" panose="020B0503020204020204" pitchFamily="34" charset="-122"/>
              </a:rPr>
              <a:t>题</a:t>
            </a:r>
            <a:r>
              <a:rPr lang="zh-CN" altLang="en-US" sz="4400" dirty="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3" name="文本框 2"/>
          <p:cNvSpPr txBox="1">
            <a:spLocks noChangeArrowheads="1"/>
          </p:cNvSpPr>
          <p:nvPr/>
        </p:nvSpPr>
        <p:spPr bwMode="auto">
          <a:xfrm>
            <a:off x="893811" y="3019124"/>
            <a:ext cx="54265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def factorial(num):</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if num == 1:</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 1</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else: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 num * factorial(num - 1)</a:t>
            </a:r>
            <a:endParaRPr lang="zh-CN" altLang="zh-CN" sz="2800" dirty="0">
              <a:latin typeface="Times New Roman" panose="02020603050405020304" pitchFamily="18" charset="0"/>
            </a:endParaRPr>
          </a:p>
        </p:txBody>
      </p:sp>
      <p:pic>
        <p:nvPicPr>
          <p:cNvPr id="14" name="图片 13"/>
          <p:cNvPicPr/>
          <p:nvPr/>
        </p:nvPicPr>
        <p:blipFill>
          <a:blip r:embed="rId1"/>
          <a:stretch>
            <a:fillRect/>
          </a:stretch>
        </p:blipFill>
        <p:spPr>
          <a:xfrm>
            <a:off x="6539346" y="2369127"/>
            <a:ext cx="4923558" cy="4090522"/>
          </a:xfrm>
          <a:prstGeom prst="rect">
            <a:avLst/>
          </a:prstGeom>
        </p:spPr>
      </p:pic>
      <p:sp>
        <p:nvSpPr>
          <p:cNvPr id="12" name="矩形 11"/>
          <p:cNvSpPr/>
          <p:nvPr/>
        </p:nvSpPr>
        <p:spPr>
          <a:xfrm>
            <a:off x="674834" y="2618509"/>
            <a:ext cx="5864511" cy="3048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1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什么是函数</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6420716" y="2535497"/>
            <a:ext cx="5153970" cy="2510482"/>
          </a:xfrm>
          <a:prstGeom prst="rect">
            <a:avLst/>
          </a:prstGeom>
          <a:noFill/>
          <a:ln>
            <a:noFill/>
          </a:ln>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pitchFamily="34" charset="-122"/>
                <a:ea typeface="微软雅黑" panose="020B0503020204020204" pitchFamily="34" charset="-122"/>
              </a:rPr>
              <a:t>实例</a:t>
            </a:r>
            <a:r>
              <a:rPr lang="en-US" altLang="zh-CN" sz="4000" dirty="0" smtClean="0">
                <a:solidFill>
                  <a:srgbClr val="1353A2"/>
                </a:solidFill>
                <a:latin typeface="微软雅黑" panose="020B0503020204020204" pitchFamily="34" charset="-122"/>
                <a:ea typeface="微软雅黑" panose="020B0503020204020204" pitchFamily="34" charset="-122"/>
              </a:rPr>
              <a:t>3</a:t>
            </a:r>
            <a:r>
              <a:rPr lang="zh-CN" altLang="zh-CN" sz="4000" dirty="0" smtClean="0">
                <a:solidFill>
                  <a:srgbClr val="1353A2"/>
                </a:solidFill>
                <a:latin typeface="微软雅黑" panose="020B0503020204020204" pitchFamily="34" charset="-122"/>
                <a:ea typeface="微软雅黑" panose="020B0503020204020204" pitchFamily="34" charset="-122"/>
              </a:rPr>
              <a:t>：汉诺塔</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50" y="1417780"/>
            <a:ext cx="557356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latin typeface="微软雅黑" panose="020B0503020204020204" pitchFamily="34" charset="-122"/>
                <a:ea typeface="微软雅黑" panose="020B0503020204020204" pitchFamily="34" charset="-122"/>
              </a:rPr>
              <a:t>汉诺</a:t>
            </a:r>
            <a:r>
              <a:rPr lang="zh-CN" altLang="zh-CN" sz="2800" dirty="0" smtClean="0">
                <a:latin typeface="微软雅黑" panose="020B0503020204020204" pitchFamily="34" charset="-122"/>
                <a:ea typeface="微软雅黑" panose="020B0503020204020204" pitchFamily="34" charset="-122"/>
              </a:rPr>
              <a:t>塔源</a:t>
            </a:r>
            <a:r>
              <a:rPr lang="zh-CN" altLang="zh-CN" sz="2800" dirty="0">
                <a:latin typeface="微软雅黑" panose="020B0503020204020204" pitchFamily="34" charset="-122"/>
                <a:ea typeface="微软雅黑" panose="020B0503020204020204" pitchFamily="34" charset="-122"/>
              </a:rPr>
              <a:t>于印度一个古老传说：大梵天创造世界的时候做了三根金刚石柱子，一根柱子上从下往上按照从大到小的顺序摞着</a:t>
            </a:r>
            <a:r>
              <a:rPr lang="en-US" altLang="zh-CN" sz="2800" dirty="0">
                <a:latin typeface="微软雅黑" panose="020B0503020204020204" pitchFamily="34" charset="-122"/>
                <a:ea typeface="微软雅黑" panose="020B0503020204020204" pitchFamily="34" charset="-122"/>
              </a:rPr>
              <a:t>64</a:t>
            </a:r>
            <a:r>
              <a:rPr lang="zh-CN" altLang="zh-CN" sz="2800" dirty="0">
                <a:latin typeface="微软雅黑" panose="020B0503020204020204" pitchFamily="34" charset="-122"/>
                <a:ea typeface="微软雅黑" panose="020B0503020204020204" pitchFamily="34" charset="-122"/>
              </a:rPr>
              <a:t>片黄金圆盘，大梵天命令婆罗门把圆盘从下面开始按照从大到小的顺序重新摆放在另一根柱子上，并规定：小圆盘上不能放大圆盘，三根柱子之间一次只能移动一个圆盘。</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pitchFamily="34" charset="-122"/>
                <a:ea typeface="微软雅黑" panose="020B0503020204020204" pitchFamily="34" charset="-122"/>
              </a:rPr>
              <a:t>实例</a:t>
            </a:r>
            <a:r>
              <a:rPr lang="en-US" altLang="zh-CN" sz="4000" dirty="0" smtClean="0">
                <a:solidFill>
                  <a:srgbClr val="1353A2"/>
                </a:solidFill>
                <a:latin typeface="微软雅黑" panose="020B0503020204020204" pitchFamily="34" charset="-122"/>
                <a:ea typeface="微软雅黑" panose="020B0503020204020204" pitchFamily="34" charset="-122"/>
              </a:rPr>
              <a:t>3</a:t>
            </a:r>
            <a:r>
              <a:rPr lang="zh-CN" altLang="zh-CN" sz="4000" dirty="0" smtClean="0">
                <a:solidFill>
                  <a:srgbClr val="1353A2"/>
                </a:solidFill>
                <a:latin typeface="微软雅黑" panose="020B0503020204020204" pitchFamily="34" charset="-122"/>
                <a:ea typeface="微软雅黑" panose="020B0503020204020204" pitchFamily="34" charset="-122"/>
              </a:rPr>
              <a:t>：汉诺塔</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本实例要求编写程序，实现输出汉诺塔移动过程的功能。</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4</a:t>
            </a:r>
            <a:r>
              <a:rPr lang="zh-CN" altLang="zh-CN" sz="4000" dirty="0">
                <a:solidFill>
                  <a:srgbClr val="1353A2"/>
                </a:solidFill>
                <a:latin typeface="微软雅黑" panose="020B0503020204020204" pitchFamily="34" charset="-122"/>
                <a:ea typeface="微软雅黑" panose="020B0503020204020204" pitchFamily="34" charset="-122"/>
              </a:rPr>
              <a:t>：斐波那契数列</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7"/>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斐波那契数列又称为兔子数列，因数学家列昂纳多·斐波那契以兔子繁殖为例子引入，这个数列中的数据满足以下公式：</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427018" y="4051245"/>
            <a:ext cx="9448800" cy="149018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2893711" y="4257729"/>
            <a:ext cx="65154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3200" dirty="0">
                <a:latin typeface="Times New Roman" panose="02020603050405020304" pitchFamily="18" charset="0"/>
              </a:rPr>
              <a:t>F(1)=1, F(2)=1, F(n)= F(n-1) + F(n-2) </a:t>
            </a:r>
            <a:r>
              <a:rPr lang="zh-CN" altLang="zh-CN" sz="3200" dirty="0">
                <a:latin typeface="Times New Roman" panose="02020603050405020304" pitchFamily="18" charset="0"/>
              </a:rPr>
              <a:t>（</a:t>
            </a:r>
            <a:r>
              <a:rPr lang="en-US" altLang="zh-CN" sz="3200" dirty="0">
                <a:latin typeface="Times New Roman" panose="02020603050405020304" pitchFamily="18" charset="0"/>
              </a:rPr>
              <a:t>n&gt;=3</a:t>
            </a:r>
            <a:r>
              <a:rPr lang="zh-CN" altLang="zh-CN" sz="3200" dirty="0">
                <a:latin typeface="Times New Roman" panose="02020603050405020304" pitchFamily="18" charset="0"/>
              </a:rPr>
              <a:t>，</a:t>
            </a:r>
            <a:r>
              <a:rPr lang="en-US" altLang="zh-CN" sz="3200" dirty="0">
                <a:latin typeface="Times New Roman" panose="02020603050405020304" pitchFamily="18" charset="0"/>
              </a:rPr>
              <a:t>n</a:t>
            </a:r>
            <a:r>
              <a:rPr lang="zh-CN" altLang="zh-CN" sz="3200" dirty="0">
                <a:latin typeface="Times New Roman" panose="02020603050405020304" pitchFamily="18" charset="0"/>
              </a:rPr>
              <a:t>∈</a:t>
            </a:r>
            <a:r>
              <a:rPr lang="en-US" altLang="zh-CN" sz="3200" dirty="0">
                <a:latin typeface="Times New Roman" panose="02020603050405020304" pitchFamily="18" charset="0"/>
              </a:rPr>
              <a:t>N*</a:t>
            </a:r>
            <a:r>
              <a:rPr lang="zh-CN" altLang="zh-CN" sz="3200" dirty="0">
                <a:latin typeface="Times New Roman" panose="02020603050405020304" pitchFamily="18" charset="0"/>
              </a:rPr>
              <a:t>）</a:t>
            </a:r>
            <a:endParaRPr lang="zh-CN" altLang="zh-CN" sz="3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4</a:t>
            </a:r>
            <a:r>
              <a:rPr lang="zh-CN" altLang="zh-CN" sz="4000" dirty="0">
                <a:solidFill>
                  <a:srgbClr val="1353A2"/>
                </a:solidFill>
                <a:latin typeface="微软雅黑" panose="020B0503020204020204" pitchFamily="34" charset="-122"/>
                <a:ea typeface="微软雅黑" panose="020B0503020204020204" pitchFamily="34" charset="-122"/>
              </a:rPr>
              <a:t>：斐波那契数列</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anose="020B0503020204020204" pitchFamily="34" charset="-122"/>
                <a:ea typeface="微软雅黑" panose="020B0503020204020204" pitchFamily="34" charset="-122"/>
              </a:rPr>
              <a:t>本实例要求编写程序，实现根据用户输入的数字输出斐波那契数列的功能。</a:t>
            </a:r>
            <a:endParaRPr lang="zh-CN" altLang="zh-CN"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05    </a:t>
            </a:r>
            <a:r>
              <a:rPr lang="en-US" altLang="zh-CN" sz="2800" dirty="0" smtClean="0">
                <a:solidFill>
                  <a:schemeClr val="bg1"/>
                </a:solidFill>
                <a:latin typeface="Impact" panose="020B0806030902050204" pitchFamily="34" charset="0"/>
                <a:ea typeface="微软雅黑" panose="020B0503020204020204" pitchFamily="34" charset="-122"/>
              </a:rPr>
              <a:t>Python</a:t>
            </a:r>
            <a:r>
              <a:rPr lang="zh-CN" altLang="zh-CN" sz="2800" dirty="0">
                <a:solidFill>
                  <a:schemeClr val="bg1"/>
                </a:solidFill>
                <a:latin typeface="Impact" panose="020B0806030902050204" pitchFamily="34" charset="0"/>
                <a:ea typeface="微软雅黑" panose="020B0503020204020204" pitchFamily="34" charset="-122"/>
              </a:rPr>
              <a:t>常用内置函数</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变量作用域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a:solidFill>
                  <a:srgbClr val="595959"/>
                </a:solidFill>
                <a:latin typeface="Impact" panose="020B0806030902050204" pitchFamily="34" charset="0"/>
                <a:ea typeface="微软雅黑" panose="020B0503020204020204" pitchFamily="34" charset="-122"/>
              </a:rPr>
              <a:t>函数的特殊形式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内置了一些实现特定功能的函数，这些函数无需由</a:t>
            </a: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使用者重新定</a:t>
            </a:r>
            <a:r>
              <a:rPr lang="zh-CN" altLang="zh-CN" sz="4400" dirty="0" smtClean="0">
                <a:latin typeface="微软雅黑" panose="020B0503020204020204" pitchFamily="34" charset="-122"/>
                <a:ea typeface="微软雅黑" panose="020B0503020204020204" pitchFamily="34" charset="-122"/>
              </a:rPr>
              <a:t>义</a:t>
            </a:r>
            <a:r>
              <a:rPr lang="zh-CN" altLang="en-US" sz="4400" dirty="0" smtClean="0">
                <a:latin typeface="微软雅黑" panose="020B0503020204020204" pitchFamily="34" charset="-122"/>
                <a:ea typeface="微软雅黑" panose="020B0503020204020204" pitchFamily="34" charset="-122"/>
              </a:rPr>
              <a:t>便</a:t>
            </a:r>
            <a:r>
              <a:rPr lang="zh-CN" altLang="zh-CN" sz="4400" dirty="0" smtClean="0">
                <a:latin typeface="微软雅黑" panose="020B0503020204020204" pitchFamily="34" charset="-122"/>
                <a:ea typeface="微软雅黑" panose="020B0503020204020204" pitchFamily="34" charset="-122"/>
              </a:rPr>
              <a:t>可</a:t>
            </a:r>
            <a:r>
              <a:rPr lang="zh-CN" altLang="zh-CN" sz="4400" dirty="0">
                <a:latin typeface="微软雅黑" panose="020B0503020204020204" pitchFamily="34" charset="-122"/>
                <a:ea typeface="微软雅黑" panose="020B0503020204020204" pitchFamily="34" charset="-122"/>
              </a:rPr>
              <a:t>直接使用。</a:t>
            </a:r>
            <a:endParaRPr lang="zh-CN" altLang="en-US" sz="44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8039" y="3774549"/>
            <a:ext cx="7221796" cy="26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anose="020F0502020204030204" charset="0"/>
                <a:ea typeface="楷体" panose="02010609060101010101" pitchFamily="49" charset="-122"/>
              </a:rPr>
              <a:t>abs()</a:t>
            </a:r>
            <a:r>
              <a:rPr lang="zh-CN" altLang="zh-CN" sz="3200" dirty="0">
                <a:latin typeface="Calibri" panose="020F0502020204030204" charset="0"/>
                <a:ea typeface="楷体" panose="02010609060101010101" pitchFamily="49" charset="-122"/>
              </a:rPr>
              <a:t>函数用于计算绝对值，其参数必</a:t>
            </a:r>
            <a:r>
              <a:rPr lang="zh-CN" altLang="zh-CN" sz="3200" dirty="0" smtClean="0">
                <a:latin typeface="Calibri" panose="020F0502020204030204" charset="0"/>
                <a:ea typeface="楷体" panose="02010609060101010101" pitchFamily="49" charset="-122"/>
              </a:rPr>
              <a:t>须</a:t>
            </a:r>
            <a:r>
              <a:rPr lang="zh-CN" altLang="zh-CN" sz="3200" dirty="0">
                <a:latin typeface="Calibri" panose="020F0502020204030204" charset="0"/>
                <a:ea typeface="楷体" panose="02010609060101010101" pitchFamily="49" charset="-122"/>
              </a:rPr>
              <a:t>是</a:t>
            </a:r>
            <a:r>
              <a:rPr lang="zh-CN" altLang="zh-CN" sz="3200" dirty="0" smtClean="0">
                <a:latin typeface="Calibri" panose="020F0502020204030204" charset="0"/>
                <a:ea typeface="楷体" panose="02010609060101010101" pitchFamily="49" charset="-122"/>
              </a:rPr>
              <a:t>数</a:t>
            </a:r>
            <a:r>
              <a:rPr lang="zh-CN" altLang="zh-CN" sz="3200" dirty="0">
                <a:latin typeface="Calibri" panose="020F0502020204030204" charset="0"/>
                <a:ea typeface="楷体" panose="02010609060101010101" pitchFamily="49" charset="-122"/>
              </a:rPr>
              <a:t>字类</a:t>
            </a:r>
            <a:r>
              <a:rPr lang="zh-CN" altLang="zh-CN" sz="3200" dirty="0" smtClean="0">
                <a:latin typeface="Calibri" panose="020F0502020204030204" charset="0"/>
                <a:ea typeface="楷体" panose="02010609060101010101" pitchFamily="49" charset="-122"/>
              </a:rPr>
              <a:t>型。</a:t>
            </a:r>
            <a:r>
              <a:rPr lang="zh-CN" altLang="zh-CN" sz="3200" dirty="0">
                <a:latin typeface="Calibri" panose="020F0502020204030204" charset="0"/>
                <a:ea typeface="楷体" panose="02010609060101010101" pitchFamily="49" charset="-122"/>
              </a:rPr>
              <a:t>如</a:t>
            </a:r>
            <a:r>
              <a:rPr lang="zh-CN" altLang="zh-CN" sz="3200" dirty="0" smtClean="0">
                <a:latin typeface="Calibri" panose="020F0502020204030204" charset="0"/>
                <a:ea typeface="楷体" panose="02010609060101010101" pitchFamily="49" charset="-122"/>
              </a:rPr>
              <a:t>果参</a:t>
            </a:r>
            <a:r>
              <a:rPr lang="zh-CN" altLang="zh-CN" sz="3200" dirty="0">
                <a:latin typeface="Calibri" panose="020F0502020204030204" charset="0"/>
                <a:ea typeface="楷体" panose="02010609060101010101" pitchFamily="49" charset="-122"/>
              </a:rPr>
              <a:t>数是一个复数，那么</a:t>
            </a:r>
            <a:r>
              <a:rPr lang="en-US" altLang="zh-CN" sz="3200" dirty="0">
                <a:latin typeface="Calibri" panose="020F0502020204030204" charset="0"/>
                <a:ea typeface="楷体" panose="02010609060101010101" pitchFamily="49" charset="-122"/>
              </a:rPr>
              <a:t>abs()</a:t>
            </a:r>
            <a:r>
              <a:rPr lang="zh-CN" altLang="zh-CN" sz="3200" dirty="0">
                <a:latin typeface="Calibri" panose="020F0502020204030204" charset="0"/>
                <a:ea typeface="楷体" panose="02010609060101010101" pitchFamily="49" charset="-122"/>
              </a:rPr>
              <a:t>函数返回的绝对值是此复数与它的共轭复数乘积的平方根。</a:t>
            </a:r>
            <a:endParaRPr lang="zh-CN" altLang="zh-CN" sz="3200" dirty="0">
              <a:latin typeface="Calibri" panose="020F0502020204030204"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abs()</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254889"/>
            <a:ext cx="4959928" cy="168409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405410"/>
            <a:ext cx="25441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print(abs(-5))</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print(abs(3.14))</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print(abs(8 + 3j))</a:t>
            </a:r>
            <a:endParaRPr lang="zh-CN" altLang="zh-CN" sz="2800" dirty="0">
              <a:latin typeface="Times New Roman" panose="02020603050405020304" pitchFamily="18" charset="0"/>
            </a:endParaRPr>
          </a:p>
        </p:txBody>
      </p:sp>
      <p:sp>
        <p:nvSpPr>
          <p:cNvPr id="15" name="圆角矩形标注 14"/>
          <p:cNvSpPr/>
          <p:nvPr/>
        </p:nvSpPr>
        <p:spPr>
          <a:xfrm>
            <a:off x="8354291" y="3861787"/>
            <a:ext cx="1066799" cy="588818"/>
          </a:xfrm>
          <a:prstGeom prst="wedgeRoundRectCallout">
            <a:avLst>
              <a:gd name="adj1" fmla="val -168641"/>
              <a:gd name="adj2" fmla="val 7959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pitchFamily="18" charset="0"/>
                <a:ea typeface="宋体" panose="02010600030101010101" pitchFamily="2" charset="-122"/>
              </a:rPr>
              <a:t>5</a:t>
            </a:r>
            <a:endParaRPr lang="zh-CN" altLang="zh-CN" b="1" dirty="0">
              <a:solidFill>
                <a:srgbClr val="FF0000"/>
              </a:solidFill>
              <a:latin typeface="Times New Roman" panose="02020603050405020304" pitchFamily="18"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54355"/>
              <a:gd name="adj2" fmla="val 6548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anose="02010600030101010101" pitchFamily="2" charset="-122"/>
              </a:rPr>
              <a:t>3.14</a:t>
            </a:r>
            <a:endParaRPr lang="zh-CN" altLang="zh-CN" b="1" dirty="0">
              <a:solidFill>
                <a:srgbClr val="FF0000"/>
              </a:solidFill>
              <a:latin typeface="Times New Roman" panose="02020603050405020304" pitchFamily="18" charset="0"/>
              <a:ea typeface="宋体" panose="02010600030101010101" pitchFamily="2" charset="-122"/>
            </a:endParaRPr>
          </a:p>
        </p:txBody>
      </p:sp>
      <p:sp>
        <p:nvSpPr>
          <p:cNvPr id="17" name="圆角矩形标注 16"/>
          <p:cNvSpPr/>
          <p:nvPr/>
        </p:nvSpPr>
        <p:spPr>
          <a:xfrm>
            <a:off x="9019309" y="5448858"/>
            <a:ext cx="2632364" cy="588818"/>
          </a:xfrm>
          <a:prstGeom prst="wedgeRoundRectCallout">
            <a:avLst>
              <a:gd name="adj1" fmla="val -102429"/>
              <a:gd name="adj2" fmla="val -3334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pitchFamily="18" charset="0"/>
                <a:ea typeface="宋体" panose="02010600030101010101" pitchFamily="2" charset="-122"/>
              </a:rPr>
              <a:t>8.54400374531753</a:t>
            </a:r>
            <a:endParaRPr lang="zh-CN" altLang="zh-CN"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anose="020F0502020204030204" charset="0"/>
                <a:ea typeface="楷体" panose="02010609060101010101" pitchFamily="49" charset="-122"/>
              </a:rPr>
              <a:t>ord()</a:t>
            </a:r>
            <a:r>
              <a:rPr lang="zh-CN" altLang="zh-CN" sz="3600" dirty="0">
                <a:latin typeface="Calibri" panose="020F0502020204030204" charset="0"/>
                <a:ea typeface="楷体" panose="02010609060101010101" pitchFamily="49" charset="-122"/>
              </a:rPr>
              <a:t>函数用于返回字符在</a:t>
            </a:r>
            <a:r>
              <a:rPr lang="en-US" altLang="zh-CN" sz="3600" dirty="0">
                <a:latin typeface="Calibri" panose="020F0502020204030204" charset="0"/>
                <a:ea typeface="楷体" panose="02010609060101010101" pitchFamily="49" charset="-122"/>
              </a:rPr>
              <a:t>Unicode</a:t>
            </a:r>
            <a:r>
              <a:rPr lang="zh-CN" altLang="zh-CN" sz="3600" dirty="0">
                <a:latin typeface="Calibri" panose="020F0502020204030204" charset="0"/>
                <a:ea typeface="楷体" panose="02010609060101010101" pitchFamily="49" charset="-122"/>
              </a:rPr>
              <a:t>编码表中对应的码值，其参数是一个</a:t>
            </a:r>
            <a:r>
              <a:rPr lang="en-US" altLang="zh-CN" sz="3600" dirty="0">
                <a:latin typeface="Calibri" panose="020F0502020204030204" charset="0"/>
                <a:ea typeface="楷体" panose="02010609060101010101" pitchFamily="49" charset="-122"/>
              </a:rPr>
              <a:t> </a:t>
            </a:r>
            <a:r>
              <a:rPr lang="zh-CN" altLang="zh-CN" sz="3600" dirty="0">
                <a:latin typeface="Calibri" panose="020F0502020204030204" charset="0"/>
                <a:ea typeface="楷体" panose="02010609060101010101" pitchFamily="49" charset="-122"/>
              </a:rPr>
              <a:t>字符。</a:t>
            </a:r>
            <a:endParaRPr lang="zh-CN" altLang="zh-CN" sz="3600" dirty="0">
              <a:latin typeface="Calibri" panose="020F0502020204030204"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ord()</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254890"/>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462864"/>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print(ord('a'))</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print(ord('A'))</a:t>
            </a:r>
            <a:endParaRPr lang="zh-CN" altLang="zh-CN" sz="2800" dirty="0">
              <a:latin typeface="Times New Roman" panose="02020603050405020304" pitchFamily="18" charset="0"/>
            </a:endParaRPr>
          </a:p>
        </p:txBody>
      </p:sp>
      <p:sp>
        <p:nvSpPr>
          <p:cNvPr id="15" name="圆角矩形标注 14"/>
          <p:cNvSpPr/>
          <p:nvPr/>
        </p:nvSpPr>
        <p:spPr>
          <a:xfrm>
            <a:off x="8354291" y="3861787"/>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97</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65</a:t>
            </a:r>
            <a:endParaRPr lang="zh-CN"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anose="020F0502020204030204" charset="0"/>
                <a:ea typeface="楷体" panose="02010609060101010101" pitchFamily="49" charset="-122"/>
              </a:rPr>
              <a:t>chr</a:t>
            </a:r>
            <a:r>
              <a:rPr lang="en-US" altLang="zh-CN" sz="3600" dirty="0" smtClean="0">
                <a:latin typeface="Calibri" panose="020F0502020204030204" charset="0"/>
                <a:ea typeface="楷体" panose="02010609060101010101" pitchFamily="49" charset="-122"/>
              </a:rPr>
              <a:t>()</a:t>
            </a:r>
            <a:r>
              <a:rPr lang="zh-CN" altLang="zh-CN" sz="3600" dirty="0" smtClean="0">
                <a:latin typeface="Calibri" panose="020F0502020204030204" charset="0"/>
                <a:ea typeface="楷体" panose="02010609060101010101" pitchFamily="49" charset="-122"/>
              </a:rPr>
              <a:t> 和</a:t>
            </a:r>
            <a:r>
              <a:rPr lang="en-US" altLang="zh-CN" sz="3600" dirty="0">
                <a:latin typeface="Calibri" panose="020F0502020204030204" charset="0"/>
                <a:ea typeface="楷体" panose="02010609060101010101" pitchFamily="49" charset="-122"/>
              </a:rPr>
              <a:t>ord()</a:t>
            </a:r>
            <a:r>
              <a:rPr lang="zh-CN" altLang="zh-CN" sz="3600" dirty="0">
                <a:latin typeface="Calibri" panose="020F0502020204030204" charset="0"/>
                <a:ea typeface="楷体" panose="02010609060101010101" pitchFamily="49" charset="-122"/>
              </a:rPr>
              <a:t>函数的功能相反，可根据码值返回相应的</a:t>
            </a:r>
            <a:r>
              <a:rPr lang="en-US" altLang="zh-CN" sz="3600" dirty="0">
                <a:latin typeface="Calibri" panose="020F0502020204030204" charset="0"/>
                <a:ea typeface="楷体" panose="02010609060101010101" pitchFamily="49" charset="-122"/>
              </a:rPr>
              <a:t>Unicode </a:t>
            </a:r>
            <a:r>
              <a:rPr lang="zh-CN" altLang="zh-CN" sz="3600" dirty="0">
                <a:latin typeface="Calibri" panose="020F0502020204030204" charset="0"/>
                <a:ea typeface="楷体" panose="02010609060101010101" pitchFamily="49" charset="-122"/>
              </a:rPr>
              <a:t>字</a:t>
            </a:r>
            <a:r>
              <a:rPr lang="zh-CN" altLang="zh-CN" sz="3600" dirty="0" smtClean="0">
                <a:latin typeface="Calibri" panose="020F0502020204030204" charset="0"/>
                <a:ea typeface="楷体" panose="02010609060101010101" pitchFamily="49" charset="-122"/>
              </a:rPr>
              <a:t>符</a:t>
            </a:r>
            <a:r>
              <a:rPr lang="zh-CN" altLang="en-US" sz="3600" dirty="0" smtClean="0">
                <a:latin typeface="Calibri" panose="020F0502020204030204" charset="0"/>
                <a:ea typeface="楷体" panose="02010609060101010101" pitchFamily="49" charset="-122"/>
              </a:rPr>
              <a:t>。</a:t>
            </a:r>
            <a:r>
              <a:rPr lang="en-US" altLang="zh-CN" sz="3600" dirty="0">
                <a:latin typeface="Calibri" panose="020F0502020204030204" charset="0"/>
                <a:ea typeface="楷体" panose="02010609060101010101" pitchFamily="49" charset="-122"/>
              </a:rPr>
              <a:t> chr</a:t>
            </a:r>
            <a:r>
              <a:rPr lang="en-US" altLang="zh-CN" sz="3600" dirty="0" smtClean="0">
                <a:latin typeface="Calibri" panose="020F0502020204030204" charset="0"/>
                <a:ea typeface="楷体" panose="02010609060101010101" pitchFamily="49" charset="-122"/>
              </a:rPr>
              <a:t>()</a:t>
            </a:r>
            <a:r>
              <a:rPr lang="zh-CN" altLang="en-US" sz="3600" dirty="0" smtClean="0">
                <a:latin typeface="Calibri" panose="020F0502020204030204" charset="0"/>
                <a:ea typeface="楷体" panose="02010609060101010101" pitchFamily="49" charset="-122"/>
              </a:rPr>
              <a:t>函数的</a:t>
            </a:r>
            <a:r>
              <a:rPr lang="zh-CN" altLang="zh-CN" sz="3600" dirty="0" smtClean="0">
                <a:latin typeface="Calibri" panose="020F0502020204030204" charset="0"/>
                <a:ea typeface="楷体" panose="02010609060101010101" pitchFamily="49" charset="-122"/>
              </a:rPr>
              <a:t>参</a:t>
            </a:r>
            <a:r>
              <a:rPr lang="zh-CN" altLang="zh-CN" sz="3600" dirty="0">
                <a:latin typeface="Calibri" panose="020F0502020204030204" charset="0"/>
                <a:ea typeface="楷体" panose="02010609060101010101" pitchFamily="49" charset="-122"/>
              </a:rPr>
              <a:t>数是一个整数，取值范围为</a:t>
            </a:r>
            <a:r>
              <a:rPr lang="en-US" altLang="zh-CN" sz="3600" dirty="0">
                <a:latin typeface="Calibri" panose="020F0502020204030204" charset="0"/>
                <a:ea typeface="楷体" panose="02010609060101010101" pitchFamily="49" charset="-122"/>
              </a:rPr>
              <a:t>0~255</a:t>
            </a:r>
            <a:r>
              <a:rPr lang="zh-CN" altLang="zh-CN" sz="3600" dirty="0">
                <a:latin typeface="Calibri" panose="020F0502020204030204" charset="0"/>
                <a:ea typeface="楷体" panose="02010609060101010101" pitchFamily="49" charset="-122"/>
              </a:rPr>
              <a:t>。</a:t>
            </a:r>
            <a:endParaRPr lang="zh-CN" altLang="zh-CN" sz="3600" dirty="0">
              <a:latin typeface="Calibri" panose="020F0502020204030204"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6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chr()</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578553"/>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786527"/>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r>
              <a:rPr lang="en-US" altLang="zh-CN" sz="2800" dirty="0">
                <a:latin typeface="Times New Roman" panose="02020603050405020304" pitchFamily="18" charset="0"/>
              </a:rPr>
              <a:t>print(chr(97))</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print(chr(65))</a:t>
            </a:r>
            <a:endParaRPr lang="zh-CN" altLang="zh-CN" sz="2800" dirty="0">
              <a:latin typeface="Times New Roman" panose="02020603050405020304" pitchFamily="18" charset="0"/>
            </a:endParaRPr>
          </a:p>
        </p:txBody>
      </p:sp>
      <p:sp>
        <p:nvSpPr>
          <p:cNvPr id="15" name="圆角矩形标注 14"/>
          <p:cNvSpPr/>
          <p:nvPr/>
        </p:nvSpPr>
        <p:spPr>
          <a:xfrm>
            <a:off x="8354291" y="4185450"/>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a</a:t>
            </a:r>
            <a:endParaRPr lang="zh-CN" altLang="zh-CN" sz="2800" b="1" dirty="0">
              <a:solidFill>
                <a:srgbClr val="FF0000"/>
              </a:solidFill>
              <a:latin typeface="Times New Roman" panose="02020603050405020304" pitchFamily="18" charset="0"/>
              <a:ea typeface="宋体" panose="02010600030101010101" pitchFamily="2" charset="-122"/>
            </a:endParaRPr>
          </a:p>
        </p:txBody>
      </p:sp>
      <p:sp>
        <p:nvSpPr>
          <p:cNvPr id="16" name="圆角矩形标注 15"/>
          <p:cNvSpPr/>
          <p:nvPr/>
        </p:nvSpPr>
        <p:spPr>
          <a:xfrm>
            <a:off x="9587345" y="4729073"/>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anose="02010600030101010101" pitchFamily="2" charset="-122"/>
              </a:rPr>
              <a:t>A</a:t>
            </a:r>
            <a:endParaRPr lang="zh-CN"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Box 2"/>
          <p:cNvSpPr txBox="1"/>
          <p:nvPr/>
        </p:nvSpPr>
        <p:spPr>
          <a:xfrm>
            <a:off x="3216275" y="2955925"/>
            <a:ext cx="597535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5400" dirty="0">
                <a:latin typeface="微软雅黑" panose="020B0503020204020204" pitchFamily="34" charset="-122"/>
                <a:ea typeface="微软雅黑" panose="020B0503020204020204" pitchFamily="34" charset="-122"/>
              </a:rPr>
              <a:t>代码复用</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5" name="文本框 99"/>
          <p:cNvSpPr txBox="1">
            <a:spLocks noChangeArrowheads="1"/>
          </p:cNvSpPr>
          <p:nvPr/>
        </p:nvSpPr>
        <p:spPr bwMode="auto">
          <a:xfrm>
            <a:off x="3324083" y="2411196"/>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函数指被封装起来的、</a:t>
            </a:r>
            <a:r>
              <a:rPr lang="zh-CN" altLang="zh-CN" sz="3200" dirty="0">
                <a:solidFill>
                  <a:srgbClr val="FF0000"/>
                </a:solidFill>
                <a:latin typeface="黑体" panose="02010609060101010101" pitchFamily="49" charset="-122"/>
                <a:ea typeface="黑体" panose="02010609060101010101" pitchFamily="49" charset="-122"/>
              </a:rPr>
              <a:t>实现某种功能的一段代码</a:t>
            </a:r>
            <a:r>
              <a:rPr lang="zh-CN" altLang="zh-CN"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Python</a:t>
            </a:r>
            <a:r>
              <a:rPr lang="zh-CN" altLang="zh-CN" sz="3200" dirty="0">
                <a:latin typeface="黑体" panose="02010609060101010101" pitchFamily="49" charset="-122"/>
                <a:ea typeface="黑体" panose="02010609060101010101" pitchFamily="49" charset="-122"/>
              </a:rPr>
              <a:t>安装包、标准库中自带的函数统称为</a:t>
            </a:r>
            <a:r>
              <a:rPr lang="zh-CN" altLang="zh-CN" sz="3200" dirty="0">
                <a:solidFill>
                  <a:srgbClr val="FF0000"/>
                </a:solidFill>
                <a:latin typeface="黑体" panose="02010609060101010101" pitchFamily="49" charset="-122"/>
                <a:ea typeface="黑体" panose="02010609060101010101" pitchFamily="49" charset="-122"/>
              </a:rPr>
              <a:t>内置函数</a:t>
            </a:r>
            <a:r>
              <a:rPr lang="zh-CN" altLang="zh-CN" sz="3200" dirty="0">
                <a:latin typeface="黑体" panose="02010609060101010101" pitchFamily="49" charset="-122"/>
                <a:ea typeface="黑体" panose="02010609060101010101" pitchFamily="49" charset="-122"/>
              </a:rPr>
              <a:t>，用户自己编写的函数称为</a:t>
            </a:r>
            <a:r>
              <a:rPr lang="zh-CN" altLang="zh-CN" sz="3200" dirty="0">
                <a:solidFill>
                  <a:srgbClr val="FF0000"/>
                </a:solidFill>
                <a:latin typeface="黑体" panose="02010609060101010101" pitchFamily="49" charset="-122"/>
                <a:ea typeface="黑体" panose="02010609060101010101" pitchFamily="49" charset="-122"/>
              </a:rPr>
              <a:t>自定义函数</a:t>
            </a:r>
            <a:r>
              <a:rPr lang="zh-CN" altLang="zh-CN" sz="3200" dirty="0">
                <a:latin typeface="黑体" panose="02010609060101010101" pitchFamily="49" charset="-122"/>
                <a:ea typeface="黑体" panose="02010609060101010101" pitchFamily="49" charset="-122"/>
              </a:rPr>
              <a:t>，不管是哪种函数，其定义和调用方式都是一样的。</a:t>
            </a:r>
            <a:endParaRPr lang="zh-CN" altLang="en-US" sz="3200" dirty="0">
              <a:latin typeface="黑体" panose="02010609060101010101" pitchFamily="49" charset="-122"/>
              <a:ea typeface="黑体" panose="02010609060101010101" pitchFamily="49" charset="-122"/>
            </a:endParaRPr>
          </a:p>
        </p:txBody>
      </p:sp>
      <p:sp>
        <p:nvSpPr>
          <p:cNvPr id="6" name="矩形 5"/>
          <p:cNvSpPr/>
          <p:nvPr/>
        </p:nvSpPr>
        <p:spPr>
          <a:xfrm>
            <a:off x="2782889" y="2119745"/>
            <a:ext cx="8189912" cy="36298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5" name="图片 4"/>
          <p:cNvPicPr>
            <a:picLocks noChangeAspect="1"/>
          </p:cNvPicPr>
          <p:nvPr/>
        </p:nvPicPr>
        <p:blipFill>
          <a:blip r:embed="rId1"/>
          <a:srcRect/>
          <a:stretch>
            <a:fillRect/>
          </a:stretch>
        </p:blipFill>
        <p:spPr bwMode="auto">
          <a:xfrm>
            <a:off x="2206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
          <p:cNvSpPr txBox="1"/>
          <p:nvPr/>
        </p:nvSpPr>
        <p:spPr>
          <a:xfrm>
            <a:off x="2076450" y="1628775"/>
            <a:ext cx="8137525" cy="46158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en-US" dirty="0">
                <a:latin typeface="Palatino Linotype" panose="02040502050505030304" pitchFamily="18" charset="0"/>
                <a:ea typeface="楷体" panose="02010609060101010101" pitchFamily="49" charset="-122"/>
              </a:rPr>
              <a:t>函数是程序的一种基本抽象方式，它将一系列代码组织起来通过命名供其他程序使用。</a:t>
            </a:r>
            <a:endParaRPr lang="en-US" altLang="zh-CN"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en-US" dirty="0">
                <a:latin typeface="Palatino Linotype" panose="02040502050505030304" pitchFamily="18" charset="0"/>
                <a:ea typeface="楷体" panose="02010609060101010101" pitchFamily="49" charset="-122"/>
              </a:rPr>
              <a:t>函数封装的直接好处是</a:t>
            </a:r>
            <a:r>
              <a:rPr lang="zh-CN" altLang="en-US" b="1" dirty="0">
                <a:solidFill>
                  <a:srgbClr val="C00000"/>
                </a:solidFill>
                <a:latin typeface="Palatino Linotype" panose="02040502050505030304" pitchFamily="18" charset="0"/>
                <a:ea typeface="楷体" panose="02010609060101010101" pitchFamily="49" charset="-122"/>
              </a:rPr>
              <a:t>代码复用</a:t>
            </a:r>
            <a:r>
              <a:rPr lang="zh-CN" altLang="en-US" dirty="0">
                <a:latin typeface="Palatino Linotype" panose="02040502050505030304" pitchFamily="18" charset="0"/>
                <a:ea typeface="楷体" panose="02010609060101010101" pitchFamily="49" charset="-122"/>
              </a:rPr>
              <a:t>，任何其他代码只要输入参数即可调用函数，从而避免相同功能代码在被调用处重复编写。</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en-US" dirty="0">
                <a:latin typeface="Palatino Linotype" panose="02040502050505030304" pitchFamily="18" charset="0"/>
                <a:ea typeface="楷体" panose="02010609060101010101" pitchFamily="49" charset="-122"/>
              </a:rPr>
              <a:t>代码复用产生了另一个好处，</a:t>
            </a:r>
            <a:r>
              <a:rPr lang="zh-CN" altLang="en-US" b="1" dirty="0">
                <a:solidFill>
                  <a:srgbClr val="FF0000"/>
                </a:solidFill>
                <a:latin typeface="Palatino Linotype" panose="02040502050505030304" pitchFamily="18" charset="0"/>
                <a:ea typeface="楷体" panose="02010609060101010101" pitchFamily="49" charset="-122"/>
              </a:rPr>
              <a:t>当更新函数功能时，所有被调用处的功能都被更新</a:t>
            </a:r>
            <a:r>
              <a:rPr lang="zh-CN" altLang="en-US" dirty="0">
                <a:latin typeface="Palatino Linotype" panose="02040502050505030304" pitchFamily="18" charset="0"/>
                <a:ea typeface="楷体" panose="02010609060101010101" pitchFamily="49" charset="-122"/>
              </a:rPr>
              <a:t>。</a:t>
            </a:r>
            <a:endParaRPr lang="en-US" altLang="zh-CN" sz="2400" b="1" dirty="0">
              <a:solidFill>
                <a:srgbClr val="C00000"/>
              </a:solidFill>
              <a:latin typeface="Palatino Linotype" panose="02040502050505030304" pitchFamily="18" charset="0"/>
              <a:ea typeface="楷体" panose="02010609060101010101" pitchFamily="49" charset="-122"/>
            </a:endParaRPr>
          </a:p>
        </p:txBody>
      </p:sp>
      <p:sp>
        <p:nvSpPr>
          <p:cNvPr id="32772" name="矩形 2"/>
          <p:cNvSpPr/>
          <p:nvPr/>
        </p:nvSpPr>
        <p:spPr>
          <a:xfrm>
            <a:off x="2609850" y="356870"/>
            <a:ext cx="7164388"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4000" dirty="0">
                <a:solidFill>
                  <a:srgbClr val="262626"/>
                </a:solidFill>
                <a:latin typeface="微软雅黑" panose="020B0503020204020204" pitchFamily="34" charset="-122"/>
                <a:ea typeface="微软雅黑" panose="020B0503020204020204" pitchFamily="34" charset="-122"/>
              </a:rPr>
              <a:t>代码复用</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5" name="图片 4"/>
          <p:cNvPicPr>
            <a:picLocks noChangeAspect="1"/>
          </p:cNvPicPr>
          <p:nvPr/>
        </p:nvPicPr>
        <p:blipFill>
          <a:blip r:embed="rId1"/>
          <a:srcRect/>
          <a:stretch>
            <a:fillRect/>
          </a:stretch>
        </p:blipFill>
        <p:spPr bwMode="auto">
          <a:xfrm>
            <a:off x="2206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p:cNvSpPr txBox="1"/>
          <p:nvPr/>
        </p:nvSpPr>
        <p:spPr>
          <a:xfrm>
            <a:off x="2076450" y="1628775"/>
            <a:ext cx="8137525" cy="35077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en-US" dirty="0">
                <a:latin typeface="Palatino Linotype" panose="02040502050505030304" pitchFamily="18" charset="0"/>
                <a:ea typeface="楷体" panose="02010609060101010101" pitchFamily="49" charset="-122"/>
              </a:rPr>
              <a:t>使用函数只是模块化设计的必要非充分条件，根据</a:t>
            </a:r>
            <a:r>
              <a:rPr lang="zh-CN" altLang="en-US" b="1" dirty="0">
                <a:solidFill>
                  <a:srgbClr val="FF0000"/>
                </a:solidFill>
                <a:latin typeface="Palatino Linotype" panose="02040502050505030304" pitchFamily="18" charset="0"/>
                <a:ea typeface="楷体" panose="02010609060101010101" pitchFamily="49" charset="-122"/>
              </a:rPr>
              <a:t>计算需求合理划分函数十分重要</a:t>
            </a:r>
            <a:r>
              <a:rPr lang="zh-CN" altLang="en-US" dirty="0">
                <a:latin typeface="Palatino Linotype" panose="02040502050505030304" pitchFamily="18" charset="0"/>
                <a:ea typeface="楷体" panose="02010609060101010101" pitchFamily="49" charset="-122"/>
              </a:rPr>
              <a:t>。</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en-US" dirty="0">
                <a:latin typeface="Palatino Linotype" panose="02040502050505030304" pitchFamily="18" charset="0"/>
                <a:ea typeface="楷体" panose="02010609060101010101" pitchFamily="49" charset="-122"/>
              </a:rPr>
              <a:t>一般来说，完成特定功能或被经常复用的一组语句应该采用函数来封装，并尽可能</a:t>
            </a:r>
            <a:r>
              <a:rPr lang="zh-CN" altLang="en-US" sz="3200" b="1" dirty="0">
                <a:solidFill>
                  <a:srgbClr val="C00000"/>
                </a:solidFill>
                <a:latin typeface="Palatino Linotype" panose="02040502050505030304" pitchFamily="18" charset="0"/>
                <a:ea typeface="楷体" panose="02010609060101010101" pitchFamily="49" charset="-122"/>
              </a:rPr>
              <a:t>减少函数间参数和返回值的数量</a:t>
            </a:r>
            <a:r>
              <a:rPr lang="zh-CN" altLang="en-US" dirty="0">
                <a:latin typeface="Palatino Linotype" panose="02040502050505030304" pitchFamily="18" charset="0"/>
                <a:ea typeface="楷体" panose="02010609060101010101" pitchFamily="49" charset="-122"/>
              </a:rPr>
              <a:t>。</a:t>
            </a:r>
            <a:endParaRPr lang="zh-CN" altLang="en-US" sz="3200" dirty="0">
              <a:latin typeface="Palatino Linotype" panose="02040502050505030304" pitchFamily="18" charset="0"/>
              <a:ea typeface="楷体" panose="02010609060101010101" pitchFamily="49" charset="-122"/>
            </a:endParaRPr>
          </a:p>
        </p:txBody>
      </p:sp>
      <p:sp>
        <p:nvSpPr>
          <p:cNvPr id="35844" name="矩形 2"/>
          <p:cNvSpPr/>
          <p:nvPr/>
        </p:nvSpPr>
        <p:spPr>
          <a:xfrm>
            <a:off x="2665095" y="396875"/>
            <a:ext cx="7164388"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4000" dirty="0">
                <a:solidFill>
                  <a:srgbClr val="262626"/>
                </a:solidFill>
                <a:latin typeface="微软雅黑" panose="020B0503020204020204" pitchFamily="34" charset="-122"/>
                <a:ea typeface="微软雅黑" panose="020B0503020204020204" pitchFamily="34" charset="-122"/>
              </a:rPr>
              <a:t>代码复用</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anose="020B06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本章主要介绍了</a:t>
            </a:r>
            <a:r>
              <a:rPr lang="en-US" altLang="zh-CN" sz="2800" dirty="0">
                <a:solidFill>
                  <a:srgbClr val="1353A2"/>
                </a:solidFill>
                <a:latin typeface="微软雅黑" panose="020B0503020204020204" pitchFamily="34" charset="-122"/>
                <a:ea typeface="微软雅黑" panose="020B0503020204020204" pitchFamily="34" charset="-122"/>
              </a:rPr>
              <a:t>Python</a:t>
            </a:r>
            <a:r>
              <a:rPr lang="zh-CN" altLang="zh-CN" sz="2800" dirty="0">
                <a:solidFill>
                  <a:srgbClr val="1353A2"/>
                </a:solidFill>
                <a:latin typeface="微软雅黑" panose="020B0503020204020204" pitchFamily="34" charset="-122"/>
                <a:ea typeface="微软雅黑" panose="020B0503020204020204" pitchFamily="34" charset="-122"/>
              </a:rPr>
              <a:t>中的函数，包括</a:t>
            </a:r>
            <a:r>
              <a:rPr lang="zh-CN" altLang="zh-CN" sz="2800" dirty="0">
                <a:solidFill>
                  <a:srgbClr val="FF0000"/>
                </a:solidFill>
                <a:latin typeface="微软雅黑" panose="020B0503020204020204" pitchFamily="34" charset="-122"/>
                <a:ea typeface="微软雅黑" panose="020B0503020204020204" pitchFamily="34" charset="-122"/>
              </a:rPr>
              <a:t>函数的定义和调用</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函数的参数传递</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变量的作用域</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匿名函数</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递归函数</a:t>
            </a:r>
            <a:r>
              <a:rPr lang="zh-CN" altLang="zh-CN" sz="2800" dirty="0">
                <a:solidFill>
                  <a:srgbClr val="1353A2"/>
                </a:solidFill>
                <a:latin typeface="微软雅黑" panose="020B0503020204020204" pitchFamily="34" charset="-122"/>
                <a:ea typeface="微软雅黑" panose="020B0503020204020204" pitchFamily="34" charset="-122"/>
              </a:rPr>
              <a:t>，以及</a:t>
            </a:r>
            <a:r>
              <a:rPr lang="en-US" altLang="zh-CN" sz="2800" dirty="0">
                <a:solidFill>
                  <a:srgbClr val="FF0000"/>
                </a:solidFill>
                <a:latin typeface="微软雅黑" panose="020B0503020204020204" pitchFamily="34" charset="-122"/>
                <a:ea typeface="微软雅黑" panose="020B0503020204020204" pitchFamily="34" charset="-122"/>
              </a:rPr>
              <a:t>Python</a:t>
            </a:r>
            <a:r>
              <a:rPr lang="zh-CN" altLang="zh-CN" sz="2800" dirty="0">
                <a:solidFill>
                  <a:srgbClr val="FF0000"/>
                </a:solidFill>
                <a:latin typeface="微软雅黑" panose="020B0503020204020204" pitchFamily="34" charset="-122"/>
                <a:ea typeface="微软雅黑" panose="020B0503020204020204" pitchFamily="34" charset="-122"/>
              </a:rPr>
              <a:t>常用的内置函数</a:t>
            </a:r>
            <a:r>
              <a:rPr lang="zh-CN" altLang="zh-CN" sz="2800" dirty="0">
                <a:solidFill>
                  <a:srgbClr val="1353A2"/>
                </a:solidFill>
                <a:latin typeface="微软雅黑" panose="020B0503020204020204" pitchFamily="34" charset="-122"/>
                <a:ea typeface="微软雅黑" panose="020B0503020204020204" pitchFamily="34" charset="-122"/>
              </a:rPr>
              <a:t>。</a:t>
            </a: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通过本章的学习，希望读者能够灵活地定义和使用函数。</a:t>
            </a:r>
            <a:endParaRPr lang="zh-CN" altLang="en-US" sz="2800" dirty="0">
              <a:solidFill>
                <a:srgbClr val="1353A2"/>
              </a:solidFill>
              <a:latin typeface="微软雅黑" panose="020B0503020204020204" pitchFamily="34" charset="-122"/>
              <a:ea typeface="微软雅黑" panose="020B0503020204020204"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pitchFamily="34" charset="-122"/>
                <a:ea typeface="微软雅黑" panose="020B0503020204020204" pitchFamily="34" charset="-122"/>
                <a:sym typeface="+mn-ea"/>
              </a:rPr>
              <a:t>本章小结</a:t>
            </a:r>
            <a:endParaRPr lang="zh-CN" altLang="zh-CN" sz="4000" dirty="0">
              <a:solidFill>
                <a:srgbClr val="1353A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408045" y="1427480"/>
            <a:ext cx="5440045" cy="742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Python</a:t>
            </a:r>
            <a:r>
              <a:rPr lang="zh-CN" altLang="zh-CN" sz="4400" dirty="0" smtClean="0">
                <a:latin typeface="微软雅黑" panose="020B0503020204020204" pitchFamily="34" charset="-122"/>
                <a:ea typeface="微软雅黑" panose="020B0503020204020204" pitchFamily="34" charset="-122"/>
              </a:rPr>
              <a:t>中使</a:t>
            </a:r>
            <a:r>
              <a:rPr lang="zh-CN" altLang="zh-CN" sz="4400" dirty="0">
                <a:latin typeface="微软雅黑" panose="020B0503020204020204" pitchFamily="34" charset="-122"/>
                <a:ea typeface="微软雅黑" panose="020B0503020204020204" pitchFamily="34" charset="-122"/>
              </a:rPr>
              <a:t>用关键字</a:t>
            </a:r>
            <a:r>
              <a:rPr lang="en-US" altLang="zh-CN" sz="4400" dirty="0">
                <a:latin typeface="微软雅黑" panose="020B0503020204020204" pitchFamily="34" charset="-122"/>
                <a:ea typeface="微软雅黑" panose="020B0503020204020204" pitchFamily="34" charset="-122"/>
              </a:rPr>
              <a:t>def</a:t>
            </a:r>
            <a:r>
              <a:rPr lang="zh-CN" altLang="zh-CN" sz="4400" dirty="0">
                <a:latin typeface="微软雅黑" panose="020B0503020204020204" pitchFamily="34" charset="-122"/>
                <a:ea typeface="微软雅黑" panose="020B0503020204020204" pitchFamily="34" charset="-122"/>
              </a:rPr>
              <a:t>定义函</a:t>
            </a:r>
            <a:r>
              <a:rPr lang="zh-CN" altLang="zh-CN" sz="4400" dirty="0" smtClean="0">
                <a:latin typeface="微软雅黑" panose="020B0503020204020204" pitchFamily="34" charset="-122"/>
                <a:ea typeface="微软雅黑" panose="020B0503020204020204" pitchFamily="34" charset="-122"/>
              </a:rPr>
              <a:t>数</a:t>
            </a:r>
            <a:r>
              <a:rPr lang="zh-CN" altLang="en-US"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9" name="矩形 8"/>
          <p:cNvSpPr/>
          <p:nvPr/>
        </p:nvSpPr>
        <p:spPr>
          <a:xfrm>
            <a:off x="1492249" y="2507466"/>
            <a:ext cx="5167747" cy="316658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1922217" y="2801038"/>
            <a:ext cx="405320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50000"/>
              </a:lnSpc>
            </a:pPr>
            <a:r>
              <a:rPr lang="en-US" altLang="zh-CN" sz="2800" dirty="0">
                <a:latin typeface="Times New Roman" panose="02020603050405020304" pitchFamily="18" charset="0"/>
              </a:rPr>
              <a:t>def </a:t>
            </a:r>
            <a:r>
              <a:rPr lang="zh-CN" altLang="zh-CN" sz="2800" dirty="0">
                <a:latin typeface="Times New Roman" panose="02020603050405020304" pitchFamily="18" charset="0"/>
              </a:rPr>
              <a:t>函数名</a:t>
            </a:r>
            <a:r>
              <a:rPr lang="en-US" altLang="zh-CN" sz="2800" dirty="0">
                <a:latin typeface="Times New Roman" panose="02020603050405020304" pitchFamily="18" charset="0"/>
              </a:rPr>
              <a:t>([</a:t>
            </a:r>
            <a:r>
              <a:rPr lang="zh-CN" altLang="zh-CN" sz="2800" dirty="0">
                <a:solidFill>
                  <a:srgbClr val="FF0000"/>
                </a:solidFill>
                <a:latin typeface="Times New Roman" panose="02020603050405020304" pitchFamily="18" charset="0"/>
              </a:rPr>
              <a:t>参数列表</a:t>
            </a:r>
            <a:r>
              <a:rPr lang="en-US" altLang="zh-CN" sz="2800" dirty="0">
                <a:latin typeface="Times New Roman" panose="02020603050405020304" pitchFamily="18" charset="0"/>
              </a:rPr>
              <a:t>]):   </a:t>
            </a:r>
            <a:endParaRPr lang="zh-CN" altLang="zh-CN" sz="2800" dirty="0">
              <a:latin typeface="Times New Roman" panose="02020603050405020304" pitchFamily="18" charset="0"/>
            </a:endParaRPr>
          </a:p>
          <a:p>
            <a:pPr>
              <a:lnSpc>
                <a:spcPct val="150000"/>
              </a:lnSpc>
            </a:pP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a:t>
            </a:r>
            <a:r>
              <a:rPr lang="en-US" altLang="zh-CN" sz="2800" dirty="0" smtClean="0">
                <a:solidFill>
                  <a:srgbClr val="FF0000"/>
                </a:solidFill>
                <a:latin typeface="Times New Roman" panose="02020603050405020304" pitchFamily="18" charset="0"/>
              </a:rPr>
              <a:t>"</a:t>
            </a:r>
            <a:r>
              <a:rPr lang="zh-CN" altLang="zh-CN" sz="2800" dirty="0" smtClean="0">
                <a:solidFill>
                  <a:srgbClr val="FF0000"/>
                </a:solidFill>
                <a:latin typeface="Times New Roman" panose="02020603050405020304" pitchFamily="18" charset="0"/>
              </a:rPr>
              <a:t>函</a:t>
            </a:r>
            <a:r>
              <a:rPr lang="zh-CN" altLang="zh-CN" sz="2800" dirty="0">
                <a:solidFill>
                  <a:srgbClr val="FF0000"/>
                </a:solidFill>
                <a:latin typeface="Times New Roman" panose="02020603050405020304" pitchFamily="18" charset="0"/>
              </a:rPr>
              <a:t>数文档字符串</a:t>
            </a:r>
            <a:r>
              <a:rPr lang="en-US" altLang="zh-CN" sz="2800" dirty="0">
                <a:solidFill>
                  <a:srgbClr val="FF0000"/>
                </a:solidFill>
                <a:latin typeface="Times New Roman" panose="02020603050405020304" pitchFamily="18" charset="0"/>
              </a:rPr>
              <a:t>"</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pPr>
              <a:lnSpc>
                <a:spcPct val="150000"/>
              </a:lnSpc>
            </a:pPr>
            <a:r>
              <a:rPr lang="en-US" altLang="zh-CN" sz="2800" dirty="0" smtClean="0">
                <a:latin typeface="Times New Roman" panose="02020603050405020304" pitchFamily="18" charset="0"/>
              </a:rPr>
              <a:t>     </a:t>
            </a:r>
            <a:r>
              <a:rPr lang="zh-CN" altLang="zh-CN" sz="2800" dirty="0" smtClean="0">
                <a:latin typeface="Times New Roman" panose="02020603050405020304" pitchFamily="18" charset="0"/>
              </a:rPr>
              <a:t>函</a:t>
            </a:r>
            <a:r>
              <a:rPr lang="zh-CN" altLang="zh-CN" sz="2800" dirty="0">
                <a:latin typeface="Times New Roman" panose="02020603050405020304" pitchFamily="18" charset="0"/>
              </a:rPr>
              <a:t>数体 </a:t>
            </a:r>
            <a:endParaRPr lang="zh-CN" altLang="zh-CN" sz="2800" dirty="0">
              <a:latin typeface="Times New Roman" panose="02020603050405020304" pitchFamily="18" charset="0"/>
            </a:endParaRPr>
          </a:p>
          <a:p>
            <a:pPr>
              <a:lnSpc>
                <a:spcPct val="150000"/>
              </a:lnSpc>
            </a:pPr>
            <a:r>
              <a:rPr lang="en-US" altLang="zh-CN" sz="2800" dirty="0" smtClean="0">
                <a:latin typeface="Times New Roman" panose="02020603050405020304" pitchFamily="18" charset="0"/>
              </a:rPr>
              <a:t>     [</a:t>
            </a:r>
            <a:r>
              <a:rPr lang="en-US" altLang="zh-CN" sz="2800" dirty="0">
                <a:solidFill>
                  <a:srgbClr val="FF0000"/>
                </a:solidFill>
                <a:latin typeface="Times New Roman" panose="02020603050405020304" pitchFamily="18" charset="0"/>
              </a:rPr>
              <a:t>return &lt;</a:t>
            </a:r>
            <a:r>
              <a:rPr lang="zh-CN" altLang="en-US" sz="2800" dirty="0">
                <a:solidFill>
                  <a:srgbClr val="FF0000"/>
                </a:solidFill>
                <a:latin typeface="Times New Roman" panose="02020603050405020304" pitchFamily="18" charset="0"/>
              </a:rPr>
              <a:t>返回值列表</a:t>
            </a:r>
            <a:r>
              <a:rPr lang="en-US" altLang="zh-CN" sz="2800" dirty="0">
                <a:solidFill>
                  <a:srgbClr val="FF0000"/>
                </a:solidFill>
                <a:latin typeface="Times New Roman" panose="02020603050405020304" pitchFamily="18" charset="0"/>
              </a:rPr>
              <a:t>&gt;</a:t>
            </a:r>
            <a:endParaRPr lang="en-US" altLang="zh-CN" sz="2800" dirty="0">
              <a:solidFill>
                <a:srgbClr val="FF0000"/>
              </a:solidFill>
              <a:latin typeface="Times New Roman" panose="02020603050405020304" pitchFamily="18" charset="0"/>
            </a:endParaRPr>
          </a:p>
        </p:txBody>
      </p:sp>
      <p:cxnSp>
        <p:nvCxnSpPr>
          <p:cNvPr id="4" name="肘形连接符 3"/>
          <p:cNvCxnSpPr>
            <a:endCxn id="13" idx="1"/>
          </p:cNvCxnSpPr>
          <p:nvPr/>
        </p:nvCxnSpPr>
        <p:spPr>
          <a:xfrm rot="5400000" flipH="1" flipV="1">
            <a:off x="5687826" y="1695652"/>
            <a:ext cx="281992" cy="236728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2466" y="2507466"/>
            <a:ext cx="4493538" cy="461665"/>
          </a:xfrm>
          <a:prstGeom prst="rect">
            <a:avLst/>
          </a:prstGeom>
          <a:noFill/>
        </p:spPr>
        <p:txBody>
          <a:bodyPr wrap="none" rtlCol="0">
            <a:spAutoFit/>
          </a:bodyPr>
          <a:lstStyle/>
          <a:p>
            <a:r>
              <a:rPr lang="zh-CN" altLang="en-US" b="1" dirty="0">
                <a:latin typeface="宋体" panose="02010600030101010101" pitchFamily="2" charset="-122"/>
              </a:rPr>
              <a:t>接</a:t>
            </a:r>
            <a:r>
              <a:rPr lang="zh-CN" altLang="en-US" b="1" dirty="0" smtClean="0">
                <a:latin typeface="宋体" panose="02010600030101010101" pitchFamily="2" charset="-122"/>
              </a:rPr>
              <a:t>收传入函数中的数据，可省略</a:t>
            </a:r>
            <a:endParaRPr lang="zh-CN" altLang="en-US" b="1" dirty="0">
              <a:latin typeface="宋体" panose="02010600030101010101" pitchFamily="2" charset="-122"/>
            </a:endParaRPr>
          </a:p>
        </p:txBody>
      </p:sp>
      <p:sp>
        <p:nvSpPr>
          <p:cNvPr id="25" name="TextBox 24"/>
          <p:cNvSpPr txBox="1"/>
          <p:nvPr/>
        </p:nvSpPr>
        <p:spPr>
          <a:xfrm>
            <a:off x="7012466" y="3273724"/>
            <a:ext cx="3570208" cy="461665"/>
          </a:xfrm>
          <a:prstGeom prst="rect">
            <a:avLst/>
          </a:prstGeom>
          <a:noFill/>
        </p:spPr>
        <p:txBody>
          <a:bodyPr wrap="none" rtlCol="0">
            <a:spAutoFit/>
          </a:bodyPr>
          <a:lstStyle/>
          <a:p>
            <a:r>
              <a:rPr lang="zh-CN" altLang="en-US" b="1" dirty="0" smtClean="0">
                <a:latin typeface="宋体" panose="02010600030101010101" pitchFamily="2" charset="-122"/>
              </a:rPr>
              <a:t>函数的说明信息，可省略</a:t>
            </a:r>
            <a:endParaRPr lang="zh-CN" altLang="en-US" b="1" dirty="0">
              <a:latin typeface="宋体" panose="02010600030101010101" pitchFamily="2" charset="-122"/>
            </a:endParaRPr>
          </a:p>
        </p:txBody>
      </p:sp>
      <p:cxnSp>
        <p:nvCxnSpPr>
          <p:cNvPr id="26" name="肘形连接符 25"/>
          <p:cNvCxnSpPr>
            <a:endCxn id="25" idx="1"/>
          </p:cNvCxnSpPr>
          <p:nvPr/>
        </p:nvCxnSpPr>
        <p:spPr>
          <a:xfrm flipV="1">
            <a:off x="5347855" y="3504557"/>
            <a:ext cx="1664611" cy="334986"/>
          </a:xfrm>
          <a:prstGeom prst="bentConnector3">
            <a:avLst>
              <a:gd name="adj1" fmla="val 50000"/>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2466" y="4405595"/>
            <a:ext cx="3570208" cy="461665"/>
          </a:xfrm>
          <a:prstGeom prst="rect">
            <a:avLst/>
          </a:prstGeom>
          <a:noFill/>
        </p:spPr>
        <p:txBody>
          <a:bodyPr wrap="none" rtlCol="0">
            <a:spAutoFit/>
          </a:bodyPr>
          <a:lstStyle/>
          <a:p>
            <a:r>
              <a:rPr lang="zh-CN" altLang="zh-CN" b="1" dirty="0" smtClean="0">
                <a:latin typeface="宋体" panose="02010600030101010101" pitchFamily="2" charset="-122"/>
              </a:rPr>
              <a:t>将结</a:t>
            </a:r>
            <a:r>
              <a:rPr lang="zh-CN" altLang="zh-CN" b="1" dirty="0">
                <a:latin typeface="宋体" panose="02010600030101010101" pitchFamily="2" charset="-122"/>
              </a:rPr>
              <a:t>果返回给函数调用者</a:t>
            </a:r>
            <a:endParaRPr lang="zh-CN" altLang="en-US" b="1" dirty="0">
              <a:latin typeface="宋体" panose="02010600030101010101" pitchFamily="2" charset="-122"/>
            </a:endParaRPr>
          </a:p>
        </p:txBody>
      </p:sp>
      <p:cxnSp>
        <p:nvCxnSpPr>
          <p:cNvPr id="34" name="肘形连接符 33"/>
          <p:cNvCxnSpPr>
            <a:endCxn id="33" idx="1"/>
          </p:cNvCxnSpPr>
          <p:nvPr/>
        </p:nvCxnSpPr>
        <p:spPr>
          <a:xfrm rot="5400000" flipH="1" flipV="1">
            <a:off x="4823611" y="3180837"/>
            <a:ext cx="733263" cy="3644446"/>
          </a:xfrm>
          <a:prstGeom prst="bentConnector4">
            <a:avLst>
              <a:gd name="adj1" fmla="val -31176"/>
              <a:gd name="adj2" fmla="val 61196"/>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a:off x="4440555" y="5393055"/>
            <a:ext cx="2006600" cy="795655"/>
          </a:xfrm>
          <a:prstGeom prst="bentConnector3">
            <a:avLst>
              <a:gd name="adj1" fmla="val 5003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32"/>
          <p:cNvSpPr txBox="1"/>
          <p:nvPr/>
        </p:nvSpPr>
        <p:spPr>
          <a:xfrm>
            <a:off x="6447951" y="5904195"/>
            <a:ext cx="4467860" cy="460375"/>
          </a:xfrm>
          <a:prstGeom prst="rect">
            <a:avLst/>
          </a:prstGeom>
          <a:noFill/>
        </p:spPr>
        <p:txBody>
          <a:bodyPr wrap="none" rtlCol="0">
            <a:spAutoFit/>
          </a:bodyPr>
          <a:p>
            <a:r>
              <a:rPr lang="zh-CN" altLang="en-US" b="1" dirty="0">
                <a:latin typeface="宋体" panose="02010600030101010101" pitchFamily="2" charset="-122"/>
              </a:rPr>
              <a:t>返回值可以为多个，用逗号分隔</a:t>
            </a:r>
            <a:endParaRPr lang="zh-CN" altLang="en-US"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anose="020B0503020204020204" pitchFamily="34" charset="-122"/>
                <a:ea typeface="微软雅黑" panose="020B0503020204020204" pitchFamily="34" charset="-122"/>
              </a:rPr>
              <a:t>若函</a:t>
            </a:r>
            <a:r>
              <a:rPr lang="zh-CN" altLang="zh-CN" sz="4400" dirty="0">
                <a:latin typeface="微软雅黑" panose="020B0503020204020204" pitchFamily="34" charset="-122"/>
                <a:ea typeface="微软雅黑" panose="020B0503020204020204" pitchFamily="34" charset="-122"/>
              </a:rPr>
              <a:t>数的参数列表为空，这个函</a:t>
            </a:r>
            <a:r>
              <a:rPr lang="zh-CN" altLang="zh-CN" sz="4400" dirty="0" smtClean="0">
                <a:latin typeface="微软雅黑" panose="020B0503020204020204" pitchFamily="34" charset="-122"/>
                <a:ea typeface="微软雅黑" panose="020B0503020204020204" pitchFamily="34" charset="-122"/>
              </a:rPr>
              <a:t>数称</a:t>
            </a:r>
            <a:r>
              <a:rPr lang="zh-CN" altLang="zh-CN" sz="4400" dirty="0">
                <a:latin typeface="微软雅黑" panose="020B0503020204020204" pitchFamily="34" charset="-122"/>
                <a:ea typeface="微软雅黑" panose="020B0503020204020204" pitchFamily="34" charset="-122"/>
              </a:rPr>
              <a:t>为无参函数。</a:t>
            </a:r>
            <a:endParaRPr lang="zh-CN" altLang="en-US" sz="4400" dirty="0">
              <a:latin typeface="微软雅黑" panose="020B0503020204020204" pitchFamily="34" charset="-122"/>
              <a:ea typeface="微软雅黑" panose="020B0503020204020204" pitchFamily="34" charset="-122"/>
            </a:endParaRPr>
          </a:p>
        </p:txBody>
      </p:sp>
      <p:sp>
        <p:nvSpPr>
          <p:cNvPr id="9" name="矩形 8"/>
          <p:cNvSpPr/>
          <p:nvPr/>
        </p:nvSpPr>
        <p:spPr>
          <a:xfrm>
            <a:off x="3611174" y="2630631"/>
            <a:ext cx="5047917" cy="36870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4287511" y="2799174"/>
            <a:ext cx="369524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50000"/>
              </a:lnSpc>
            </a:pPr>
            <a:r>
              <a:rPr lang="en-US" altLang="zh-CN" dirty="0">
                <a:latin typeface="Times New Roman" panose="02020603050405020304" pitchFamily="18" charset="0"/>
              </a:rPr>
              <a:t>def weather():</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日期：</a:t>
            </a:r>
            <a:r>
              <a:rPr lang="en-US" altLang="zh-CN" dirty="0">
                <a:latin typeface="Times New Roman" panose="02020603050405020304" pitchFamily="18" charset="0"/>
              </a:rPr>
              <a:t>4</a:t>
            </a:r>
            <a:r>
              <a:rPr lang="zh-CN" altLang="zh-CN" dirty="0">
                <a:latin typeface="Times New Roman" panose="02020603050405020304" pitchFamily="18" charset="0"/>
              </a:rPr>
              <a:t>月</a:t>
            </a:r>
            <a:r>
              <a:rPr lang="en-US" altLang="zh-CN" dirty="0">
                <a:latin typeface="Times New Roman" panose="02020603050405020304" pitchFamily="18" charset="0"/>
              </a:rPr>
              <a:t>8</a:t>
            </a:r>
            <a:r>
              <a:rPr lang="zh-CN" altLang="zh-CN" dirty="0">
                <a:latin typeface="Times New Roman" panose="02020603050405020304" pitchFamily="18" charset="0"/>
              </a:rPr>
              <a:t>日</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温度：</a:t>
            </a:r>
            <a:r>
              <a:rPr lang="en-US" altLang="zh-CN" dirty="0">
                <a:latin typeface="Times New Roman" panose="02020603050405020304" pitchFamily="18" charset="0"/>
              </a:rPr>
              <a:t>14~28</a:t>
            </a:r>
            <a:r>
              <a:rPr lang="zh-CN" altLang="zh-CN" dirty="0">
                <a:latin typeface="Times New Roman" panose="02020603050405020304" pitchFamily="18" charset="0"/>
              </a:rPr>
              <a:t>℃</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空气状况：良</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函数定义之时可以设置参数列表，以实现更灵活的功能。</a:t>
            </a:r>
            <a:endParaRPr lang="zh-CN" altLang="en-US" sz="4400" dirty="0">
              <a:latin typeface="微软雅黑" panose="020B0503020204020204" pitchFamily="34" charset="-122"/>
              <a:ea typeface="微软雅黑" panose="020B0503020204020204" pitchFamily="34" charset="-122"/>
            </a:endParaRPr>
          </a:p>
        </p:txBody>
      </p:sp>
      <p:sp>
        <p:nvSpPr>
          <p:cNvPr id="9" name="矩形 8"/>
          <p:cNvSpPr/>
          <p:nvPr/>
        </p:nvSpPr>
        <p:spPr>
          <a:xfrm>
            <a:off x="1220258" y="3013236"/>
            <a:ext cx="7081852" cy="341631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1823905" y="3013236"/>
            <a:ext cx="587455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anose="02010600030101010101" pitchFamily="2" charset="-122"/>
              </a:defRPr>
            </a:lvl1pPr>
            <a:lvl2pPr>
              <a:defRPr sz="2400">
                <a:solidFill>
                  <a:schemeClr val="tx1"/>
                </a:solidFill>
                <a:latin typeface="等线" panose="02010600030101010101" charset="-122"/>
                <a:ea typeface="宋体" panose="02010600030101010101" pitchFamily="2" charset="-122"/>
              </a:defRPr>
            </a:lvl2pPr>
            <a:lvl3pPr>
              <a:defRPr sz="2400">
                <a:solidFill>
                  <a:schemeClr val="tx1"/>
                </a:solidFill>
                <a:latin typeface="等线" panose="02010600030101010101" charset="-122"/>
                <a:ea typeface="宋体" panose="02010600030101010101" pitchFamily="2" charset="-122"/>
              </a:defRPr>
            </a:lvl3pPr>
            <a:lvl4pPr>
              <a:defRPr sz="2400">
                <a:solidFill>
                  <a:schemeClr val="tx1"/>
                </a:solidFill>
                <a:latin typeface="等线" panose="02010600030101010101" charset="-122"/>
                <a:ea typeface="宋体" panose="02010600030101010101" pitchFamily="2" charset="-122"/>
              </a:defRPr>
            </a:lvl4pPr>
            <a:lvl5pPr>
              <a:defRPr sz="2400">
                <a:solidFill>
                  <a:schemeClr val="tx1"/>
                </a:solidFill>
                <a:latin typeface="等线" panose="02010600030101010101" charset="-122"/>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nSpc>
                <a:spcPct val="150000"/>
              </a:lnSpc>
            </a:pPr>
            <a:r>
              <a:rPr lang="en-US" altLang="zh-CN" dirty="0">
                <a:latin typeface="Times New Roman" panose="02020603050405020304" pitchFamily="18" charset="0"/>
              </a:rPr>
              <a:t>def modify_weather(today, temp, air_quality):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("*"*13)</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日期：</a:t>
            </a:r>
            <a:r>
              <a:rPr lang="en-US" altLang="zh-CN" dirty="0">
                <a:latin typeface="Times New Roman" panose="02020603050405020304" pitchFamily="18" charset="0"/>
              </a:rPr>
              <a:t>{today}")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温度：</a:t>
            </a:r>
            <a:r>
              <a:rPr lang="en-US" altLang="zh-CN" dirty="0">
                <a:latin typeface="Times New Roman" panose="02020603050405020304" pitchFamily="18" charset="0"/>
              </a:rPr>
              <a:t>{temp}")</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空气状况：</a:t>
            </a:r>
            <a:r>
              <a:rPr lang="en-US" altLang="zh-CN" dirty="0">
                <a:latin typeface="Times New Roman" panose="02020603050405020304" pitchFamily="18" charset="0"/>
              </a:rPr>
              <a:t>{air_quality}")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p:txBody>
      </p:sp>
      <p:cxnSp>
        <p:nvCxnSpPr>
          <p:cNvPr id="6" name="肘形连接符 5"/>
          <p:cNvCxnSpPr/>
          <p:nvPr/>
        </p:nvCxnSpPr>
        <p:spPr>
          <a:xfrm rot="16200000" flipH="1">
            <a:off x="6616152" y="1648084"/>
            <a:ext cx="624502" cy="4394152"/>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5479" y="3856774"/>
            <a:ext cx="1620957" cy="523220"/>
          </a:xfrm>
          <a:prstGeom prst="rect">
            <a:avLst/>
          </a:prstGeom>
          <a:noFill/>
        </p:spPr>
        <p:txBody>
          <a:bodyPr wrap="none" rtlCol="0">
            <a:spAutoFit/>
          </a:bodyPr>
          <a:lstStyle/>
          <a:p>
            <a:r>
              <a:rPr lang="zh-CN" altLang="en-US" sz="2800" b="1" dirty="0" smtClean="0">
                <a:latin typeface="宋体" panose="02010600030101010101" pitchFamily="2" charset="-122"/>
              </a:rPr>
              <a:t>形式参数</a:t>
            </a:r>
            <a:endParaRPr lang="zh-CN" altLang="en-US" sz="2800" b="1" dirty="0">
              <a:latin typeface="宋体" panose="02010600030101010101" pitchFamily="2" charset="-122"/>
            </a:endParaRPr>
          </a:p>
        </p:txBody>
      </p:sp>
      <p:cxnSp>
        <p:nvCxnSpPr>
          <p:cNvPr id="12" name="肘形连接符 11"/>
          <p:cNvCxnSpPr/>
          <p:nvPr/>
        </p:nvCxnSpPr>
        <p:spPr>
          <a:xfrm rot="16200000" flipH="1">
            <a:off x="7031203" y="2065672"/>
            <a:ext cx="585475" cy="360307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7605484" y="2639953"/>
            <a:ext cx="585475" cy="2454515"/>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583*158"/>
  <p:tag name="TABLE_ENDDRAG_RECT" val="210*365*583*158"/>
</p:tagLst>
</file>

<file path=ppt/tags/tag2.xml><?xml version="1.0" encoding="utf-8"?>
<p:tagLst xmlns:p="http://schemas.openxmlformats.org/presentationml/2006/main">
  <p:tag name="ISPRING_RESOURCE_PATHS_HASH_PRESENTER" val="d3ac61937118fd07dc71554fa9f45221dde7ad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6962</Words>
  <Application>WPS 演示</Application>
  <PresentationFormat>自定义</PresentationFormat>
  <Paragraphs>661</Paragraphs>
  <Slides>63</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0" baseType="lpstr">
      <vt:lpstr>Arial</vt:lpstr>
      <vt:lpstr>宋体</vt:lpstr>
      <vt:lpstr>Wingdings</vt:lpstr>
      <vt:lpstr>等线</vt:lpstr>
      <vt:lpstr>微软雅黑</vt:lpstr>
      <vt:lpstr>等线 Light</vt:lpstr>
      <vt:lpstr>Wingdings</vt:lpstr>
      <vt:lpstr>Times New Roman</vt:lpstr>
      <vt:lpstr>Impact</vt:lpstr>
      <vt:lpstr>黑体</vt:lpstr>
      <vt:lpstr>Arial Unicode MS</vt:lpstr>
      <vt:lpstr>Calibri</vt:lpstr>
      <vt:lpstr>楷体</vt:lpstr>
      <vt:lpstr>Palatino Linotype</vt:lpstr>
      <vt:lpstr>Courier New</vt:lpstr>
      <vt:lpstr>Office 主题​​</vt:lpstr>
      <vt:lpstr>Excel.Sheet.8</vt:lpstr>
      <vt:lpstr>第6章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函数使用实例1 : Max函数</vt:lpstr>
      <vt:lpstr>函数使用实例2 : 判断是否是素数的函数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函数中的语义错误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罗凌</cp:lastModifiedBy>
  <cp:revision>3297</cp:revision>
  <dcterms:created xsi:type="dcterms:W3CDTF">2016-08-25T05:35:00Z</dcterms:created>
  <dcterms:modified xsi:type="dcterms:W3CDTF">2022-04-26T03:18:32Z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50E85039830841E6A59C62A3489317C3</vt:lpwstr>
  </property>
</Properties>
</file>