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98" r:id="rId5"/>
    <p:sldId id="979" r:id="rId6"/>
    <p:sldId id="896" r:id="rId7"/>
    <p:sldId id="344" r:id="rId8"/>
    <p:sldId id="897" r:id="rId9"/>
    <p:sldId id="980" r:id="rId10"/>
    <p:sldId id="981" r:id="rId11"/>
    <p:sldId id="982" r:id="rId12"/>
    <p:sldId id="1003" r:id="rId13"/>
    <p:sldId id="921" r:id="rId14"/>
    <p:sldId id="983" r:id="rId15"/>
    <p:sldId id="984" r:id="rId16"/>
    <p:sldId id="985" r:id="rId17"/>
    <p:sldId id="986" r:id="rId18"/>
    <p:sldId id="987" r:id="rId19"/>
    <p:sldId id="1049" r:id="rId20"/>
    <p:sldId id="1050" r:id="rId21"/>
    <p:sldId id="988" r:id="rId22"/>
    <p:sldId id="1042" r:id="rId23"/>
    <p:sldId id="1043" r:id="rId24"/>
    <p:sldId id="1046" r:id="rId25"/>
    <p:sldId id="1047" r:id="rId26"/>
    <p:sldId id="949" r:id="rId27"/>
    <p:sldId id="1004" r:id="rId28"/>
    <p:sldId id="1048" r:id="rId29"/>
    <p:sldId id="989" r:id="rId30"/>
    <p:sldId id="1051" r:id="rId31"/>
    <p:sldId id="1052" r:id="rId32"/>
    <p:sldId id="1053" r:id="rId33"/>
    <p:sldId id="1054" r:id="rId34"/>
    <p:sldId id="1055" r:id="rId35"/>
    <p:sldId id="923" r:id="rId36"/>
    <p:sldId id="991" r:id="rId37"/>
    <p:sldId id="951" r:id="rId38"/>
    <p:sldId id="992" r:id="rId39"/>
    <p:sldId id="993" r:id="rId40"/>
    <p:sldId id="994" r:id="rId41"/>
    <p:sldId id="952" r:id="rId42"/>
    <p:sldId id="849" r:id="rId43"/>
    <p:sldId id="995" r:id="rId44"/>
    <p:sldId id="996" r:id="rId45"/>
    <p:sldId id="954" r:id="rId46"/>
    <p:sldId id="955" r:id="rId47"/>
    <p:sldId id="956" r:id="rId48"/>
    <p:sldId id="1056" r:id="rId49"/>
    <p:sldId id="1059" r:id="rId50"/>
    <p:sldId id="1060" r:id="rId51"/>
    <p:sldId id="1061" r:id="rId52"/>
    <p:sldId id="1057" r:id="rId53"/>
    <p:sldId id="1062" r:id="rId54"/>
    <p:sldId id="1063" r:id="rId55"/>
    <p:sldId id="1058" r:id="rId56"/>
    <p:sldId id="997" r:id="rId57"/>
    <p:sldId id="957" r:id="rId58"/>
    <p:sldId id="998" r:id="rId59"/>
    <p:sldId id="999" r:id="rId60"/>
    <p:sldId id="958" r:id="rId61"/>
    <p:sldId id="1000" r:id="rId62"/>
    <p:sldId id="959" r:id="rId63"/>
    <p:sldId id="1001" r:id="rId64"/>
    <p:sldId id="1002" r:id="rId65"/>
    <p:sldId id="978" r:id="rId66"/>
    <p:sldId id="1005" r:id="rId67"/>
    <p:sldId id="531" r:id="rId68"/>
    <p:sldId id="376" r:id="rId69"/>
  </p:sldIdLst>
  <p:sldSz cx="12192000" cy="6858000"/>
  <p:notesSz cx="6858000" cy="9144000"/>
  <p:custDataLst>
    <p:tags r:id="rId73"/>
  </p:custDataLst>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5pPr>
    <a:lvl6pPr marL="2286000" algn="l" defTabSz="914400" rtl="0" eaLnBrk="1" latinLnBrk="0" hangingPunct="1">
      <a:defRPr sz="2400" kern="1200">
        <a:solidFill>
          <a:schemeClr val="tx1"/>
        </a:solidFill>
        <a:latin typeface="等线" panose="02010600030101010101" charset="-122"/>
        <a:ea typeface="宋体" panose="02010600030101010101" pitchFamily="2" charset="-122"/>
        <a:cs typeface="+mn-cs"/>
      </a:defRPr>
    </a:lvl6pPr>
    <a:lvl7pPr marL="2743200" algn="l" defTabSz="914400" rtl="0" eaLnBrk="1" latinLnBrk="0" hangingPunct="1">
      <a:defRPr sz="2400" kern="1200">
        <a:solidFill>
          <a:schemeClr val="tx1"/>
        </a:solidFill>
        <a:latin typeface="等线" panose="02010600030101010101" charset="-122"/>
        <a:ea typeface="宋体" panose="02010600030101010101" pitchFamily="2" charset="-122"/>
        <a:cs typeface="+mn-cs"/>
      </a:defRPr>
    </a:lvl7pPr>
    <a:lvl8pPr marL="3200400" algn="l" defTabSz="914400" rtl="0" eaLnBrk="1" latinLnBrk="0" hangingPunct="1">
      <a:defRPr sz="2400" kern="1200">
        <a:solidFill>
          <a:schemeClr val="tx1"/>
        </a:solidFill>
        <a:latin typeface="等线" panose="02010600030101010101" charset="-122"/>
        <a:ea typeface="宋体" panose="02010600030101010101" pitchFamily="2" charset="-122"/>
        <a:cs typeface="+mn-cs"/>
      </a:defRPr>
    </a:lvl8pPr>
    <a:lvl9pPr marL="3657600" algn="l" defTabSz="914400" rtl="0" eaLnBrk="1" latinLnBrk="0" hangingPunct="1">
      <a:defRPr sz="2400" kern="1200">
        <a:solidFill>
          <a:schemeClr val="tx1"/>
        </a:solidFill>
        <a:latin typeface="等线" panose="02010600030101010101"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snapToGrid="0">
      <p:cViewPr>
        <p:scale>
          <a:sx n="69" d="100"/>
          <a:sy n="69" d="100"/>
        </p:scale>
        <p:origin x="-258" y="-264"/>
      </p:cViewPr>
      <p:guideLst>
        <p:guide orient="horz" pos="2106"/>
        <p:guide pos="3844"/>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gs" Target="tags/tag3.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panose="02010600030101010101" charset="-122"/>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panose="02010600030101010101" charset="-122"/>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panose="02010600030101010101" charset="-122"/>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B4283E0F-74FB-4CF6-B92F-BA0D3B768B7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fld id="{666C4432-86B1-44C8-B144-754EE8881D6E}" type="slidenum">
              <a:rPr lang="zh-CN" altLang="en-US" sz="120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36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a:solidFill>
              <a:srgbClr val="000000">
                <a:alpha val="100000"/>
              </a:srgbClr>
            </a:solidFill>
            <a:miter lim="800000"/>
          </a:ln>
        </p:spPr>
      </p:sp>
      <p:sp>
        <p:nvSpPr>
          <p:cNvPr id="5734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a:solidFill>
              <a:srgbClr val="000000">
                <a:alpha val="100000"/>
              </a:srgbClr>
            </a:solidFill>
            <a:miter lim="800000"/>
          </a:ln>
        </p:spPr>
      </p:sp>
      <p:sp>
        <p:nvSpPr>
          <p:cNvPr id="59395"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a:solidFill>
              <a:srgbClr val="000000">
                <a:alpha val="100000"/>
              </a:srgbClr>
            </a:solidFill>
            <a:miter lim="800000"/>
          </a:ln>
        </p:spPr>
      </p:sp>
      <p:sp>
        <p:nvSpPr>
          <p:cNvPr id="2457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黑体" panose="02010609060101010101" pitchFamily="49" charset="-122"/>
              </a:rPr>
            </a:fld>
            <a:endParaRPr lang="zh-CN" altLang="en-US" sz="1200" dirty="0">
              <a:latin typeface="Calibri" panose="020F0502020204030204" charset="0"/>
              <a:ea typeface="黑体" panose="020106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fld>
            <a:endParaRPr lang="zh-CN" altLang="en-US"/>
          </a:p>
        </p:txBody>
      </p:sp>
      <p:pic>
        <p:nvPicPr>
          <p:cNvPr id="7" name="图片 6"/>
          <p:cNvPicPr>
            <a:picLocks noChangeAspect="1"/>
          </p:cNvPicPr>
          <p:nvPr userDrawn="1"/>
        </p:nvPicPr>
        <p:blipFill>
          <a:blip r:embed="rId2"/>
          <a:stretch>
            <a:fillRect/>
          </a:stretch>
        </p:blipFill>
        <p:spPr>
          <a:xfrm>
            <a:off x="7934325" y="389255"/>
            <a:ext cx="4130675" cy="6769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fld>
            <a:endParaRPr lang="zh-CN" altLang="en-US"/>
          </a:p>
        </p:txBody>
      </p:sp>
      <p:pic>
        <p:nvPicPr>
          <p:cNvPr id="5" name="图片 4"/>
          <p:cNvPicPr>
            <a:picLocks noChangeAspect="1"/>
          </p:cNvPicPr>
          <p:nvPr userDrawn="1"/>
        </p:nvPicPr>
        <p:blipFill>
          <a:blip r:embed="rId2"/>
          <a:stretch>
            <a:fillRect/>
          </a:stretch>
        </p:blipFill>
        <p:spPr>
          <a:xfrm>
            <a:off x="7331075" y="222250"/>
            <a:ext cx="4715510" cy="7747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panose="02010600030101010101" charset="-122"/>
                <a:ea typeface="等线" panose="02010600030101010101"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等线" panose="02010600030101010101" charset="-122"/>
              </a:defRPr>
            </a:lvl1pPr>
          </a:lstStyle>
          <a:p>
            <a:fld id="{5558DAD5-D431-48DD-BB7C-9F90A0AF82BA}" type="slidenum">
              <a:rPr lang="zh-CN" altLang="en-US"/>
            </a:fld>
            <a:endParaRPr lang="zh-CN" altLang="en-US"/>
          </a:p>
        </p:txBody>
      </p:sp>
      <p:pic>
        <p:nvPicPr>
          <p:cNvPr id="1031" name="图片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panose="02010600030101010101" charset="-122"/>
        </a:defRPr>
      </a:lvl1pPr>
      <a:lvl2pPr algn="l" rtl="0" fontAlgn="base">
        <a:lnSpc>
          <a:spcPct val="90000"/>
        </a:lnSpc>
        <a:spcBef>
          <a:spcPct val="0"/>
        </a:spcBef>
        <a:spcAft>
          <a:spcPct val="0"/>
        </a:spcAft>
        <a:defRPr sz="4400">
          <a:solidFill>
            <a:schemeClr val="tx1"/>
          </a:solidFill>
          <a:latin typeface="等线 Light" panose="02010600030101010101" charset="-122"/>
          <a:ea typeface="宋体" panose="02010600030101010101" pitchFamily="2" charset="-122"/>
          <a:cs typeface="等线 Light" panose="02010600030101010101" charset="-122"/>
        </a:defRPr>
      </a:lvl2pPr>
      <a:lvl3pPr algn="l" rtl="0" fontAlgn="base">
        <a:lnSpc>
          <a:spcPct val="90000"/>
        </a:lnSpc>
        <a:spcBef>
          <a:spcPct val="0"/>
        </a:spcBef>
        <a:spcAft>
          <a:spcPct val="0"/>
        </a:spcAft>
        <a:defRPr sz="4400">
          <a:solidFill>
            <a:schemeClr val="tx1"/>
          </a:solidFill>
          <a:latin typeface="等线 Light" panose="02010600030101010101" charset="-122"/>
          <a:ea typeface="宋体" panose="02010600030101010101" pitchFamily="2" charset="-122"/>
          <a:cs typeface="等线 Light" panose="02010600030101010101" charset="-122"/>
        </a:defRPr>
      </a:lvl3pPr>
      <a:lvl4pPr algn="l" rtl="0" fontAlgn="base">
        <a:lnSpc>
          <a:spcPct val="90000"/>
        </a:lnSpc>
        <a:spcBef>
          <a:spcPct val="0"/>
        </a:spcBef>
        <a:spcAft>
          <a:spcPct val="0"/>
        </a:spcAft>
        <a:defRPr sz="4400">
          <a:solidFill>
            <a:schemeClr val="tx1"/>
          </a:solidFill>
          <a:latin typeface="等线 Light" panose="02010600030101010101" charset="-122"/>
          <a:ea typeface="宋体" panose="02010600030101010101" pitchFamily="2" charset="-122"/>
          <a:cs typeface="等线 Light" panose="02010600030101010101" charset="-122"/>
        </a:defRPr>
      </a:lvl4pPr>
      <a:lvl5pPr algn="l" rtl="0" fontAlgn="base">
        <a:lnSpc>
          <a:spcPct val="90000"/>
        </a:lnSpc>
        <a:spcBef>
          <a:spcPct val="0"/>
        </a:spcBef>
        <a:spcAft>
          <a:spcPct val="0"/>
        </a:spcAft>
        <a:defRPr sz="4400">
          <a:solidFill>
            <a:schemeClr val="tx1"/>
          </a:solidFill>
          <a:latin typeface="等线 Light" panose="02010600030101010101" charset="-122"/>
          <a:ea typeface="宋体" panose="02010600030101010101" pitchFamily="2" charset="-122"/>
          <a:cs typeface="等线 Light" panose="02010600030101010101" charset="-122"/>
        </a:defRPr>
      </a:lvl5pPr>
      <a:lvl6pPr marL="4572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6pPr>
      <a:lvl7pPr marL="9144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7pPr>
      <a:lvl8pPr marL="13716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8pPr>
      <a:lvl9pPr marL="18288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anose="020B0503020204020204" pitchFamily="34" charset="-122"/>
                <a:ea typeface="微软雅黑" panose="020B0503020204020204" pitchFamily="34" charset="-122"/>
              </a:rPr>
              <a:t>第</a:t>
            </a:r>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章</a:t>
            </a:r>
            <a:r>
              <a:rPr lang="en-US" altLang="zh-CN" dirty="0" smtClean="0">
                <a:latin typeface="微软雅黑" panose="020B0503020204020204" pitchFamily="34" charset="-122"/>
                <a:ea typeface="微软雅黑" panose="020B0503020204020204" pitchFamily="34" charset="-122"/>
              </a:rPr>
              <a:t> </a:t>
            </a:r>
            <a:r>
              <a:rPr lang="zh-CN" altLang="zh-CN" dirty="0" smtClean="0"/>
              <a:t>文</a:t>
            </a:r>
            <a:r>
              <a:rPr lang="zh-CN" altLang="zh-CN" dirty="0"/>
              <a:t>件与文件路径操作</a:t>
            </a:r>
            <a:endParaRPr lang="zh-CN" altLang="en-US" dirty="0" smtClean="0">
              <a:latin typeface="微软雅黑" panose="020B0503020204020204" pitchFamily="34" charset="-122"/>
              <a:ea typeface="微软雅黑" panose="020B0503020204020204" pitchFamily="34" charset="-122"/>
            </a:endParaRPr>
          </a:p>
        </p:txBody>
      </p:sp>
      <p:pic>
        <p:nvPicPr>
          <p:cNvPr id="512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6373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smtClean="0">
                <a:solidFill>
                  <a:srgbClr val="2E75B6"/>
                </a:solidFill>
                <a:latin typeface="微软雅黑" panose="020B0503020204020204" pitchFamily="34" charset="-122"/>
                <a:ea typeface="微软雅黑" panose="020B0503020204020204" pitchFamily="34" charset="-122"/>
              </a:rPr>
              <a:t>文</a:t>
            </a:r>
            <a:r>
              <a:rPr lang="zh-CN" altLang="zh-CN" sz="2000" b="1" dirty="0">
                <a:solidFill>
                  <a:srgbClr val="2E75B6"/>
                </a:solidFill>
                <a:latin typeface="微软雅黑" panose="020B0503020204020204" pitchFamily="34" charset="-122"/>
                <a:ea typeface="微软雅黑" panose="020B0503020204020204" pitchFamily="34" charset="-122"/>
              </a:rPr>
              <a:t>件的打开和关闭</a:t>
            </a:r>
            <a:endPar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smtClean="0">
                <a:solidFill>
                  <a:srgbClr val="2E75B6"/>
                </a:solidFill>
                <a:latin typeface="微软雅黑" panose="020B0503020204020204" pitchFamily="34" charset="-122"/>
                <a:ea typeface="微软雅黑" panose="020B0503020204020204" pitchFamily="34" charset="-122"/>
              </a:rPr>
              <a:t>从</a:t>
            </a:r>
            <a:r>
              <a:rPr lang="zh-CN" altLang="zh-CN" sz="2000" b="1" dirty="0">
                <a:solidFill>
                  <a:srgbClr val="2E75B6"/>
                </a:solidFill>
                <a:latin typeface="微软雅黑" panose="020B0503020204020204" pitchFamily="34" charset="-122"/>
                <a:ea typeface="微软雅黑" panose="020B0503020204020204" pitchFamily="34" charset="-122"/>
              </a:rPr>
              <a:t>文件中读取数据</a:t>
            </a:r>
            <a:endParaRPr lang="en-US" altLang="zh-CN" sz="2000" b="1" dirty="0">
              <a:solidFill>
                <a:srgbClr val="2E75B6"/>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smtClean="0">
                <a:solidFill>
                  <a:srgbClr val="2E75B6"/>
                </a:solidFill>
                <a:latin typeface="微软雅黑" panose="020B0503020204020204" pitchFamily="34" charset="-122"/>
                <a:ea typeface="微软雅黑" panose="020B0503020204020204" pitchFamily="34" charset="-122"/>
              </a:rPr>
              <a:t>向</a:t>
            </a:r>
            <a:r>
              <a:rPr lang="zh-CN" altLang="zh-CN" sz="2000" b="1" dirty="0">
                <a:solidFill>
                  <a:srgbClr val="2E75B6"/>
                </a:solidFill>
                <a:latin typeface="微软雅黑" panose="020B0503020204020204" pitchFamily="34" charset="-122"/>
                <a:ea typeface="微软雅黑" panose="020B0503020204020204" pitchFamily="34" charset="-122"/>
              </a:rPr>
              <a:t>文件写入数据</a:t>
            </a:r>
            <a:endParaRPr lang="en-US" altLang="zh-CN" sz="2000" b="1" dirty="0">
              <a:solidFill>
                <a:srgbClr val="2E75B6"/>
              </a:solidFill>
              <a:latin typeface="微软雅黑" panose="020B0503020204020204" pitchFamily="34" charset="-122"/>
              <a:ea typeface="微软雅黑" panose="020B0503020204020204" pitchFamily="34" charset="-122"/>
            </a:endParaRPr>
          </a:p>
        </p:txBody>
      </p:sp>
      <p:sp>
        <p:nvSpPr>
          <p:cNvPr id="8" name="矩形 2"/>
          <p:cNvSpPr>
            <a:spLocks noChangeArrowheads="1"/>
          </p:cNvSpPr>
          <p:nvPr/>
        </p:nvSpPr>
        <p:spPr bwMode="auto">
          <a:xfrm>
            <a:off x="8797635" y="4996067"/>
            <a:ext cx="281247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smtClean="0">
                <a:solidFill>
                  <a:srgbClr val="2E75B6"/>
                </a:solidFill>
                <a:latin typeface="微软雅黑" panose="020B0503020204020204" pitchFamily="34" charset="-122"/>
                <a:ea typeface="微软雅黑" panose="020B0503020204020204" pitchFamily="34" charset="-122"/>
              </a:rPr>
              <a:t>文</a:t>
            </a:r>
            <a:r>
              <a:rPr lang="zh-CN" altLang="zh-CN" sz="2000" b="1" dirty="0">
                <a:solidFill>
                  <a:srgbClr val="2E75B6"/>
                </a:solidFill>
                <a:latin typeface="微软雅黑" panose="020B0503020204020204" pitchFamily="34" charset="-122"/>
                <a:ea typeface="微软雅黑" panose="020B0503020204020204" pitchFamily="34" charset="-122"/>
              </a:rPr>
              <a:t>件的定位读取</a:t>
            </a:r>
            <a:endParaRPr lang="en-US" altLang="zh-CN" sz="2000" b="1" dirty="0">
              <a:solidFill>
                <a:srgbClr val="2E75B6"/>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smtClean="0">
                <a:solidFill>
                  <a:srgbClr val="2E75B6"/>
                </a:solidFill>
                <a:latin typeface="微软雅黑" panose="020B0503020204020204" pitchFamily="34" charset="-122"/>
                <a:ea typeface="微软雅黑" panose="020B0503020204020204" pitchFamily="34" charset="-122"/>
              </a:rPr>
              <a:t>文</a:t>
            </a:r>
            <a:r>
              <a:rPr lang="zh-CN" altLang="zh-CN" sz="2000" b="1" dirty="0">
                <a:solidFill>
                  <a:srgbClr val="2E75B6"/>
                </a:solidFill>
                <a:latin typeface="微软雅黑" panose="020B0503020204020204" pitchFamily="34" charset="-122"/>
                <a:ea typeface="微软雅黑" panose="020B0503020204020204" pitchFamily="34" charset="-122"/>
              </a:rPr>
              <a:t>件的拷贝与重命名</a:t>
            </a:r>
            <a:endParaRPr lang="en-US" altLang="zh-CN" sz="2000" b="1" dirty="0">
              <a:solidFill>
                <a:srgbClr val="2E75B6"/>
              </a:solidFill>
              <a:latin typeface="微软雅黑" panose="020B0503020204020204" pitchFamily="34" charset="-122"/>
              <a:ea typeface="微软雅黑" panose="020B0503020204020204" pitchFamily="34" charset="-122"/>
            </a:endParaRPr>
          </a:p>
          <a:p>
            <a:pPr>
              <a:lnSpc>
                <a:spcPct val="150000"/>
              </a:lnSpc>
            </a:pPr>
            <a:r>
              <a:rPr lang="en-US" altLang="zh-CN" sz="2000" b="1" dirty="0" smtClean="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smtClean="0">
                <a:solidFill>
                  <a:srgbClr val="2E75B6"/>
                </a:solidFill>
                <a:latin typeface="微软雅黑" panose="020B0503020204020204" pitchFamily="34" charset="-122"/>
                <a:ea typeface="微软雅黑" panose="020B0503020204020204" pitchFamily="34" charset="-122"/>
              </a:rPr>
              <a:t>目</a:t>
            </a:r>
            <a:r>
              <a:rPr lang="zh-CN" altLang="zh-CN" sz="2000" b="1" dirty="0">
                <a:solidFill>
                  <a:srgbClr val="2E75B6"/>
                </a:solidFill>
                <a:latin typeface="微软雅黑" panose="020B0503020204020204" pitchFamily="34" charset="-122"/>
                <a:ea typeface="微软雅黑" panose="020B0503020204020204" pitchFamily="34" charset="-122"/>
              </a:rPr>
              <a:t>录</a:t>
            </a:r>
            <a:r>
              <a:rPr lang="zh-CN" altLang="en-US" sz="2000" b="1" dirty="0">
                <a:solidFill>
                  <a:srgbClr val="2E75B6"/>
                </a:solidFill>
                <a:latin typeface="微软雅黑" panose="020B0503020204020204" pitchFamily="34" charset="-122"/>
                <a:ea typeface="微软雅黑" panose="020B0503020204020204" pitchFamily="34" charset="-122"/>
              </a:rPr>
              <a:t>与文件</a:t>
            </a:r>
            <a:r>
              <a:rPr lang="zh-CN" altLang="en-US" sz="2000" b="1" dirty="0" smtClean="0">
                <a:solidFill>
                  <a:srgbClr val="2E75B6"/>
                </a:solidFill>
                <a:latin typeface="微软雅黑" panose="020B0503020204020204" pitchFamily="34" charset="-122"/>
                <a:ea typeface="微软雅黑" panose="020B0503020204020204" pitchFamily="34" charset="-122"/>
              </a:rPr>
              <a:t>路径</a:t>
            </a:r>
            <a:r>
              <a:rPr lang="zh-CN" altLang="zh-CN" sz="2000" b="1" dirty="0">
                <a:solidFill>
                  <a:srgbClr val="2E75B6"/>
                </a:solidFill>
                <a:latin typeface="微软雅黑" panose="020B0503020204020204" pitchFamily="34" charset="-122"/>
                <a:ea typeface="微软雅黑" panose="020B0503020204020204" pitchFamily="34" charset="-122"/>
              </a:rPr>
              <a:t>操作</a:t>
            </a:r>
            <a:endPar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943985" y="664845"/>
            <a:ext cx="4488815" cy="92265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打开文件</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文件打开模式可搭配使用</a:t>
            </a:r>
            <a:r>
              <a:rPr lang="zh-CN" altLang="en-US" sz="4400" dirty="0">
                <a:latin typeface="微软雅黑" panose="020B0503020204020204" pitchFamily="34" charset="-122"/>
                <a:ea typeface="微软雅黑" panose="020B0503020204020204" pitchFamily="34" charset="-122"/>
              </a:rPr>
              <a:t>，</a:t>
            </a:r>
            <a:r>
              <a:rPr lang="zh-CN" altLang="zh-CN" sz="4400" dirty="0">
                <a:latin typeface="微软雅黑" panose="020B0503020204020204" pitchFamily="34" charset="-122"/>
                <a:ea typeface="微软雅黑" panose="020B0503020204020204" pitchFamily="34" charset="-122"/>
              </a:rPr>
              <a:t>如</a:t>
            </a:r>
            <a:r>
              <a:rPr lang="zh-CN" altLang="en-US" sz="4400" dirty="0">
                <a:latin typeface="微软雅黑" panose="020B0503020204020204" pitchFamily="34" charset="-122"/>
                <a:ea typeface="微软雅黑" panose="020B0503020204020204" pitchFamily="34" charset="-122"/>
              </a:rPr>
              <a:t>下表</a:t>
            </a:r>
            <a:r>
              <a:rPr lang="zh-CN" altLang="zh-CN" sz="4400" dirty="0">
                <a:latin typeface="微软雅黑" panose="020B0503020204020204" pitchFamily="34" charset="-122"/>
                <a:ea typeface="微软雅黑" panose="020B0503020204020204" pitchFamily="34" charset="-122"/>
              </a:rPr>
              <a:t>所示为常用的搭配。</a:t>
            </a:r>
            <a:endParaRPr lang="zh-CN" altLang="en-US" sz="4400"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1853" y="3066313"/>
            <a:ext cx="5186390" cy="33958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关闭文件</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1"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close()</a:t>
            </a:r>
            <a:r>
              <a:rPr lang="zh-CN" altLang="zh-CN" sz="4400" dirty="0">
                <a:latin typeface="微软雅黑" panose="020B0503020204020204" pitchFamily="34" charset="-122"/>
                <a:ea typeface="微软雅黑" panose="020B0503020204020204" pitchFamily="34" charset="-122"/>
              </a:rPr>
              <a:t>方法用于关闭文件，该方</a:t>
            </a:r>
            <a:r>
              <a:rPr lang="zh-CN" altLang="zh-CN" sz="4400" dirty="0" smtClean="0">
                <a:latin typeface="微软雅黑" panose="020B0503020204020204" pitchFamily="34" charset="-122"/>
                <a:ea typeface="微软雅黑" panose="020B0503020204020204" pitchFamily="34" charset="-122"/>
              </a:rPr>
              <a:t>法没有参</a:t>
            </a:r>
            <a:r>
              <a:rPr lang="zh-CN" altLang="zh-CN" sz="4400" dirty="0">
                <a:latin typeface="微软雅黑" panose="020B0503020204020204" pitchFamily="34" charset="-122"/>
                <a:ea typeface="微软雅黑" panose="020B0503020204020204" pitchFamily="34" charset="-122"/>
              </a:rPr>
              <a:t>数，直接调用即可。</a:t>
            </a:r>
            <a:endParaRPr lang="zh-CN" altLang="en-US" sz="4400" dirty="0">
              <a:latin typeface="微软雅黑" panose="020B0503020204020204" pitchFamily="34" charset="-122"/>
              <a:ea typeface="微软雅黑" panose="020B0503020204020204" pitchFamily="34" charset="-122"/>
            </a:endParaRPr>
          </a:p>
        </p:txBody>
      </p:sp>
      <p:sp>
        <p:nvSpPr>
          <p:cNvPr id="12" name="矩形 11"/>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4515224" y="3416839"/>
            <a:ext cx="3355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en-US" sz="3600" dirty="0" smtClean="0">
                <a:latin typeface="Times New Roman" panose="02020603050405020304" pitchFamily="18" charset="0"/>
              </a:rPr>
              <a:t>文件对象</a:t>
            </a:r>
            <a:r>
              <a:rPr lang="en-US" altLang="zh-CN" sz="3600" dirty="0" smtClean="0">
                <a:latin typeface="Times New Roman" panose="02020603050405020304" pitchFamily="18" charset="0"/>
              </a:rPr>
              <a:t>.</a:t>
            </a:r>
            <a:r>
              <a:rPr lang="en-US" altLang="zh-CN" sz="3600" dirty="0">
                <a:latin typeface="Times New Roman" panose="02020603050405020304" pitchFamily="18" charset="0"/>
              </a:rPr>
              <a:t>close()                  </a:t>
            </a:r>
            <a:endParaRPr lang="zh-CN" altLang="zh-CN" sz="36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关闭文件</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2054225" y="1990165"/>
            <a:ext cx="9604375" cy="4020669"/>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175" y="1311369"/>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
          <p:cNvSpPr>
            <a:spLocks noChangeArrowheads="1"/>
          </p:cNvSpPr>
          <p:nvPr/>
        </p:nvSpPr>
        <p:spPr bwMode="auto">
          <a:xfrm>
            <a:off x="2673351" y="2263026"/>
            <a:ext cx="8554944"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3200" dirty="0" smtClean="0">
                <a:latin typeface="黑体" panose="02010609060101010101" pitchFamily="49" charset="-122"/>
                <a:ea typeface="黑体" panose="02010609060101010101" pitchFamily="49" charset="-122"/>
              </a:rPr>
              <a:t>程</a:t>
            </a:r>
            <a:r>
              <a:rPr lang="zh-CN" altLang="zh-CN" sz="3200" dirty="0" smtClean="0">
                <a:latin typeface="黑体" panose="02010609060101010101" pitchFamily="49" charset="-122"/>
                <a:ea typeface="黑体" panose="02010609060101010101" pitchFamily="49" charset="-122"/>
              </a:rPr>
              <a:t>序</a:t>
            </a:r>
            <a:r>
              <a:rPr lang="zh-CN" altLang="zh-CN" sz="3200" dirty="0">
                <a:latin typeface="黑体" panose="02010609060101010101" pitchFamily="49" charset="-122"/>
                <a:ea typeface="黑体" panose="02010609060101010101" pitchFamily="49" charset="-122"/>
              </a:rPr>
              <a:t>执行完毕后，系统会自动关闭由该程序打开的文件，但计算机中可打开的文件数量是有限的，每打开一个文件，可打开文件数量就减一；打开的文件占用系统资源，若打开的文件过多，会降低系统性能。因此，编写程序时应</a:t>
            </a:r>
            <a:r>
              <a:rPr lang="zh-CN" altLang="zh-CN" sz="3200" dirty="0">
                <a:solidFill>
                  <a:srgbClr val="FF0000"/>
                </a:solidFill>
                <a:latin typeface="黑体" panose="02010609060101010101" pitchFamily="49" charset="-122"/>
                <a:ea typeface="黑体" panose="02010609060101010101" pitchFamily="49" charset="-122"/>
              </a:rPr>
              <a:t>使用</a:t>
            </a:r>
            <a:r>
              <a:rPr lang="en-US" altLang="zh-CN" sz="3200" dirty="0">
                <a:solidFill>
                  <a:srgbClr val="FF0000"/>
                </a:solidFill>
                <a:latin typeface="黑体" panose="02010609060101010101" pitchFamily="49" charset="-122"/>
                <a:ea typeface="黑体" panose="02010609060101010101" pitchFamily="49" charset="-122"/>
              </a:rPr>
              <a:t>close()</a:t>
            </a:r>
            <a:r>
              <a:rPr lang="zh-CN" altLang="zh-CN" sz="3200" dirty="0">
                <a:solidFill>
                  <a:srgbClr val="FF0000"/>
                </a:solidFill>
                <a:latin typeface="黑体" panose="02010609060101010101" pitchFamily="49" charset="-122"/>
                <a:ea typeface="黑体" panose="02010609060101010101" pitchFamily="49" charset="-122"/>
              </a:rPr>
              <a:t>方法主动关闭不再使用的文件</a:t>
            </a:r>
            <a:r>
              <a:rPr lang="zh-CN" altLang="zh-CN"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文件的打开和关闭</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02   </a:t>
            </a:r>
            <a:r>
              <a:rPr lang="zh-CN" altLang="zh-CN" sz="2800" dirty="0" smtClean="0">
                <a:solidFill>
                  <a:schemeClr val="bg1"/>
                </a:solidFill>
                <a:latin typeface="Impact" panose="020B0806030902050204" pitchFamily="34" charset="0"/>
                <a:ea typeface="微软雅黑" panose="020B0503020204020204" pitchFamily="34" charset="-122"/>
              </a:rPr>
              <a:t>从</a:t>
            </a:r>
            <a:r>
              <a:rPr lang="zh-CN" altLang="zh-CN" sz="2800" dirty="0">
                <a:solidFill>
                  <a:schemeClr val="bg1"/>
                </a:solidFill>
                <a:latin typeface="Impact" panose="020B0806030902050204" pitchFamily="34" charset="0"/>
                <a:ea typeface="微软雅黑" panose="020B0503020204020204" pitchFamily="34" charset="-122"/>
              </a:rPr>
              <a:t>文件中读取数据</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向</a:t>
            </a:r>
            <a:r>
              <a:rPr lang="zh-CN" altLang="zh-CN" sz="2800" dirty="0">
                <a:solidFill>
                  <a:srgbClr val="595959"/>
                </a:solidFill>
                <a:latin typeface="Impact" panose="020B0806030902050204" pitchFamily="34" charset="0"/>
                <a:ea typeface="微软雅黑" panose="020B0503020204020204" pitchFamily="34" charset="-122"/>
              </a:rPr>
              <a:t>文件写入数据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件的定位读取</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件的拷贝与重命名</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06    </a:t>
            </a:r>
            <a:r>
              <a:rPr lang="zh-CN" altLang="zh-CN" sz="2800" dirty="0" smtClean="0">
                <a:solidFill>
                  <a:srgbClr val="595959"/>
                </a:solidFill>
                <a:latin typeface="Impact" panose="020B0806030902050204" pitchFamily="34" charset="0"/>
                <a:ea typeface="微软雅黑" panose="020B0503020204020204" pitchFamily="34" charset="-122"/>
              </a:rPr>
              <a:t>目</a:t>
            </a:r>
            <a:r>
              <a:rPr lang="zh-CN" altLang="zh-CN" sz="2800" dirty="0">
                <a:solidFill>
                  <a:srgbClr val="595959"/>
                </a:solidFill>
                <a:latin typeface="Impact" panose="020B0806030902050204" pitchFamily="34" charset="0"/>
                <a:ea typeface="微软雅黑" panose="020B0503020204020204" pitchFamily="34" charset="-122"/>
              </a:rPr>
              <a:t>录操作</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文件的读取</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7" name="文本框 2"/>
          <p:cNvSpPr txBox="1">
            <a:spLocks noChangeArrowheads="1"/>
          </p:cNvSpPr>
          <p:nvPr/>
        </p:nvSpPr>
        <p:spPr bwMode="auto">
          <a:xfrm>
            <a:off x="4349243" y="3451633"/>
            <a:ext cx="37528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en-US" sz="3200" dirty="0" smtClean="0">
                <a:latin typeface="Times New Roman" panose="02020603050405020304" pitchFamily="18" charset="0"/>
              </a:rPr>
              <a:t>文件对象</a:t>
            </a:r>
            <a:r>
              <a:rPr lang="en-US" altLang="zh-CN" sz="3200" dirty="0" smtClean="0">
                <a:latin typeface="Times New Roman" panose="02020603050405020304" pitchFamily="18" charset="0"/>
              </a:rPr>
              <a:t>.</a:t>
            </a:r>
            <a:r>
              <a:rPr lang="en-US" altLang="zh-CN" sz="3200" dirty="0">
                <a:latin typeface="Times New Roman" panose="02020603050405020304" pitchFamily="18" charset="0"/>
              </a:rPr>
              <a:t>read([size])  </a:t>
            </a:r>
            <a:endParaRPr lang="zh-CN" altLang="zh-CN" sz="3200" dirty="0">
              <a:latin typeface="Times New Roman" panose="02020603050405020304" pitchFamily="18" charset="0"/>
            </a:endParaRPr>
          </a:p>
        </p:txBody>
      </p:sp>
      <p:sp>
        <p:nvSpPr>
          <p:cNvPr id="12" name="矩形 2"/>
          <p:cNvSpPr>
            <a:spLocks noChangeArrowheads="1"/>
          </p:cNvSpPr>
          <p:nvPr/>
        </p:nvSpPr>
        <p:spPr bwMode="auto">
          <a:xfrm>
            <a:off x="2193978" y="4281729"/>
            <a:ext cx="787827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3200" dirty="0" smtClean="0">
                <a:latin typeface="楷体" panose="02010609060101010101" pitchFamily="49" charset="-122"/>
                <a:ea typeface="楷体" panose="02010609060101010101" pitchFamily="49" charset="-122"/>
              </a:rPr>
              <a:t>参数</a:t>
            </a:r>
            <a:r>
              <a:rPr lang="en-US" altLang="zh-CN" sz="3200" dirty="0" smtClean="0">
                <a:latin typeface="楷体" panose="02010609060101010101" pitchFamily="49" charset="-122"/>
                <a:ea typeface="楷体" panose="02010609060101010101" pitchFamily="49" charset="-122"/>
              </a:rPr>
              <a:t>size</a:t>
            </a:r>
            <a:r>
              <a:rPr lang="zh-CN" altLang="en-US" sz="3200" dirty="0" smtClean="0">
                <a:latin typeface="楷体" panose="02010609060101010101" pitchFamily="49" charset="-122"/>
                <a:ea typeface="楷体" panose="02010609060101010101" pitchFamily="49" charset="-122"/>
              </a:rPr>
              <a:t>表示设置的</a:t>
            </a:r>
            <a:r>
              <a:rPr lang="zh-CN" altLang="zh-CN" sz="3200" dirty="0" smtClean="0">
                <a:latin typeface="楷体" panose="02010609060101010101" pitchFamily="49" charset="-122"/>
                <a:ea typeface="楷体" panose="02010609060101010101" pitchFamily="49" charset="-122"/>
              </a:rPr>
              <a:t>读</a:t>
            </a:r>
            <a:r>
              <a:rPr lang="zh-CN" altLang="zh-CN" sz="3200" dirty="0">
                <a:latin typeface="楷体" panose="02010609060101010101" pitchFamily="49" charset="-122"/>
                <a:ea typeface="楷体" panose="02010609060101010101" pitchFamily="49" charset="-122"/>
              </a:rPr>
              <a:t>取数据的字节</a:t>
            </a:r>
            <a:r>
              <a:rPr lang="zh-CN" altLang="zh-CN" sz="3200" dirty="0" smtClean="0">
                <a:latin typeface="楷体" panose="02010609060101010101" pitchFamily="49" charset="-122"/>
                <a:ea typeface="楷体" panose="02010609060101010101" pitchFamily="49" charset="-122"/>
              </a:rPr>
              <a:t>数</a:t>
            </a:r>
            <a:r>
              <a:rPr lang="zh-CN" altLang="en-US" sz="3200" dirty="0" smtClean="0">
                <a:latin typeface="楷体" panose="02010609060101010101" pitchFamily="49" charset="-122"/>
                <a:ea typeface="楷体" panose="02010609060101010101" pitchFamily="49" charset="-122"/>
              </a:rPr>
              <a:t>，</a:t>
            </a:r>
            <a:r>
              <a:rPr lang="zh-CN" altLang="zh-CN" sz="3200" dirty="0" smtClean="0">
                <a:latin typeface="楷体" panose="02010609060101010101" pitchFamily="49" charset="-122"/>
                <a:ea typeface="楷体" panose="02010609060101010101" pitchFamily="49" charset="-122"/>
              </a:rPr>
              <a:t>若</a:t>
            </a:r>
            <a:r>
              <a:rPr lang="zh-CN" altLang="en-US" sz="3200" dirty="0" smtClean="0">
                <a:latin typeface="楷体" panose="02010609060101010101" pitchFamily="49" charset="-122"/>
                <a:ea typeface="楷体" panose="02010609060101010101" pitchFamily="49" charset="-122"/>
              </a:rPr>
              <a:t>该参数</a:t>
            </a:r>
            <a:r>
              <a:rPr lang="zh-CN" altLang="zh-CN" sz="3200" dirty="0" smtClean="0">
                <a:latin typeface="楷体" panose="02010609060101010101" pitchFamily="49" charset="-122"/>
                <a:ea typeface="楷体" panose="02010609060101010101" pitchFamily="49" charset="-122"/>
              </a:rPr>
              <a:t>缺</a:t>
            </a:r>
            <a:r>
              <a:rPr lang="zh-CN" altLang="zh-CN" sz="3200" dirty="0">
                <a:latin typeface="楷体" panose="02010609060101010101" pitchFamily="49" charset="-122"/>
                <a:ea typeface="楷体" panose="02010609060101010101" pitchFamily="49" charset="-122"/>
              </a:rPr>
              <a:t>省，则一次读取指定文件中的所有数据。</a:t>
            </a:r>
            <a:endParaRPr lang="en-US" altLang="zh-CN" sz="3200" dirty="0">
              <a:latin typeface="楷体" panose="02010609060101010101" pitchFamily="49" charset="-122"/>
              <a:ea typeface="楷体" panose="02010609060101010101" pitchFamily="49" charset="-122"/>
            </a:endParaRPr>
          </a:p>
        </p:txBody>
      </p:sp>
      <p:sp>
        <p:nvSpPr>
          <p:cNvPr id="13" name="矩形 2"/>
          <p:cNvSpPr>
            <a:spLocks noChangeArrowheads="1"/>
          </p:cNvSpPr>
          <p:nvPr/>
        </p:nvSpPr>
        <p:spPr bwMode="auto">
          <a:xfrm>
            <a:off x="577849" y="1320800"/>
            <a:ext cx="11234399" cy="165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read()</a:t>
            </a:r>
            <a:r>
              <a:rPr lang="zh-CN" altLang="zh-CN" sz="4400" dirty="0">
                <a:latin typeface="微软雅黑" panose="020B0503020204020204" pitchFamily="34" charset="-122"/>
                <a:ea typeface="微软雅黑" panose="020B0503020204020204" pitchFamily="34" charset="-122"/>
              </a:rPr>
              <a:t>方法可以从指定文件中读取指定数据，其语法格式如下：</a:t>
            </a:r>
            <a:endParaRPr lang="zh-CN" altLang="zh-CN" sz="4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文件的读取</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7"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en-US" sz="3200" dirty="0">
                <a:latin typeface="Times New Roman" panose="02020603050405020304" pitchFamily="18" charset="0"/>
              </a:rPr>
              <a:t>文件对象</a:t>
            </a:r>
            <a:r>
              <a:rPr lang="en-US" altLang="zh-CN" sz="3200" dirty="0">
                <a:latin typeface="Times New Roman" panose="02020603050405020304" pitchFamily="18" charset="0"/>
              </a:rPr>
              <a:t>. readline()</a:t>
            </a:r>
            <a:endParaRPr lang="zh-CN" altLang="zh-CN" sz="3200" dirty="0">
              <a:latin typeface="Times New Roman" panose="02020603050405020304" pitchFamily="18" charset="0"/>
            </a:endParaRPr>
          </a:p>
        </p:txBody>
      </p:sp>
      <p:sp>
        <p:nvSpPr>
          <p:cNvPr id="12" name="矩形 2"/>
          <p:cNvSpPr>
            <a:spLocks noChangeArrowheads="1"/>
          </p:cNvSpPr>
          <p:nvPr/>
        </p:nvSpPr>
        <p:spPr bwMode="auto">
          <a:xfrm>
            <a:off x="2193978" y="4281729"/>
            <a:ext cx="7878278"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smtClean="0">
                <a:latin typeface="楷体" panose="02010609060101010101" pitchFamily="49" charset="-122"/>
                <a:ea typeface="楷体" panose="02010609060101010101" pitchFamily="49" charset="-122"/>
              </a:rPr>
              <a:t>每</a:t>
            </a:r>
            <a:r>
              <a:rPr lang="zh-CN" altLang="zh-CN" sz="3200" dirty="0">
                <a:latin typeface="楷体" panose="02010609060101010101" pitchFamily="49" charset="-122"/>
                <a:ea typeface="楷体" panose="02010609060101010101" pitchFamily="49" charset="-122"/>
              </a:rPr>
              <a:t>执行一</a:t>
            </a:r>
            <a:r>
              <a:rPr lang="zh-CN" altLang="zh-CN" sz="3200" dirty="0" smtClean="0">
                <a:latin typeface="楷体" panose="02010609060101010101" pitchFamily="49" charset="-122"/>
                <a:ea typeface="楷体" panose="02010609060101010101" pitchFamily="49" charset="-122"/>
              </a:rPr>
              <a:t>次</a:t>
            </a:r>
            <a:r>
              <a:rPr lang="en-US" altLang="zh-CN" sz="3200" dirty="0">
                <a:latin typeface="楷体" panose="02010609060101010101" pitchFamily="49" charset="-122"/>
                <a:ea typeface="楷体" panose="02010609060101010101" pitchFamily="49" charset="-122"/>
              </a:rPr>
              <a:t>readline()</a:t>
            </a:r>
            <a:r>
              <a:rPr lang="zh-CN" altLang="zh-CN" sz="3200" dirty="0">
                <a:latin typeface="楷体" panose="02010609060101010101" pitchFamily="49" charset="-122"/>
                <a:ea typeface="楷体" panose="02010609060101010101" pitchFamily="49" charset="-122"/>
              </a:rPr>
              <a:t>方</a:t>
            </a:r>
            <a:r>
              <a:rPr lang="zh-CN" altLang="zh-CN" sz="3200" dirty="0" smtClean="0">
                <a:latin typeface="楷体" panose="02010609060101010101" pitchFamily="49" charset="-122"/>
                <a:ea typeface="楷体" panose="02010609060101010101" pitchFamily="49" charset="-122"/>
              </a:rPr>
              <a:t>法</a:t>
            </a:r>
            <a:r>
              <a:rPr lang="zh-CN" altLang="en-US" sz="3200" dirty="0" smtClean="0">
                <a:latin typeface="楷体" panose="02010609060101010101" pitchFamily="49" charset="-122"/>
                <a:ea typeface="楷体" panose="02010609060101010101" pitchFamily="49" charset="-122"/>
              </a:rPr>
              <a:t>便</a:t>
            </a:r>
            <a:r>
              <a:rPr lang="zh-CN" altLang="zh-CN" sz="3200" dirty="0" smtClean="0">
                <a:latin typeface="楷体" panose="02010609060101010101" pitchFamily="49" charset="-122"/>
                <a:ea typeface="楷体" panose="02010609060101010101" pitchFamily="49" charset="-122"/>
              </a:rPr>
              <a:t>会</a:t>
            </a:r>
            <a:r>
              <a:rPr lang="zh-CN" altLang="zh-CN" sz="3200" dirty="0">
                <a:latin typeface="楷体" panose="02010609060101010101" pitchFamily="49" charset="-122"/>
                <a:ea typeface="楷体" panose="02010609060101010101" pitchFamily="49" charset="-122"/>
              </a:rPr>
              <a:t>读取文件中的一行数据。</a:t>
            </a:r>
            <a:endParaRPr lang="zh-CN" altLang="zh-CN" sz="3200" dirty="0">
              <a:latin typeface="楷体" panose="02010609060101010101" pitchFamily="49" charset="-122"/>
              <a:ea typeface="楷体" panose="02010609060101010101" pitchFamily="49" charset="-122"/>
            </a:endParaRPr>
          </a:p>
        </p:txBody>
      </p:sp>
      <p:sp>
        <p:nvSpPr>
          <p:cNvPr id="13"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readline()</a:t>
            </a:r>
            <a:r>
              <a:rPr lang="zh-CN" altLang="zh-CN" sz="4400" dirty="0">
                <a:latin typeface="微软雅黑" panose="020B0503020204020204" pitchFamily="34" charset="-122"/>
                <a:ea typeface="微软雅黑" panose="020B0503020204020204" pitchFamily="34" charset="-122"/>
              </a:rPr>
              <a:t>方法可以从指定文件中读取一行数据，其语法格式如下：</a:t>
            </a:r>
            <a:endParaRPr lang="zh-CN" altLang="zh-CN" sz="4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文件的读取</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7"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en-US" sz="3200" dirty="0">
                <a:latin typeface="Times New Roman" panose="02020603050405020304" pitchFamily="18" charset="0"/>
              </a:rPr>
              <a:t>文件对象</a:t>
            </a:r>
            <a:r>
              <a:rPr lang="en-US" altLang="zh-CN" sz="3200" dirty="0">
                <a:latin typeface="Times New Roman" panose="02020603050405020304" pitchFamily="18" charset="0"/>
              </a:rPr>
              <a:t>. readlines()</a:t>
            </a:r>
            <a:endParaRPr lang="zh-CN" altLang="zh-CN" sz="3200" dirty="0">
              <a:latin typeface="Times New Roman" panose="02020603050405020304" pitchFamily="18" charset="0"/>
            </a:endParaRPr>
          </a:p>
        </p:txBody>
      </p:sp>
      <p:sp>
        <p:nvSpPr>
          <p:cNvPr id="12" name="矩形 2"/>
          <p:cNvSpPr>
            <a:spLocks noChangeArrowheads="1"/>
          </p:cNvSpPr>
          <p:nvPr/>
        </p:nvSpPr>
        <p:spPr bwMode="auto">
          <a:xfrm>
            <a:off x="2193978" y="4281729"/>
            <a:ext cx="787827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楷体" panose="02010609060101010101" pitchFamily="49" charset="-122"/>
                <a:ea typeface="楷体" panose="02010609060101010101" pitchFamily="49" charset="-122"/>
              </a:rPr>
              <a:t>readlines()</a:t>
            </a:r>
            <a:r>
              <a:rPr lang="zh-CN" altLang="zh-CN" sz="3200" dirty="0">
                <a:latin typeface="楷体" panose="02010609060101010101" pitchFamily="49" charset="-122"/>
                <a:ea typeface="楷体" panose="02010609060101010101" pitchFamily="49" charset="-122"/>
              </a:rPr>
              <a:t>方法在读取数据后会返回一个列表</a:t>
            </a:r>
            <a:r>
              <a:rPr lang="zh-CN"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该列表中的每个元素对应着</a:t>
            </a:r>
            <a:r>
              <a:rPr lang="zh-CN" altLang="zh-CN" sz="3200" dirty="0" smtClean="0">
                <a:latin typeface="楷体" panose="02010609060101010101" pitchFamily="49" charset="-122"/>
                <a:ea typeface="楷体" panose="02010609060101010101" pitchFamily="49" charset="-122"/>
              </a:rPr>
              <a:t>文</a:t>
            </a:r>
            <a:r>
              <a:rPr lang="zh-CN" altLang="zh-CN" sz="3200" dirty="0">
                <a:latin typeface="楷体" panose="02010609060101010101" pitchFamily="49" charset="-122"/>
                <a:ea typeface="楷体" panose="02010609060101010101" pitchFamily="49" charset="-122"/>
              </a:rPr>
              <a:t>件中的每一</a:t>
            </a:r>
            <a:r>
              <a:rPr lang="zh-CN" altLang="zh-CN" sz="3200" dirty="0" smtClean="0">
                <a:latin typeface="楷体" panose="02010609060101010101" pitchFamily="49" charset="-122"/>
                <a:ea typeface="楷体" panose="02010609060101010101" pitchFamily="49" charset="-122"/>
              </a:rPr>
              <a:t>行</a:t>
            </a:r>
            <a:r>
              <a:rPr lang="zh-CN" altLang="en-US" sz="3200" dirty="0" smtClean="0">
                <a:latin typeface="楷体" panose="02010609060101010101" pitchFamily="49" charset="-122"/>
                <a:ea typeface="楷体" panose="02010609060101010101" pitchFamily="49" charset="-122"/>
              </a:rPr>
              <a:t>数据</a:t>
            </a:r>
            <a:r>
              <a:rPr lang="zh-CN" altLang="zh-CN" sz="3200" dirty="0" smtClean="0">
                <a:latin typeface="楷体" panose="02010609060101010101" pitchFamily="49" charset="-122"/>
                <a:ea typeface="楷体" panose="02010609060101010101" pitchFamily="49" charset="-122"/>
              </a:rPr>
              <a:t>。</a:t>
            </a:r>
            <a:endParaRPr lang="zh-CN" altLang="zh-CN" sz="3200" dirty="0">
              <a:latin typeface="楷体" panose="02010609060101010101" pitchFamily="49" charset="-122"/>
              <a:ea typeface="楷体" panose="02010609060101010101" pitchFamily="49" charset="-122"/>
            </a:endParaRPr>
          </a:p>
        </p:txBody>
      </p:sp>
      <p:sp>
        <p:nvSpPr>
          <p:cNvPr id="13"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readlines()</a:t>
            </a:r>
            <a:r>
              <a:rPr lang="zh-CN" altLang="zh-CN" sz="4400" dirty="0">
                <a:latin typeface="微软雅黑" panose="020B0503020204020204" pitchFamily="34" charset="-122"/>
                <a:ea typeface="微软雅黑" panose="020B0503020204020204" pitchFamily="34" charset="-122"/>
              </a:rPr>
              <a:t>方法可以一次读取文件中的所有数据，其语法格式如下：</a:t>
            </a:r>
            <a:endParaRPr lang="zh-CN" altLang="zh-CN" sz="4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数据写入</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anose="020B0503020204020204" pitchFamily="34" charset="-122"/>
                <a:ea typeface="微软雅黑" panose="020B0503020204020204" pitchFamily="34" charset="-122"/>
              </a:rPr>
              <a:t>通过</a:t>
            </a:r>
            <a:r>
              <a:rPr lang="en-US" altLang="zh-CN" sz="4400" dirty="0" smtClean="0">
                <a:latin typeface="微软雅黑" panose="020B0503020204020204" pitchFamily="34" charset="-122"/>
                <a:ea typeface="微软雅黑" panose="020B0503020204020204" pitchFamily="34" charset="-122"/>
              </a:rPr>
              <a:t>write</a:t>
            </a:r>
            <a:r>
              <a:rPr lang="en-US" altLang="zh-CN" sz="4400" dirty="0">
                <a:latin typeface="微软雅黑" panose="020B0503020204020204" pitchFamily="34" charset="-122"/>
                <a:ea typeface="微软雅黑" panose="020B0503020204020204" pitchFamily="34" charset="-122"/>
              </a:rPr>
              <a:t>()</a:t>
            </a:r>
            <a:r>
              <a:rPr lang="zh-CN" altLang="zh-CN" sz="4400" dirty="0">
                <a:latin typeface="微软雅黑" panose="020B0503020204020204" pitchFamily="34" charset="-122"/>
                <a:ea typeface="微软雅黑" panose="020B0503020204020204" pitchFamily="34" charset="-122"/>
              </a:rPr>
              <a:t>方法向文件中写入数据，其语法格式如下。</a:t>
            </a:r>
            <a:endParaRPr lang="zh-CN" altLang="en-US" sz="4400" dirty="0">
              <a:latin typeface="微软雅黑" panose="020B0503020204020204" pitchFamily="34" charset="-122"/>
              <a:ea typeface="微软雅黑" panose="020B0503020204020204" pitchFamily="34" charset="-122"/>
            </a:endParaRPr>
          </a:p>
        </p:txBody>
      </p:sp>
      <p:sp>
        <p:nvSpPr>
          <p:cNvPr id="11" name="矩形 10"/>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en-US" sz="3200" dirty="0">
                <a:latin typeface="Times New Roman" panose="02020603050405020304" pitchFamily="18" charset="0"/>
              </a:rPr>
              <a:t>文件对象</a:t>
            </a:r>
            <a:r>
              <a:rPr lang="en-US" altLang="zh-CN" sz="3200" dirty="0">
                <a:latin typeface="Times New Roman" panose="02020603050405020304" pitchFamily="18" charset="0"/>
              </a:rPr>
              <a:t>. write(str)</a:t>
            </a:r>
            <a:endParaRPr lang="zh-CN" altLang="zh-CN" sz="3200" dirty="0">
              <a:latin typeface="Times New Roman" panose="02020603050405020304" pitchFamily="18" charset="0"/>
            </a:endParaRPr>
          </a:p>
        </p:txBody>
      </p:sp>
      <p:sp>
        <p:nvSpPr>
          <p:cNvPr id="14" name="矩形 2"/>
          <p:cNvSpPr>
            <a:spLocks noChangeArrowheads="1"/>
          </p:cNvSpPr>
          <p:nvPr/>
        </p:nvSpPr>
        <p:spPr bwMode="auto">
          <a:xfrm>
            <a:off x="2193978" y="4281729"/>
            <a:ext cx="7878278"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anose="02010609060101010101" pitchFamily="49" charset="-122"/>
                <a:ea typeface="楷体" panose="02010609060101010101" pitchFamily="49" charset="-122"/>
              </a:rPr>
              <a:t>参数</a:t>
            </a:r>
            <a:r>
              <a:rPr lang="en-US" altLang="zh-CN" sz="3200" dirty="0">
                <a:latin typeface="楷体" panose="02010609060101010101" pitchFamily="49" charset="-122"/>
                <a:ea typeface="楷体" panose="02010609060101010101" pitchFamily="49" charset="-122"/>
              </a:rPr>
              <a:t>str</a:t>
            </a:r>
            <a:r>
              <a:rPr lang="zh-CN" altLang="zh-CN" sz="3200" dirty="0">
                <a:latin typeface="楷体" panose="02010609060101010101" pitchFamily="49" charset="-122"/>
                <a:ea typeface="楷体" panose="02010609060101010101" pitchFamily="49" charset="-122"/>
              </a:rPr>
              <a:t>表示要写入的字符</a:t>
            </a:r>
            <a:r>
              <a:rPr lang="zh-CN" altLang="zh-CN" sz="3200" dirty="0" smtClean="0">
                <a:latin typeface="楷体" panose="02010609060101010101" pitchFamily="49" charset="-122"/>
                <a:ea typeface="楷体" panose="02010609060101010101" pitchFamily="49" charset="-122"/>
              </a:rPr>
              <a:t>串</a:t>
            </a:r>
            <a:r>
              <a:rPr lang="zh-CN" altLang="en-US" sz="3200" dirty="0" smtClean="0">
                <a:latin typeface="楷体" panose="02010609060101010101" pitchFamily="49" charset="-122"/>
                <a:ea typeface="楷体" panose="02010609060101010101" pitchFamily="49" charset="-122"/>
              </a:rPr>
              <a:t>。</a:t>
            </a:r>
            <a:r>
              <a:rPr lang="zh-CN" altLang="zh-CN" sz="3200" dirty="0" smtClean="0">
                <a:latin typeface="楷体" panose="02010609060101010101" pitchFamily="49" charset="-122"/>
                <a:ea typeface="楷体" panose="02010609060101010101" pitchFamily="49" charset="-122"/>
              </a:rPr>
              <a:t>若</a:t>
            </a:r>
            <a:r>
              <a:rPr lang="zh-CN" altLang="zh-CN" sz="3200" dirty="0">
                <a:latin typeface="楷体" panose="02010609060101010101" pitchFamily="49" charset="-122"/>
                <a:ea typeface="楷体" panose="02010609060101010101" pitchFamily="49" charset="-122"/>
              </a:rPr>
              <a:t>字符串写入成功，</a:t>
            </a:r>
            <a:r>
              <a:rPr lang="en-US" altLang="zh-CN" sz="3200" dirty="0">
                <a:latin typeface="楷体" panose="02010609060101010101" pitchFamily="49" charset="-122"/>
                <a:ea typeface="楷体" panose="02010609060101010101" pitchFamily="49" charset="-122"/>
              </a:rPr>
              <a:t>write</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方法</a:t>
            </a:r>
            <a:r>
              <a:rPr lang="zh-CN" altLang="zh-CN" sz="3200" dirty="0" smtClean="0">
                <a:latin typeface="楷体" panose="02010609060101010101" pitchFamily="49" charset="-122"/>
                <a:ea typeface="楷体" panose="02010609060101010101" pitchFamily="49" charset="-122"/>
              </a:rPr>
              <a:t>返</a:t>
            </a:r>
            <a:r>
              <a:rPr lang="zh-CN" altLang="zh-CN" sz="3200" dirty="0">
                <a:latin typeface="楷体" panose="02010609060101010101" pitchFamily="49" charset="-122"/>
                <a:ea typeface="楷体" panose="02010609060101010101" pitchFamily="49" charset="-122"/>
              </a:rPr>
              <a:t>回本次写入文件</a:t>
            </a:r>
            <a:r>
              <a:rPr lang="zh-CN" altLang="zh-CN" sz="3200" dirty="0" smtClean="0">
                <a:latin typeface="楷体" panose="02010609060101010101" pitchFamily="49" charset="-122"/>
                <a:ea typeface="楷体" panose="02010609060101010101" pitchFamily="49" charset="-122"/>
              </a:rPr>
              <a:t>的长</a:t>
            </a:r>
            <a:r>
              <a:rPr lang="zh-CN" altLang="zh-CN" sz="3200" dirty="0">
                <a:latin typeface="楷体" panose="02010609060101010101" pitchFamily="49" charset="-122"/>
                <a:ea typeface="楷体" panose="02010609060101010101" pitchFamily="49" charset="-122"/>
              </a:rPr>
              <a:t>度。</a:t>
            </a:r>
            <a:endParaRPr lang="zh-CN" altLang="zh-CN"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数据写入</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writelines()</a:t>
            </a:r>
            <a:r>
              <a:rPr lang="zh-CN" altLang="zh-CN" sz="4400" dirty="0">
                <a:latin typeface="微软雅黑" panose="020B0503020204020204" pitchFamily="34" charset="-122"/>
                <a:ea typeface="微软雅黑" panose="020B0503020204020204" pitchFamily="34" charset="-122"/>
              </a:rPr>
              <a:t>方法用于向文件中写入字符串序列，其语法格式如下：</a:t>
            </a:r>
            <a:endParaRPr lang="zh-CN" altLang="zh-CN" sz="4400" dirty="0">
              <a:latin typeface="微软雅黑" panose="020B0503020204020204" pitchFamily="34" charset="-122"/>
              <a:ea typeface="微软雅黑" panose="020B0503020204020204" pitchFamily="34" charset="-122"/>
            </a:endParaRPr>
          </a:p>
        </p:txBody>
      </p:sp>
      <p:sp>
        <p:nvSpPr>
          <p:cNvPr id="11" name="矩形 10"/>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3841115" y="3451633"/>
            <a:ext cx="45840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en-US" sz="3200" dirty="0">
                <a:latin typeface="Times New Roman" panose="02020603050405020304" pitchFamily="18" charset="0"/>
              </a:rPr>
              <a:t>文件对象</a:t>
            </a:r>
            <a:r>
              <a:rPr lang="en-US" altLang="zh-CN" sz="3200" dirty="0">
                <a:latin typeface="Times New Roman" panose="02020603050405020304" pitchFamily="18" charset="0"/>
              </a:rPr>
              <a:t>. writelines([str])</a:t>
            </a:r>
            <a:endParaRPr lang="zh-CN" altLang="zh-CN" sz="3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文件的读取</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2782889" y="1884218"/>
            <a:ext cx="8189912" cy="376843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99"/>
          <p:cNvSpPr txBox="1">
            <a:spLocks noChangeArrowheads="1"/>
          </p:cNvSpPr>
          <p:nvPr/>
        </p:nvSpPr>
        <p:spPr bwMode="auto">
          <a:xfrm>
            <a:off x="3034145" y="2189523"/>
            <a:ext cx="7716982" cy="312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nSpc>
                <a:spcPct val="120000"/>
              </a:lnSpc>
            </a:pPr>
            <a:r>
              <a:rPr lang="en-US" altLang="zh-CN" sz="2800" dirty="0" smtClean="0">
                <a:latin typeface="黑体" panose="02010609060101010101" pitchFamily="49" charset="-122"/>
                <a:ea typeface="黑体" panose="02010609060101010101" pitchFamily="49" charset="-122"/>
              </a:rPr>
              <a:t>read</a:t>
            </a:r>
            <a:r>
              <a:rPr lang="en-US" altLang="zh-CN"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（参数缺省时）和</a:t>
            </a:r>
            <a:r>
              <a:rPr lang="en-US" altLang="zh-CN" sz="2800" dirty="0">
                <a:latin typeface="黑体" panose="02010609060101010101" pitchFamily="49" charset="-122"/>
                <a:ea typeface="黑体" panose="02010609060101010101" pitchFamily="49" charset="-122"/>
              </a:rPr>
              <a:t>readlines()</a:t>
            </a:r>
            <a:r>
              <a:rPr lang="zh-CN" altLang="zh-CN" sz="2800" dirty="0">
                <a:latin typeface="黑体" panose="02010609060101010101" pitchFamily="49" charset="-122"/>
                <a:ea typeface="黑体" panose="02010609060101010101" pitchFamily="49" charset="-122"/>
              </a:rPr>
              <a:t>方法都可一次读取文件中的全部数据，但这两种操作都不够安全。因为计算机的内存是有限的，</a:t>
            </a:r>
            <a:r>
              <a:rPr lang="zh-CN" altLang="zh-CN" sz="2800" dirty="0" smtClean="0">
                <a:latin typeface="黑体" panose="02010609060101010101" pitchFamily="49" charset="-122"/>
                <a:ea typeface="黑体" panose="02010609060101010101" pitchFamily="49" charset="-122"/>
              </a:rPr>
              <a:t>若文</a:t>
            </a:r>
            <a:r>
              <a:rPr lang="zh-CN" altLang="zh-CN" sz="2800" dirty="0">
                <a:latin typeface="黑体" panose="02010609060101010101" pitchFamily="49" charset="-122"/>
                <a:ea typeface="黑体" panose="02010609060101010101" pitchFamily="49" charset="-122"/>
              </a:rPr>
              <a:t>件较大</a:t>
            </a:r>
            <a:r>
              <a:rPr lang="zh-CN" altLang="zh-CN"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read()</a:t>
            </a:r>
            <a:r>
              <a:rPr lang="zh-CN" altLang="zh-CN" sz="2800" dirty="0" smtClean="0">
                <a:latin typeface="黑体" panose="02010609060101010101" pitchFamily="49" charset="-122"/>
                <a:ea typeface="黑体" panose="02010609060101010101" pitchFamily="49" charset="-122"/>
              </a:rPr>
              <a:t>和</a:t>
            </a:r>
            <a:r>
              <a:rPr lang="en-US" altLang="zh-CN" sz="2800" dirty="0" smtClean="0">
                <a:latin typeface="黑体" panose="02010609060101010101" pitchFamily="49" charset="-122"/>
                <a:ea typeface="黑体" panose="02010609060101010101" pitchFamily="49" charset="-122"/>
              </a:rPr>
              <a:t>readlines()</a:t>
            </a:r>
            <a:r>
              <a:rPr lang="zh-CN" altLang="zh-CN" sz="2800" dirty="0" smtClean="0">
                <a:latin typeface="黑体" panose="02010609060101010101" pitchFamily="49" charset="-122"/>
                <a:ea typeface="黑体" panose="02010609060101010101" pitchFamily="49" charset="-122"/>
              </a:rPr>
              <a:t>的一</a:t>
            </a:r>
            <a:r>
              <a:rPr lang="zh-CN" altLang="zh-CN" sz="2800" dirty="0">
                <a:latin typeface="黑体" panose="02010609060101010101" pitchFamily="49" charset="-122"/>
                <a:ea typeface="黑体" panose="02010609060101010101" pitchFamily="49" charset="-122"/>
              </a:rPr>
              <a:t>次读取便会耗尽系统内</a:t>
            </a:r>
            <a:r>
              <a:rPr lang="zh-CN" altLang="zh-CN" sz="2800" dirty="0" smtClean="0">
                <a:latin typeface="黑体" panose="02010609060101010101" pitchFamily="49" charset="-122"/>
                <a:ea typeface="黑体" panose="02010609060101010101" pitchFamily="49" charset="-122"/>
              </a:rPr>
              <a:t>存。</a:t>
            </a:r>
            <a:r>
              <a:rPr lang="zh-CN" altLang="zh-CN" sz="2800" dirty="0">
                <a:latin typeface="黑体" panose="02010609060101010101" pitchFamily="49" charset="-122"/>
                <a:ea typeface="黑体" panose="02010609060101010101" pitchFamily="49" charset="-122"/>
              </a:rPr>
              <a:t>为了保证读取安全，通常多次调用</a:t>
            </a:r>
            <a:r>
              <a:rPr lang="en-US" altLang="zh-CN" sz="2800" dirty="0">
                <a:latin typeface="黑体" panose="02010609060101010101" pitchFamily="49" charset="-122"/>
                <a:ea typeface="黑体" panose="02010609060101010101" pitchFamily="49" charset="-122"/>
              </a:rPr>
              <a:t>read()</a:t>
            </a:r>
            <a:r>
              <a:rPr lang="zh-CN" altLang="zh-CN" sz="2800" dirty="0">
                <a:latin typeface="黑体" panose="02010609060101010101" pitchFamily="49" charset="-122"/>
                <a:ea typeface="黑体" panose="02010609060101010101" pitchFamily="49" charset="-122"/>
              </a:rPr>
              <a:t>方法，每次读取</a:t>
            </a:r>
            <a:r>
              <a:rPr lang="en-US" altLang="zh-CN" sz="2800" dirty="0">
                <a:latin typeface="黑体" panose="02010609060101010101" pitchFamily="49" charset="-122"/>
                <a:ea typeface="黑体" panose="02010609060101010101" pitchFamily="49" charset="-122"/>
              </a:rPr>
              <a:t>size</a:t>
            </a:r>
            <a:r>
              <a:rPr lang="zh-CN" altLang="zh-CN" sz="2800" dirty="0">
                <a:latin typeface="黑体" panose="02010609060101010101" pitchFamily="49" charset="-122"/>
                <a:ea typeface="黑体" panose="02010609060101010101" pitchFamily="49" charset="-122"/>
              </a:rPr>
              <a:t>字节的数据。</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p:nvPr/>
          </p:nvGrpSpPr>
          <p:grpSpPr bwMode="auto">
            <a:xfrm>
              <a:off x="1809684" y="1771915"/>
              <a:ext cx="5633372" cy="3890359"/>
              <a:chOff x="1809685" y="1771917"/>
              <a:chExt cx="5633374" cy="3890364"/>
            </a:xfrm>
          </p:grpSpPr>
          <p:graphicFrame>
            <p:nvGraphicFramePr>
              <p:cNvPr id="7174" name="图表 2"/>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616" name="" r:id="rId1" imgW="5403850" imgH="3730625" progId="Excel.Sheet.8">
                      <p:embed/>
                    </p:oleObj>
                  </mc:Choice>
                  <mc:Fallback>
                    <p:oleObj name="" r:id="rId1" imgW="5403850" imgH="3730625" progId="Excel.Sheet.8">
                      <p:embed/>
                      <p:pic>
                        <p:nvPicPr>
                          <p:cNvPr id="0" name="图表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了解</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熟悉</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pitchFamily="34" charset="-122"/>
                <a:ea typeface="微软雅黑" panose="020B0503020204020204" pitchFamily="34" charset="-122"/>
                <a:sym typeface="Wingdings" panose="05000000000000000000" charset="0"/>
              </a:rPr>
              <a:t></a:t>
            </a:r>
            <a:r>
              <a:rPr lang="zh-CN" altLang="en-US" sz="4000" dirty="0">
                <a:solidFill>
                  <a:srgbClr val="1353A2"/>
                </a:solidFill>
                <a:latin typeface="微软雅黑" panose="020B0503020204020204" pitchFamily="34" charset="-122"/>
                <a:ea typeface="微软雅黑" panose="020B0503020204020204" pitchFamily="34" charset="-122"/>
                <a:sym typeface="宋体" panose="02010600030101010101" pitchFamily="2" charset="-122"/>
              </a:rPr>
              <a:t> 学习目标</a:t>
            </a:r>
            <a:endParaRPr lang="zh-CN" altLang="en-US" sz="4000" dirty="0">
              <a:solidFill>
                <a:srgbClr val="1353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9"/>
          <p:cNvGrpSpPr/>
          <p:nvPr/>
        </p:nvGrpSpPr>
        <p:grpSpPr bwMode="auto">
          <a:xfrm>
            <a:off x="1882775" y="988893"/>
            <a:ext cx="3119438" cy="1614606"/>
            <a:chOff x="153988" y="1142185"/>
            <a:chExt cx="3118034" cy="1613585"/>
          </a:xfrm>
        </p:grpSpPr>
        <p:sp>
          <p:nvSpPr>
            <p:cNvPr id="7181" name="矩形 5"/>
            <p:cNvSpPr>
              <a:spLocks noChangeArrowheads="1"/>
            </p:cNvSpPr>
            <p:nvPr/>
          </p:nvSpPr>
          <p:spPr bwMode="auto">
            <a:xfrm>
              <a:off x="751249" y="1142185"/>
              <a:ext cx="2520773" cy="147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anose="020B0503020204020204" pitchFamily="34" charset="-122"/>
                  <a:ea typeface="微软雅黑" panose="020B0503020204020204" pitchFamily="34" charset="-122"/>
                </a:rPr>
                <a:t>掌握 </a:t>
              </a:r>
              <a:r>
                <a:rPr lang="zh-CN" altLang="en-US" sz="2000" b="1" dirty="0" smtClean="0">
                  <a:solidFill>
                    <a:srgbClr val="1369B2"/>
                  </a:solidFill>
                  <a:latin typeface="微软雅黑" panose="020B0503020204020204" pitchFamily="34" charset="-122"/>
                  <a:ea typeface="微软雅黑" panose="020B0503020204020204" pitchFamily="34" charset="-122"/>
                </a:rPr>
                <a:t>文件的打开、关闭，读文件，写文件</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nvGrpSpPr>
            <p:cNvPr id="7182" name="组合 16"/>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185" name="组合 15"/>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604020202020204"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0" hangingPunct="0"/>
                <a:r>
                  <a:rPr lang="en-US" altLang="zh-CN" sz="2800" b="1">
                    <a:solidFill>
                      <a:schemeClr val="bg1"/>
                    </a:solidFill>
                    <a:latin typeface="Times New Roman" panose="02020603050405020304" pitchFamily="18" charset="0"/>
                  </a:rPr>
                  <a:t>1</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grpSp>
        <p:nvGrpSpPr>
          <p:cNvPr id="21" name="组合 63"/>
          <p:cNvGrpSpPr/>
          <p:nvPr/>
        </p:nvGrpSpPr>
        <p:grpSpPr bwMode="auto">
          <a:xfrm>
            <a:off x="6711950" y="1268351"/>
            <a:ext cx="3281363" cy="1343081"/>
            <a:chOff x="5414469" y="1870026"/>
            <a:chExt cx="3281856" cy="1339899"/>
          </a:xfrm>
        </p:grpSpPr>
        <p:grpSp>
          <p:nvGrpSpPr>
            <p:cNvPr id="7189" name="组合 32"/>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192" name="组合 35"/>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604020202020204"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0" hangingPunct="0"/>
                <a:r>
                  <a:rPr lang="en-US" altLang="zh-CN" sz="2800" b="1">
                    <a:solidFill>
                      <a:schemeClr val="bg1"/>
                    </a:solidFill>
                    <a:latin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sp>
          <p:nvSpPr>
            <p:cNvPr id="7195" name="矩形 46"/>
            <p:cNvSpPr>
              <a:spLocks noChangeArrowheads="1"/>
            </p:cNvSpPr>
            <p:nvPr/>
          </p:nvSpPr>
          <p:spPr bwMode="auto">
            <a:xfrm>
              <a:off x="5414469" y="1870026"/>
              <a:ext cx="2774364" cy="10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anose="020B0503020204020204" pitchFamily="34" charset="-122"/>
                  <a:ea typeface="微软雅黑" panose="020B0503020204020204" pitchFamily="34" charset="-122"/>
                </a:rPr>
                <a:t>掌握 </a:t>
              </a:r>
              <a:r>
                <a:rPr lang="zh-CN" altLang="en-US" sz="2000" b="1" dirty="0" smtClean="0">
                  <a:solidFill>
                    <a:srgbClr val="1369B2"/>
                  </a:solidFill>
                  <a:latin typeface="微软雅黑" panose="020B0503020204020204" pitchFamily="34" charset="-122"/>
                  <a:ea typeface="微软雅黑" panose="020B0503020204020204" pitchFamily="34" charset="-122"/>
                </a:rPr>
                <a:t>文件的定位读写，文件路径操作</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grpSp>
        <p:nvGrpSpPr>
          <p:cNvPr id="29" name="组合 71"/>
          <p:cNvGrpSpPr/>
          <p:nvPr/>
        </p:nvGrpSpPr>
        <p:grpSpPr bwMode="auto">
          <a:xfrm>
            <a:off x="6938963" y="4905374"/>
            <a:ext cx="3424237" cy="1310783"/>
            <a:chOff x="5273227" y="4225925"/>
            <a:chExt cx="3423098" cy="1312379"/>
          </a:xfrm>
        </p:grpSpPr>
        <p:sp>
          <p:nvSpPr>
            <p:cNvPr id="7197" name="矩形 51"/>
            <p:cNvSpPr>
              <a:spLocks noChangeArrowheads="1"/>
            </p:cNvSpPr>
            <p:nvPr/>
          </p:nvSpPr>
          <p:spPr bwMode="auto">
            <a:xfrm>
              <a:off x="5273227" y="4521404"/>
              <a:ext cx="2772529" cy="10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anose="020B0503020204020204" pitchFamily="34" charset="-122"/>
                  <a:ea typeface="微软雅黑" panose="020B0503020204020204" pitchFamily="34" charset="-122"/>
                  <a:sym typeface="宋体" panose="02010600030101010101" pitchFamily="2" charset="-122"/>
                </a:rPr>
                <a:t>熟悉 </a:t>
              </a:r>
              <a:r>
                <a:rPr lang="zh-CN" altLang="en-US" sz="2000" b="1" dirty="0" smtClean="0">
                  <a:solidFill>
                    <a:srgbClr val="1369B2"/>
                  </a:solidFill>
                  <a:latin typeface="微软雅黑" panose="020B0503020204020204" pitchFamily="34" charset="-122"/>
                  <a:ea typeface="微软雅黑" panose="020B0503020204020204" pitchFamily="34" charset="-122"/>
                </a:rPr>
                <a:t>文件的拷贝、重命名</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nvGrpSpPr>
            <p:cNvPr id="7198" name="组合 38"/>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201" name="组合 41"/>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604020202020204"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0" hangingPunct="0"/>
                <a:r>
                  <a:rPr lang="en-US" altLang="zh-CN" sz="2800" b="1">
                    <a:solidFill>
                      <a:schemeClr val="bg1"/>
                    </a:solidFill>
                    <a:latin typeface="Times New Roman" panose="02020603050405020304" pitchFamily="18" charset="0"/>
                  </a:rPr>
                  <a:t>3</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grpSp>
        <p:nvGrpSpPr>
          <p:cNvPr id="37" name="组合 10"/>
          <p:cNvGrpSpPr/>
          <p:nvPr/>
        </p:nvGrpSpPr>
        <p:grpSpPr bwMode="auto">
          <a:xfrm>
            <a:off x="1630363" y="4857746"/>
            <a:ext cx="3371850" cy="1385598"/>
            <a:chOff x="218911" y="4857376"/>
            <a:chExt cx="3372306" cy="1384404"/>
          </a:xfrm>
        </p:grpSpPr>
        <p:grpSp>
          <p:nvGrpSpPr>
            <p:cNvPr id="7205" name="组合 16"/>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208" name="组合 41"/>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604020202020204"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0" hangingPunct="0"/>
                <a:r>
                  <a:rPr lang="en-US" altLang="zh-CN" sz="2800" b="1">
                    <a:solidFill>
                      <a:schemeClr val="bg1"/>
                    </a:solidFill>
                    <a:latin typeface="Times New Roman" panose="02020603050405020304" pitchFamily="18" charset="0"/>
                  </a:rPr>
                  <a:t>4</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anose="020B0503020204020204" pitchFamily="34" charset="-122"/>
                  <a:ea typeface="微软雅黑" panose="020B0503020204020204" pitchFamily="34" charset="-122"/>
                  <a:sym typeface="宋体" panose="02010600030101010101" pitchFamily="2" charset="-122"/>
                </a:rPr>
                <a:t>了</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解</a:t>
              </a:r>
              <a:r>
                <a:rPr lang="zh-CN" altLang="en-US" sz="2000" b="1" dirty="0" smtClean="0">
                  <a:latin typeface="微软雅黑" panose="020B0503020204020204" pitchFamily="34" charset="-122"/>
                  <a:ea typeface="微软雅黑" panose="020B0503020204020204" pitchFamily="34" charset="-122"/>
                  <a:sym typeface="宋体" panose="02010600030101010101" pitchFamily="2" charset="-122"/>
                </a:rPr>
                <a:t> </a:t>
              </a:r>
              <a:r>
                <a:rPr lang="zh-CN" altLang="en-US" sz="2000" b="1" dirty="0" smtClean="0">
                  <a:solidFill>
                    <a:srgbClr val="1369B2"/>
                  </a:solidFill>
                  <a:latin typeface="微软雅黑" panose="020B0503020204020204" pitchFamily="34" charset="-122"/>
                  <a:ea typeface="微软雅黑" panose="020B0503020204020204" pitchFamily="34" charset="-122"/>
                </a:rPr>
                <a:t>创建目录</a:t>
              </a:r>
              <a:r>
                <a:rPr lang="zh-CN" altLang="en-US" sz="2000" b="1" dirty="0">
                  <a:solidFill>
                    <a:srgbClr val="1369B2"/>
                  </a:solidFill>
                  <a:latin typeface="微软雅黑" panose="020B0503020204020204" pitchFamily="34" charset="-122"/>
                  <a:ea typeface="微软雅黑" panose="020B0503020204020204" pitchFamily="34" charset="-122"/>
                </a:rPr>
                <a:t>操作</a:t>
              </a:r>
              <a:r>
                <a:rPr lang="zh-CN" altLang="en-US" sz="2000" b="1" dirty="0" smtClean="0">
                  <a:solidFill>
                    <a:srgbClr val="1369B2"/>
                  </a:solidFill>
                  <a:latin typeface="微软雅黑" panose="020B0503020204020204" pitchFamily="34" charset="-122"/>
                  <a:ea typeface="微软雅黑" panose="020B0503020204020204" pitchFamily="34" charset="-122"/>
                </a:rPr>
                <a:t>，删除目录操作</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xfrm>
            <a:off x="2220595" y="141605"/>
            <a:ext cx="6386830" cy="1060450"/>
          </a:xfrm>
        </p:spPr>
        <p:txBody>
          <a:bodyPr vert="horz" wrap="square" lIns="121920" tIns="60960" rIns="121920" bIns="60960" anchor="ctr" anchorCtr="0"/>
          <a:p>
            <a:pPr eaLnBrk="1" hangingPunct="1"/>
            <a:r>
              <a:rPr lang="zh-CN" altLang="en-US" sz="3735" kern="1200" dirty="0">
                <a:latin typeface="+mj-lt"/>
                <a:ea typeface="黑体" panose="02010609060101010101" pitchFamily="49" charset="-122"/>
                <a:cs typeface="Malgun Gothic Semilight" panose="020B0502040204020203" pitchFamily="34" charset="-122"/>
              </a:rPr>
              <a:t>文本文件读写</a:t>
            </a:r>
            <a:endParaRPr lang="zh-CN" altLang="en-US" sz="3735" kern="1200" dirty="0">
              <a:latin typeface="+mj-lt"/>
              <a:ea typeface="黑体" panose="02010609060101010101" pitchFamily="49" charset="-122"/>
              <a:cs typeface="Malgun Gothic Semilight" panose="020B0502040204020203" pitchFamily="34" charset="-122"/>
            </a:endParaRPr>
          </a:p>
        </p:txBody>
      </p:sp>
      <p:sp>
        <p:nvSpPr>
          <p:cNvPr id="33795" name="内容占位符 2"/>
          <p:cNvSpPr>
            <a:spLocks noGrp="1"/>
          </p:cNvSpPr>
          <p:nvPr>
            <p:ph idx="1"/>
          </p:nvPr>
        </p:nvSpPr>
        <p:spPr>
          <a:xfrm>
            <a:off x="624205" y="1123950"/>
            <a:ext cx="11423650" cy="5547360"/>
          </a:xfrm>
        </p:spPr>
        <p:txBody>
          <a:bodyPr vert="horz" wrap="square" lIns="121920" tIns="60960" rIns="121920" bIns="60960" numCol="1" anchor="t" anchorCtr="0" compatLnSpc="1"/>
          <a:lstStyle/>
          <a:p>
            <a:pPr marL="342900" marR="0" lvl="0" indent="-342900" algn="l"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r>
              <a:rPr kumimoji="0" lang="zh-CN" altLang="en-US"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rPr>
              <a:t>创建文件并写入内容</a:t>
            </a:r>
            <a:endParaRPr kumimoji="0" lang="en-US" altLang="zh-CN"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a:t>
            </a:r>
            <a:r>
              <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open("c:\\tmp\\t.txt","</a:t>
            </a:r>
            <a:r>
              <a:rPr kumimoji="0" lang="en-US" altLang="zh-CN" sz="2400" b="1" i="0" u="none" strike="noStrike" kern="1200" cap="none" spc="0" normalizeH="0" baseline="0" noProof="0" dirty="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w</a:t>
            </a:r>
            <a:r>
              <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a:t>
            </a:r>
            <a:endPar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smtClean="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a:t>
            </a:r>
            <a:r>
              <a:rPr kumimoji="0" lang="zh-CN" altLang="en-US" sz="2400" b="1" i="0" u="none" strike="noStrike" kern="1200" cap="none" spc="0" normalizeH="0" baseline="0" noProof="0" dirty="0" smtClean="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文件夹</a:t>
            </a:r>
            <a:r>
              <a:rPr kumimoji="0" lang="en-US" altLang="zh-CN" sz="2400" b="1" i="0" u="none" strike="noStrike" kern="1200" cap="none" spc="0" normalizeH="0" baseline="0" noProof="0" dirty="0" smtClean="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c:\tmp </a:t>
            </a:r>
            <a:r>
              <a:rPr kumimoji="0" lang="zh-CN" altLang="en-US" sz="2400" b="1" i="0" u="none" strike="noStrike" kern="1200" cap="none" spc="0" normalizeH="0" baseline="0" noProof="0" dirty="0" smtClean="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必须事先存在</a:t>
            </a:r>
            <a:r>
              <a:rPr kumimoji="0" lang="en-US" altLang="zh-CN" sz="2400" b="1" i="0" u="none" strike="noStrike" kern="1200" cap="none" spc="0" normalizeH="0" baseline="0" noProof="0" dirty="0" smtClean="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,open</a:t>
            </a:r>
            <a:r>
              <a:rPr kumimoji="0" lang="zh-CN" altLang="en-US" sz="2400" b="1" i="0" u="none" strike="noStrike" kern="1200" cap="none" spc="0" normalizeH="0" baseline="0" noProof="0" smtClean="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不会创建文件夹</a:t>
            </a:r>
            <a:r>
              <a:rPr kumimoji="0" lang="en-US" altLang="zh-CN" sz="2400" b="1" i="0" u="none" strike="noStrike" kern="1200" cap="none" spc="0" normalizeH="0" baseline="0" noProof="0" dirty="0" smtClean="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	</a:t>
            </a:r>
            <a:endParaRPr kumimoji="0" lang="en-US" altLang="zh-CN" sz="2400" b="1" i="0" u="none" strike="noStrike" kern="1200" cap="none" spc="0" normalizeH="0" baseline="0" noProof="0" dirty="0" smtClean="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#"w"</a:t>
            </a:r>
            <a:r>
              <a:rPr kumimoji="0" lang="zh-CN" altLang="en-US"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表示写入</a:t>
            </a:r>
            <a:r>
              <a:rPr kumimoji="0" lang="en-US" altLang="zh-CN"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a:t>
            </a:r>
            <a:r>
              <a:rPr kumimoji="0" lang="zh-CN" altLang="en-US"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用此种方式打开文件，</a:t>
            </a:r>
            <a:r>
              <a:rPr kumimoji="0" lang="zh-CN" altLang="en-US" sz="2400" b="0" i="0" u="none" strike="noStrike" kern="1200" cap="none" spc="0" normalizeH="0" baseline="0" noProof="0" dirty="0" smtClean="0">
                <a:ln>
                  <a:noFill/>
                </a:ln>
                <a:solidFill>
                  <a:srgbClr val="FF0000"/>
                </a:solidFill>
                <a:effectLst/>
                <a:highlight>
                  <a:srgbClr val="FFFF00"/>
                </a:highlight>
                <a:uLnTx/>
                <a:uFillTx/>
                <a:latin typeface="Courier New" panose="02070309020205020404" pitchFamily="49" charset="0"/>
                <a:ea typeface="黑体" panose="02010609060101010101" pitchFamily="49" charset="-122"/>
                <a:cs typeface="Courier New" panose="02070309020205020404" pitchFamily="49" charset="0"/>
              </a:rPr>
              <a:t>若文件本来存在，就会被覆盖</a:t>
            </a:r>
            <a:endParaRPr kumimoji="0" lang="en-US" altLang="zh-CN" sz="2400" b="0"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err="1"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a.write</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("good\n")</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err="1"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a.write</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r>
              <a:rPr kumimoji="0" lang="zh-CN" altLang="en-US"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好啊</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\n")</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err="1"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a.close</a:t>
            </a:r>
            <a:r>
              <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rPr>
              <a:t>运行后文件 </a:t>
            </a:r>
            <a:r>
              <a:rPr kumimoji="0" lang="en-US" altLang="zh-CN" sz="2400"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rPr>
              <a:t>c:\tmp\t.txt </a:t>
            </a:r>
            <a:r>
              <a:rPr kumimoji="0" lang="zh-CN" altLang="en-US" sz="2400"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rPr>
              <a:t>内容：</a:t>
            </a:r>
            <a:endParaRPr kumimoji="0" lang="en-US" altLang="zh-CN" sz="2400"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rPr>
              <a:t>good</a:t>
            </a:r>
            <a:endParaRPr kumimoji="0" lang="en-US" altLang="zh-CN" sz="2400"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rPr>
              <a:t>好啊</a:t>
            </a:r>
            <a:endParaRPr kumimoji="0" lang="en-US" altLang="zh-CN" sz="2400" b="0" i="0" u="none" strike="noStrike" kern="1200" cap="none" spc="0" normalizeH="0" baseline="0" noProof="0" dirty="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
        <p:nvSpPr>
          <p:cNvPr id="15364" name="灯片编号占位符 3"/>
          <p:cNvSpPr txBox="1">
            <a:spLocks noGrp="1"/>
          </p:cNvSpPr>
          <p:nvPr>
            <p:ph type="sldNum" sz="quarter" idx="4"/>
          </p:nvPr>
        </p:nvSpPr>
        <p:spPr>
          <a:xfrm>
            <a:off x="8737600" y="6356351"/>
            <a:ext cx="2844800" cy="366183"/>
          </a:xfrm>
          <a:noFill/>
          <a:ln>
            <a:noFill/>
          </a:ln>
        </p:spPr>
        <p:txBody>
          <a:bodyPr anchor="ctr" anchorCtr="0"/>
          <a:p>
            <a:pPr marL="0" indent="0" algn="r" eaLnBrk="1" hangingPunct="1">
              <a:spcBef>
                <a:spcPct val="0"/>
              </a:spcBef>
              <a:buFontTx/>
              <a:buNone/>
            </a:pPr>
            <a:fld id="{9A0DB2DC-4C9A-4742-B13C-FB6460FD3503}" type="slidenum">
              <a:rPr lang="zh-CN" altLang="en-US" sz="1600" kern="1200" dirty="0">
                <a:solidFill>
                  <a:srgbClr val="898989"/>
                </a:solidFill>
                <a:latin typeface="+mn-lt"/>
                <a:ea typeface="宋体" panose="02010600030101010101" pitchFamily="2" charset="-122"/>
                <a:cs typeface="+mn-cs"/>
              </a:rPr>
            </a:fld>
            <a:endParaRPr lang="zh-CN" altLang="en-US" sz="1600" kern="1200" dirty="0">
              <a:solidFill>
                <a:srgbClr val="898989"/>
              </a:solidFill>
              <a:latin typeface="+mn-lt"/>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2398395" y="175260"/>
            <a:ext cx="5657850" cy="1060450"/>
          </a:xfrm>
        </p:spPr>
        <p:txBody>
          <a:bodyPr vert="horz" wrap="square" lIns="121920" tIns="60960" rIns="121920" bIns="60960" anchor="ctr" anchorCtr="0"/>
          <a:p>
            <a:pPr eaLnBrk="1" hangingPunct="1"/>
            <a:r>
              <a:rPr lang="zh-CN" altLang="en-US" sz="3735" kern="1200" dirty="0">
                <a:latin typeface="+mj-lt"/>
                <a:ea typeface="黑体" panose="02010609060101010101" pitchFamily="49" charset="-122"/>
                <a:cs typeface="Malgun Gothic Semilight" panose="020B0502040204020203" pitchFamily="34" charset="-122"/>
              </a:rPr>
              <a:t>文本文件读写</a:t>
            </a:r>
            <a:endParaRPr lang="zh-CN" altLang="en-US" sz="3735" kern="1200" dirty="0">
              <a:latin typeface="+mj-lt"/>
              <a:ea typeface="黑体" panose="02010609060101010101" pitchFamily="49" charset="-122"/>
              <a:cs typeface="Malgun Gothic Semilight" panose="020B0502040204020203" pitchFamily="34" charset="-122"/>
            </a:endParaRPr>
          </a:p>
        </p:txBody>
      </p:sp>
      <p:sp>
        <p:nvSpPr>
          <p:cNvPr id="33795" name="内容占位符 2"/>
          <p:cNvSpPr>
            <a:spLocks noGrp="1"/>
          </p:cNvSpPr>
          <p:nvPr>
            <p:ph idx="1"/>
          </p:nvPr>
        </p:nvSpPr>
        <p:spPr>
          <a:xfrm>
            <a:off x="624417" y="1123951"/>
            <a:ext cx="11423651" cy="4624917"/>
          </a:xfrm>
        </p:spPr>
        <p:txBody>
          <a:bodyPr vert="horz" wrap="square" lIns="121920" tIns="60960" rIns="121920" bIns="60960" numCol="1" anchor="t" anchorCtr="0" compatLnSpc="1"/>
          <a:lstStyle/>
          <a:p>
            <a:pPr marL="342900" marR="0" lvl="0" indent="-342900" algn="l"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r>
              <a:rPr kumimoji="0" lang="zh-CN" altLang="en-US"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rPr>
              <a:t>读取现有文件</a:t>
            </a:r>
            <a:endPar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 </a:t>
            </a:r>
            <a:r>
              <a:rPr kumimoji="0" lang="en-US" altLang="zh-CN" sz="2665"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open("c:\\tmp\\t.txt","</a:t>
            </a:r>
            <a:r>
              <a:rPr kumimoji="0" lang="en-US" altLang="zh-CN" sz="2665" b="1" i="0" u="none" strike="noStrike" kern="1200" cap="none" spc="0" normalizeH="0" baseline="0" noProof="0" dirty="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r</a:t>
            </a:r>
            <a:r>
              <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a:t>
            </a:r>
            <a:r>
              <a:rPr kumimoji="0" lang="en-US" altLang="zh-CN" sz="2665"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#"r"</a:t>
            </a:r>
            <a:r>
              <a:rPr kumimoji="0" lang="zh-CN" altLang="en-US" sz="2665"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表示读取</a:t>
            </a:r>
            <a:endParaRPr kumimoji="0" lang="en-US" altLang="zh-CN" sz="2665" b="0"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665"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lines = </a:t>
            </a:r>
            <a:r>
              <a:rPr kumimoji="0" lang="en-US" altLang="zh-CN" sz="2665"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f.readlines</a:t>
            </a:r>
            <a:r>
              <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a:t>
            </a:r>
            <a:r>
              <a:rPr kumimoji="0" lang="en-US" altLang="zh-CN" sz="2665" b="1"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a:t>
            </a:r>
            <a:r>
              <a:rPr kumimoji="0" lang="zh-CN" altLang="en-US" sz="2665" b="1"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每一行都带结尾的换行符</a:t>
            </a:r>
            <a:r>
              <a:rPr kumimoji="0" lang="en-US" altLang="zh-CN" sz="2665" b="1"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"\n"</a:t>
            </a:r>
            <a:endParaRPr kumimoji="0" lang="en-US" altLang="zh-CN" sz="2665" b="1"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665"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f.close</a:t>
            </a:r>
            <a:r>
              <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a:t>
            </a:r>
            <a:r>
              <a:rPr kumimoji="0" lang="en-US" altLang="zh-CN" sz="2665" b="1"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#lines</a:t>
            </a:r>
            <a:r>
              <a:rPr kumimoji="0" lang="zh-CN" altLang="en-US" sz="2665" b="1"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是</a:t>
            </a:r>
            <a:r>
              <a:rPr kumimoji="0" lang="zh-CN" altLang="en-US" sz="2665" b="1"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个字符串列表，每个元素是一行</a:t>
            </a:r>
            <a:endParaRPr kumimoji="0" lang="en-US" altLang="zh-CN" sz="2665" b="1"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665"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for x in lines:</a:t>
            </a:r>
            <a:endParaRPr kumimoji="0" lang="en-US" altLang="zh-CN" sz="2665"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665"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print(</a:t>
            </a:r>
            <a:r>
              <a:rPr kumimoji="0" lang="en-US" altLang="zh-CN" sz="2665"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x,end</a:t>
            </a:r>
            <a:r>
              <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665"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rPr>
              <a:t>输出：</a:t>
            </a:r>
            <a:endParaRPr kumimoji="0" lang="en-US" altLang="zh-CN" sz="2665"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665"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rPr>
              <a:t>good</a:t>
            </a:r>
            <a:endParaRPr kumimoji="0" lang="en-US" altLang="zh-CN" sz="2665" b="0" i="0" u="none" strike="noStrike" kern="1200" cap="none" spc="0" normalizeH="0" baseline="0" noProof="0" dirty="0" smtClean="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665" b="0" i="0" u="none" strike="noStrike" kern="1200" cap="none" spc="0" normalizeH="0" baseline="0" noProof="0" dirty="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rPr>
              <a:t>好啊</a:t>
            </a:r>
            <a:endParaRPr kumimoji="0" lang="en-US" altLang="zh-CN" sz="2400" b="0" i="0" u="none" strike="noStrike" kern="1200" cap="none" spc="0" normalizeH="0" baseline="0" noProof="0" dirty="0">
              <a:ln>
                <a:noFill/>
              </a:ln>
              <a:solidFill>
                <a:srgbClr val="7F0A07"/>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
        <p:nvSpPr>
          <p:cNvPr id="17412" name="灯片编号占位符 3"/>
          <p:cNvSpPr txBox="1">
            <a:spLocks noGrp="1"/>
          </p:cNvSpPr>
          <p:nvPr>
            <p:ph type="sldNum" sz="quarter" idx="4"/>
          </p:nvPr>
        </p:nvSpPr>
        <p:spPr>
          <a:xfrm>
            <a:off x="8737600" y="6356351"/>
            <a:ext cx="2844800" cy="366183"/>
          </a:xfrm>
          <a:noFill/>
          <a:ln>
            <a:noFill/>
          </a:ln>
        </p:spPr>
        <p:txBody>
          <a:bodyPr anchor="ctr" anchorCtr="0"/>
          <a:p>
            <a:pPr marL="0" indent="0" algn="r" eaLnBrk="1" hangingPunct="1">
              <a:spcBef>
                <a:spcPct val="0"/>
              </a:spcBef>
              <a:buFontTx/>
              <a:buNone/>
            </a:pPr>
            <a:fld id="{9A0DB2DC-4C9A-4742-B13C-FB6460FD3503}" type="slidenum">
              <a:rPr lang="zh-CN" altLang="en-US" sz="1600" kern="1200" dirty="0">
                <a:solidFill>
                  <a:srgbClr val="898989"/>
                </a:solidFill>
                <a:latin typeface="+mn-lt"/>
                <a:ea typeface="宋体" panose="02010600030101010101" pitchFamily="2" charset="-122"/>
                <a:cs typeface="+mn-cs"/>
              </a:rPr>
            </a:fld>
            <a:endParaRPr lang="zh-CN" altLang="en-US" sz="1600" kern="1200" dirty="0">
              <a:solidFill>
                <a:srgbClr val="898989"/>
              </a:solidFill>
              <a:latin typeface="+mn-lt"/>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2788285" y="0"/>
            <a:ext cx="6615430" cy="1060450"/>
          </a:xfrm>
        </p:spPr>
        <p:txBody>
          <a:bodyPr vert="horz" wrap="square" lIns="121920" tIns="60960" rIns="121920" bIns="60960" anchor="ctr" anchorCtr="0"/>
          <a:p>
            <a:pPr eaLnBrk="1" hangingPunct="1"/>
            <a:r>
              <a:rPr lang="zh-CN" altLang="en-US" sz="3735" kern="1200" dirty="0">
                <a:latin typeface="+mj-lt"/>
                <a:ea typeface="黑体" panose="02010609060101010101" pitchFamily="49" charset="-122"/>
                <a:cs typeface="Malgun Gothic Semilight" panose="020B0502040204020203" pitchFamily="34" charset="-122"/>
              </a:rPr>
              <a:t>文本文件读写</a:t>
            </a:r>
            <a:endParaRPr lang="zh-CN" altLang="en-US" sz="3735" kern="1200" dirty="0">
              <a:latin typeface="+mj-lt"/>
              <a:ea typeface="黑体" panose="02010609060101010101" pitchFamily="49" charset="-122"/>
              <a:cs typeface="Malgun Gothic Semilight" panose="020B0502040204020203" pitchFamily="34" charset="-122"/>
            </a:endParaRPr>
          </a:p>
        </p:txBody>
      </p:sp>
      <p:sp>
        <p:nvSpPr>
          <p:cNvPr id="33795" name="内容占位符 2"/>
          <p:cNvSpPr>
            <a:spLocks noGrp="1"/>
          </p:cNvSpPr>
          <p:nvPr>
            <p:ph idx="1"/>
          </p:nvPr>
        </p:nvSpPr>
        <p:spPr>
          <a:xfrm>
            <a:off x="166793" y="1395519"/>
            <a:ext cx="11857567" cy="4624917"/>
          </a:xfrm>
        </p:spPr>
        <p:txBody>
          <a:bodyPr vert="horz" wrap="square" lIns="121920" tIns="60960" rIns="121920" bIns="60960" numCol="1" anchor="t" anchorCtr="0" compatLnSpc="1"/>
          <a:lstStyle/>
          <a:p>
            <a:pPr marL="342900" marR="0" lvl="0" indent="-342900" algn="l" defTabSz="914400" rtl="0" eaLnBrk="0" fontAlgn="base" latinLnBrk="0" hangingPunct="0">
              <a:lnSpc>
                <a:spcPct val="90000"/>
              </a:lnSpc>
              <a:spcBef>
                <a:spcPct val="50000"/>
              </a:spcBef>
              <a:spcAft>
                <a:spcPct val="0"/>
              </a:spcAft>
              <a:buClrTx/>
              <a:buSzTx/>
              <a:buFont typeface="Wingdings" panose="05000000000000000000" pitchFamily="2" charset="2"/>
              <a:buChar char="Ø"/>
              <a:defRPr/>
            </a:pPr>
            <a:r>
              <a:rPr kumimoji="0" lang="zh-CN" altLang="en-US"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rPr>
              <a:t>如果要读取的文件不存在会引发异常</a:t>
            </a:r>
            <a:r>
              <a:rPr kumimoji="0" lang="en-US" altLang="zh-CN"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try</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f = open("c:\\tmp\\ts.txt","r</a:t>
            </a:r>
            <a:r>
              <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 </a:t>
            </a:r>
            <a:r>
              <a:rPr kumimoji="0" lang="en-US" altLang="zh-CN"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   #</a:t>
            </a:r>
            <a:r>
              <a:rPr kumimoji="0" lang="zh-CN" altLang="en-US"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若文件不存在，会产生异常，跳到 </a:t>
            </a:r>
            <a:r>
              <a:rPr kumimoji="0" lang="en-US" altLang="zh-CN"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except</a:t>
            </a:r>
            <a:r>
              <a:rPr kumimoji="0" lang="zh-CN" altLang="en-US"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后面执行</a:t>
            </a:r>
            <a:endParaRPr kumimoji="0" lang="en-US" altLang="zh-CN"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lines </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f.readlines</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f.close</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for x in lines:</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print(</a:t>
            </a:r>
            <a:r>
              <a:rPr kumimoji="0" lang="en-US" altLang="zh-CN" sz="2400"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x,end</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except Exception as e:</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9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print(e)  </a:t>
            </a:r>
            <a:r>
              <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#&gt;&gt;[</a:t>
            </a:r>
            <a:r>
              <a:rPr kumimoji="0" lang="en-US" altLang="zh-CN" sz="2000" b="1" i="0" u="none" strike="noStrike" kern="1200" cap="none" spc="0" normalizeH="0" baseline="0" noProof="0" dirty="0" err="1">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Errno</a:t>
            </a:r>
            <a:r>
              <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 2] No such file or directory: 'c:\\</a:t>
            </a:r>
            <a:r>
              <a:rPr kumimoji="0" lang="en-US" altLang="zh-CN" sz="2000" b="1" i="0" u="none" strike="noStrike" kern="1200" cap="none" spc="0" normalizeH="0" baseline="0" noProof="0" dirty="0" err="1">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tmp</a:t>
            </a:r>
            <a:r>
              <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\\ts.txt'</a:t>
            </a:r>
            <a:endPar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
        <p:nvSpPr>
          <p:cNvPr id="23556" name="灯片编号占位符 3"/>
          <p:cNvSpPr txBox="1">
            <a:spLocks noGrp="1"/>
          </p:cNvSpPr>
          <p:nvPr>
            <p:ph type="sldNum" sz="quarter" idx="4"/>
          </p:nvPr>
        </p:nvSpPr>
        <p:spPr>
          <a:xfrm>
            <a:off x="8737600" y="6356351"/>
            <a:ext cx="2844800" cy="366183"/>
          </a:xfrm>
          <a:noFill/>
          <a:ln>
            <a:noFill/>
          </a:ln>
        </p:spPr>
        <p:txBody>
          <a:bodyPr anchor="ctr" anchorCtr="0"/>
          <a:p>
            <a:pPr marL="0" indent="0" algn="r" eaLnBrk="1" hangingPunct="1">
              <a:spcBef>
                <a:spcPct val="0"/>
              </a:spcBef>
              <a:buFontTx/>
              <a:buNone/>
            </a:pPr>
            <a:fld id="{9A0DB2DC-4C9A-4742-B13C-FB6460FD3503}" type="slidenum">
              <a:rPr lang="zh-CN" altLang="en-US" sz="1600" kern="1200" dirty="0">
                <a:solidFill>
                  <a:srgbClr val="898989"/>
                </a:solidFill>
                <a:latin typeface="+mn-lt"/>
                <a:ea typeface="宋体" panose="02010600030101010101" pitchFamily="2" charset="-122"/>
                <a:cs typeface="+mn-cs"/>
              </a:rPr>
            </a:fld>
            <a:endParaRPr lang="zh-CN" altLang="en-US" sz="1600" kern="1200" dirty="0">
              <a:solidFill>
                <a:srgbClr val="898989"/>
              </a:solidFill>
              <a:latin typeface="+mn-lt"/>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2950845" y="308610"/>
            <a:ext cx="4845050" cy="1060450"/>
          </a:xfrm>
        </p:spPr>
        <p:txBody>
          <a:bodyPr vert="horz" wrap="square" lIns="121920" tIns="60960" rIns="121920" bIns="60960" anchor="ctr" anchorCtr="0"/>
          <a:p>
            <a:pPr eaLnBrk="1" hangingPunct="1"/>
            <a:r>
              <a:rPr lang="zh-CN" altLang="en-US" sz="3735" kern="1200" dirty="0">
                <a:latin typeface="+mj-lt"/>
                <a:ea typeface="黑体" panose="02010609060101010101" pitchFamily="49" charset="-122"/>
                <a:cs typeface="Malgun Gothic Semilight" panose="020B0502040204020203" pitchFamily="34" charset="-122"/>
              </a:rPr>
              <a:t>文本文件读写</a:t>
            </a:r>
            <a:endParaRPr lang="zh-CN" altLang="en-US" sz="3735" kern="1200" dirty="0">
              <a:latin typeface="+mj-lt"/>
              <a:ea typeface="黑体" panose="02010609060101010101" pitchFamily="49" charset="-122"/>
              <a:cs typeface="Malgun Gothic Semilight" panose="020B0502040204020203" pitchFamily="34" charset="-122"/>
            </a:endParaRPr>
          </a:p>
        </p:txBody>
      </p:sp>
      <p:sp>
        <p:nvSpPr>
          <p:cNvPr id="33795" name="内容占位符 2"/>
          <p:cNvSpPr>
            <a:spLocks noGrp="1"/>
          </p:cNvSpPr>
          <p:nvPr>
            <p:ph idx="1"/>
          </p:nvPr>
        </p:nvSpPr>
        <p:spPr>
          <a:xfrm>
            <a:off x="334433" y="1504739"/>
            <a:ext cx="11857567" cy="4624917"/>
          </a:xfrm>
        </p:spPr>
        <p:txBody>
          <a:bodyPr vert="horz" wrap="square" lIns="121920" tIns="60960" rIns="121920" bIns="60960" numCol="1" anchor="t" anchorCtr="0" compatLnSpc="1"/>
          <a:lstStyle/>
          <a:p>
            <a:pPr marL="342900" marR="0" lvl="0" indent="-342900" algn="l"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r>
              <a:rPr kumimoji="0" lang="zh-CN" altLang="en-US"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rPr>
              <a:t>添加文件内容</a:t>
            </a:r>
            <a:r>
              <a:rPr kumimoji="0" lang="en-US" altLang="zh-CN"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665" b="0" i="0" u="none" strike="noStrike" kern="1200" cap="none" spc="0" normalizeH="0" baseline="0" noProof="0" dirty="0" smtClean="0">
              <a:ln>
                <a:noFill/>
              </a:ln>
              <a:solidFill>
                <a:srgbClr val="7030A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 = open("c:\\tmp\\t.txt","</a:t>
            </a:r>
            <a:r>
              <a:rPr kumimoji="0" lang="en-US" altLang="zh-CN" sz="2400" b="1" i="0" u="none" strike="noStrike" kern="1200" cap="none" spc="0" normalizeH="0" baseline="0" noProof="0" dirty="0">
                <a:ln>
                  <a:noFill/>
                </a:ln>
                <a:solidFill>
                  <a:srgbClr val="FF0000"/>
                </a:solidFill>
                <a:effectLst/>
                <a:uLnTx/>
                <a:uFillTx/>
                <a:latin typeface="Courier New" panose="02070309020205020404" pitchFamily="49" charset="0"/>
                <a:ea typeface="黑体" panose="02010609060101010101" pitchFamily="49" charset="-122"/>
                <a:cs typeface="Courier New" panose="02070309020205020404" pitchFamily="49" charset="0"/>
              </a:rPr>
              <a:t>a</a:t>
            </a:r>
            <a:r>
              <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a:t>
            </a:r>
            <a:endPar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#"a"</a:t>
            </a:r>
            <a:r>
              <a:rPr kumimoji="0" lang="zh-CN" altLang="en-US" sz="2400" b="0" i="0" u="none" strike="noStrike" kern="1200" cap="none" spc="0" normalizeH="0" baseline="0" noProof="0" dirty="0" smtClean="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rPr>
              <a:t>要打开文件添加内容。若文件本来不存在，就创建文件</a:t>
            </a:r>
            <a:endParaRPr kumimoji="0" lang="en-US" altLang="zh-CN" sz="2400" b="0" i="0" u="none" strike="noStrike" kern="1200" cap="none" spc="0" normalizeH="0" baseline="0" noProof="0" dirty="0">
              <a:ln>
                <a:noFill/>
              </a:ln>
              <a:solidFill>
                <a:srgbClr val="00B050"/>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f.write</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r>
              <a:rPr kumimoji="0" lang="zh-CN" altLang="en-US"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新增行</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\n")</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f.write</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("ok\n")</a:t>
            </a: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err="1">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f.close</a:t>
            </a:r>
            <a:r>
              <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
        <p:nvSpPr>
          <p:cNvPr id="25604" name="文本框 1"/>
          <p:cNvSpPr txBox="1"/>
          <p:nvPr/>
        </p:nvSpPr>
        <p:spPr>
          <a:xfrm>
            <a:off x="7965017" y="3716867"/>
            <a:ext cx="1200150" cy="173291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5pPr>
          </a:lstStyle>
          <a:p>
            <a:pPr marL="0" lvl="0" indent="0">
              <a:spcBef>
                <a:spcPct val="0"/>
              </a:spcBef>
              <a:buFontTx/>
              <a:buNone/>
            </a:pPr>
            <a:r>
              <a:rPr lang="en-US" altLang="zh-CN" sz="2665" dirty="0">
                <a:solidFill>
                  <a:srgbClr val="920B08"/>
                </a:solidFill>
                <a:latin typeface="黑体" panose="02010609060101010101" pitchFamily="49" charset="-122"/>
                <a:cs typeface="Courier New" panose="02070309020205020404" pitchFamily="49" charset="0"/>
              </a:rPr>
              <a:t>good</a:t>
            </a:r>
            <a:endParaRPr lang="en-US" altLang="zh-CN" sz="2665" dirty="0">
              <a:solidFill>
                <a:srgbClr val="920B08"/>
              </a:solidFill>
              <a:latin typeface="黑体" panose="02010609060101010101" pitchFamily="49" charset="-122"/>
              <a:cs typeface="Courier New" panose="02070309020205020404" pitchFamily="49" charset="0"/>
            </a:endParaRPr>
          </a:p>
          <a:p>
            <a:pPr marL="0" lvl="0" indent="0">
              <a:spcBef>
                <a:spcPct val="0"/>
              </a:spcBef>
              <a:buFontTx/>
              <a:buNone/>
            </a:pPr>
            <a:r>
              <a:rPr lang="zh-CN" altLang="en-US" sz="2665" dirty="0">
                <a:solidFill>
                  <a:srgbClr val="920B08"/>
                </a:solidFill>
                <a:latin typeface="黑体" panose="02010609060101010101" pitchFamily="49" charset="-122"/>
                <a:cs typeface="Courier New" panose="02070309020205020404" pitchFamily="49" charset="0"/>
              </a:rPr>
              <a:t>好啊</a:t>
            </a:r>
            <a:endParaRPr lang="en-US" altLang="zh-CN" sz="2665" dirty="0">
              <a:solidFill>
                <a:srgbClr val="920B08"/>
              </a:solidFill>
              <a:latin typeface="黑体" panose="02010609060101010101" pitchFamily="49" charset="-122"/>
              <a:cs typeface="Courier New" panose="02070309020205020404" pitchFamily="49" charset="0"/>
            </a:endParaRPr>
          </a:p>
          <a:p>
            <a:pPr marL="0" lvl="0" indent="0">
              <a:spcBef>
                <a:spcPct val="0"/>
              </a:spcBef>
              <a:buFontTx/>
              <a:buNone/>
            </a:pPr>
            <a:r>
              <a:rPr lang="zh-CN" altLang="en-US" sz="2665" dirty="0">
                <a:solidFill>
                  <a:srgbClr val="920B08"/>
                </a:solidFill>
                <a:latin typeface="黑体" panose="02010609060101010101" pitchFamily="49" charset="-122"/>
                <a:cs typeface="Courier New" panose="02070309020205020404" pitchFamily="49" charset="0"/>
              </a:rPr>
              <a:t>新增行</a:t>
            </a:r>
            <a:endParaRPr lang="en-US" altLang="zh-CN" sz="2665" dirty="0">
              <a:solidFill>
                <a:srgbClr val="920B08"/>
              </a:solidFill>
              <a:latin typeface="黑体" panose="02010609060101010101" pitchFamily="49" charset="-122"/>
              <a:cs typeface="Courier New" panose="02070309020205020404" pitchFamily="49" charset="0"/>
            </a:endParaRPr>
          </a:p>
          <a:p>
            <a:pPr marL="0" lvl="0" indent="0">
              <a:spcBef>
                <a:spcPct val="0"/>
              </a:spcBef>
              <a:buFontTx/>
              <a:buNone/>
            </a:pPr>
            <a:r>
              <a:rPr lang="en-US" altLang="zh-CN" sz="2665" dirty="0">
                <a:solidFill>
                  <a:srgbClr val="920B08"/>
                </a:solidFill>
                <a:latin typeface="黑体" panose="02010609060101010101" pitchFamily="49" charset="-122"/>
                <a:cs typeface="Courier New" panose="02070309020205020404" pitchFamily="49" charset="0"/>
              </a:rPr>
              <a:t>ok</a:t>
            </a:r>
            <a:endParaRPr lang="zh-CN" altLang="en-US" sz="2665" dirty="0">
              <a:solidFill>
                <a:srgbClr val="920B08"/>
              </a:solidFill>
              <a:latin typeface="黑体" panose="02010609060101010101" pitchFamily="49" charset="-122"/>
              <a:ea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30297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1</a:t>
            </a:r>
            <a:r>
              <a:rPr lang="zh-CN" altLang="zh-CN" sz="4000" dirty="0">
                <a:solidFill>
                  <a:srgbClr val="1353A2"/>
                </a:solidFill>
                <a:latin typeface="微软雅黑" panose="020B0503020204020204" pitchFamily="34" charset="-122"/>
                <a:ea typeface="微软雅黑" panose="020B0503020204020204" pitchFamily="34" charset="-122"/>
              </a:rPr>
              <a:t>：身份证归属地查询</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在我</a:t>
            </a:r>
            <a:r>
              <a:rPr lang="zh-CN" altLang="zh-CN" sz="4000" dirty="0" smtClean="0">
                <a:latin typeface="微软雅黑" panose="020B0503020204020204" pitchFamily="34" charset="-122"/>
                <a:ea typeface="微软雅黑" panose="020B0503020204020204" pitchFamily="34" charset="-122"/>
              </a:rPr>
              <a:t>国身</a:t>
            </a:r>
            <a:r>
              <a:rPr lang="zh-CN" altLang="zh-CN" sz="4000" dirty="0">
                <a:latin typeface="微软雅黑" panose="020B0503020204020204" pitchFamily="34" charset="-122"/>
                <a:ea typeface="微软雅黑" panose="020B0503020204020204" pitchFamily="34" charset="-122"/>
              </a:rPr>
              <a:t>份证号</a:t>
            </a:r>
            <a:r>
              <a:rPr lang="zh-CN" altLang="zh-CN" sz="4000" dirty="0" smtClean="0">
                <a:latin typeface="微软雅黑" panose="020B0503020204020204" pitchFamily="34" charset="-122"/>
                <a:ea typeface="微软雅黑" panose="020B0503020204020204" pitchFamily="34" charset="-122"/>
              </a:rPr>
              <a:t>码</a:t>
            </a:r>
            <a:r>
              <a:rPr lang="zh-CN" altLang="en-US" sz="4000" dirty="0" smtClean="0">
                <a:latin typeface="微软雅黑" panose="020B0503020204020204" pitchFamily="34" charset="-122"/>
                <a:ea typeface="微软雅黑" panose="020B0503020204020204" pitchFamily="34" charset="-122"/>
              </a:rPr>
              <a:t>的</a:t>
            </a:r>
            <a:r>
              <a:rPr lang="zh-CN" altLang="zh-CN" sz="4000" dirty="0" smtClean="0">
                <a:latin typeface="微软雅黑" panose="020B0503020204020204" pitchFamily="34" charset="-122"/>
                <a:ea typeface="微软雅黑" panose="020B0503020204020204" pitchFamily="34" charset="-122"/>
              </a:rPr>
              <a:t>前</a:t>
            </a:r>
            <a:r>
              <a:rPr lang="zh-CN" altLang="zh-CN" sz="4000" dirty="0">
                <a:latin typeface="微软雅黑" panose="020B0503020204020204" pitchFamily="34" charset="-122"/>
                <a:ea typeface="微软雅黑" panose="020B0503020204020204" pitchFamily="34" charset="-122"/>
              </a:rPr>
              <a:t>六位数字表示地址</a:t>
            </a:r>
            <a:r>
              <a:rPr lang="zh-CN" altLang="zh-CN" sz="4000" dirty="0" smtClean="0">
                <a:latin typeface="微软雅黑" panose="020B0503020204020204" pitchFamily="34" charset="-122"/>
                <a:ea typeface="微软雅黑" panose="020B0503020204020204" pitchFamily="34" charset="-122"/>
              </a:rPr>
              <a:t>码</a:t>
            </a:r>
            <a:r>
              <a:rPr lang="en-US" altLang="zh-CN" sz="4000" dirty="0" smtClean="0">
                <a:latin typeface="微软雅黑" panose="020B0503020204020204" pitchFamily="34" charset="-122"/>
                <a:ea typeface="微软雅黑" panose="020B0503020204020204" pitchFamily="34" charset="-122"/>
              </a:rPr>
              <a:t>,</a:t>
            </a:r>
            <a:r>
              <a:rPr lang="zh-CN" altLang="en-US" sz="4000" dirty="0" smtClean="0">
                <a:latin typeface="微软雅黑" panose="020B0503020204020204" pitchFamily="34" charset="-122"/>
                <a:ea typeface="微软雅黑" panose="020B0503020204020204" pitchFamily="34" charset="-122"/>
              </a:rPr>
              <a:t> </a:t>
            </a:r>
            <a:r>
              <a:rPr lang="zh-CN" altLang="zh-CN" sz="4000" dirty="0" smtClean="0">
                <a:latin typeface="微软雅黑" panose="020B0503020204020204" pitchFamily="34" charset="-122"/>
                <a:ea typeface="微软雅黑" panose="020B0503020204020204" pitchFamily="34" charset="-122"/>
              </a:rPr>
              <a:t>地址码标识编码对象常住户口所在县的行政区划代码，通</a:t>
            </a:r>
            <a:r>
              <a:rPr lang="zh-CN" altLang="zh-CN" sz="4000" dirty="0">
                <a:latin typeface="微软雅黑" panose="020B0503020204020204" pitchFamily="34" charset="-122"/>
                <a:ea typeface="微软雅黑" panose="020B0503020204020204" pitchFamily="34" charset="-122"/>
              </a:rPr>
              <a:t>过身份证号码的前六位便可以确定持有人的常住户口所在县。</a:t>
            </a:r>
            <a:endParaRPr lang="zh-CN" altLang="en-US" sz="4000" dirty="0">
              <a:latin typeface="微软雅黑" panose="020B0503020204020204" pitchFamily="34" charset="-122"/>
              <a:ea typeface="微软雅黑" panose="020B0503020204020204" pitchFamily="34" charset="-122"/>
            </a:endParaRPr>
          </a:p>
        </p:txBody>
      </p:sp>
      <p:pic>
        <p:nvPicPr>
          <p:cNvPr id="11266" name="Picture 2" descr="https://timgsa.baidu.com/timg?image&amp;quality=80&amp;size=b9999_10000&amp;sec=1562666152469&amp;di=c40b138e55893594c417d3aed0ad6b36&amp;imgtype=0&amp;src=http%3A%2F%2Fa3.att.hudong.com%2F51%2F53%2F20300542856671142226538729024_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51273" y="3729646"/>
            <a:ext cx="2249054" cy="2698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30297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1</a:t>
            </a:r>
            <a:r>
              <a:rPr lang="zh-CN" altLang="zh-CN" sz="4000" dirty="0">
                <a:solidFill>
                  <a:srgbClr val="1353A2"/>
                </a:solidFill>
                <a:latin typeface="微软雅黑" panose="020B0503020204020204" pitchFamily="34" charset="-122"/>
                <a:ea typeface="微软雅黑" panose="020B0503020204020204" pitchFamily="34" charset="-122"/>
              </a:rPr>
              <a:t>：身份证归属地查询</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anose="020B0503020204020204" pitchFamily="34" charset="-122"/>
                <a:ea typeface="微软雅黑" panose="020B0503020204020204" pitchFamily="34" charset="-122"/>
              </a:rPr>
              <a:t>本实例要求编写程序，实现根据地址码对照表和身份证号码查询居民常住户口所在县的功能。</a:t>
            </a:r>
            <a:endParaRPr lang="zh-CN" altLang="zh-CN"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302972" cy="706755"/>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练习：评委打分程序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785" y="1955800"/>
            <a:ext cx="8402320" cy="365760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2206868"/>
            <a:ext cx="6860377" cy="341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微软雅黑" panose="020B0503020204020204" pitchFamily="34" charset="-122"/>
                <a:ea typeface="微软雅黑" panose="020B0503020204020204" pitchFamily="34" charset="-122"/>
              </a:rPr>
              <a:t>m</a:t>
            </a:r>
            <a:r>
              <a:rPr lang="zh-CN" altLang="en-US" sz="3600" dirty="0">
                <a:latin typeface="微软雅黑" panose="020B0503020204020204" pitchFamily="34" charset="-122"/>
                <a:ea typeface="微软雅黑" panose="020B0503020204020204" pitchFamily="34" charset="-122"/>
              </a:rPr>
              <a:t>为选手，</a:t>
            </a:r>
            <a:r>
              <a:rPr lang="en-US" altLang="zh-CN" sz="3600" dirty="0">
                <a:latin typeface="微软雅黑" panose="020B0503020204020204" pitchFamily="34" charset="-122"/>
                <a:ea typeface="微软雅黑" panose="020B0503020204020204" pitchFamily="34" charset="-122"/>
              </a:rPr>
              <a:t>n</a:t>
            </a:r>
            <a:r>
              <a:rPr lang="zh-CN" altLang="en-US" sz="3600" dirty="0">
                <a:latin typeface="微软雅黑" panose="020B0503020204020204" pitchFamily="34" charset="-122"/>
                <a:ea typeface="微软雅黑" panose="020B0503020204020204" pitchFamily="34" charset="-122"/>
              </a:rPr>
              <a:t>为评委，进行打分</a:t>
            </a:r>
            <a:endParaRPr lang="zh-CN" altLang="en-US" sz="3600" dirty="0">
              <a:latin typeface="微软雅黑" panose="020B0503020204020204" pitchFamily="34" charset="-122"/>
              <a:ea typeface="微软雅黑" panose="020B0503020204020204" pitchFamily="34" charset="-122"/>
            </a:endParaRPr>
          </a:p>
          <a:p>
            <a:pPr>
              <a:lnSpc>
                <a:spcPct val="120000"/>
              </a:lnSpc>
            </a:pPr>
            <a:r>
              <a:rPr lang="zh-CN" altLang="en-US" sz="3600" dirty="0">
                <a:latin typeface="微软雅黑" panose="020B0503020204020204" pitchFamily="34" charset="-122"/>
                <a:ea typeface="微软雅黑" panose="020B0503020204020204" pitchFamily="34" charset="-122"/>
              </a:rPr>
              <a:t>选手得分：去掉最高，去掉最低后的平均分（保留</a:t>
            </a:r>
            <a:r>
              <a:rPr lang="en-US" altLang="zh-CN" sz="3600" dirty="0">
                <a:latin typeface="微软雅黑" panose="020B0503020204020204" pitchFamily="34" charset="-122"/>
                <a:ea typeface="微软雅黑" panose="020B0503020204020204" pitchFamily="34" charset="-122"/>
              </a:rPr>
              <a:t>2</a:t>
            </a:r>
            <a:r>
              <a:rPr lang="zh-CN" altLang="en-US" sz="3600" dirty="0">
                <a:latin typeface="微软雅黑" panose="020B0503020204020204" pitchFamily="34" charset="-122"/>
                <a:ea typeface="微软雅黑" panose="020B0503020204020204" pitchFamily="34" charset="-122"/>
              </a:rPr>
              <a:t>位小数）</a:t>
            </a:r>
            <a:endParaRPr lang="zh-CN" altLang="en-US" sz="3600" dirty="0">
              <a:latin typeface="微软雅黑" panose="020B0503020204020204" pitchFamily="34" charset="-122"/>
              <a:ea typeface="微软雅黑" panose="020B0503020204020204" pitchFamily="34" charset="-122"/>
            </a:endParaRPr>
          </a:p>
          <a:p>
            <a:pPr>
              <a:lnSpc>
                <a:spcPct val="120000"/>
              </a:lnSpc>
            </a:pPr>
            <a:r>
              <a:rPr lang="zh-CN" altLang="en-US" sz="3600" dirty="0">
                <a:latin typeface="微软雅黑" panose="020B0503020204020204" pitchFamily="34" charset="-122"/>
                <a:ea typeface="微软雅黑" panose="020B0503020204020204" pitchFamily="34" charset="-122"/>
              </a:rPr>
              <a:t>成绩降序排序</a:t>
            </a:r>
            <a:endParaRPr lang="zh-CN" altLang="en-US" sz="3600" dirty="0">
              <a:latin typeface="微软雅黑" panose="020B0503020204020204" pitchFamily="34" charset="-122"/>
              <a:ea typeface="微软雅黑" panose="020B0503020204020204" pitchFamily="34" charset="-122"/>
            </a:endParaRPr>
          </a:p>
          <a:p>
            <a:pPr>
              <a:lnSpc>
                <a:spcPct val="120000"/>
              </a:lnSpc>
            </a:pPr>
            <a:r>
              <a:rPr lang="zh-CN" altLang="en-US" sz="3600" dirty="0">
                <a:latin typeface="微软雅黑" panose="020B0503020204020204" pitchFamily="34" charset="-122"/>
                <a:ea typeface="微软雅黑" panose="020B0503020204020204" pitchFamily="34" charset="-122"/>
              </a:rPr>
              <a:t>给出获奖情况</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文件的打开和关闭</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从文件中读取数据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03    </a:t>
            </a:r>
            <a:r>
              <a:rPr lang="zh-CN" altLang="zh-CN" sz="2800" dirty="0" smtClean="0">
                <a:solidFill>
                  <a:schemeClr val="bg1"/>
                </a:solidFill>
                <a:latin typeface="Impact" panose="020B0806030902050204" pitchFamily="34" charset="0"/>
                <a:ea typeface="微软雅黑" panose="020B0503020204020204" pitchFamily="34" charset="-122"/>
              </a:rPr>
              <a:t>向</a:t>
            </a:r>
            <a:r>
              <a:rPr lang="zh-CN" altLang="zh-CN" sz="2800" dirty="0">
                <a:solidFill>
                  <a:schemeClr val="bg1"/>
                </a:solidFill>
                <a:latin typeface="Impact" panose="020B0806030902050204" pitchFamily="34" charset="0"/>
                <a:ea typeface="微软雅黑" panose="020B0503020204020204" pitchFamily="34" charset="-122"/>
              </a:rPr>
              <a:t>文件写入数据</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件的定位读取</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件的拷贝与重命名</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06    </a:t>
            </a:r>
            <a:r>
              <a:rPr lang="zh-CN" altLang="zh-CN" sz="2800" dirty="0" smtClean="0">
                <a:solidFill>
                  <a:srgbClr val="595959"/>
                </a:solidFill>
                <a:latin typeface="Impact" panose="020B0806030902050204" pitchFamily="34" charset="0"/>
                <a:ea typeface="微软雅黑" panose="020B0503020204020204" pitchFamily="34" charset="-122"/>
              </a:rPr>
              <a:t>目</a:t>
            </a:r>
            <a:r>
              <a:rPr lang="zh-CN" altLang="zh-CN" sz="2800" dirty="0">
                <a:solidFill>
                  <a:srgbClr val="595959"/>
                </a:solidFill>
                <a:latin typeface="Impact" panose="020B0806030902050204" pitchFamily="34" charset="0"/>
                <a:ea typeface="微软雅黑" panose="020B0503020204020204" pitchFamily="34" charset="-122"/>
              </a:rPr>
              <a:t>录操作</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ctrTitle" idx="4294967295"/>
          </p:nvPr>
        </p:nvSpPr>
        <p:spPr>
          <a:xfrm>
            <a:off x="3157855" y="2510790"/>
            <a:ext cx="3263900" cy="1470660"/>
          </a:xfrm>
        </p:spPr>
        <p:txBody>
          <a:bodyPr vert="horz" wrap="square" lIns="121920" tIns="60960" rIns="121920" bIns="60960" anchor="ctr" anchorCtr="0"/>
          <a:p>
            <a:pPr eaLnBrk="1" hangingPunct="1">
              <a:buClrTx/>
              <a:buSzTx/>
              <a:buFontTx/>
            </a:pPr>
            <a:r>
              <a:rPr lang="zh-CN" altLang="en-US" sz="3200" kern="1200" dirty="0">
                <a:latin typeface="+mj-lt"/>
                <a:ea typeface="黑体" panose="02010609060101010101" pitchFamily="49" charset="-122"/>
                <a:cs typeface="Malgun Gothic Semilight" panose="020B0502040204020203" pitchFamily="34" charset="-122"/>
              </a:rPr>
              <a:t>文本文件的编码</a:t>
            </a:r>
            <a:endParaRPr lang="zh-CN" altLang="en-US" sz="3200" kern="1200" dirty="0">
              <a:latin typeface="+mj-lt"/>
              <a:ea typeface="黑体" panose="02010609060101010101" pitchFamily="49" charset="-122"/>
              <a:cs typeface="Malgun Gothic Semilight" panose="020B0502040204020203" pitchFamily="34" charset="-122"/>
            </a:endParaRPr>
          </a:p>
        </p:txBody>
      </p:sp>
      <p:sp>
        <p:nvSpPr>
          <p:cNvPr id="29700" name="TextBox 6"/>
          <p:cNvSpPr txBox="1"/>
          <p:nvPr/>
        </p:nvSpPr>
        <p:spPr>
          <a:xfrm>
            <a:off x="10896600" y="6195484"/>
            <a:ext cx="10972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5pPr>
          </a:lstStyle>
          <a:p>
            <a:pPr marL="0" lvl="0" indent="0" eaLnBrk="1" hangingPunct="1">
              <a:spcBef>
                <a:spcPct val="0"/>
              </a:spcBef>
              <a:buFontTx/>
              <a:buNone/>
            </a:pPr>
            <a:r>
              <a:rPr lang="zh-CN" altLang="en-US" sz="2400" dirty="0">
                <a:latin typeface="黑体" panose="02010609060101010101" pitchFamily="49" charset="-122"/>
              </a:rPr>
              <a:t>威尼斯</a:t>
            </a:r>
            <a:endParaRPr lang="zh-CN" altLang="en-US" sz="2400" dirty="0">
              <a:latin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4076700" y="207010"/>
            <a:ext cx="5099685" cy="1060450"/>
          </a:xfrm>
        </p:spPr>
        <p:txBody>
          <a:bodyPr vert="horz" wrap="square" lIns="121920" tIns="60960" rIns="121920" bIns="60960" anchor="ctr" anchorCtr="0"/>
          <a:p>
            <a:pPr eaLnBrk="1" hangingPunct="1"/>
            <a:r>
              <a:rPr lang="zh-CN" altLang="en-US" sz="3735" kern="1200" dirty="0">
                <a:latin typeface="+mj-lt"/>
                <a:ea typeface="黑体" panose="02010609060101010101" pitchFamily="49" charset="-122"/>
                <a:cs typeface="Malgun Gothic Semilight" panose="020B0502040204020203" pitchFamily="34" charset="-122"/>
              </a:rPr>
              <a:t>文本文件的编码</a:t>
            </a:r>
            <a:endParaRPr lang="zh-CN" altLang="en-US" sz="3735" kern="1200" dirty="0">
              <a:latin typeface="+mj-lt"/>
              <a:ea typeface="黑体" panose="02010609060101010101" pitchFamily="49" charset="-122"/>
              <a:cs typeface="Malgun Gothic Semilight" panose="020B0502040204020203" pitchFamily="34" charset="-122"/>
            </a:endParaRPr>
          </a:p>
        </p:txBody>
      </p:sp>
      <p:sp>
        <p:nvSpPr>
          <p:cNvPr id="33795" name="内容占位符 2"/>
          <p:cNvSpPr>
            <a:spLocks noGrp="1"/>
          </p:cNvSpPr>
          <p:nvPr>
            <p:ph idx="1"/>
          </p:nvPr>
        </p:nvSpPr>
        <p:spPr>
          <a:xfrm>
            <a:off x="334433" y="1403139"/>
            <a:ext cx="3553884" cy="954617"/>
          </a:xfrm>
        </p:spPr>
        <p:txBody>
          <a:bodyPr vert="horz" wrap="square" lIns="121920" tIns="60960" rIns="121920" bIns="60960" numCol="1" anchor="t" anchorCtr="0" compatLnSpc="1"/>
          <a:lstStyle/>
          <a:p>
            <a:pPr marL="342900" marR="0" lvl="0" indent="-342900" algn="l"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常见编码有 </a:t>
            </a:r>
            <a:r>
              <a:rPr kumimoji="0" lang="en-US" altLang="zh-CN" sz="2400" b="0" i="0" u="none" strike="noStrike" kern="1200" cap="none" spc="0" normalizeH="0" baseline="0" noProof="0" dirty="0" err="1"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gbk</a:t>
            </a:r>
            <a:r>
              <a:rPr kumimoji="0" lang="zh-CN" altLang="en-US"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和 </a:t>
            </a:r>
            <a:r>
              <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utf-8</a:t>
            </a:r>
            <a:r>
              <a:rPr kumimoji="0" lang="zh-CN" altLang="en-US"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两种。打开文件时如果编码不对，则不能正确读取文件</a:t>
            </a:r>
            <a:r>
              <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endPar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342900" marR="0" lvl="0" indent="-342900" algn="l"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r>
              <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ANSI</a:t>
            </a:r>
            <a:r>
              <a:rPr kumimoji="0" lang="zh-CN" altLang="en-US"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对应 </a:t>
            </a:r>
            <a:r>
              <a:rPr kumimoji="0" lang="en-US" altLang="zh-CN" sz="2400" b="0" i="0" u="none" strike="noStrike" kern="1200" cap="none" spc="0" normalizeH="0" baseline="0" noProof="0" dirty="0" err="1"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gbk</a:t>
            </a:r>
            <a:endPar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342900" marR="0" lvl="0" indent="-342900" algn="l"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写入文件时，如果不指定编码，则用操作系统的缺省编码</a:t>
            </a:r>
            <a:endPar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Windows: </a:t>
            </a:r>
            <a:r>
              <a:rPr kumimoji="0" lang="en-US" altLang="zh-CN" sz="2400" b="0" i="0" u="none" strike="noStrike" kern="1200" cap="none" spc="0" normalizeH="0" baseline="0" noProof="0" dirty="0" err="1"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gbk</a:t>
            </a:r>
            <a:r>
              <a:rPr kumimoji="0" lang="zh-CN" altLang="en-US"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a:t>
            </a:r>
            <a:r>
              <a:rPr kumimoji="0" lang="en-US" altLang="zh-CN" sz="2400" b="0" i="0" u="none" strike="noStrike" kern="1200" cap="none" spc="0" normalizeH="0" baseline="0" noProof="0" dirty="0" err="1"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Linux,MacOs</a:t>
            </a:r>
            <a:r>
              <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rPr>
              <a:t>: utf-8</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smtClean="0">
              <a:ln>
                <a:noFill/>
              </a:ln>
              <a:solidFill>
                <a:schemeClr val="tx1"/>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pic>
        <p:nvPicPr>
          <p:cNvPr id="31748" name="图片 1"/>
          <p:cNvPicPr>
            <a:picLocks noChangeAspect="1"/>
          </p:cNvPicPr>
          <p:nvPr/>
        </p:nvPicPr>
        <p:blipFill>
          <a:blip r:embed="rId1"/>
          <a:stretch>
            <a:fillRect/>
          </a:stretch>
        </p:blipFill>
        <p:spPr>
          <a:xfrm>
            <a:off x="4271433" y="1123951"/>
            <a:ext cx="7516284" cy="5365749"/>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目录页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9218"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件的打开和关闭</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0"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smtClean="0">
                <a:solidFill>
                  <a:srgbClr val="595959"/>
                </a:solidFill>
                <a:latin typeface="Impact" panose="020B0806030902050204" pitchFamily="34" charset="0"/>
                <a:ea typeface="微软雅黑" panose="020B0503020204020204" pitchFamily="34" charset="-122"/>
              </a:rPr>
              <a:t>从</a:t>
            </a:r>
            <a:r>
              <a:rPr lang="zh-CN" altLang="zh-CN" sz="2800" dirty="0">
                <a:solidFill>
                  <a:srgbClr val="595959"/>
                </a:solidFill>
                <a:latin typeface="Impact" panose="020B0806030902050204" pitchFamily="34" charset="0"/>
                <a:ea typeface="微软雅黑" panose="020B0503020204020204" pitchFamily="34" charset="-122"/>
              </a:rPr>
              <a:t>文件中读取数据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向</a:t>
            </a:r>
            <a:r>
              <a:rPr lang="zh-CN" altLang="zh-CN" sz="2800" dirty="0">
                <a:solidFill>
                  <a:srgbClr val="595959"/>
                </a:solidFill>
                <a:latin typeface="Impact" panose="020B0806030902050204" pitchFamily="34" charset="0"/>
                <a:ea typeface="微软雅黑" panose="020B0503020204020204" pitchFamily="34" charset="-122"/>
              </a:rPr>
              <a:t>文件写入数据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1"/>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件的定位读取</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件的拷贝与重命名</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4"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06    </a:t>
            </a:r>
            <a:r>
              <a:rPr lang="zh-CN" altLang="zh-CN" sz="2800" dirty="0" smtClean="0">
                <a:solidFill>
                  <a:srgbClr val="595959"/>
                </a:solidFill>
                <a:latin typeface="Impact" panose="020B0806030902050204" pitchFamily="34" charset="0"/>
                <a:ea typeface="微软雅黑" panose="020B0503020204020204" pitchFamily="34" charset="-122"/>
              </a:rPr>
              <a:t>目</a:t>
            </a:r>
            <a:r>
              <a:rPr lang="zh-CN" altLang="zh-CN" sz="2800" dirty="0">
                <a:solidFill>
                  <a:srgbClr val="595959"/>
                </a:solidFill>
                <a:latin typeface="Impact" panose="020B0806030902050204" pitchFamily="34" charset="0"/>
                <a:ea typeface="微软雅黑" panose="020B0503020204020204" pitchFamily="34" charset="-122"/>
              </a:rPr>
              <a:t>录操作</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xfrm>
            <a:off x="2548255" y="190500"/>
            <a:ext cx="5226050" cy="1060450"/>
          </a:xfrm>
        </p:spPr>
        <p:txBody>
          <a:bodyPr vert="horz" wrap="square" lIns="121920" tIns="60960" rIns="121920" bIns="60960" anchor="ctr" anchorCtr="0"/>
          <a:p>
            <a:pPr eaLnBrk="1" hangingPunct="1"/>
            <a:r>
              <a:rPr lang="en-US" altLang="zh-CN" sz="3735" kern="1200" dirty="0">
                <a:latin typeface="+mj-lt"/>
                <a:ea typeface="黑体" panose="02010609060101010101" pitchFamily="49" charset="-122"/>
                <a:cs typeface="Malgun Gothic Semilight" panose="020B0502040204020203" pitchFamily="34" charset="-122"/>
              </a:rPr>
              <a:t>python</a:t>
            </a:r>
            <a:r>
              <a:rPr lang="zh-CN" altLang="en-US" sz="3735" kern="1200" dirty="0">
                <a:latin typeface="+mj-lt"/>
                <a:ea typeface="黑体" panose="02010609060101010101" pitchFamily="49" charset="-122"/>
                <a:cs typeface="Malgun Gothic Semilight" panose="020B0502040204020203" pitchFamily="34" charset="-122"/>
              </a:rPr>
              <a:t>程序的编码</a:t>
            </a:r>
            <a:endParaRPr lang="zh-CN" altLang="en-US" sz="3735" kern="1200" dirty="0">
              <a:latin typeface="+mj-lt"/>
              <a:ea typeface="黑体" panose="02010609060101010101" pitchFamily="49" charset="-122"/>
              <a:cs typeface="Malgun Gothic Semilight" panose="020B0502040204020203" pitchFamily="34" charset="-122"/>
            </a:endParaRPr>
          </a:p>
        </p:txBody>
      </p:sp>
      <p:sp>
        <p:nvSpPr>
          <p:cNvPr id="33795" name="内容占位符 2"/>
          <p:cNvSpPr>
            <a:spLocks noGrp="1"/>
          </p:cNvSpPr>
          <p:nvPr>
            <p:ph idx="1"/>
          </p:nvPr>
        </p:nvSpPr>
        <p:spPr>
          <a:xfrm>
            <a:off x="431800" y="1892300"/>
            <a:ext cx="9986433" cy="954617"/>
          </a:xfrm>
        </p:spPr>
        <p:txBody>
          <a:bodyPr vert="horz" wrap="square" lIns="121920" tIns="60960" rIns="121920" bIns="60960" anchor="t" anchorCtr="0"/>
          <a:p>
            <a:pPr marL="0" indent="0">
              <a:spcBef>
                <a:spcPct val="50000"/>
              </a:spcBef>
              <a:buFont typeface="Arial" panose="020B0604020202020204" pitchFamily="34" charset="0"/>
              <a:buNone/>
            </a:pPr>
            <a:r>
              <a:rPr lang="en-US" altLang="zh-CN" sz="3735" kern="1200" dirty="0">
                <a:solidFill>
                  <a:schemeClr val="tx1"/>
                </a:solidFill>
                <a:latin typeface="Courier New" panose="02070309020205020404" pitchFamily="49" charset="0"/>
                <a:ea typeface="黑体" panose="02010609060101010101" pitchFamily="49" charset="-122"/>
                <a:cs typeface="Courier New" panose="02070309020205020404" pitchFamily="49" charset="0"/>
              </a:rPr>
              <a:t>.py</a:t>
            </a:r>
            <a:r>
              <a:rPr lang="zh-CN" altLang="en-US" sz="3735" kern="1200" dirty="0">
                <a:solidFill>
                  <a:schemeClr val="tx1"/>
                </a:solidFill>
                <a:latin typeface="Courier New" panose="02070309020205020404" pitchFamily="49" charset="0"/>
                <a:ea typeface="黑体" panose="02010609060101010101" pitchFamily="49" charset="-122"/>
                <a:cs typeface="Courier New" panose="02070309020205020404" pitchFamily="49" charset="0"/>
              </a:rPr>
              <a:t>文件必须存成</a:t>
            </a:r>
            <a:r>
              <a:rPr lang="en-US" altLang="zh-CN" sz="3735" kern="1200" dirty="0">
                <a:solidFill>
                  <a:schemeClr val="tx1"/>
                </a:solidFill>
                <a:latin typeface="Courier New" panose="02070309020205020404" pitchFamily="49" charset="0"/>
                <a:ea typeface="黑体" panose="02010609060101010101" pitchFamily="49" charset="-122"/>
                <a:cs typeface="Courier New" panose="02070309020205020404" pitchFamily="49" charset="0"/>
              </a:rPr>
              <a:t>utf-8</a:t>
            </a:r>
            <a:r>
              <a:rPr lang="zh-CN" altLang="en-US" sz="3735" kern="1200" dirty="0">
                <a:solidFill>
                  <a:schemeClr val="tx1"/>
                </a:solidFill>
                <a:latin typeface="Courier New" panose="02070309020205020404" pitchFamily="49" charset="0"/>
                <a:ea typeface="黑体" panose="02010609060101010101" pitchFamily="49" charset="-122"/>
                <a:cs typeface="Courier New" panose="02070309020205020404" pitchFamily="49" charset="0"/>
              </a:rPr>
              <a:t>格式，才能运行</a:t>
            </a:r>
            <a:endParaRPr lang="en-US" altLang="zh-CN" sz="3735" kern="1200" dirty="0">
              <a:solidFill>
                <a:schemeClr val="tx1"/>
              </a:solidFill>
              <a:latin typeface="Courier New" panose="02070309020205020404" pitchFamily="49" charset="0"/>
              <a:ea typeface="黑体" panose="02010609060101010101" pitchFamily="49" charset="-122"/>
              <a:cs typeface="Courier New" panose="02070309020205020404" pitchFamily="49" charset="0"/>
            </a:endParaRPr>
          </a:p>
          <a:p>
            <a:pPr marL="0" indent="0">
              <a:spcBef>
                <a:spcPct val="50000"/>
              </a:spcBef>
              <a:buFont typeface="Arial" panose="020B0604020202020204" pitchFamily="34" charset="0"/>
              <a:buNone/>
            </a:pPr>
            <a:endParaRPr lang="en-US" altLang="zh-CN" sz="3735" kern="1200" dirty="0">
              <a:solidFill>
                <a:schemeClr val="tx1"/>
              </a:solidFill>
              <a:latin typeface="Courier New" panose="02070309020205020404" pitchFamily="49" charset="0"/>
              <a:ea typeface="Courier New" panose="02070309020205020404" pitchFamily="49" charset="0"/>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2728595" y="-66040"/>
            <a:ext cx="4947285" cy="1060450"/>
          </a:xfrm>
        </p:spPr>
        <p:txBody>
          <a:bodyPr vert="horz" wrap="square" lIns="121920" tIns="60960" rIns="121920" bIns="60960" anchor="ctr" anchorCtr="0"/>
          <a:p>
            <a:pPr eaLnBrk="1" hangingPunct="1"/>
            <a:r>
              <a:rPr lang="zh-CN" altLang="en-US" sz="3735" kern="1200" dirty="0">
                <a:latin typeface="+mj-lt"/>
                <a:ea typeface="黑体" panose="02010609060101010101" pitchFamily="49" charset="-122"/>
                <a:cs typeface="Malgun Gothic Semilight" panose="020B0502040204020203" pitchFamily="34" charset="-122"/>
              </a:rPr>
              <a:t>文本文件的编码</a:t>
            </a:r>
            <a:endParaRPr lang="zh-CN" altLang="en-US" sz="3735" kern="1200" dirty="0">
              <a:latin typeface="+mj-lt"/>
              <a:ea typeface="黑体" panose="02010609060101010101" pitchFamily="49" charset="-122"/>
              <a:cs typeface="Malgun Gothic Semilight" panose="020B0502040204020203" pitchFamily="34" charset="-122"/>
            </a:endParaRPr>
          </a:p>
        </p:txBody>
      </p:sp>
      <p:sp>
        <p:nvSpPr>
          <p:cNvPr id="17411" name="Rectangle 1"/>
          <p:cNvSpPr>
            <a:spLocks noGrp="1" noChangeArrowheads="1"/>
          </p:cNvSpPr>
          <p:nvPr>
            <p:ph idx="1"/>
          </p:nvPr>
        </p:nvSpPr>
        <p:spPr>
          <a:xfrm>
            <a:off x="334433" y="1108499"/>
            <a:ext cx="11330517" cy="4964430"/>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665" b="1" i="0" u="none" strike="noStrike" kern="1200" cap="none" spc="0" normalizeH="0" baseline="0" noProof="0" dirty="0" smtClean="0">
                <a:ln>
                  <a:noFill/>
                </a:ln>
                <a:solidFill>
                  <a:srgbClr val="7030A0"/>
                </a:solidFill>
                <a:effectLst/>
                <a:uLnTx/>
                <a:uFillTx/>
                <a:latin typeface="+mj-ea"/>
                <a:ea typeface="+mj-ea"/>
                <a:cs typeface="Courier New" panose="02070309020205020404" pitchFamily="49" charset="0"/>
              </a:rPr>
              <a:t>创建文件和读取文件时都可以指定编码</a:t>
            </a:r>
            <a:endParaRPr kumimoji="0" lang="en-US" altLang="zh-CN" sz="2665" b="1" i="0" u="none" strike="noStrike" kern="1200" cap="none" spc="0" normalizeH="0" baseline="0" noProof="0" dirty="0" smtClean="0">
              <a:ln>
                <a:noFill/>
              </a:ln>
              <a:solidFill>
                <a:srgbClr val="7030A0"/>
              </a:solidFill>
              <a:effectLst/>
              <a:uLnTx/>
              <a:uFillTx/>
              <a:latin typeface="+mj-ea"/>
              <a:ea typeface="+mj-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outfile = open("c:\\tmp\\t.txt","w",</a:t>
            </a:r>
            <a:r>
              <a:rPr kumimoji="0" lang="zh-CN" altLang="zh-CN" sz="2400" b="1" i="0" u="none" strike="noStrike" kern="1200" cap="none" spc="0" normalizeH="0" baseline="0" noProof="0" dirty="0" smtClean="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encoding="utf-8"</a:t>
            </a: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2400" b="1" i="0" u="none" strike="noStrike" kern="1200" cap="none" spc="0" normalizeH="0" baseline="0" noProof="0" dirty="0" smtClean="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若打开文件用于写入时不指定编码，则使用系统缺省编码，</a:t>
            </a:r>
            <a:endParaRPr kumimoji="0" lang="zh-CN" altLang="en-US" sz="2400" b="1" i="0" u="none" strike="noStrike" kern="1200" cap="none" spc="0" normalizeH="0" baseline="0" noProof="0" dirty="0" smtClean="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outfile.write("这很好ok\n")</a:t>
            </a:r>
            <a:b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outfile.write("这ok")</a:t>
            </a:r>
            <a:b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outfile.close()</a:t>
            </a:r>
            <a:b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br>
            <a:b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infile = open("c:\\tmp\\t.txt","r",</a:t>
            </a:r>
            <a:r>
              <a:rPr kumimoji="0" lang="zh-CN" altLang="zh-CN" sz="2400" b="1" i="0" u="none" strike="noStrike" kern="1200" cap="none" spc="0" normalizeH="0" baseline="0" noProof="0" dirty="0" smtClean="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encoding="utf-8"</a:t>
            </a: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b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lines = infile.readlines()</a:t>
            </a:r>
            <a:b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infile.close()</a:t>
            </a:r>
            <a:b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for x in lines:</a:t>
            </a:r>
            <a:b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print(x.strip())</a:t>
            </a:r>
            <a:endParaRPr kumimoji="0" lang="zh-CN" altLang="zh-CN" sz="2400" b="1" i="0" u="none" strike="noStrike" kern="1200" cap="none" spc="0" normalizeH="0" baseline="0" noProof="0" dirty="0" smtClean="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xfrm>
            <a:off x="2584450" y="77470"/>
            <a:ext cx="5861685" cy="1060450"/>
          </a:xfrm>
        </p:spPr>
        <p:txBody>
          <a:bodyPr vert="horz" wrap="square" lIns="121920" tIns="60960" rIns="121920" bIns="60960" anchor="ctr" anchorCtr="0"/>
          <a:p>
            <a:pPr eaLnBrk="1" hangingPunct="1"/>
            <a:r>
              <a:rPr lang="zh-CN" altLang="en-US" sz="3735" kern="1200" dirty="0">
                <a:latin typeface="+mj-lt"/>
                <a:ea typeface="黑体" panose="02010609060101010101" pitchFamily="49" charset="-122"/>
                <a:cs typeface="Malgun Gothic Semilight" panose="020B0502040204020203" pitchFamily="34" charset="-122"/>
              </a:rPr>
              <a:t>文本文件的编码</a:t>
            </a:r>
            <a:endParaRPr lang="zh-CN" altLang="en-US" sz="3735" kern="1200" dirty="0">
              <a:latin typeface="+mj-lt"/>
              <a:ea typeface="黑体" panose="02010609060101010101" pitchFamily="49" charset="-122"/>
              <a:cs typeface="Malgun Gothic Semilight" panose="020B0502040204020203" pitchFamily="34" charset="-122"/>
            </a:endParaRPr>
          </a:p>
        </p:txBody>
      </p:sp>
      <p:sp>
        <p:nvSpPr>
          <p:cNvPr id="37891" name="Rectangle 1"/>
          <p:cNvSpPr>
            <a:spLocks noGrp="1"/>
          </p:cNvSpPr>
          <p:nvPr>
            <p:ph idx="1"/>
          </p:nvPr>
        </p:nvSpPr>
        <p:spPr>
          <a:xfrm>
            <a:off x="430531" y="1545167"/>
            <a:ext cx="11330516" cy="3700780"/>
          </a:xfrm>
          <a:solidFill>
            <a:srgbClr val="FFFFFF">
              <a:alpha val="100000"/>
            </a:srgbClr>
          </a:solidFill>
        </p:spPr>
        <p:txBody>
          <a:bodyPr vert="horz" wrap="square" lIns="121920" tIns="60960" rIns="121920" bIns="60960" anchor="t" anchorCtr="0">
            <a:spAutoFit/>
          </a:bodyPr>
          <a:p>
            <a:pPr marL="0" indent="0">
              <a:spcBef>
                <a:spcPct val="0"/>
              </a:spcBef>
              <a:buFontTx/>
              <a:buNone/>
            </a:pPr>
            <a:endParaRPr lang="en-US" altLang="zh-CN" sz="2400" b="1" kern="1200" dirty="0">
              <a:solidFill>
                <a:schemeClr val="tx1"/>
              </a:solidFill>
              <a:latin typeface="Courier New" panose="02070309020205020404" pitchFamily="49" charset="0"/>
              <a:ea typeface="宋体" panose="02010600030101010101" pitchFamily="2" charset="-122"/>
              <a:cs typeface="+mn-cs"/>
            </a:endParaRPr>
          </a:p>
          <a:p>
            <a:pPr marL="0" indent="0">
              <a:lnSpc>
                <a:spcPct val="110000"/>
              </a:lnSpc>
              <a:spcBef>
                <a:spcPct val="0"/>
              </a:spcBef>
              <a:buFontTx/>
              <a:buNone/>
            </a:pPr>
            <a:r>
              <a:rPr lang="en-US" altLang="zh-CN" sz="3200" b="1" kern="1200" dirty="0">
                <a:solidFill>
                  <a:schemeClr val="tx1"/>
                </a:solidFill>
                <a:latin typeface="Courier New" panose="02070309020205020404" pitchFamily="49" charset="0"/>
                <a:ea typeface="宋体" panose="02010600030101010101" pitchFamily="2" charset="-122"/>
                <a:cs typeface="+mn-cs"/>
              </a:rPr>
              <a:t>gbk</a:t>
            </a:r>
            <a:r>
              <a:rPr lang="zh-CN" altLang="en-US" sz="3200" b="1" kern="1200" dirty="0">
                <a:solidFill>
                  <a:schemeClr val="tx1"/>
                </a:solidFill>
                <a:latin typeface="Courier New" panose="02070309020205020404" pitchFamily="49" charset="0"/>
                <a:ea typeface="宋体" panose="02010600030101010101" pitchFamily="2" charset="-122"/>
                <a:cs typeface="+mn-cs"/>
              </a:rPr>
              <a:t>编码的文件，如果用 </a:t>
            </a:r>
            <a:r>
              <a:rPr lang="en-US" altLang="zh-CN" sz="3200" b="1" kern="1200" dirty="0">
                <a:solidFill>
                  <a:schemeClr val="tx1"/>
                </a:solidFill>
                <a:latin typeface="Courier New" panose="02070309020205020404" pitchFamily="49" charset="0"/>
                <a:ea typeface="宋体" panose="02010600030101010101" pitchFamily="2" charset="-122"/>
                <a:cs typeface="+mn-cs"/>
              </a:rPr>
              <a:t>encoding = "utf-8" </a:t>
            </a:r>
            <a:r>
              <a:rPr lang="zh-CN" altLang="en-US" sz="3200" b="1" kern="1200" dirty="0">
                <a:solidFill>
                  <a:schemeClr val="tx1"/>
                </a:solidFill>
                <a:latin typeface="Courier New" panose="02070309020205020404" pitchFamily="49" charset="0"/>
                <a:ea typeface="宋体" panose="02010600030101010101" pitchFamily="2" charset="-122"/>
                <a:cs typeface="+mn-cs"/>
              </a:rPr>
              <a:t>来</a:t>
            </a:r>
            <a:r>
              <a:rPr lang="en-US" altLang="zh-CN" sz="3200" b="1" kern="1200" dirty="0">
                <a:solidFill>
                  <a:schemeClr val="tx1"/>
                </a:solidFill>
                <a:latin typeface="Courier New" panose="02070309020205020404" pitchFamily="49" charset="0"/>
                <a:ea typeface="宋体" panose="02010600030101010101" pitchFamily="2" charset="-122"/>
                <a:cs typeface="+mn-cs"/>
              </a:rPr>
              <a:t>open</a:t>
            </a:r>
            <a:r>
              <a:rPr lang="zh-CN" altLang="en-US" sz="3200" b="1" kern="1200" dirty="0">
                <a:solidFill>
                  <a:schemeClr val="tx1"/>
                </a:solidFill>
                <a:latin typeface="Courier New" panose="02070309020205020404" pitchFamily="49" charset="0"/>
                <a:ea typeface="宋体" panose="02010600030101010101" pitchFamily="2" charset="-122"/>
                <a:cs typeface="+mn-cs"/>
              </a:rPr>
              <a:t>，可能会产生异常。</a:t>
            </a:r>
            <a:endParaRPr lang="en-US" altLang="zh-CN" sz="3200" b="1" kern="1200" dirty="0">
              <a:solidFill>
                <a:schemeClr val="tx1"/>
              </a:solidFill>
              <a:latin typeface="Courier New" panose="02070309020205020404" pitchFamily="49" charset="0"/>
              <a:ea typeface="宋体" panose="02010600030101010101" pitchFamily="2" charset="-122"/>
              <a:cs typeface="+mn-cs"/>
            </a:endParaRPr>
          </a:p>
          <a:p>
            <a:pPr marL="0" indent="0">
              <a:lnSpc>
                <a:spcPct val="110000"/>
              </a:lnSpc>
              <a:spcBef>
                <a:spcPct val="0"/>
              </a:spcBef>
              <a:buFontTx/>
              <a:buNone/>
            </a:pPr>
            <a:endParaRPr lang="en-US" altLang="zh-CN" sz="3200" b="1" kern="1200" dirty="0">
              <a:solidFill>
                <a:schemeClr val="tx1"/>
              </a:solidFill>
              <a:latin typeface="Courier New" panose="02070309020205020404" pitchFamily="49" charset="0"/>
              <a:ea typeface="宋体" panose="02010600030101010101" pitchFamily="2" charset="-122"/>
              <a:cs typeface="+mn-cs"/>
            </a:endParaRPr>
          </a:p>
          <a:p>
            <a:pPr marL="0" indent="0">
              <a:lnSpc>
                <a:spcPct val="110000"/>
              </a:lnSpc>
              <a:spcBef>
                <a:spcPct val="0"/>
              </a:spcBef>
              <a:buFontTx/>
              <a:buNone/>
            </a:pPr>
            <a:r>
              <a:rPr lang="en-US" altLang="zh-CN" sz="3200" b="1" kern="1200" dirty="0">
                <a:solidFill>
                  <a:schemeClr val="tx1"/>
                </a:solidFill>
                <a:latin typeface="Courier New" panose="02070309020205020404" pitchFamily="49" charset="0"/>
                <a:ea typeface="宋体" panose="02010600030101010101" pitchFamily="2" charset="-122"/>
                <a:cs typeface="+mn-cs"/>
              </a:rPr>
              <a:t>utf-8</a:t>
            </a:r>
            <a:r>
              <a:rPr lang="zh-CN" altLang="en-US" sz="3200" b="1" kern="1200" dirty="0">
                <a:solidFill>
                  <a:schemeClr val="tx1"/>
                </a:solidFill>
                <a:latin typeface="Courier New" panose="02070309020205020404" pitchFamily="49" charset="0"/>
                <a:ea typeface="宋体" panose="02010600030101010101" pitchFamily="2" charset="-122"/>
                <a:cs typeface="+mn-cs"/>
              </a:rPr>
              <a:t>编码的文件，如果用 </a:t>
            </a:r>
            <a:r>
              <a:rPr lang="en-US" altLang="zh-CN" sz="3200" b="1" kern="1200" dirty="0">
                <a:solidFill>
                  <a:schemeClr val="tx1"/>
                </a:solidFill>
                <a:latin typeface="Courier New" panose="02070309020205020404" pitchFamily="49" charset="0"/>
                <a:ea typeface="宋体" panose="02010600030101010101" pitchFamily="2" charset="-122"/>
                <a:cs typeface="+mn-cs"/>
              </a:rPr>
              <a:t>encoding = "gbk" </a:t>
            </a:r>
            <a:r>
              <a:rPr lang="zh-CN" altLang="en-US" sz="3200" b="1" kern="1200" dirty="0">
                <a:solidFill>
                  <a:schemeClr val="tx1"/>
                </a:solidFill>
                <a:latin typeface="Courier New" panose="02070309020205020404" pitchFamily="49" charset="0"/>
                <a:ea typeface="宋体" panose="02010600030101010101" pitchFamily="2" charset="-122"/>
                <a:cs typeface="+mn-cs"/>
              </a:rPr>
              <a:t>来</a:t>
            </a:r>
            <a:r>
              <a:rPr lang="en-US" altLang="zh-CN" sz="3200" b="1" kern="1200" dirty="0">
                <a:solidFill>
                  <a:schemeClr val="tx1"/>
                </a:solidFill>
                <a:latin typeface="Courier New" panose="02070309020205020404" pitchFamily="49" charset="0"/>
                <a:ea typeface="宋体" panose="02010600030101010101" pitchFamily="2" charset="-122"/>
                <a:cs typeface="+mn-cs"/>
              </a:rPr>
              <a:t>open</a:t>
            </a:r>
            <a:r>
              <a:rPr lang="zh-CN" altLang="en-US" sz="3200" b="1" kern="1200" dirty="0">
                <a:solidFill>
                  <a:schemeClr val="tx1"/>
                </a:solidFill>
                <a:latin typeface="Courier New" panose="02070309020205020404" pitchFamily="49" charset="0"/>
                <a:ea typeface="宋体" panose="02010600030101010101" pitchFamily="2" charset="-122"/>
                <a:cs typeface="+mn-cs"/>
              </a:rPr>
              <a:t>，不会产生异常，但是用</a:t>
            </a:r>
            <a:r>
              <a:rPr lang="en-US" altLang="zh-CN" sz="3200" b="1" kern="1200" dirty="0">
                <a:solidFill>
                  <a:schemeClr val="tx1"/>
                </a:solidFill>
                <a:latin typeface="Courier New" panose="02070309020205020404" pitchFamily="49" charset="0"/>
                <a:ea typeface="宋体" panose="02010600030101010101" pitchFamily="2" charset="-122"/>
                <a:cs typeface="+mn-cs"/>
              </a:rPr>
              <a:t>read</a:t>
            </a:r>
            <a:r>
              <a:rPr lang="zh-CN" altLang="en-US" sz="3200" b="1" kern="1200" dirty="0">
                <a:solidFill>
                  <a:schemeClr val="tx1"/>
                </a:solidFill>
                <a:latin typeface="Courier New" panose="02070309020205020404" pitchFamily="49" charset="0"/>
                <a:ea typeface="宋体" panose="02010600030101010101" pitchFamily="2" charset="-122"/>
                <a:cs typeface="+mn-cs"/>
              </a:rPr>
              <a:t>或</a:t>
            </a:r>
            <a:r>
              <a:rPr lang="en-US" altLang="zh-CN" sz="3200" b="1" kern="1200" dirty="0">
                <a:solidFill>
                  <a:schemeClr val="tx1"/>
                </a:solidFill>
                <a:latin typeface="Courier New" panose="02070309020205020404" pitchFamily="49" charset="0"/>
                <a:ea typeface="宋体" panose="02010600030101010101" pitchFamily="2" charset="-122"/>
                <a:cs typeface="+mn-cs"/>
              </a:rPr>
              <a:t>readline,readlines</a:t>
            </a:r>
            <a:r>
              <a:rPr lang="zh-CN" altLang="en-US" sz="3200" b="1" kern="1200" dirty="0">
                <a:solidFill>
                  <a:schemeClr val="tx1"/>
                </a:solidFill>
                <a:latin typeface="Courier New" panose="02070309020205020404" pitchFamily="49" charset="0"/>
                <a:ea typeface="宋体" panose="02010600030101010101" pitchFamily="2" charset="-122"/>
                <a:cs typeface="+mn-cs"/>
              </a:rPr>
              <a:t>读取到的信息会乱码。</a:t>
            </a:r>
            <a:endParaRPr lang="zh-CN" altLang="en-US" sz="3200" b="1" kern="1200" dirty="0">
              <a:solidFill>
                <a:schemeClr val="tx1"/>
              </a:solidFill>
              <a:latin typeface="Courier New" panose="02070309020205020404" pitchFamily="49"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2</a:t>
            </a:r>
            <a:r>
              <a:rPr lang="zh-CN" altLang="zh-CN" sz="4000" dirty="0">
                <a:solidFill>
                  <a:srgbClr val="1353A2"/>
                </a:solidFill>
                <a:latin typeface="微软雅黑" panose="020B0503020204020204" pitchFamily="34" charset="-122"/>
                <a:ea typeface="微软雅黑" panose="020B0503020204020204" pitchFamily="34" charset="-122"/>
              </a:rPr>
              <a:t>：通讯录</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50" y="1320800"/>
            <a:ext cx="7194550"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微软雅黑" panose="020B0503020204020204" pitchFamily="34" charset="-122"/>
                <a:ea typeface="微软雅黑" panose="020B0503020204020204" pitchFamily="34" charset="-122"/>
              </a:rPr>
              <a:t>通讯录是存储联系人信息的名</a:t>
            </a:r>
            <a:r>
              <a:rPr lang="zh-CN" altLang="zh-CN" sz="3200" dirty="0" smtClean="0">
                <a:latin typeface="微软雅黑" panose="020B0503020204020204" pitchFamily="34" charset="-122"/>
                <a:ea typeface="微软雅黑" panose="020B0503020204020204" pitchFamily="34" charset="-122"/>
              </a:rPr>
              <a:t>录。本实例要求编写通讯录程序，</a:t>
            </a:r>
            <a:r>
              <a:rPr lang="zh-CN" altLang="zh-CN" sz="3200" dirty="0">
                <a:latin typeface="微软雅黑" panose="020B0503020204020204" pitchFamily="34" charset="-122"/>
                <a:ea typeface="微软雅黑" panose="020B0503020204020204" pitchFamily="34" charset="-122"/>
              </a:rPr>
              <a:t>该程序可接收用户输入的姓名、电话、</a:t>
            </a:r>
            <a:r>
              <a:rPr lang="en-US" altLang="zh-CN" sz="3200" dirty="0">
                <a:latin typeface="微软雅黑" panose="020B0503020204020204" pitchFamily="34" charset="-122"/>
                <a:ea typeface="微软雅黑" panose="020B0503020204020204" pitchFamily="34" charset="-122"/>
              </a:rPr>
              <a:t>QQ</a:t>
            </a:r>
            <a:r>
              <a:rPr lang="zh-CN" altLang="zh-CN" sz="3200" dirty="0">
                <a:latin typeface="微软雅黑" panose="020B0503020204020204" pitchFamily="34" charset="-122"/>
                <a:ea typeface="微软雅黑" panose="020B0503020204020204" pitchFamily="34" charset="-122"/>
              </a:rPr>
              <a:t>号码、邮箱等信息，将这些信息保存到“通讯录</a:t>
            </a:r>
            <a:r>
              <a:rPr lang="en-US" altLang="zh-CN" sz="3200" dirty="0">
                <a:latin typeface="微软雅黑" panose="020B0503020204020204" pitchFamily="34" charset="-122"/>
                <a:ea typeface="微软雅黑" panose="020B0503020204020204" pitchFamily="34" charset="-122"/>
              </a:rPr>
              <a:t>.txt</a:t>
            </a:r>
            <a:r>
              <a:rPr lang="zh-CN" altLang="zh-CN" sz="3200" dirty="0">
                <a:latin typeface="微软雅黑" panose="020B0503020204020204" pitchFamily="34" charset="-122"/>
                <a:ea typeface="微软雅黑" panose="020B0503020204020204" pitchFamily="34" charset="-122"/>
              </a:rPr>
              <a:t>”文件中，实现</a:t>
            </a:r>
            <a:r>
              <a:rPr lang="zh-CN" altLang="zh-CN" sz="3200" dirty="0" smtClean="0">
                <a:latin typeface="微软雅黑" panose="020B0503020204020204" pitchFamily="34" charset="-122"/>
                <a:ea typeface="微软雅黑" panose="020B0503020204020204" pitchFamily="34" charset="-122"/>
              </a:rPr>
              <a:t>新建</a:t>
            </a:r>
            <a:r>
              <a:rPr lang="zh-CN" altLang="zh-CN" sz="3200" dirty="0">
                <a:latin typeface="微软雅黑" panose="020B0503020204020204" pitchFamily="34" charset="-122"/>
                <a:ea typeface="微软雅黑" panose="020B0503020204020204" pitchFamily="34" charset="-122"/>
              </a:rPr>
              <a:t>联系人功能；可根据用户输入的联系人姓名查找联系人，展示联系人的姓名、电话、</a:t>
            </a:r>
            <a:r>
              <a:rPr lang="en-US" altLang="zh-CN" sz="3200" dirty="0">
                <a:latin typeface="微软雅黑" panose="020B0503020204020204" pitchFamily="34" charset="-122"/>
                <a:ea typeface="微软雅黑" panose="020B0503020204020204" pitchFamily="34" charset="-122"/>
              </a:rPr>
              <a:t>QQ</a:t>
            </a:r>
            <a:r>
              <a:rPr lang="zh-CN" altLang="zh-CN" sz="3200" dirty="0">
                <a:latin typeface="微软雅黑" panose="020B0503020204020204" pitchFamily="34" charset="-122"/>
                <a:ea typeface="微软雅黑" panose="020B0503020204020204" pitchFamily="34" charset="-122"/>
              </a:rPr>
              <a:t>号码、邮箱等信息，实现查询联系人功能。</a:t>
            </a:r>
            <a:endParaRPr lang="zh-CN" altLang="zh-CN" sz="3200" dirty="0">
              <a:latin typeface="微软雅黑" panose="020B0503020204020204" pitchFamily="34" charset="-122"/>
              <a:ea typeface="微软雅黑" panose="020B0503020204020204" pitchFamily="34" charset="-122"/>
            </a:endParaRPr>
          </a:p>
        </p:txBody>
      </p:sp>
      <p:pic>
        <p:nvPicPr>
          <p:cNvPr id="12290" name="Picture 2" descr="https://timgsa.baidu.com/timg?image&amp;quality=80&amp;size=b9999_10000&amp;sec=1562666941732&amp;di=7e62671d56a620b32b543396c8380c59&amp;imgtype=0&amp;src=http%3A%2F%2Fimgsa.baidu.com%2Fexp%2Fw%3D500%2Fsign%3Dec5d03fdfad3572c66e29cdcba126352%2F1b4c510fd9f9d72a86d54409dc2a2834349bbb7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68251" y="1402328"/>
            <a:ext cx="2653421" cy="47382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文件的打开和关闭</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从文件中读取数据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a:solidFill>
                  <a:srgbClr val="595959"/>
                </a:solidFill>
                <a:latin typeface="Impact" panose="020B0806030902050204" pitchFamily="34" charset="0"/>
                <a:ea typeface="微软雅黑" panose="020B0503020204020204" pitchFamily="34" charset="-122"/>
              </a:rPr>
              <a:t>向文件写入数据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04    </a:t>
            </a:r>
            <a:r>
              <a:rPr lang="zh-CN" altLang="zh-CN" sz="2800" dirty="0" smtClean="0">
                <a:solidFill>
                  <a:schemeClr val="bg1"/>
                </a:solidFill>
                <a:latin typeface="Impact" panose="020B0806030902050204" pitchFamily="34" charset="0"/>
                <a:ea typeface="微软雅黑" panose="020B0503020204020204" pitchFamily="34" charset="-122"/>
              </a:rPr>
              <a:t>文</a:t>
            </a:r>
            <a:r>
              <a:rPr lang="zh-CN" altLang="zh-CN" sz="2800" dirty="0">
                <a:solidFill>
                  <a:schemeClr val="bg1"/>
                </a:solidFill>
                <a:latin typeface="Impact" panose="020B0806030902050204" pitchFamily="34" charset="0"/>
                <a:ea typeface="微软雅黑" panose="020B0503020204020204" pitchFamily="34" charset="-122"/>
              </a:rPr>
              <a:t>件的定位读取</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件的拷贝与重命名</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06    </a:t>
            </a:r>
            <a:r>
              <a:rPr lang="zh-CN" altLang="zh-CN" sz="2800" dirty="0" smtClean="0">
                <a:solidFill>
                  <a:srgbClr val="595959"/>
                </a:solidFill>
                <a:latin typeface="Impact" panose="020B0806030902050204" pitchFamily="34" charset="0"/>
                <a:ea typeface="微软雅黑" panose="020B0503020204020204" pitchFamily="34" charset="-122"/>
              </a:rPr>
              <a:t>目</a:t>
            </a:r>
            <a:r>
              <a:rPr lang="zh-CN" altLang="zh-CN" sz="2800" dirty="0">
                <a:solidFill>
                  <a:srgbClr val="595959"/>
                </a:solidFill>
                <a:latin typeface="Impact" panose="020B0806030902050204" pitchFamily="34" charset="0"/>
                <a:ea typeface="微软雅黑" panose="020B0503020204020204" pitchFamily="34" charset="-122"/>
              </a:rPr>
              <a:t>录操作</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文件的定位读取</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在文件的一次打开与关闭之间进行的读写操作都是连续的，程序总是从上次读写的位置继续向下进行读写操作。</a:t>
            </a:r>
            <a:endParaRPr lang="zh-CN" altLang="zh-CN" sz="4400" dirty="0">
              <a:latin typeface="微软雅黑" panose="020B0503020204020204" pitchFamily="34" charset="-122"/>
              <a:ea typeface="微软雅黑" panose="020B0503020204020204" pitchFamily="34" charset="-122"/>
            </a:endParaRPr>
          </a:p>
        </p:txBody>
      </p:sp>
      <p:sp>
        <p:nvSpPr>
          <p:cNvPr id="10" name="矩形 2"/>
          <p:cNvSpPr>
            <a:spLocks noChangeArrowheads="1"/>
          </p:cNvSpPr>
          <p:nvPr/>
        </p:nvSpPr>
        <p:spPr bwMode="auto">
          <a:xfrm>
            <a:off x="1648691" y="4032348"/>
            <a:ext cx="8811491"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anose="02010609060101010101" pitchFamily="49" charset="-122"/>
                <a:ea typeface="楷体" panose="02010609060101010101" pitchFamily="49" charset="-122"/>
              </a:rPr>
              <a:t>实际上，每个文件对象都有一个称为“文件读写位置”的属性，该属性用于记录文件当前读写的位置。</a:t>
            </a:r>
            <a:endParaRPr lang="zh-CN" altLang="zh-CN"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文件的定位读取</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tell()</a:t>
            </a:r>
            <a:r>
              <a:rPr lang="zh-CN" altLang="zh-CN" sz="4400" dirty="0">
                <a:latin typeface="微软雅黑" panose="020B0503020204020204" pitchFamily="34" charset="-122"/>
                <a:ea typeface="微软雅黑" panose="020B0503020204020204" pitchFamily="34" charset="-122"/>
              </a:rPr>
              <a:t>方法用于获取当前文件读写的位置，其语法格式如下</a:t>
            </a:r>
            <a:r>
              <a:rPr lang="en-US" altLang="zh-CN" sz="4400" dirty="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5" name="矩形 4"/>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6" name="文本框 2"/>
          <p:cNvSpPr txBox="1">
            <a:spLocks noChangeArrowheads="1"/>
          </p:cNvSpPr>
          <p:nvPr/>
        </p:nvSpPr>
        <p:spPr bwMode="auto">
          <a:xfrm>
            <a:off x="4796666" y="3451633"/>
            <a:ext cx="2796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en-US" sz="3200" dirty="0">
                <a:latin typeface="Times New Roman" panose="02020603050405020304" pitchFamily="18" charset="0"/>
              </a:rPr>
              <a:t>文件对象</a:t>
            </a:r>
            <a:r>
              <a:rPr lang="en-US" altLang="zh-CN" sz="3200" dirty="0">
                <a:latin typeface="Times New Roman" panose="02020603050405020304" pitchFamily="18" charset="0"/>
              </a:rPr>
              <a:t>. tell()</a:t>
            </a:r>
            <a:endParaRPr lang="zh-CN" altLang="zh-CN" sz="3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文件的定位读取</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seek()</a:t>
            </a:r>
            <a:r>
              <a:rPr lang="zh-CN" altLang="zh-CN" sz="4400" dirty="0">
                <a:latin typeface="微软雅黑" panose="020B0503020204020204" pitchFamily="34" charset="-122"/>
                <a:ea typeface="微软雅黑" panose="020B0503020204020204" pitchFamily="34" charset="-122"/>
              </a:rPr>
              <a:t>方法用于设置当前文件读写位置，其语法格式如下：</a:t>
            </a:r>
            <a:endParaRPr lang="zh-CN" altLang="zh-CN" sz="4400" dirty="0">
              <a:latin typeface="微软雅黑" panose="020B0503020204020204" pitchFamily="34" charset="-122"/>
              <a:ea typeface="微软雅黑" panose="020B0503020204020204" pitchFamily="34" charset="-122"/>
            </a:endParaRPr>
          </a:p>
        </p:txBody>
      </p:sp>
      <p:sp>
        <p:nvSpPr>
          <p:cNvPr id="5" name="矩形 4"/>
          <p:cNvSpPr/>
          <p:nvPr/>
        </p:nvSpPr>
        <p:spPr>
          <a:xfrm>
            <a:off x="1731818" y="3261730"/>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6" name="文本框 2"/>
          <p:cNvSpPr txBox="1">
            <a:spLocks noChangeArrowheads="1"/>
          </p:cNvSpPr>
          <p:nvPr/>
        </p:nvSpPr>
        <p:spPr bwMode="auto">
          <a:xfrm>
            <a:off x="3640794" y="3451633"/>
            <a:ext cx="49846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en-US" sz="3200" dirty="0">
                <a:latin typeface="Times New Roman" panose="02020603050405020304" pitchFamily="18" charset="0"/>
              </a:rPr>
              <a:t>文件对象</a:t>
            </a:r>
            <a:r>
              <a:rPr lang="en-US" altLang="zh-CN" sz="3200" dirty="0">
                <a:latin typeface="Times New Roman" panose="02020603050405020304" pitchFamily="18" charset="0"/>
              </a:rPr>
              <a:t>. seek(offset, from)</a:t>
            </a:r>
            <a:endParaRPr lang="zh-CN" altLang="zh-CN" sz="3200" dirty="0">
              <a:latin typeface="Times New Roman" panose="02020603050405020304" pitchFamily="18" charset="0"/>
            </a:endParaRPr>
          </a:p>
        </p:txBody>
      </p:sp>
      <p:sp>
        <p:nvSpPr>
          <p:cNvPr id="8" name="矩形 2"/>
          <p:cNvSpPr>
            <a:spLocks noChangeArrowheads="1"/>
          </p:cNvSpPr>
          <p:nvPr/>
        </p:nvSpPr>
        <p:spPr bwMode="auto">
          <a:xfrm>
            <a:off x="1731818" y="4281729"/>
            <a:ext cx="8714508" cy="202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Ø"/>
            </a:pPr>
            <a:r>
              <a:rPr lang="en-US" altLang="zh-CN" sz="2700" dirty="0" smtClean="0">
                <a:latin typeface="楷体" panose="02010609060101010101" pitchFamily="49" charset="-122"/>
                <a:ea typeface="楷体" panose="02010609060101010101" pitchFamily="49" charset="-122"/>
              </a:rPr>
              <a:t>offset</a:t>
            </a:r>
            <a:r>
              <a:rPr lang="zh-CN" altLang="en-US" sz="2700" dirty="0" smtClean="0">
                <a:latin typeface="楷体" panose="02010609060101010101" pitchFamily="49" charset="-122"/>
                <a:ea typeface="楷体" panose="02010609060101010101" pitchFamily="49" charset="-122"/>
              </a:rPr>
              <a:t>：</a:t>
            </a:r>
            <a:r>
              <a:rPr lang="zh-CN" altLang="zh-CN" sz="2700" dirty="0" smtClean="0">
                <a:latin typeface="楷体" panose="02010609060101010101" pitchFamily="49" charset="-122"/>
                <a:ea typeface="楷体" panose="02010609060101010101" pitchFamily="49" charset="-122"/>
              </a:rPr>
              <a:t>表</a:t>
            </a:r>
            <a:r>
              <a:rPr lang="zh-CN" altLang="zh-CN" sz="2700" dirty="0">
                <a:latin typeface="楷体" panose="02010609060101010101" pitchFamily="49" charset="-122"/>
                <a:ea typeface="楷体" panose="02010609060101010101" pitchFamily="49" charset="-122"/>
              </a:rPr>
              <a:t>示偏移量，即读写位置需要移动的字节数</a:t>
            </a:r>
            <a:r>
              <a:rPr lang="zh-CN" altLang="zh-CN" sz="2700" dirty="0" smtClean="0">
                <a:latin typeface="楷体" panose="02010609060101010101" pitchFamily="49" charset="-122"/>
                <a:ea typeface="楷体" panose="02010609060101010101" pitchFamily="49" charset="-122"/>
              </a:rPr>
              <a:t>；</a:t>
            </a:r>
            <a:endParaRPr lang="en-US" altLang="zh-CN" sz="2700" dirty="0" smtClean="0">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Ø"/>
            </a:pPr>
            <a:r>
              <a:rPr lang="en-US" altLang="zh-CN" sz="2700" dirty="0" smtClean="0">
                <a:latin typeface="楷体" panose="02010609060101010101" pitchFamily="49" charset="-122"/>
                <a:ea typeface="楷体" panose="02010609060101010101" pitchFamily="49" charset="-122"/>
              </a:rPr>
              <a:t>  from</a:t>
            </a:r>
            <a:r>
              <a:rPr lang="zh-CN" altLang="en-US" sz="2700" dirty="0" smtClean="0">
                <a:latin typeface="楷体" panose="02010609060101010101" pitchFamily="49" charset="-122"/>
                <a:ea typeface="楷体" panose="02010609060101010101" pitchFamily="49" charset="-122"/>
              </a:rPr>
              <a:t>：</a:t>
            </a:r>
            <a:r>
              <a:rPr lang="zh-CN" altLang="zh-CN" sz="2700" dirty="0" smtClean="0">
                <a:latin typeface="楷体" panose="02010609060101010101" pitchFamily="49" charset="-122"/>
                <a:ea typeface="楷体" panose="02010609060101010101" pitchFamily="49" charset="-122"/>
              </a:rPr>
              <a:t>用</a:t>
            </a:r>
            <a:r>
              <a:rPr lang="zh-CN" altLang="zh-CN" sz="2700" dirty="0">
                <a:latin typeface="楷体" panose="02010609060101010101" pitchFamily="49" charset="-122"/>
                <a:ea typeface="楷体" panose="02010609060101010101" pitchFamily="49" charset="-122"/>
              </a:rPr>
              <a:t>于指定文件的读写位置，该参数的取值有：</a:t>
            </a:r>
            <a:r>
              <a:rPr lang="en-US" altLang="zh-CN" sz="2700" dirty="0">
                <a:latin typeface="楷体" panose="02010609060101010101" pitchFamily="49" charset="-122"/>
                <a:ea typeface="楷体" panose="02010609060101010101" pitchFamily="49" charset="-122"/>
              </a:rPr>
              <a:t>0</a:t>
            </a:r>
            <a:r>
              <a:rPr lang="zh-CN" altLang="zh-CN" sz="2700" dirty="0">
                <a:latin typeface="楷体" panose="02010609060101010101" pitchFamily="49" charset="-122"/>
                <a:ea typeface="楷体" panose="02010609060101010101" pitchFamily="49" charset="-122"/>
              </a:rPr>
              <a:t>、</a:t>
            </a:r>
            <a:r>
              <a:rPr lang="en-US" altLang="zh-CN" sz="2700" dirty="0">
                <a:latin typeface="楷体" panose="02010609060101010101" pitchFamily="49" charset="-122"/>
                <a:ea typeface="楷体" panose="02010609060101010101" pitchFamily="49" charset="-122"/>
              </a:rPr>
              <a:t>1</a:t>
            </a:r>
            <a:r>
              <a:rPr lang="zh-CN" altLang="zh-CN" sz="2700" dirty="0">
                <a:latin typeface="楷体" panose="02010609060101010101" pitchFamily="49" charset="-122"/>
                <a:ea typeface="楷体" panose="02010609060101010101" pitchFamily="49" charset="-122"/>
              </a:rPr>
              <a:t>、</a:t>
            </a:r>
            <a:r>
              <a:rPr lang="en-US" altLang="zh-CN" sz="2700" dirty="0">
                <a:latin typeface="楷体" panose="02010609060101010101" pitchFamily="49" charset="-122"/>
                <a:ea typeface="楷体" panose="02010609060101010101" pitchFamily="49" charset="-122"/>
              </a:rPr>
              <a:t>2</a:t>
            </a:r>
            <a:r>
              <a:rPr lang="zh-CN" altLang="zh-CN" sz="2700" dirty="0" smtClean="0">
                <a:latin typeface="楷体" panose="02010609060101010101" pitchFamily="49" charset="-122"/>
                <a:ea typeface="楷体" panose="02010609060101010101" pitchFamily="49" charset="-122"/>
              </a:rPr>
              <a:t>，</a:t>
            </a:r>
            <a:r>
              <a:rPr lang="zh-CN" altLang="en-US" sz="2700" dirty="0">
                <a:latin typeface="楷体" panose="02010609060101010101" pitchFamily="49" charset="-122"/>
                <a:ea typeface="楷体" panose="02010609060101010101" pitchFamily="49" charset="-122"/>
              </a:rPr>
              <a:t>其中</a:t>
            </a:r>
            <a:r>
              <a:rPr lang="en-US" altLang="zh-CN" sz="2700" dirty="0" smtClean="0">
                <a:latin typeface="楷体" panose="02010609060101010101" pitchFamily="49" charset="-122"/>
                <a:ea typeface="楷体" panose="02010609060101010101" pitchFamily="49" charset="-122"/>
              </a:rPr>
              <a:t>0</a:t>
            </a:r>
            <a:r>
              <a:rPr lang="zh-CN" altLang="zh-CN" sz="2700" dirty="0" smtClean="0">
                <a:latin typeface="楷体" panose="02010609060101010101" pitchFamily="49" charset="-122"/>
                <a:ea typeface="楷体" panose="02010609060101010101" pitchFamily="49" charset="-122"/>
              </a:rPr>
              <a:t>表</a:t>
            </a:r>
            <a:r>
              <a:rPr lang="zh-CN" altLang="zh-CN" sz="2700" dirty="0">
                <a:latin typeface="楷体" panose="02010609060101010101" pitchFamily="49" charset="-122"/>
                <a:ea typeface="楷体" panose="02010609060101010101" pitchFamily="49" charset="-122"/>
              </a:rPr>
              <a:t>示在开始位置读写</a:t>
            </a:r>
            <a:r>
              <a:rPr lang="zh-CN" altLang="zh-CN" sz="2700" dirty="0" smtClean="0">
                <a:latin typeface="楷体" panose="02010609060101010101" pitchFamily="49" charset="-122"/>
                <a:ea typeface="楷体" panose="02010609060101010101" pitchFamily="49" charset="-122"/>
              </a:rPr>
              <a:t>；</a:t>
            </a:r>
            <a:r>
              <a:rPr lang="en-US" altLang="zh-CN" sz="2700" dirty="0" smtClean="0">
                <a:latin typeface="楷体" panose="02010609060101010101" pitchFamily="49" charset="-122"/>
                <a:ea typeface="楷体" panose="02010609060101010101" pitchFamily="49" charset="-122"/>
              </a:rPr>
              <a:t>1</a:t>
            </a:r>
            <a:r>
              <a:rPr lang="zh-CN" altLang="zh-CN" sz="2700" dirty="0" smtClean="0">
                <a:latin typeface="楷体" panose="02010609060101010101" pitchFamily="49" charset="-122"/>
                <a:ea typeface="楷体" panose="02010609060101010101" pitchFamily="49" charset="-122"/>
              </a:rPr>
              <a:t>表</a:t>
            </a:r>
            <a:r>
              <a:rPr lang="zh-CN" altLang="zh-CN" sz="2700" dirty="0">
                <a:latin typeface="楷体" panose="02010609060101010101" pitchFamily="49" charset="-122"/>
                <a:ea typeface="楷体" panose="02010609060101010101" pitchFamily="49" charset="-122"/>
              </a:rPr>
              <a:t>示在当前位置读写</a:t>
            </a:r>
            <a:r>
              <a:rPr lang="zh-CN" altLang="zh-CN" sz="2700" dirty="0" smtClean="0">
                <a:latin typeface="楷体" panose="02010609060101010101" pitchFamily="49" charset="-122"/>
                <a:ea typeface="楷体" panose="02010609060101010101" pitchFamily="49" charset="-122"/>
              </a:rPr>
              <a:t>；</a:t>
            </a:r>
            <a:r>
              <a:rPr lang="en-US" altLang="zh-CN" sz="2700" dirty="0" smtClean="0">
                <a:latin typeface="楷体" panose="02010609060101010101" pitchFamily="49" charset="-122"/>
                <a:ea typeface="楷体" panose="02010609060101010101" pitchFamily="49" charset="-122"/>
              </a:rPr>
              <a:t>2</a:t>
            </a:r>
            <a:r>
              <a:rPr lang="zh-CN" altLang="zh-CN" sz="2700" dirty="0" smtClean="0">
                <a:latin typeface="楷体" panose="02010609060101010101" pitchFamily="49" charset="-122"/>
                <a:ea typeface="楷体" panose="02010609060101010101" pitchFamily="49" charset="-122"/>
              </a:rPr>
              <a:t>表</a:t>
            </a:r>
            <a:r>
              <a:rPr lang="zh-CN" altLang="zh-CN" sz="2700" dirty="0">
                <a:latin typeface="楷体" panose="02010609060101010101" pitchFamily="49" charset="-122"/>
                <a:ea typeface="楷体" panose="02010609060101010101" pitchFamily="49" charset="-122"/>
              </a:rPr>
              <a:t>示在末尾位置读写。</a:t>
            </a:r>
            <a:endParaRPr lang="zh-CN" altLang="zh-CN" sz="27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文件的打开和关闭</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从文件中读取数据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a:solidFill>
                  <a:srgbClr val="595959"/>
                </a:solidFill>
                <a:latin typeface="Impact" panose="020B0806030902050204" pitchFamily="34" charset="0"/>
                <a:ea typeface="微软雅黑" panose="020B0503020204020204" pitchFamily="34" charset="-122"/>
              </a:rPr>
              <a:t>向文件写入数据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a:solidFill>
                  <a:srgbClr val="595959"/>
                </a:solidFill>
                <a:latin typeface="Impact" panose="020B0806030902050204" pitchFamily="34" charset="0"/>
                <a:ea typeface="微软雅黑" panose="020B0503020204020204" pitchFamily="34" charset="-122"/>
              </a:rPr>
              <a:t>文件的定位读取</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05    </a:t>
            </a:r>
            <a:r>
              <a:rPr lang="zh-CN" altLang="zh-CN" sz="2800" dirty="0" smtClean="0">
                <a:solidFill>
                  <a:schemeClr val="bg1"/>
                </a:solidFill>
                <a:latin typeface="Impact" panose="020B0806030902050204" pitchFamily="34" charset="0"/>
                <a:ea typeface="微软雅黑" panose="020B0503020204020204" pitchFamily="34" charset="-122"/>
              </a:rPr>
              <a:t>文</a:t>
            </a:r>
            <a:r>
              <a:rPr lang="zh-CN" altLang="zh-CN" sz="2800" dirty="0">
                <a:solidFill>
                  <a:schemeClr val="bg1"/>
                </a:solidFill>
                <a:latin typeface="Impact" panose="020B0806030902050204" pitchFamily="34" charset="0"/>
                <a:ea typeface="微软雅黑" panose="020B0503020204020204" pitchFamily="34" charset="-122"/>
              </a:rPr>
              <a:t>件的拷贝与重命名</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06    </a:t>
            </a:r>
            <a:r>
              <a:rPr lang="zh-CN" altLang="zh-CN" sz="2800" dirty="0" smtClean="0">
                <a:solidFill>
                  <a:srgbClr val="595959"/>
                </a:solidFill>
                <a:latin typeface="Impact" panose="020B0806030902050204" pitchFamily="34" charset="0"/>
                <a:ea typeface="微软雅黑" panose="020B0503020204020204" pitchFamily="34" charset="-122"/>
              </a:rPr>
              <a:t>目</a:t>
            </a:r>
            <a:r>
              <a:rPr lang="zh-CN" altLang="zh-CN" sz="2800" dirty="0">
                <a:solidFill>
                  <a:srgbClr val="595959"/>
                </a:solidFill>
                <a:latin typeface="Impact" panose="020B0806030902050204" pitchFamily="34" charset="0"/>
                <a:ea typeface="微软雅黑" panose="020B0503020204020204" pitchFamily="34" charset="-122"/>
              </a:rPr>
              <a:t>录操作</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文件的拷贝</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文件拷贝即创建文件的副本，此项操作的本质仍是文件的打开、关闭与读</a:t>
            </a:r>
            <a:r>
              <a:rPr lang="zh-CN" altLang="zh-CN" sz="4000" dirty="0" smtClean="0">
                <a:latin typeface="微软雅黑" panose="020B0503020204020204" pitchFamily="34" charset="-122"/>
                <a:ea typeface="微软雅黑" panose="020B0503020204020204" pitchFamily="34" charset="-122"/>
              </a:rPr>
              <a:t>写</a:t>
            </a:r>
            <a:r>
              <a:rPr lang="zh-CN" altLang="en-US" sz="4000" dirty="0" smtClean="0">
                <a:latin typeface="微软雅黑" panose="020B0503020204020204" pitchFamily="34" charset="-122"/>
                <a:ea typeface="微软雅黑" panose="020B0503020204020204" pitchFamily="34" charset="-122"/>
              </a:rPr>
              <a:t>，基本逻辑如下：</a:t>
            </a:r>
            <a:endParaRPr lang="zh-CN" altLang="zh-CN" sz="4000" dirty="0">
              <a:latin typeface="微软雅黑" panose="020B0503020204020204" pitchFamily="34" charset="-122"/>
              <a:ea typeface="微软雅黑" panose="020B0503020204020204" pitchFamily="34" charset="-122"/>
            </a:endParaRPr>
          </a:p>
        </p:txBody>
      </p:sp>
      <p:sp>
        <p:nvSpPr>
          <p:cNvPr id="10" name="矩形 9"/>
          <p:cNvSpPr/>
          <p:nvPr/>
        </p:nvSpPr>
        <p:spPr>
          <a:xfrm>
            <a:off x="509180" y="3193893"/>
            <a:ext cx="2633662"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1" name="矩形 10"/>
          <p:cNvSpPr/>
          <p:nvPr/>
        </p:nvSpPr>
        <p:spPr>
          <a:xfrm>
            <a:off x="880655"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5pPr>
          </a:lstStyle>
          <a:p>
            <a:pPr algn="ctr">
              <a:defRPr/>
            </a:pPr>
            <a:r>
              <a:rPr lang="zh-CN" altLang="en-US" sz="2800" b="1" noProof="1" smtClean="0">
                <a:solidFill>
                  <a:srgbClr val="FFFFFF"/>
                </a:solidFill>
                <a:ea typeface="等线" panose="02010600030101010101" charset="-122"/>
              </a:rPr>
              <a:t>第</a:t>
            </a:r>
            <a:r>
              <a:rPr lang="en-US" altLang="zh-CN" sz="2800" b="1" noProof="1" smtClean="0">
                <a:solidFill>
                  <a:srgbClr val="FFFFFF"/>
                </a:solidFill>
                <a:ea typeface="等线" panose="02010600030101010101" charset="-122"/>
              </a:rPr>
              <a:t>1</a:t>
            </a:r>
            <a:r>
              <a:rPr lang="zh-CN" altLang="en-US" sz="2800" b="1" noProof="1" smtClean="0">
                <a:solidFill>
                  <a:srgbClr val="FFFFFF"/>
                </a:solidFill>
                <a:ea typeface="等线" panose="02010600030101010101" charset="-122"/>
              </a:rPr>
              <a:t>步</a:t>
            </a:r>
            <a:endParaRPr lang="zh-CN" altLang="en-US" sz="2800" b="1" noProof="1">
              <a:solidFill>
                <a:srgbClr val="FFFFFF"/>
              </a:solidFill>
              <a:ea typeface="等线" panose="02010600030101010101" charset="-122"/>
            </a:endParaRPr>
          </a:p>
        </p:txBody>
      </p:sp>
      <p:sp>
        <p:nvSpPr>
          <p:cNvPr id="14" name="矩形 2"/>
          <p:cNvSpPr>
            <a:spLocks noChangeArrowheads="1"/>
          </p:cNvSpPr>
          <p:nvPr/>
        </p:nvSpPr>
        <p:spPr bwMode="auto">
          <a:xfrm>
            <a:off x="509181" y="3499740"/>
            <a:ext cx="2633662"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dirty="0"/>
              <a:t>打开文件</a:t>
            </a:r>
            <a:endParaRPr lang="zh-CN" altLang="zh-CN" sz="2800" dirty="0"/>
          </a:p>
        </p:txBody>
      </p:sp>
      <p:sp>
        <p:nvSpPr>
          <p:cNvPr id="15" name="矩形 14"/>
          <p:cNvSpPr/>
          <p:nvPr/>
        </p:nvSpPr>
        <p:spPr>
          <a:xfrm>
            <a:off x="3352392" y="3193893"/>
            <a:ext cx="2633663"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6" name="矩形 15"/>
          <p:cNvSpPr/>
          <p:nvPr/>
        </p:nvSpPr>
        <p:spPr>
          <a:xfrm>
            <a:off x="3723867"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5pPr>
          </a:lstStyle>
          <a:p>
            <a:pPr algn="ctr">
              <a:defRPr/>
            </a:pPr>
            <a:r>
              <a:rPr lang="zh-CN" altLang="en-US" sz="2800" b="1" noProof="1" smtClean="0">
                <a:solidFill>
                  <a:srgbClr val="FFFFFF"/>
                </a:solidFill>
                <a:ea typeface="等线" panose="02010600030101010101" charset="-122"/>
              </a:rPr>
              <a:t>第</a:t>
            </a:r>
            <a:r>
              <a:rPr lang="en-US" altLang="zh-CN" sz="2800" b="1" noProof="1" smtClean="0">
                <a:solidFill>
                  <a:srgbClr val="FFFFFF"/>
                </a:solidFill>
                <a:ea typeface="等线" panose="02010600030101010101" charset="-122"/>
              </a:rPr>
              <a:t>2</a:t>
            </a:r>
            <a:r>
              <a:rPr lang="zh-CN" altLang="en-US" sz="2800" b="1" noProof="1" smtClean="0">
                <a:solidFill>
                  <a:srgbClr val="FFFFFF"/>
                </a:solidFill>
                <a:ea typeface="等线" panose="02010600030101010101" charset="-122"/>
              </a:rPr>
              <a:t>步</a:t>
            </a:r>
            <a:endParaRPr lang="zh-CN" altLang="en-US" sz="2800" b="1" noProof="1">
              <a:solidFill>
                <a:srgbClr val="FFFFFF"/>
              </a:solidFill>
              <a:ea typeface="等线" panose="02010600030101010101" charset="-122"/>
            </a:endParaRPr>
          </a:p>
        </p:txBody>
      </p:sp>
      <p:sp>
        <p:nvSpPr>
          <p:cNvPr id="17" name="矩形 2"/>
          <p:cNvSpPr>
            <a:spLocks noChangeArrowheads="1"/>
          </p:cNvSpPr>
          <p:nvPr/>
        </p:nvSpPr>
        <p:spPr bwMode="auto">
          <a:xfrm>
            <a:off x="3338898" y="3519260"/>
            <a:ext cx="2660650"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zh-CN" sz="2800" dirty="0"/>
              <a:t>读取文件内容</a:t>
            </a:r>
            <a:endParaRPr lang="en-US" altLang="zh-CN" sz="2800" dirty="0"/>
          </a:p>
        </p:txBody>
      </p:sp>
      <p:sp>
        <p:nvSpPr>
          <p:cNvPr id="18" name="矩形 2"/>
          <p:cNvSpPr>
            <a:spLocks noChangeArrowheads="1"/>
          </p:cNvSpPr>
          <p:nvPr/>
        </p:nvSpPr>
        <p:spPr bwMode="auto">
          <a:xfrm>
            <a:off x="6195603" y="3519260"/>
            <a:ext cx="2633663" cy="14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0000"/>
              </a:lnSpc>
            </a:pPr>
            <a:r>
              <a:rPr lang="zh-CN" altLang="zh-CN" sz="2800" dirty="0"/>
              <a:t>创建新文件，将数据写入到新文件</a:t>
            </a:r>
            <a:r>
              <a:rPr lang="zh-CN" altLang="zh-CN" sz="2800" dirty="0" smtClean="0"/>
              <a:t>中</a:t>
            </a:r>
            <a:r>
              <a:rPr lang="zh-CN" altLang="en-US" sz="2800" dirty="0" smtClean="0"/>
              <a:t>。</a:t>
            </a:r>
            <a:endParaRPr lang="zh-CN" altLang="en-US" sz="2800" dirty="0"/>
          </a:p>
        </p:txBody>
      </p:sp>
      <p:sp>
        <p:nvSpPr>
          <p:cNvPr id="19" name="流程图: 摘录 18"/>
          <p:cNvSpPr/>
          <p:nvPr/>
        </p:nvSpPr>
        <p:spPr>
          <a:xfrm rot="5400000">
            <a:off x="3055530"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20" name="矩形 19"/>
          <p:cNvSpPr/>
          <p:nvPr/>
        </p:nvSpPr>
        <p:spPr>
          <a:xfrm>
            <a:off x="6195604" y="3193893"/>
            <a:ext cx="2633663"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21" name="矩形 20"/>
          <p:cNvSpPr/>
          <p:nvPr/>
        </p:nvSpPr>
        <p:spPr>
          <a:xfrm>
            <a:off x="6567079"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5pPr>
          </a:lstStyle>
          <a:p>
            <a:pPr algn="ctr">
              <a:defRPr/>
            </a:pPr>
            <a:r>
              <a:rPr lang="zh-CN" altLang="en-US" sz="2800" b="1" noProof="1" smtClean="0">
                <a:solidFill>
                  <a:srgbClr val="FFFFFF"/>
                </a:solidFill>
                <a:ea typeface="等线" panose="02010600030101010101" charset="-122"/>
              </a:rPr>
              <a:t>第</a:t>
            </a:r>
            <a:r>
              <a:rPr lang="en-US" altLang="zh-CN" sz="2800" b="1" noProof="1">
                <a:solidFill>
                  <a:srgbClr val="FFFFFF"/>
                </a:solidFill>
                <a:ea typeface="等线" panose="02010600030101010101" charset="-122"/>
              </a:rPr>
              <a:t>3</a:t>
            </a:r>
            <a:r>
              <a:rPr lang="zh-CN" altLang="en-US" sz="2800" b="1" noProof="1" smtClean="0">
                <a:solidFill>
                  <a:srgbClr val="FFFFFF"/>
                </a:solidFill>
                <a:ea typeface="等线" panose="02010600030101010101" charset="-122"/>
              </a:rPr>
              <a:t>步</a:t>
            </a:r>
            <a:endParaRPr lang="zh-CN" altLang="en-US" sz="2800" b="1" noProof="1">
              <a:solidFill>
                <a:srgbClr val="FFFFFF"/>
              </a:solidFill>
              <a:ea typeface="等线" panose="02010600030101010101" charset="-122"/>
            </a:endParaRPr>
          </a:p>
        </p:txBody>
      </p:sp>
      <p:sp>
        <p:nvSpPr>
          <p:cNvPr id="22" name="流程图: 摘录 21"/>
          <p:cNvSpPr/>
          <p:nvPr/>
        </p:nvSpPr>
        <p:spPr>
          <a:xfrm rot="5400000">
            <a:off x="5898742"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23" name="矩形 2"/>
          <p:cNvSpPr>
            <a:spLocks noChangeArrowheads="1"/>
          </p:cNvSpPr>
          <p:nvPr/>
        </p:nvSpPr>
        <p:spPr bwMode="auto">
          <a:xfrm>
            <a:off x="9054495" y="3519260"/>
            <a:ext cx="2633663"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0000"/>
              </a:lnSpc>
            </a:pPr>
            <a:r>
              <a:rPr lang="zh-CN" altLang="zh-CN" sz="2800" dirty="0"/>
              <a:t>关闭文件，保存数据。</a:t>
            </a:r>
            <a:endParaRPr lang="zh-CN" altLang="en-US" sz="2800" dirty="0"/>
          </a:p>
        </p:txBody>
      </p:sp>
      <p:sp>
        <p:nvSpPr>
          <p:cNvPr id="24" name="矩形 23"/>
          <p:cNvSpPr/>
          <p:nvPr/>
        </p:nvSpPr>
        <p:spPr>
          <a:xfrm>
            <a:off x="9054496" y="3219085"/>
            <a:ext cx="2633663" cy="23749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25" name="矩形 24"/>
          <p:cNvSpPr/>
          <p:nvPr/>
        </p:nvSpPr>
        <p:spPr>
          <a:xfrm>
            <a:off x="9425971"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panose="02010600030101010101" charset="-122"/>
                <a:ea typeface="宋体" panose="02010600030101010101" pitchFamily="2" charset="-122"/>
                <a:cs typeface="+mn-cs"/>
              </a:defRPr>
            </a:lvl5pPr>
          </a:lstStyle>
          <a:p>
            <a:pPr algn="ctr">
              <a:defRPr/>
            </a:pPr>
            <a:r>
              <a:rPr lang="zh-CN" altLang="en-US" sz="2800" b="1" noProof="1" smtClean="0">
                <a:solidFill>
                  <a:srgbClr val="FFFFFF"/>
                </a:solidFill>
                <a:ea typeface="等线" panose="02010600030101010101" charset="-122"/>
              </a:rPr>
              <a:t>第</a:t>
            </a:r>
            <a:r>
              <a:rPr lang="en-US" altLang="zh-CN" sz="2800" b="1" noProof="1" smtClean="0">
                <a:solidFill>
                  <a:srgbClr val="FFFFFF"/>
                </a:solidFill>
                <a:ea typeface="等线" panose="02010600030101010101" charset="-122"/>
              </a:rPr>
              <a:t>4</a:t>
            </a:r>
            <a:r>
              <a:rPr lang="zh-CN" altLang="en-US" sz="2800" b="1" noProof="1" smtClean="0">
                <a:solidFill>
                  <a:srgbClr val="FFFFFF"/>
                </a:solidFill>
                <a:ea typeface="等线" panose="02010600030101010101" charset="-122"/>
              </a:rPr>
              <a:t>步</a:t>
            </a:r>
            <a:endParaRPr lang="zh-CN" altLang="en-US" sz="2800" b="1" noProof="1">
              <a:solidFill>
                <a:srgbClr val="FFFFFF"/>
              </a:solidFill>
              <a:ea typeface="等线" panose="02010600030101010101" charset="-122"/>
            </a:endParaRPr>
          </a:p>
        </p:txBody>
      </p:sp>
      <p:sp>
        <p:nvSpPr>
          <p:cNvPr id="26" name="流程图: 摘录 25"/>
          <p:cNvSpPr/>
          <p:nvPr/>
        </p:nvSpPr>
        <p:spPr>
          <a:xfrm rot="5400000">
            <a:off x="8757634"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目录页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9218"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smtClean="0">
                <a:solidFill>
                  <a:srgbClr val="595959"/>
                </a:solidFill>
                <a:latin typeface="Impact" panose="020B0806030902050204" pitchFamily="34" charset="0"/>
                <a:ea typeface="微软雅黑" panose="020B0503020204020204" pitchFamily="34" charset="-122"/>
              </a:rPr>
              <a:t>07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件路径操作</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08   </a:t>
            </a:r>
            <a:r>
              <a:rPr lang="zh-CN" altLang="zh-CN" sz="2800" dirty="0" smtClean="0">
                <a:solidFill>
                  <a:srgbClr val="595959"/>
                </a:solidFill>
                <a:latin typeface="Impact" panose="020B0806030902050204" pitchFamily="34" charset="0"/>
                <a:ea typeface="微软雅黑" panose="020B0503020204020204" pitchFamily="34" charset="-122"/>
              </a:rPr>
              <a:t>实</a:t>
            </a:r>
            <a:r>
              <a:rPr lang="zh-CN" altLang="zh-CN" sz="2800" dirty="0">
                <a:solidFill>
                  <a:srgbClr val="595959"/>
                </a:solidFill>
                <a:latin typeface="Impact" panose="020B0806030902050204" pitchFamily="34" charset="0"/>
                <a:ea typeface="微软雅黑" panose="020B0503020204020204" pitchFamily="34" charset="-122"/>
              </a:rPr>
              <a:t>例</a:t>
            </a:r>
            <a:r>
              <a:rPr lang="en-US" altLang="zh-CN" sz="2800" dirty="0">
                <a:solidFill>
                  <a:srgbClr val="595959"/>
                </a:solidFill>
                <a:latin typeface="Impact" panose="020B0806030902050204" pitchFamily="34" charset="0"/>
                <a:ea typeface="微软雅黑" panose="020B0503020204020204" pitchFamily="34" charset="-122"/>
              </a:rPr>
              <a:t>3</a:t>
            </a:r>
            <a:r>
              <a:rPr lang="zh-CN" altLang="zh-CN" sz="2800" dirty="0">
                <a:solidFill>
                  <a:srgbClr val="595959"/>
                </a:solidFill>
                <a:latin typeface="Impact" panose="020B0806030902050204" pitchFamily="34" charset="0"/>
                <a:ea typeface="微软雅黑" panose="020B0503020204020204" pitchFamily="34" charset="-122"/>
              </a:rPr>
              <a:t>：用户登录</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文件的重命名</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Python</a:t>
            </a:r>
            <a:r>
              <a:rPr lang="zh-CN" altLang="zh-CN" sz="4400" dirty="0">
                <a:latin typeface="微软雅黑" panose="020B0503020204020204" pitchFamily="34" charset="-122"/>
                <a:ea typeface="微软雅黑" panose="020B0503020204020204" pitchFamily="34" charset="-122"/>
              </a:rPr>
              <a:t>提供了用于更改文件名的函数——</a:t>
            </a:r>
            <a:r>
              <a:rPr lang="en-US" altLang="zh-CN" sz="4400" dirty="0">
                <a:latin typeface="微软雅黑" panose="020B0503020204020204" pitchFamily="34" charset="-122"/>
                <a:ea typeface="微软雅黑" panose="020B0503020204020204" pitchFamily="34" charset="-122"/>
              </a:rPr>
              <a:t>rename()</a:t>
            </a:r>
            <a:r>
              <a:rPr lang="zh-CN" altLang="zh-CN" sz="4400" dirty="0">
                <a:latin typeface="微软雅黑" panose="020B0503020204020204" pitchFamily="34" charset="-122"/>
                <a:ea typeface="微软雅黑" panose="020B0503020204020204" pitchFamily="34" charset="-122"/>
              </a:rPr>
              <a:t>，该函数存在于</a:t>
            </a:r>
            <a:r>
              <a:rPr lang="en-US" altLang="zh-CN" sz="4400" dirty="0">
                <a:latin typeface="微软雅黑" panose="020B0503020204020204" pitchFamily="34" charset="-122"/>
                <a:ea typeface="微软雅黑" panose="020B0503020204020204" pitchFamily="34" charset="-122"/>
              </a:rPr>
              <a:t>os</a:t>
            </a:r>
            <a:r>
              <a:rPr lang="zh-CN" altLang="zh-CN" sz="4400" dirty="0">
                <a:latin typeface="微软雅黑" panose="020B0503020204020204" pitchFamily="34" charset="-122"/>
                <a:ea typeface="微软雅黑" panose="020B0503020204020204" pitchFamily="34" charset="-122"/>
              </a:rPr>
              <a:t>模块中，其语法格式如下：</a:t>
            </a:r>
            <a:endParaRPr lang="zh-CN" altLang="zh-CN" sz="4400" dirty="0">
              <a:latin typeface="微软雅黑" panose="020B0503020204020204" pitchFamily="34" charset="-122"/>
              <a:ea typeface="微软雅黑" panose="020B0503020204020204" pitchFamily="34" charset="-122"/>
            </a:endParaRPr>
          </a:p>
        </p:txBody>
      </p:sp>
      <p:sp>
        <p:nvSpPr>
          <p:cNvPr id="20" name="矩形 19"/>
          <p:cNvSpPr/>
          <p:nvPr/>
        </p:nvSpPr>
        <p:spPr>
          <a:xfrm>
            <a:off x="1731818" y="4070029"/>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21" name="文本框 2"/>
          <p:cNvSpPr txBox="1">
            <a:spLocks noChangeArrowheads="1"/>
          </p:cNvSpPr>
          <p:nvPr/>
        </p:nvSpPr>
        <p:spPr bwMode="auto">
          <a:xfrm>
            <a:off x="3640794" y="4259932"/>
            <a:ext cx="49846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rename(</a:t>
            </a:r>
            <a:r>
              <a:rPr lang="zh-CN" altLang="zh-CN" sz="3200" dirty="0">
                <a:latin typeface="Times New Roman" panose="02020603050405020304" pitchFamily="18" charset="0"/>
              </a:rPr>
              <a:t>原文件名</a:t>
            </a:r>
            <a:r>
              <a:rPr lang="en-US" altLang="zh-CN" sz="3200" dirty="0">
                <a:latin typeface="Times New Roman" panose="02020603050405020304" pitchFamily="18" charset="0"/>
              </a:rPr>
              <a:t>, </a:t>
            </a:r>
            <a:r>
              <a:rPr lang="zh-CN" altLang="zh-CN" sz="3200" dirty="0">
                <a:latin typeface="Times New Roman" panose="02020603050405020304" pitchFamily="18" charset="0"/>
              </a:rPr>
              <a:t>新文件名</a:t>
            </a:r>
            <a:r>
              <a:rPr lang="en-US" altLang="zh-CN" sz="3200" dirty="0">
                <a:latin typeface="Times New Roman" panose="02020603050405020304" pitchFamily="18" charset="0"/>
              </a:rPr>
              <a:t>)</a:t>
            </a:r>
            <a:endParaRPr lang="zh-CN" altLang="zh-CN" sz="32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文件的重命名</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2054225" y="2996917"/>
            <a:ext cx="9604375" cy="1833689"/>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1"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175" y="2318120"/>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2"/>
          <p:cNvSpPr>
            <a:spLocks noChangeArrowheads="1"/>
          </p:cNvSpPr>
          <p:nvPr/>
        </p:nvSpPr>
        <p:spPr bwMode="auto">
          <a:xfrm>
            <a:off x="2673351" y="3315905"/>
            <a:ext cx="8554944" cy="11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黑体" panose="02010609060101010101" pitchFamily="49" charset="-122"/>
                <a:ea typeface="黑体" panose="02010609060101010101" pitchFamily="49" charset="-122"/>
              </a:rPr>
              <a:t>待重命名的文件必须已存在，否则解释器会报错。</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53220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文件的打开和关闭</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从文件中读取数据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a:solidFill>
                  <a:srgbClr val="595959"/>
                </a:solidFill>
                <a:latin typeface="Impact" panose="020B0806030902050204" pitchFamily="34" charset="0"/>
                <a:ea typeface="微软雅黑" panose="020B0503020204020204" pitchFamily="34" charset="-122"/>
              </a:rPr>
              <a:t>向文件写入数据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a:solidFill>
                  <a:srgbClr val="595959"/>
                </a:solidFill>
                <a:latin typeface="Impact" panose="020B0806030902050204" pitchFamily="34" charset="0"/>
                <a:ea typeface="微软雅黑" panose="020B0503020204020204" pitchFamily="34" charset="-122"/>
              </a:rPr>
              <a:t>文件的定位读取</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zh-CN" altLang="zh-CN" sz="2800" dirty="0">
                <a:solidFill>
                  <a:srgbClr val="595959"/>
                </a:solidFill>
                <a:latin typeface="Impact" panose="020B0806030902050204" pitchFamily="34" charset="0"/>
                <a:ea typeface="微软雅黑" panose="020B0503020204020204" pitchFamily="34" charset="-122"/>
              </a:rPr>
              <a:t>文件的拷贝与重命名</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06    </a:t>
            </a:r>
            <a:r>
              <a:rPr lang="zh-CN" altLang="zh-CN" sz="2800" dirty="0" smtClean="0">
                <a:solidFill>
                  <a:schemeClr val="bg1"/>
                </a:solidFill>
                <a:latin typeface="Impact" panose="020B0806030902050204" pitchFamily="34" charset="0"/>
                <a:ea typeface="微软雅黑" panose="020B0503020204020204" pitchFamily="34" charset="-122"/>
              </a:rPr>
              <a:t>目</a:t>
            </a:r>
            <a:r>
              <a:rPr lang="zh-CN" altLang="zh-CN" sz="2800" dirty="0">
                <a:solidFill>
                  <a:schemeClr val="bg1"/>
                </a:solidFill>
                <a:latin typeface="Impact" panose="020B0806030902050204" pitchFamily="34" charset="0"/>
                <a:ea typeface="微软雅黑" panose="020B0503020204020204" pitchFamily="34" charset="-122"/>
              </a:rPr>
              <a:t>录操作</a:t>
            </a:r>
            <a:endParaRPr lang="zh-CN" altLang="en-US" sz="2800" dirty="0">
              <a:solidFill>
                <a:schemeClr val="bg1"/>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创建目录</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os</a:t>
            </a:r>
            <a:r>
              <a:rPr lang="zh-CN" altLang="zh-CN" sz="4400" dirty="0">
                <a:latin typeface="微软雅黑" panose="020B0503020204020204" pitchFamily="34" charset="-122"/>
                <a:ea typeface="微软雅黑" panose="020B0503020204020204" pitchFamily="34" charset="-122"/>
              </a:rPr>
              <a:t>模块中的</a:t>
            </a:r>
            <a:r>
              <a:rPr lang="en-US" altLang="zh-CN" sz="4400" dirty="0">
                <a:latin typeface="微软雅黑" panose="020B0503020204020204" pitchFamily="34" charset="-122"/>
                <a:ea typeface="微软雅黑" panose="020B0503020204020204" pitchFamily="34" charset="-122"/>
              </a:rPr>
              <a:t>mkdir()</a:t>
            </a:r>
            <a:r>
              <a:rPr lang="zh-CN" altLang="zh-CN" sz="4400" dirty="0">
                <a:latin typeface="微软雅黑" panose="020B0503020204020204" pitchFamily="34" charset="-122"/>
                <a:ea typeface="微软雅黑" panose="020B0503020204020204" pitchFamily="34" charset="-122"/>
              </a:rPr>
              <a:t>函数用于创建目录，其语法格式如下：</a:t>
            </a:r>
            <a:endParaRPr lang="zh-CN" altLang="zh-CN" sz="4400" dirty="0">
              <a:latin typeface="微软雅黑" panose="020B0503020204020204" pitchFamily="34" charset="-122"/>
              <a:ea typeface="微软雅黑" panose="020B0503020204020204" pitchFamily="34" charset="-122"/>
            </a:endParaRPr>
          </a:p>
        </p:txBody>
      </p:sp>
      <p:sp>
        <p:nvSpPr>
          <p:cNvPr id="10" name="矩形 9"/>
          <p:cNvSpPr/>
          <p:nvPr/>
        </p:nvSpPr>
        <p:spPr>
          <a:xfrm>
            <a:off x="1731818" y="3261730"/>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1" name="文本框 2"/>
          <p:cNvSpPr txBox="1">
            <a:spLocks noChangeArrowheads="1"/>
          </p:cNvSpPr>
          <p:nvPr/>
        </p:nvSpPr>
        <p:spPr bwMode="auto">
          <a:xfrm>
            <a:off x="4251869" y="3451633"/>
            <a:ext cx="36744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os.mkdir(path, mode)</a:t>
            </a:r>
            <a:endParaRPr lang="zh-CN" altLang="zh-CN" sz="3200" dirty="0">
              <a:latin typeface="Times New Roman" panose="02020603050405020304" pitchFamily="18" charset="0"/>
            </a:endParaRPr>
          </a:p>
        </p:txBody>
      </p:sp>
      <p:sp>
        <p:nvSpPr>
          <p:cNvPr id="14" name="矩形 2"/>
          <p:cNvSpPr>
            <a:spLocks noChangeArrowheads="1"/>
          </p:cNvSpPr>
          <p:nvPr/>
        </p:nvSpPr>
        <p:spPr bwMode="auto">
          <a:xfrm>
            <a:off x="1731818" y="4281729"/>
            <a:ext cx="871450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 </a:t>
            </a:r>
            <a:r>
              <a:rPr lang="en-US" altLang="zh-CN" sz="3200" dirty="0" smtClean="0">
                <a:latin typeface="楷体" panose="02010609060101010101" pitchFamily="49" charset="-122"/>
                <a:ea typeface="楷体" panose="02010609060101010101" pitchFamily="49" charset="-122"/>
              </a:rPr>
              <a:t>path</a:t>
            </a:r>
            <a:r>
              <a:rPr lang="zh-CN" altLang="en-US"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表示要创建的目录</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 </a:t>
            </a:r>
            <a:r>
              <a:rPr lang="en-US" altLang="zh-CN" sz="3200" dirty="0" smtClean="0">
                <a:latin typeface="楷体" panose="02010609060101010101" pitchFamily="49" charset="-122"/>
                <a:ea typeface="楷体" panose="02010609060101010101" pitchFamily="49" charset="-122"/>
              </a:rPr>
              <a:t>mode</a:t>
            </a:r>
            <a:r>
              <a:rPr lang="zh-CN" altLang="en-US"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表示目录的数字权限，该参数在</a:t>
            </a:r>
            <a:r>
              <a:rPr lang="en-US" altLang="zh-CN" sz="3200" dirty="0">
                <a:latin typeface="楷体" panose="02010609060101010101" pitchFamily="49" charset="-122"/>
                <a:ea typeface="楷体" panose="02010609060101010101" pitchFamily="49" charset="-122"/>
              </a:rPr>
              <a:t>Windows</a:t>
            </a:r>
            <a:r>
              <a:rPr lang="zh-CN" altLang="zh-CN" sz="3200" dirty="0">
                <a:latin typeface="楷体" panose="02010609060101010101" pitchFamily="49" charset="-122"/>
                <a:ea typeface="楷体" panose="02010609060101010101" pitchFamily="49" charset="-122"/>
              </a:rPr>
              <a:t>系统下可忽略。</a:t>
            </a:r>
            <a:endParaRPr lang="zh-CN" altLang="zh-CN"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删除目录</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使用</a:t>
            </a:r>
            <a:r>
              <a:rPr lang="en-US" altLang="zh-CN" sz="4400" dirty="0">
                <a:latin typeface="微软雅黑" panose="020B0503020204020204" pitchFamily="34" charset="-122"/>
                <a:ea typeface="微软雅黑" panose="020B0503020204020204" pitchFamily="34" charset="-122"/>
              </a:rPr>
              <a:t>Python</a:t>
            </a:r>
            <a:r>
              <a:rPr lang="zh-CN" altLang="zh-CN" sz="4400" dirty="0">
                <a:latin typeface="微软雅黑" panose="020B0503020204020204" pitchFamily="34" charset="-122"/>
                <a:ea typeface="微软雅黑" panose="020B0503020204020204" pitchFamily="34" charset="-122"/>
              </a:rPr>
              <a:t>内置模块</a:t>
            </a:r>
            <a:r>
              <a:rPr lang="en-US" altLang="zh-CN" sz="4400" dirty="0">
                <a:latin typeface="微软雅黑" panose="020B0503020204020204" pitchFamily="34" charset="-122"/>
                <a:ea typeface="微软雅黑" panose="020B0503020204020204" pitchFamily="34" charset="-122"/>
              </a:rPr>
              <a:t>shutil</a:t>
            </a:r>
            <a:r>
              <a:rPr lang="zh-CN" altLang="zh-CN" sz="4400" dirty="0">
                <a:latin typeface="微软雅黑" panose="020B0503020204020204" pitchFamily="34" charset="-122"/>
                <a:ea typeface="微软雅黑" panose="020B0503020204020204" pitchFamily="34" charset="-122"/>
              </a:rPr>
              <a:t>中的</a:t>
            </a:r>
            <a:r>
              <a:rPr lang="en-US" altLang="zh-CN" sz="4400" dirty="0">
                <a:latin typeface="微软雅黑" panose="020B0503020204020204" pitchFamily="34" charset="-122"/>
                <a:ea typeface="微软雅黑" panose="020B0503020204020204" pitchFamily="34" charset="-122"/>
              </a:rPr>
              <a:t>rmtree()</a:t>
            </a:r>
            <a:r>
              <a:rPr lang="zh-CN" altLang="zh-CN" sz="4400" dirty="0">
                <a:latin typeface="微软雅黑" panose="020B0503020204020204" pitchFamily="34" charset="-122"/>
                <a:ea typeface="微软雅黑" panose="020B0503020204020204" pitchFamily="34" charset="-122"/>
              </a:rPr>
              <a:t>函数可以删除目录，其语法格式如下：</a:t>
            </a:r>
            <a:endParaRPr lang="zh-CN" altLang="zh-CN" sz="4400" dirty="0">
              <a:latin typeface="微软雅黑" panose="020B0503020204020204" pitchFamily="34" charset="-122"/>
              <a:ea typeface="微软雅黑" panose="020B0503020204020204" pitchFamily="34" charset="-122"/>
            </a:endParaRPr>
          </a:p>
        </p:txBody>
      </p:sp>
      <p:sp>
        <p:nvSpPr>
          <p:cNvPr id="11" name="矩形 10"/>
          <p:cNvSpPr/>
          <p:nvPr/>
        </p:nvSpPr>
        <p:spPr>
          <a:xfrm>
            <a:off x="2230582" y="3261730"/>
            <a:ext cx="7744691"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4986897" y="3451633"/>
            <a:ext cx="2204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rmtree(path)</a:t>
            </a:r>
            <a:endParaRPr lang="zh-CN" altLang="zh-CN" sz="3200" dirty="0">
              <a:latin typeface="Times New Roman" panose="02020603050405020304" pitchFamily="18" charset="0"/>
            </a:endParaRPr>
          </a:p>
        </p:txBody>
      </p:sp>
      <p:sp>
        <p:nvSpPr>
          <p:cNvPr id="15" name="矩形 2"/>
          <p:cNvSpPr>
            <a:spLocks noChangeArrowheads="1"/>
          </p:cNvSpPr>
          <p:nvPr/>
        </p:nvSpPr>
        <p:spPr bwMode="auto">
          <a:xfrm>
            <a:off x="2230582" y="4281729"/>
            <a:ext cx="7744691"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anose="02010609060101010101" pitchFamily="49" charset="-122"/>
                <a:ea typeface="楷体" panose="02010609060101010101" pitchFamily="49" charset="-122"/>
              </a:rPr>
              <a:t>参数</a:t>
            </a:r>
            <a:r>
              <a:rPr lang="en-US" altLang="zh-CN" sz="3200" dirty="0">
                <a:latin typeface="楷体" panose="02010609060101010101" pitchFamily="49" charset="-122"/>
                <a:ea typeface="楷体" panose="02010609060101010101" pitchFamily="49" charset="-122"/>
              </a:rPr>
              <a:t>path</a:t>
            </a:r>
            <a:r>
              <a:rPr lang="zh-CN" altLang="zh-CN" sz="3200" dirty="0">
                <a:latin typeface="楷体" panose="02010609060101010101" pitchFamily="49" charset="-122"/>
                <a:ea typeface="楷体" panose="02010609060101010101" pitchFamily="49" charset="-122"/>
              </a:rPr>
              <a:t>表示要删除的目录。</a:t>
            </a:r>
            <a:endParaRPr lang="zh-CN" altLang="zh-CN"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获取目录的文件列表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os</a:t>
            </a:r>
            <a:r>
              <a:rPr lang="zh-CN" altLang="zh-CN" sz="4400" dirty="0">
                <a:latin typeface="微软雅黑" panose="020B0503020204020204" pitchFamily="34" charset="-122"/>
                <a:ea typeface="微软雅黑" panose="020B0503020204020204" pitchFamily="34" charset="-122"/>
              </a:rPr>
              <a:t>模块中的</a:t>
            </a:r>
            <a:r>
              <a:rPr lang="en-US" altLang="zh-CN" sz="4400" dirty="0">
                <a:latin typeface="微软雅黑" panose="020B0503020204020204" pitchFamily="34" charset="-122"/>
                <a:ea typeface="微软雅黑" panose="020B0503020204020204" pitchFamily="34" charset="-122"/>
              </a:rPr>
              <a:t>listdir()</a:t>
            </a:r>
            <a:r>
              <a:rPr lang="zh-CN" altLang="zh-CN" sz="4400" dirty="0">
                <a:latin typeface="微软雅黑" panose="020B0503020204020204" pitchFamily="34" charset="-122"/>
                <a:ea typeface="微软雅黑" panose="020B0503020204020204" pitchFamily="34" charset="-122"/>
              </a:rPr>
              <a:t>函数用于获取文件夹下文件或文件夹名的列表，该列表以字母顺序排序，其语法格式如下：</a:t>
            </a:r>
            <a:endParaRPr lang="zh-CN" altLang="zh-CN" sz="4400" dirty="0">
              <a:latin typeface="微软雅黑" panose="020B0503020204020204" pitchFamily="34" charset="-122"/>
              <a:ea typeface="微软雅黑" panose="020B0503020204020204" pitchFamily="34" charset="-122"/>
            </a:endParaRPr>
          </a:p>
        </p:txBody>
      </p:sp>
      <p:sp>
        <p:nvSpPr>
          <p:cNvPr id="10" name="矩形 9"/>
          <p:cNvSpPr/>
          <p:nvPr/>
        </p:nvSpPr>
        <p:spPr>
          <a:xfrm>
            <a:off x="2230582" y="4036408"/>
            <a:ext cx="7744691" cy="108977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4986897" y="4288907"/>
            <a:ext cx="2204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listdir(path)</a:t>
            </a:r>
            <a:endParaRPr lang="zh-CN" altLang="zh-CN" sz="3200" dirty="0">
              <a:latin typeface="Times New Roman" panose="02020603050405020304" pitchFamily="18" charset="0"/>
            </a:endParaRPr>
          </a:p>
        </p:txBody>
      </p:sp>
      <p:sp>
        <p:nvSpPr>
          <p:cNvPr id="13" name="矩形 2"/>
          <p:cNvSpPr>
            <a:spLocks noChangeArrowheads="1"/>
          </p:cNvSpPr>
          <p:nvPr/>
        </p:nvSpPr>
        <p:spPr bwMode="auto">
          <a:xfrm>
            <a:off x="2230582" y="5208809"/>
            <a:ext cx="7744691"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anose="02010609060101010101" pitchFamily="49" charset="-122"/>
                <a:ea typeface="楷体" panose="02010609060101010101" pitchFamily="49" charset="-122"/>
              </a:rPr>
              <a:t>参数</a:t>
            </a:r>
            <a:r>
              <a:rPr lang="en-US" altLang="zh-CN" sz="3200" dirty="0">
                <a:latin typeface="楷体" panose="02010609060101010101" pitchFamily="49" charset="-122"/>
                <a:ea typeface="楷体" panose="02010609060101010101" pitchFamily="49" charset="-122"/>
              </a:rPr>
              <a:t>path</a:t>
            </a:r>
            <a:r>
              <a:rPr lang="zh-CN" altLang="zh-CN" sz="3200" dirty="0">
                <a:latin typeface="楷体" panose="02010609060101010101" pitchFamily="49" charset="-122"/>
                <a:ea typeface="楷体" panose="02010609060101010101" pitchFamily="49" charset="-122"/>
              </a:rPr>
              <a:t>表示</a:t>
            </a:r>
            <a:r>
              <a:rPr lang="zh-CN" altLang="zh-CN" sz="3200" dirty="0" smtClean="0">
                <a:latin typeface="楷体" panose="02010609060101010101" pitchFamily="49" charset="-122"/>
                <a:ea typeface="楷体" panose="02010609060101010101" pitchFamily="49" charset="-122"/>
              </a:rPr>
              <a:t>要</a:t>
            </a:r>
            <a:r>
              <a:rPr lang="zh-CN" altLang="en-US" sz="3200" dirty="0">
                <a:latin typeface="楷体" panose="02010609060101010101" pitchFamily="49" charset="-122"/>
                <a:ea typeface="楷体" panose="02010609060101010101" pitchFamily="49" charset="-122"/>
              </a:rPr>
              <a:t>获</a:t>
            </a:r>
            <a:r>
              <a:rPr lang="zh-CN" altLang="en-US" sz="3200" dirty="0" smtClean="0">
                <a:latin typeface="楷体" panose="02010609060101010101" pitchFamily="49" charset="-122"/>
                <a:ea typeface="楷体" panose="02010609060101010101" pitchFamily="49" charset="-122"/>
              </a:rPr>
              <a:t>取的目录列表</a:t>
            </a:r>
            <a:r>
              <a:rPr lang="zh-CN" altLang="zh-CN" sz="3200" dirty="0" smtClean="0">
                <a:latin typeface="楷体" panose="02010609060101010101" pitchFamily="49" charset="-122"/>
                <a:ea typeface="楷体" panose="02010609060101010101" pitchFamily="49" charset="-122"/>
              </a:rPr>
              <a:t>。</a:t>
            </a:r>
            <a:endParaRPr lang="zh-CN" altLang="zh-CN"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696633" y="215900"/>
            <a:ext cx="4217035" cy="583565"/>
          </a:xfrm>
          <a:prstGeom prst="rect">
            <a:avLst/>
          </a:prstGeom>
          <a:noFill/>
        </p:spPr>
        <p:txBody>
          <a:bodyPr wrap="none">
            <a:spAutoFit/>
          </a:bodyPr>
          <a:lstStyle/>
          <a:p>
            <a:pPr marR="0" defTabSz="914400">
              <a:buClrTx/>
              <a:buSzTx/>
              <a:buFontTx/>
              <a:buNone/>
              <a:defRPr/>
            </a:pPr>
            <a:r>
              <a:rPr kumimoji="0" lang="en-US" altLang="zh-CN" sz="3200" kern="1200" cap="none" spc="0" normalizeH="0" baseline="0" noProof="0" dirty="0">
                <a:solidFill>
                  <a:schemeClr val="tx2"/>
                </a:solidFill>
                <a:latin typeface="+mj-lt"/>
                <a:ea typeface="黑体" panose="02010609060101010101" pitchFamily="49" charset="-122"/>
                <a:cs typeface="Malgun Gothic Semilight" panose="020B0502040204020203" pitchFamily="34" charset="-122"/>
              </a:rPr>
              <a:t>Python</a:t>
            </a:r>
            <a:r>
              <a:rPr kumimoji="0" lang="zh-CN" altLang="en-US" sz="3200" kern="1200" cap="none" spc="0" normalizeH="0" baseline="0" noProof="0" dirty="0">
                <a:solidFill>
                  <a:schemeClr val="tx2"/>
                </a:solidFill>
                <a:latin typeface="+mj-lt"/>
                <a:ea typeface="黑体" panose="02010609060101010101" pitchFamily="49" charset="-122"/>
                <a:cs typeface="Malgun Gothic Semilight" panose="020B0502040204020203" pitchFamily="34" charset="-122"/>
              </a:rPr>
              <a:t>的目录操作函数</a:t>
            </a:r>
            <a:endParaRPr kumimoji="0" lang="zh-CN" altLang="en-US" sz="3200" kern="1200" cap="none" spc="0" normalizeH="0" baseline="0" noProof="0" dirty="0">
              <a:solidFill>
                <a:schemeClr val="tx2"/>
              </a:solidFill>
              <a:latin typeface="+mj-lt"/>
              <a:ea typeface="黑体" panose="02010609060101010101" pitchFamily="49" charset="-122"/>
              <a:cs typeface="Malgun Gothic Semilight" panose="020B0502040204020203" pitchFamily="34" charset="-122"/>
            </a:endParaRPr>
          </a:p>
        </p:txBody>
      </p:sp>
      <p:sp>
        <p:nvSpPr>
          <p:cNvPr id="3" name="文本框 2"/>
          <p:cNvSpPr txBox="1"/>
          <p:nvPr/>
        </p:nvSpPr>
        <p:spPr>
          <a:xfrm>
            <a:off x="410633" y="1060451"/>
            <a:ext cx="11713633" cy="583565"/>
          </a:xfrm>
          <a:prstGeom prst="rect">
            <a:avLst/>
          </a:prstGeom>
          <a:noFill/>
        </p:spPr>
        <p:txBody>
          <a:bodyPr>
            <a:spAutoFit/>
          </a:bodyPr>
          <a:lstStyle/>
          <a:p>
            <a:pPr marR="0" defTabSz="914400">
              <a:buClrTx/>
              <a:buSzTx/>
              <a:buFontTx/>
              <a:buNone/>
              <a:defRPr/>
            </a:pPr>
            <a:r>
              <a:rPr kumimoji="0" lang="en-US" altLang="zh-CN" sz="3200" b="1" kern="1200" cap="none" spc="0" normalizeH="0" baseline="0" noProof="0" dirty="0" err="1">
                <a:solidFill>
                  <a:schemeClr val="tx1"/>
                </a:solidFill>
                <a:latin typeface="+mj-ea"/>
                <a:ea typeface="+mj-ea"/>
                <a:cs typeface="+mn-cs"/>
              </a:rPr>
              <a:t>os</a:t>
            </a:r>
            <a:r>
              <a:rPr kumimoji="0" lang="zh-CN" altLang="zh-CN" sz="3200" b="1" kern="1200" cap="none" spc="0" normalizeH="0" baseline="0" noProof="0" dirty="0">
                <a:solidFill>
                  <a:schemeClr val="tx1"/>
                </a:solidFill>
                <a:latin typeface="+mj-ea"/>
                <a:ea typeface="+mj-ea"/>
                <a:cs typeface="+mn-cs"/>
              </a:rPr>
              <a:t>库和</a:t>
            </a:r>
            <a:r>
              <a:rPr kumimoji="0" lang="en-US" altLang="zh-CN" sz="3200" b="1" kern="1200" cap="none" spc="0" normalizeH="0" baseline="0" noProof="0" dirty="0" err="1">
                <a:solidFill>
                  <a:schemeClr val="tx1"/>
                </a:solidFill>
                <a:latin typeface="+mj-ea"/>
                <a:ea typeface="+mj-ea"/>
                <a:cs typeface="+mn-cs"/>
              </a:rPr>
              <a:t>shutil</a:t>
            </a:r>
            <a:r>
              <a:rPr kumimoji="0" lang="zh-CN" altLang="zh-CN" sz="3200" b="1" kern="1200" cap="none" spc="0" normalizeH="0" baseline="0" noProof="0" dirty="0">
                <a:solidFill>
                  <a:schemeClr val="tx1"/>
                </a:solidFill>
                <a:latin typeface="+mj-ea"/>
                <a:ea typeface="+mj-ea"/>
                <a:cs typeface="+mn-cs"/>
              </a:rPr>
              <a:t>库中函数操作文件和文件夹</a:t>
            </a:r>
            <a:r>
              <a:rPr kumimoji="0" lang="en-US" altLang="zh-CN" sz="3200" b="1" kern="1200" cap="none" spc="0" normalizeH="0" baseline="0" noProof="0" dirty="0">
                <a:solidFill>
                  <a:schemeClr val="tx1"/>
                </a:solidFill>
                <a:latin typeface="+mj-ea"/>
                <a:ea typeface="+mj-ea"/>
                <a:cs typeface="+mn-cs"/>
              </a:rPr>
              <a:t>(</a:t>
            </a:r>
            <a:r>
              <a:rPr kumimoji="0" lang="zh-CN" altLang="zh-CN" sz="3200" b="1" kern="1200" cap="none" spc="0" normalizeH="0" baseline="0" noProof="0" dirty="0">
                <a:solidFill>
                  <a:schemeClr val="tx1"/>
                </a:solidFill>
                <a:latin typeface="+mj-ea"/>
                <a:ea typeface="+mj-ea"/>
                <a:cs typeface="+mn-cs"/>
              </a:rPr>
              <a:t>文件夹也称为“目录”</a:t>
            </a:r>
            <a:r>
              <a:rPr kumimoji="0" lang="en-US" altLang="zh-CN" sz="3200" b="1" kern="1200" cap="none" spc="0" normalizeH="0" baseline="0" noProof="0" dirty="0">
                <a:solidFill>
                  <a:schemeClr val="tx1"/>
                </a:solidFill>
                <a:latin typeface="+mj-ea"/>
                <a:ea typeface="+mj-ea"/>
                <a:cs typeface="+mn-cs"/>
              </a:rPr>
              <a:t>)</a:t>
            </a:r>
            <a:endParaRPr kumimoji="0" lang="en-US" altLang="zh-CN" sz="3200" b="1" kern="1200" cap="none" spc="0" normalizeH="0" baseline="0" noProof="0" dirty="0">
              <a:solidFill>
                <a:schemeClr val="tx1"/>
              </a:solidFill>
              <a:latin typeface="+mj-ea"/>
              <a:ea typeface="+mj-ea"/>
              <a:cs typeface="+mn-cs"/>
            </a:endParaRPr>
          </a:p>
        </p:txBody>
      </p:sp>
      <p:graphicFrame>
        <p:nvGraphicFramePr>
          <p:cNvPr id="4" name="表格 3"/>
          <p:cNvGraphicFramePr>
            <a:graphicFrameLocks noGrp="1"/>
          </p:cNvGraphicFramePr>
          <p:nvPr>
            <p:custDataLst>
              <p:tags r:id="rId1"/>
            </p:custDataLst>
          </p:nvPr>
        </p:nvGraphicFramePr>
        <p:xfrm>
          <a:off x="410633" y="1576917"/>
          <a:ext cx="11541760" cy="5089525"/>
        </p:xfrm>
        <a:graphic>
          <a:graphicData uri="http://schemas.openxmlformats.org/drawingml/2006/table">
            <a:tbl>
              <a:tblPr firstRow="1" firstCol="1" bandRow="1">
                <a:tableStyleId>{5C22544A-7EE6-4342-B048-85BDC9FD1C3A}</a:tableStyleId>
              </a:tblPr>
              <a:tblGrid>
                <a:gridCol w="3143250"/>
                <a:gridCol w="8398510"/>
              </a:tblGrid>
              <a:tr h="294005">
                <a:tc>
                  <a:txBody>
                    <a:bodyPr/>
                    <a:lstStyle/>
                    <a:p>
                      <a:pPr algn="just">
                        <a:spcAft>
                          <a:spcPts val="0"/>
                        </a:spcAft>
                      </a:pPr>
                      <a:r>
                        <a:rPr lang="en-US" sz="1865" b="1" kern="100" dirty="0" err="1">
                          <a:effectLst/>
                          <a:latin typeface="+mj-ea"/>
                          <a:ea typeface="+mj-ea"/>
                        </a:rPr>
                        <a:t>os.chdir</a:t>
                      </a:r>
                      <a:r>
                        <a:rPr lang="en-US" sz="1865" b="1" kern="100" dirty="0">
                          <a:effectLst/>
                          <a:latin typeface="+mj-ea"/>
                          <a:ea typeface="+mj-ea"/>
                        </a:rPr>
                        <a:t>(x)</a:t>
                      </a:r>
                      <a:endParaRPr lang="zh-CN" sz="1865" b="1" kern="100" dirty="0">
                        <a:effectLst/>
                        <a:latin typeface="+mj-ea"/>
                        <a:ea typeface="+mj-ea"/>
                        <a:cs typeface="Times New Roman" panose="02020603050405020304" pitchFamily="18" charset="0"/>
                      </a:endParaRPr>
                    </a:p>
                  </a:txBody>
                  <a:tcPr marL="70725" marR="70725" marT="9822" marB="0" anchor="ctr"/>
                </a:tc>
                <a:tc>
                  <a:txBody>
                    <a:bodyPr/>
                    <a:lstStyle/>
                    <a:p>
                      <a:pPr algn="just">
                        <a:spcAft>
                          <a:spcPts val="0"/>
                        </a:spcAft>
                      </a:pPr>
                      <a:r>
                        <a:rPr lang="zh-CN" sz="1865" b="1" kern="100">
                          <a:effectLst/>
                          <a:latin typeface="+mj-ea"/>
                          <a:ea typeface="+mj-ea"/>
                        </a:rPr>
                        <a:t>将程序的当前文件夹设置为</a:t>
                      </a:r>
                      <a:r>
                        <a:rPr lang="en-US" sz="1865" b="1" kern="100">
                          <a:effectLst/>
                          <a:latin typeface="+mj-ea"/>
                          <a:ea typeface="+mj-ea"/>
                        </a:rPr>
                        <a:t>x</a:t>
                      </a:r>
                      <a:endParaRPr lang="zh-CN" sz="1865" b="1" kern="100">
                        <a:effectLst/>
                        <a:latin typeface="+mj-ea"/>
                        <a:ea typeface="+mj-ea"/>
                        <a:cs typeface="Times New Roman" panose="02020603050405020304" pitchFamily="18" charset="0"/>
                      </a:endParaRPr>
                    </a:p>
                  </a:txBody>
                  <a:tcPr marL="70725" marR="70725" marT="9822" marB="0"/>
                </a:tc>
              </a:tr>
              <a:tr h="294005">
                <a:tc>
                  <a:txBody>
                    <a:bodyPr/>
                    <a:lstStyle/>
                    <a:p>
                      <a:pPr algn="just">
                        <a:spcAft>
                          <a:spcPts val="0"/>
                        </a:spcAft>
                      </a:pPr>
                      <a:r>
                        <a:rPr lang="en-US" sz="1865" b="1" kern="100">
                          <a:effectLst/>
                          <a:latin typeface="+mj-ea"/>
                          <a:ea typeface="+mj-ea"/>
                        </a:rPr>
                        <a:t>os.getcwd()</a:t>
                      </a:r>
                      <a:endParaRPr lang="zh-CN" sz="1865" b="1" kern="100">
                        <a:effectLst/>
                        <a:latin typeface="+mj-ea"/>
                        <a:ea typeface="+mj-ea"/>
                        <a:cs typeface="Times New Roman" panose="02020603050405020304" pitchFamily="18" charset="0"/>
                      </a:endParaRPr>
                    </a:p>
                  </a:txBody>
                  <a:tcPr marL="70725" marR="70725" marT="9822" marB="0" anchor="ctr"/>
                </a:tc>
                <a:tc>
                  <a:txBody>
                    <a:bodyPr/>
                    <a:lstStyle/>
                    <a:p>
                      <a:pPr algn="just">
                        <a:spcAft>
                          <a:spcPts val="0"/>
                        </a:spcAft>
                      </a:pPr>
                      <a:r>
                        <a:rPr lang="zh-CN" sz="1865" b="1" kern="100" dirty="0">
                          <a:effectLst/>
                          <a:latin typeface="+mj-ea"/>
                          <a:ea typeface="+mj-ea"/>
                        </a:rPr>
                        <a:t>求程序的当前文件夹</a:t>
                      </a:r>
                      <a:endParaRPr lang="zh-CN" sz="1865" b="1" kern="100" dirty="0">
                        <a:effectLst/>
                        <a:latin typeface="+mj-ea"/>
                        <a:ea typeface="+mj-ea"/>
                        <a:cs typeface="Times New Roman" panose="02020603050405020304" pitchFamily="18" charset="0"/>
                      </a:endParaRPr>
                    </a:p>
                  </a:txBody>
                  <a:tcPr marL="70725" marR="70725" marT="9822" marB="0"/>
                </a:tc>
              </a:tr>
              <a:tr h="557530">
                <a:tc>
                  <a:txBody>
                    <a:bodyPr/>
                    <a:lstStyle/>
                    <a:p>
                      <a:pPr algn="just">
                        <a:spcAft>
                          <a:spcPts val="0"/>
                        </a:spcAft>
                      </a:pPr>
                      <a:r>
                        <a:rPr lang="en-US" sz="1865" b="1" kern="100">
                          <a:effectLst/>
                          <a:latin typeface="+mj-ea"/>
                          <a:ea typeface="+mj-ea"/>
                        </a:rPr>
                        <a:t>os.listdir(x)</a:t>
                      </a:r>
                      <a:endParaRPr lang="zh-CN" sz="1865" b="1" kern="100">
                        <a:effectLst/>
                        <a:latin typeface="+mj-ea"/>
                        <a:ea typeface="+mj-ea"/>
                        <a:cs typeface="Times New Roman" panose="02020603050405020304" pitchFamily="18" charset="0"/>
                      </a:endParaRPr>
                    </a:p>
                  </a:txBody>
                  <a:tcPr marL="70725" marR="70725" marT="9822" marB="0" anchor="ctr"/>
                </a:tc>
                <a:tc>
                  <a:txBody>
                    <a:bodyPr/>
                    <a:lstStyle/>
                    <a:p>
                      <a:pPr algn="just">
                        <a:spcAft>
                          <a:spcPts val="0"/>
                        </a:spcAft>
                      </a:pPr>
                      <a:r>
                        <a:rPr lang="zh-CN" sz="1865" b="1" kern="100">
                          <a:effectLst/>
                          <a:latin typeface="+mj-ea"/>
                          <a:ea typeface="+mj-ea"/>
                        </a:rPr>
                        <a:t>返回一个列表，里面是文件夹</a:t>
                      </a:r>
                      <a:r>
                        <a:rPr lang="en-US" sz="1865" b="1" kern="100">
                          <a:effectLst/>
                          <a:latin typeface="+mj-ea"/>
                          <a:ea typeface="+mj-ea"/>
                        </a:rPr>
                        <a:t>x</a:t>
                      </a:r>
                      <a:r>
                        <a:rPr lang="zh-CN" sz="1865" b="1" kern="100">
                          <a:effectLst/>
                          <a:latin typeface="+mj-ea"/>
                          <a:ea typeface="+mj-ea"/>
                        </a:rPr>
                        <a:t>中的所有文件和子文件夹的名字</a:t>
                      </a:r>
                      <a:endParaRPr lang="zh-CN" sz="1865" b="1" kern="100">
                        <a:effectLst/>
                        <a:latin typeface="+mj-ea"/>
                        <a:ea typeface="+mj-ea"/>
                        <a:cs typeface="Times New Roman" panose="02020603050405020304" pitchFamily="18" charset="0"/>
                      </a:endParaRPr>
                    </a:p>
                  </a:txBody>
                  <a:tcPr marL="70725" marR="70725" marT="9822" marB="0"/>
                </a:tc>
              </a:tr>
              <a:tr h="294005">
                <a:tc>
                  <a:txBody>
                    <a:bodyPr/>
                    <a:lstStyle/>
                    <a:p>
                      <a:pPr algn="just">
                        <a:spcAft>
                          <a:spcPts val="0"/>
                        </a:spcAft>
                      </a:pPr>
                      <a:r>
                        <a:rPr lang="en-US" sz="1865" b="1" kern="100">
                          <a:effectLst/>
                          <a:latin typeface="+mj-ea"/>
                          <a:ea typeface="+mj-ea"/>
                        </a:rPr>
                        <a:t>os.mkdir(x)</a:t>
                      </a:r>
                      <a:endParaRPr lang="zh-CN" sz="1865" b="1" kern="100">
                        <a:effectLst/>
                        <a:latin typeface="+mj-ea"/>
                        <a:ea typeface="+mj-ea"/>
                        <a:cs typeface="Times New Roman" panose="02020603050405020304" pitchFamily="18" charset="0"/>
                      </a:endParaRPr>
                    </a:p>
                  </a:txBody>
                  <a:tcPr marL="70725" marR="70725" marT="9822" marB="0"/>
                </a:tc>
                <a:tc>
                  <a:txBody>
                    <a:bodyPr/>
                    <a:lstStyle/>
                    <a:p>
                      <a:pPr algn="just">
                        <a:spcAft>
                          <a:spcPts val="0"/>
                        </a:spcAft>
                      </a:pPr>
                      <a:r>
                        <a:rPr lang="zh-CN" sz="1865" b="1" kern="100">
                          <a:effectLst/>
                          <a:latin typeface="+mj-ea"/>
                          <a:ea typeface="+mj-ea"/>
                        </a:rPr>
                        <a:t>创建文件夹</a:t>
                      </a:r>
                      <a:r>
                        <a:rPr lang="en-US" sz="1865" b="1" kern="100">
                          <a:effectLst/>
                          <a:latin typeface="+mj-ea"/>
                          <a:ea typeface="+mj-ea"/>
                        </a:rPr>
                        <a:t>x</a:t>
                      </a:r>
                      <a:endParaRPr lang="zh-CN" sz="1865" b="1" kern="100">
                        <a:effectLst/>
                        <a:latin typeface="+mj-ea"/>
                        <a:ea typeface="+mj-ea"/>
                        <a:cs typeface="Times New Roman" panose="02020603050405020304" pitchFamily="18" charset="0"/>
                      </a:endParaRPr>
                    </a:p>
                  </a:txBody>
                  <a:tcPr marL="70725" marR="70725" marT="9822" marB="0"/>
                </a:tc>
              </a:tr>
              <a:tr h="294005">
                <a:tc>
                  <a:txBody>
                    <a:bodyPr/>
                    <a:lstStyle/>
                    <a:p>
                      <a:pPr algn="just">
                        <a:spcAft>
                          <a:spcPts val="0"/>
                        </a:spcAft>
                      </a:pPr>
                      <a:r>
                        <a:rPr lang="en-US" sz="1865" b="1" kern="100">
                          <a:effectLst/>
                          <a:latin typeface="+mj-ea"/>
                          <a:ea typeface="+mj-ea"/>
                        </a:rPr>
                        <a:t>os.path.exists(x)</a:t>
                      </a:r>
                      <a:endParaRPr lang="zh-CN" sz="1865" b="1" kern="100">
                        <a:effectLst/>
                        <a:latin typeface="+mj-ea"/>
                        <a:ea typeface="+mj-ea"/>
                        <a:cs typeface="Times New Roman" panose="02020603050405020304" pitchFamily="18" charset="0"/>
                      </a:endParaRPr>
                    </a:p>
                  </a:txBody>
                  <a:tcPr marL="70725" marR="70725" marT="9822" marB="0"/>
                </a:tc>
                <a:tc>
                  <a:txBody>
                    <a:bodyPr/>
                    <a:lstStyle/>
                    <a:p>
                      <a:pPr algn="just">
                        <a:spcAft>
                          <a:spcPts val="0"/>
                        </a:spcAft>
                      </a:pPr>
                      <a:r>
                        <a:rPr lang="zh-CN" sz="1865" b="1" kern="100" dirty="0">
                          <a:effectLst/>
                          <a:latin typeface="+mj-ea"/>
                          <a:ea typeface="+mj-ea"/>
                        </a:rPr>
                        <a:t>判断文件或文件夹</a:t>
                      </a:r>
                      <a:r>
                        <a:rPr lang="en-US" sz="1865" b="1" kern="100" dirty="0">
                          <a:effectLst/>
                          <a:latin typeface="+mj-ea"/>
                          <a:ea typeface="+mj-ea"/>
                        </a:rPr>
                        <a:t>x</a:t>
                      </a:r>
                      <a:r>
                        <a:rPr lang="zh-CN" sz="1865" b="1" kern="100" dirty="0">
                          <a:effectLst/>
                          <a:latin typeface="+mj-ea"/>
                          <a:ea typeface="+mj-ea"/>
                        </a:rPr>
                        <a:t>是否存在</a:t>
                      </a:r>
                      <a:endParaRPr lang="zh-CN" sz="1865" b="1" kern="100" dirty="0">
                        <a:effectLst/>
                        <a:latin typeface="+mj-ea"/>
                        <a:ea typeface="+mj-ea"/>
                        <a:cs typeface="Times New Roman" panose="02020603050405020304" pitchFamily="18" charset="0"/>
                      </a:endParaRPr>
                    </a:p>
                  </a:txBody>
                  <a:tcPr marL="70725" marR="70725" marT="9822" marB="0"/>
                </a:tc>
              </a:tr>
              <a:tr h="557530">
                <a:tc>
                  <a:txBody>
                    <a:bodyPr/>
                    <a:lstStyle/>
                    <a:p>
                      <a:pPr algn="just">
                        <a:spcAft>
                          <a:spcPts val="0"/>
                        </a:spcAft>
                      </a:pPr>
                      <a:r>
                        <a:rPr lang="en-US" sz="1865" b="1" kern="100">
                          <a:effectLst/>
                          <a:latin typeface="+mj-ea"/>
                          <a:ea typeface="+mj-ea"/>
                        </a:rPr>
                        <a:t>os.path.getsize(x)	</a:t>
                      </a:r>
                      <a:endParaRPr lang="zh-CN" sz="1865" b="1" kern="100">
                        <a:effectLst/>
                        <a:latin typeface="+mj-ea"/>
                        <a:ea typeface="+mj-ea"/>
                        <a:cs typeface="Times New Roman" panose="02020603050405020304" pitchFamily="18" charset="0"/>
                      </a:endParaRPr>
                    </a:p>
                  </a:txBody>
                  <a:tcPr marL="70725" marR="70725" marT="9822" marB="0"/>
                </a:tc>
                <a:tc>
                  <a:txBody>
                    <a:bodyPr/>
                    <a:lstStyle/>
                    <a:p>
                      <a:pPr algn="just">
                        <a:spcAft>
                          <a:spcPts val="0"/>
                        </a:spcAft>
                      </a:pPr>
                      <a:r>
                        <a:rPr lang="zh-CN" sz="1865" b="1" kern="100" dirty="0">
                          <a:effectLst/>
                          <a:latin typeface="+mj-ea"/>
                          <a:ea typeface="+mj-ea"/>
                        </a:rPr>
                        <a:t>获取文件</a:t>
                      </a:r>
                      <a:r>
                        <a:rPr lang="en-US" sz="1865" b="1" kern="100" dirty="0">
                          <a:effectLst/>
                          <a:latin typeface="+mj-ea"/>
                          <a:ea typeface="+mj-ea"/>
                        </a:rPr>
                        <a:t>x</a:t>
                      </a:r>
                      <a:r>
                        <a:rPr lang="zh-CN" sz="1865" b="1" kern="100" dirty="0">
                          <a:effectLst/>
                          <a:latin typeface="+mj-ea"/>
                          <a:ea typeface="+mj-ea"/>
                        </a:rPr>
                        <a:t>的大小（单位</a:t>
                      </a:r>
                      <a:r>
                        <a:rPr lang="en-US" sz="1865" b="1" kern="100" dirty="0">
                          <a:effectLst/>
                          <a:latin typeface="+mj-ea"/>
                          <a:ea typeface="+mj-ea"/>
                        </a:rPr>
                        <a:t>:</a:t>
                      </a:r>
                      <a:r>
                        <a:rPr lang="zh-CN" sz="1865" b="1" kern="100" dirty="0">
                          <a:effectLst/>
                          <a:latin typeface="+mj-ea"/>
                          <a:ea typeface="+mj-ea"/>
                        </a:rPr>
                        <a:t>字节）</a:t>
                      </a:r>
                      <a:endParaRPr lang="zh-CN" sz="1865" b="1" kern="100" dirty="0">
                        <a:effectLst/>
                        <a:latin typeface="+mj-ea"/>
                        <a:ea typeface="+mj-ea"/>
                        <a:cs typeface="Times New Roman" panose="02020603050405020304" pitchFamily="18" charset="0"/>
                      </a:endParaRPr>
                    </a:p>
                  </a:txBody>
                  <a:tcPr marL="70725" marR="70725" marT="9822" marB="0"/>
                </a:tc>
              </a:tr>
              <a:tr h="346710">
                <a:tc>
                  <a:txBody>
                    <a:bodyPr/>
                    <a:lstStyle/>
                    <a:p>
                      <a:pPr algn="just">
                        <a:spcAft>
                          <a:spcPts val="0"/>
                        </a:spcAft>
                      </a:pPr>
                      <a:r>
                        <a:rPr lang="en-US" sz="1865" b="1" kern="100">
                          <a:effectLst/>
                          <a:latin typeface="+mj-ea"/>
                          <a:ea typeface="+mj-ea"/>
                        </a:rPr>
                        <a:t>os.path.isfile(x)</a:t>
                      </a:r>
                      <a:endParaRPr lang="zh-CN" sz="1865" b="1" kern="100">
                        <a:effectLst/>
                        <a:latin typeface="+mj-ea"/>
                        <a:ea typeface="+mj-ea"/>
                        <a:cs typeface="Times New Roman" panose="02020603050405020304" pitchFamily="18" charset="0"/>
                      </a:endParaRPr>
                    </a:p>
                  </a:txBody>
                  <a:tcPr marL="70725" marR="70725" marT="9822" marB="0"/>
                </a:tc>
                <a:tc>
                  <a:txBody>
                    <a:bodyPr/>
                    <a:lstStyle/>
                    <a:p>
                      <a:pPr algn="just">
                        <a:spcAft>
                          <a:spcPts val="0"/>
                        </a:spcAft>
                      </a:pPr>
                      <a:r>
                        <a:rPr lang="zh-CN" sz="1865" b="1" kern="100" dirty="0">
                          <a:effectLst/>
                          <a:latin typeface="+mj-ea"/>
                          <a:ea typeface="+mj-ea"/>
                        </a:rPr>
                        <a:t>判断</a:t>
                      </a:r>
                      <a:r>
                        <a:rPr lang="en-US" sz="1865" b="1" kern="100" dirty="0">
                          <a:effectLst/>
                          <a:latin typeface="+mj-ea"/>
                          <a:ea typeface="+mj-ea"/>
                        </a:rPr>
                        <a:t>x</a:t>
                      </a:r>
                      <a:r>
                        <a:rPr lang="zh-CN" sz="1865" b="1" kern="100" dirty="0">
                          <a:effectLst/>
                          <a:latin typeface="+mj-ea"/>
                          <a:ea typeface="+mj-ea"/>
                        </a:rPr>
                        <a:t>是不是文件</a:t>
                      </a:r>
                      <a:endParaRPr lang="zh-CN" sz="1865" b="1" kern="100" dirty="0">
                        <a:effectLst/>
                        <a:latin typeface="+mj-ea"/>
                        <a:ea typeface="+mj-ea"/>
                        <a:cs typeface="Times New Roman" panose="02020603050405020304" pitchFamily="18" charset="0"/>
                      </a:endParaRPr>
                    </a:p>
                  </a:txBody>
                  <a:tcPr marL="70725" marR="70725" marT="9822" marB="0"/>
                </a:tc>
              </a:tr>
              <a:tr h="398145">
                <a:tc>
                  <a:txBody>
                    <a:bodyPr/>
                    <a:lstStyle/>
                    <a:p>
                      <a:pPr algn="just">
                        <a:spcAft>
                          <a:spcPts val="0"/>
                        </a:spcAft>
                      </a:pPr>
                      <a:r>
                        <a:rPr lang="en-US" sz="1865" b="1" kern="100">
                          <a:effectLst/>
                          <a:latin typeface="+mj-ea"/>
                          <a:ea typeface="+mj-ea"/>
                        </a:rPr>
                        <a:t>os.remove(x)</a:t>
                      </a:r>
                      <a:endParaRPr lang="zh-CN" sz="1865" b="1" kern="100">
                        <a:effectLst/>
                        <a:latin typeface="+mj-ea"/>
                        <a:ea typeface="+mj-ea"/>
                        <a:cs typeface="Times New Roman" panose="02020603050405020304" pitchFamily="18" charset="0"/>
                      </a:endParaRPr>
                    </a:p>
                  </a:txBody>
                  <a:tcPr marL="70725" marR="70725" marT="9822" marB="0"/>
                </a:tc>
                <a:tc>
                  <a:txBody>
                    <a:bodyPr/>
                    <a:lstStyle/>
                    <a:p>
                      <a:pPr algn="just">
                        <a:spcAft>
                          <a:spcPts val="0"/>
                        </a:spcAft>
                      </a:pPr>
                      <a:r>
                        <a:rPr lang="zh-CN" sz="1865" b="1" kern="100">
                          <a:effectLst/>
                          <a:latin typeface="+mj-ea"/>
                          <a:ea typeface="+mj-ea"/>
                        </a:rPr>
                        <a:t>删除文件</a:t>
                      </a:r>
                      <a:r>
                        <a:rPr lang="en-US" sz="1865" b="1" kern="100">
                          <a:effectLst/>
                          <a:latin typeface="+mj-ea"/>
                          <a:ea typeface="+mj-ea"/>
                        </a:rPr>
                        <a:t>x</a:t>
                      </a:r>
                      <a:endParaRPr lang="zh-CN" sz="1865" b="1" kern="100">
                        <a:effectLst/>
                        <a:latin typeface="+mj-ea"/>
                        <a:ea typeface="+mj-ea"/>
                        <a:cs typeface="Times New Roman" panose="02020603050405020304" pitchFamily="18" charset="0"/>
                      </a:endParaRPr>
                    </a:p>
                  </a:txBody>
                  <a:tcPr marL="70725" marR="70725" marT="9822" marB="0"/>
                </a:tc>
              </a:tr>
              <a:tr h="379095">
                <a:tc>
                  <a:txBody>
                    <a:bodyPr/>
                    <a:lstStyle/>
                    <a:p>
                      <a:pPr algn="just">
                        <a:spcAft>
                          <a:spcPts val="0"/>
                        </a:spcAft>
                      </a:pPr>
                      <a:r>
                        <a:rPr lang="en-US" sz="1865" b="1" kern="100">
                          <a:effectLst/>
                          <a:latin typeface="+mj-ea"/>
                          <a:ea typeface="+mj-ea"/>
                        </a:rPr>
                        <a:t>os.rmdir(x)</a:t>
                      </a:r>
                      <a:endParaRPr lang="zh-CN" sz="1865" b="1" kern="100">
                        <a:effectLst/>
                        <a:latin typeface="+mj-ea"/>
                        <a:ea typeface="+mj-ea"/>
                        <a:cs typeface="Times New Roman" panose="02020603050405020304" pitchFamily="18" charset="0"/>
                      </a:endParaRPr>
                    </a:p>
                  </a:txBody>
                  <a:tcPr marL="70725" marR="70725" marT="9822" marB="0"/>
                </a:tc>
                <a:tc>
                  <a:txBody>
                    <a:bodyPr/>
                    <a:lstStyle/>
                    <a:p>
                      <a:pPr algn="just">
                        <a:spcAft>
                          <a:spcPts val="0"/>
                        </a:spcAft>
                      </a:pPr>
                      <a:r>
                        <a:rPr lang="zh-CN" sz="1865" b="1" kern="100">
                          <a:effectLst/>
                          <a:latin typeface="+mj-ea"/>
                          <a:ea typeface="+mj-ea"/>
                        </a:rPr>
                        <a:t>删除文件夹</a:t>
                      </a:r>
                      <a:r>
                        <a:rPr lang="en-US" sz="1865" b="1" kern="100">
                          <a:effectLst/>
                          <a:latin typeface="+mj-ea"/>
                          <a:ea typeface="+mj-ea"/>
                        </a:rPr>
                        <a:t>x</a:t>
                      </a:r>
                      <a:r>
                        <a:rPr lang="zh-CN" sz="1865" b="1" kern="100">
                          <a:effectLst/>
                          <a:latin typeface="+mj-ea"/>
                          <a:ea typeface="+mj-ea"/>
                        </a:rPr>
                        <a:t>。</a:t>
                      </a:r>
                      <a:r>
                        <a:rPr lang="en-US" sz="1865" b="1" kern="100">
                          <a:effectLst/>
                          <a:latin typeface="+mj-ea"/>
                          <a:ea typeface="+mj-ea"/>
                        </a:rPr>
                        <a:t>x</a:t>
                      </a:r>
                      <a:r>
                        <a:rPr lang="zh-CN" sz="1865" b="1" kern="100">
                          <a:effectLst/>
                          <a:latin typeface="+mj-ea"/>
                          <a:ea typeface="+mj-ea"/>
                        </a:rPr>
                        <a:t>必须是空文件夹才能删除成功</a:t>
                      </a:r>
                      <a:endParaRPr lang="zh-CN" sz="1865" b="1" kern="100">
                        <a:effectLst/>
                        <a:latin typeface="+mj-ea"/>
                        <a:ea typeface="+mj-ea"/>
                        <a:cs typeface="Times New Roman" panose="02020603050405020304" pitchFamily="18" charset="0"/>
                      </a:endParaRPr>
                    </a:p>
                  </a:txBody>
                  <a:tcPr marL="70725" marR="70725" marT="9822" marB="0"/>
                </a:tc>
              </a:tr>
              <a:tr h="1380490">
                <a:tc>
                  <a:txBody>
                    <a:bodyPr/>
                    <a:lstStyle/>
                    <a:p>
                      <a:pPr algn="just">
                        <a:spcAft>
                          <a:spcPts val="0"/>
                        </a:spcAft>
                      </a:pPr>
                      <a:r>
                        <a:rPr lang="en-US" sz="1865" b="1" kern="100">
                          <a:effectLst/>
                          <a:latin typeface="+mj-ea"/>
                          <a:ea typeface="+mj-ea"/>
                        </a:rPr>
                        <a:t>os.rename(x,y)</a:t>
                      </a:r>
                      <a:endParaRPr lang="zh-CN" sz="1865" b="1" kern="100">
                        <a:effectLst/>
                        <a:latin typeface="+mj-ea"/>
                        <a:ea typeface="+mj-ea"/>
                        <a:cs typeface="Times New Roman" panose="02020603050405020304" pitchFamily="18" charset="0"/>
                      </a:endParaRPr>
                    </a:p>
                  </a:txBody>
                  <a:tcPr marL="70725" marR="70725" marT="9822" marB="0" anchor="ctr"/>
                </a:tc>
                <a:tc>
                  <a:txBody>
                    <a:bodyPr/>
                    <a:lstStyle/>
                    <a:p>
                      <a:pPr algn="just">
                        <a:spcAft>
                          <a:spcPts val="0"/>
                        </a:spcAft>
                      </a:pPr>
                      <a:r>
                        <a:rPr lang="zh-CN" sz="1865" b="1" kern="100">
                          <a:effectLst/>
                          <a:latin typeface="+mj-ea"/>
                          <a:ea typeface="+mj-ea"/>
                        </a:rPr>
                        <a:t>将文件或文件夹</a:t>
                      </a:r>
                      <a:r>
                        <a:rPr lang="en-US" sz="1865" b="1" kern="100">
                          <a:effectLst/>
                          <a:latin typeface="+mj-ea"/>
                          <a:ea typeface="+mj-ea"/>
                        </a:rPr>
                        <a:t>x</a:t>
                      </a:r>
                      <a:r>
                        <a:rPr lang="zh-CN" sz="1865" b="1" kern="100">
                          <a:effectLst/>
                          <a:latin typeface="+mj-ea"/>
                          <a:ea typeface="+mj-ea"/>
                        </a:rPr>
                        <a:t>改名为</a:t>
                      </a:r>
                      <a:r>
                        <a:rPr lang="en-US" sz="1865" b="1" kern="100">
                          <a:effectLst/>
                          <a:latin typeface="+mj-ea"/>
                          <a:ea typeface="+mj-ea"/>
                        </a:rPr>
                        <a:t>y</a:t>
                      </a:r>
                      <a:r>
                        <a:rPr lang="zh-CN" sz="1865" b="1" kern="100">
                          <a:effectLst/>
                          <a:latin typeface="+mj-ea"/>
                          <a:ea typeface="+mj-ea"/>
                        </a:rPr>
                        <a:t>。不但可以改名，还可以起到移动文件或文件夹的作用。例如</a:t>
                      </a:r>
                      <a:r>
                        <a:rPr lang="en-US" sz="1865" b="1" kern="100">
                          <a:effectLst/>
                          <a:latin typeface="+mj-ea"/>
                          <a:ea typeface="+mj-ea"/>
                        </a:rPr>
                        <a:t>,os.rename("c:/tmp/a","c:/tmp2/b") </a:t>
                      </a:r>
                      <a:r>
                        <a:rPr lang="zh-CN" sz="1865" b="1" kern="100">
                          <a:effectLst/>
                          <a:latin typeface="+mj-ea"/>
                          <a:ea typeface="+mj-ea"/>
                        </a:rPr>
                        <a:t>可以将文件夹或文件</a:t>
                      </a:r>
                      <a:r>
                        <a:rPr lang="en-US" sz="1865" b="1" kern="100">
                          <a:effectLst/>
                          <a:latin typeface="+mj-ea"/>
                          <a:ea typeface="+mj-ea"/>
                        </a:rPr>
                        <a:t>" c:/tmp/a"</a:t>
                      </a:r>
                      <a:r>
                        <a:rPr lang="zh-CN" sz="1865" b="1" kern="100">
                          <a:effectLst/>
                          <a:latin typeface="+mj-ea"/>
                          <a:ea typeface="+mj-ea"/>
                        </a:rPr>
                        <a:t>移动到</a:t>
                      </a:r>
                      <a:r>
                        <a:rPr lang="en-US" sz="1865" b="1" kern="100">
                          <a:effectLst/>
                          <a:latin typeface="+mj-ea"/>
                          <a:ea typeface="+mj-ea"/>
                        </a:rPr>
                        <a:t>"c:/tmp2/"</a:t>
                      </a:r>
                      <a:r>
                        <a:rPr lang="zh-CN" sz="1865" b="1" kern="100">
                          <a:effectLst/>
                          <a:latin typeface="+mj-ea"/>
                          <a:ea typeface="+mj-ea"/>
                        </a:rPr>
                        <a:t>文件夹下面，并改名为</a:t>
                      </a:r>
                      <a:r>
                        <a:rPr lang="en-US" sz="1865" b="1" kern="100">
                          <a:effectLst/>
                          <a:latin typeface="+mj-ea"/>
                          <a:ea typeface="+mj-ea"/>
                        </a:rPr>
                        <a:t>b</a:t>
                      </a:r>
                      <a:r>
                        <a:rPr lang="zh-CN" sz="1865" b="1" kern="100">
                          <a:effectLst/>
                          <a:latin typeface="+mj-ea"/>
                          <a:ea typeface="+mj-ea"/>
                        </a:rPr>
                        <a:t>。前提是</a:t>
                      </a:r>
                      <a:r>
                        <a:rPr lang="en-US" sz="1865" b="1" kern="100">
                          <a:effectLst/>
                          <a:latin typeface="+mj-ea"/>
                          <a:ea typeface="+mj-ea"/>
                        </a:rPr>
                        <a:t>tmp2</a:t>
                      </a:r>
                      <a:r>
                        <a:rPr lang="zh-CN" sz="1865" b="1" kern="100">
                          <a:effectLst/>
                          <a:latin typeface="+mj-ea"/>
                          <a:ea typeface="+mj-ea"/>
                        </a:rPr>
                        <a:t>必须存在。</a:t>
                      </a:r>
                      <a:endParaRPr lang="zh-CN" sz="1865" b="1" kern="100">
                        <a:effectLst/>
                        <a:latin typeface="+mj-ea"/>
                        <a:ea typeface="+mj-ea"/>
                        <a:cs typeface="Times New Roman" panose="02020603050405020304" pitchFamily="18" charset="0"/>
                      </a:endParaRPr>
                    </a:p>
                  </a:txBody>
                  <a:tcPr marL="70725" marR="70725" marT="9822" marB="0"/>
                </a:tc>
              </a:tr>
              <a:tr h="294005">
                <a:tc>
                  <a:txBody>
                    <a:bodyPr/>
                    <a:lstStyle/>
                    <a:p>
                      <a:pPr algn="just">
                        <a:spcAft>
                          <a:spcPts val="0"/>
                        </a:spcAft>
                      </a:pPr>
                      <a:r>
                        <a:rPr lang="en-US" sz="1865" b="1" kern="100">
                          <a:effectLst/>
                          <a:latin typeface="+mj-ea"/>
                          <a:ea typeface="+mj-ea"/>
                        </a:rPr>
                        <a:t>shutil.copyfile(x,y)</a:t>
                      </a:r>
                      <a:endParaRPr lang="zh-CN" sz="1865" b="1" kern="100">
                        <a:effectLst/>
                        <a:latin typeface="+mj-ea"/>
                        <a:ea typeface="+mj-ea"/>
                        <a:cs typeface="Times New Roman" panose="02020603050405020304" pitchFamily="18" charset="0"/>
                      </a:endParaRPr>
                    </a:p>
                  </a:txBody>
                  <a:tcPr marL="70725" marR="70725" marT="9822" marB="0"/>
                </a:tc>
                <a:tc>
                  <a:txBody>
                    <a:bodyPr/>
                    <a:lstStyle/>
                    <a:p>
                      <a:pPr algn="just">
                        <a:spcAft>
                          <a:spcPts val="0"/>
                        </a:spcAft>
                      </a:pPr>
                      <a:r>
                        <a:rPr lang="zh-CN" sz="1865" b="1" kern="100" dirty="0">
                          <a:effectLst/>
                          <a:latin typeface="+mj-ea"/>
                          <a:ea typeface="+mj-ea"/>
                        </a:rPr>
                        <a:t>拷贝文件</a:t>
                      </a:r>
                      <a:r>
                        <a:rPr lang="en-US" sz="1865" b="1" kern="100" dirty="0">
                          <a:effectLst/>
                          <a:latin typeface="+mj-ea"/>
                          <a:ea typeface="+mj-ea"/>
                        </a:rPr>
                        <a:t>x</a:t>
                      </a:r>
                      <a:r>
                        <a:rPr lang="zh-CN" sz="1865" b="1" kern="100" dirty="0">
                          <a:effectLst/>
                          <a:latin typeface="+mj-ea"/>
                          <a:ea typeface="+mj-ea"/>
                        </a:rPr>
                        <a:t>到文件</a:t>
                      </a:r>
                      <a:r>
                        <a:rPr lang="en-US" sz="1865" b="1" kern="100" dirty="0">
                          <a:effectLst/>
                          <a:latin typeface="+mj-ea"/>
                          <a:ea typeface="+mj-ea"/>
                        </a:rPr>
                        <a:t>y</a:t>
                      </a:r>
                      <a:r>
                        <a:rPr lang="zh-CN" sz="1865" b="1" kern="100" dirty="0">
                          <a:effectLst/>
                          <a:latin typeface="+mj-ea"/>
                          <a:ea typeface="+mj-ea"/>
                        </a:rPr>
                        <a:t>。若</a:t>
                      </a:r>
                      <a:r>
                        <a:rPr lang="en-US" sz="1865" b="1" kern="100" dirty="0">
                          <a:effectLst/>
                          <a:latin typeface="+mj-ea"/>
                          <a:ea typeface="+mj-ea"/>
                        </a:rPr>
                        <a:t>y</a:t>
                      </a:r>
                      <a:r>
                        <a:rPr lang="zh-CN" sz="1865" b="1" kern="100" dirty="0">
                          <a:effectLst/>
                          <a:latin typeface="+mj-ea"/>
                          <a:ea typeface="+mj-ea"/>
                        </a:rPr>
                        <a:t>本来就存在，会被覆盖</a:t>
                      </a:r>
                      <a:endParaRPr lang="zh-CN" sz="1865" b="1" kern="100" dirty="0">
                        <a:effectLst/>
                        <a:latin typeface="+mj-ea"/>
                        <a:ea typeface="+mj-ea"/>
                        <a:cs typeface="Times New Roman" panose="02020603050405020304" pitchFamily="18" charset="0"/>
                      </a:endParaRPr>
                    </a:p>
                  </a:txBody>
                  <a:tcPr marL="70725" marR="70725" marT="9822" marB="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880235" y="1139190"/>
            <a:ext cx="8464550" cy="52355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382520" y="1144905"/>
            <a:ext cx="8195945" cy="51054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28270" y="242570"/>
            <a:ext cx="11590020" cy="5838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01    </a:t>
            </a:r>
            <a:r>
              <a:rPr lang="zh-CN" altLang="zh-CN" sz="2800" dirty="0" smtClean="0">
                <a:solidFill>
                  <a:schemeClr val="bg1"/>
                </a:solidFill>
                <a:latin typeface="Impact" panose="020B0806030902050204" pitchFamily="34" charset="0"/>
                <a:ea typeface="微软雅黑" panose="020B0503020204020204" pitchFamily="34" charset="-122"/>
              </a:rPr>
              <a:t>文</a:t>
            </a:r>
            <a:r>
              <a:rPr lang="zh-CN" altLang="zh-CN" sz="2800" dirty="0">
                <a:solidFill>
                  <a:schemeClr val="bg1"/>
                </a:solidFill>
                <a:latin typeface="Impact" panose="020B0806030902050204" pitchFamily="34" charset="0"/>
                <a:ea typeface="微软雅黑" panose="020B0503020204020204" pitchFamily="34" charset="-122"/>
              </a:rPr>
              <a:t>件的打开和关闭</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smtClean="0">
                <a:solidFill>
                  <a:srgbClr val="595959"/>
                </a:solidFill>
                <a:latin typeface="Impact" panose="020B0806030902050204" pitchFamily="34" charset="0"/>
                <a:ea typeface="微软雅黑" panose="020B0503020204020204" pitchFamily="34" charset="-122"/>
              </a:rPr>
              <a:t>从</a:t>
            </a:r>
            <a:r>
              <a:rPr lang="zh-CN" altLang="zh-CN" sz="2800" dirty="0">
                <a:solidFill>
                  <a:srgbClr val="595959"/>
                </a:solidFill>
                <a:latin typeface="Impact" panose="020B0806030902050204" pitchFamily="34" charset="0"/>
                <a:ea typeface="微软雅黑" panose="020B0503020204020204" pitchFamily="34" charset="-122"/>
              </a:rPr>
              <a:t>文件中读取数据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向</a:t>
            </a:r>
            <a:r>
              <a:rPr lang="zh-CN" altLang="zh-CN" sz="2800" dirty="0">
                <a:solidFill>
                  <a:srgbClr val="595959"/>
                </a:solidFill>
                <a:latin typeface="Impact" panose="020B0806030902050204" pitchFamily="34" charset="0"/>
                <a:ea typeface="微软雅黑" panose="020B0503020204020204" pitchFamily="34" charset="-122"/>
              </a:rPr>
              <a:t>文件写入数据</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件的定位读取</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zh-CN" altLang="zh-CN" sz="2800" dirty="0" smtClean="0">
                <a:solidFill>
                  <a:srgbClr val="595959"/>
                </a:solidFill>
                <a:latin typeface="Impact" panose="020B0806030902050204" pitchFamily="34" charset="0"/>
                <a:ea typeface="微软雅黑" panose="020B0503020204020204" pitchFamily="34" charset="-122"/>
              </a:rPr>
              <a:t>文</a:t>
            </a:r>
            <a:r>
              <a:rPr lang="zh-CN" altLang="zh-CN" sz="2800" dirty="0">
                <a:solidFill>
                  <a:srgbClr val="595959"/>
                </a:solidFill>
                <a:latin typeface="Impact" panose="020B0806030902050204" pitchFamily="34" charset="0"/>
                <a:ea typeface="微软雅黑" panose="020B0503020204020204" pitchFamily="34" charset="-122"/>
              </a:rPr>
              <a:t>件的拷贝与重命名</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06    </a:t>
            </a:r>
            <a:r>
              <a:rPr lang="zh-CN" altLang="zh-CN" sz="2800" dirty="0" smtClean="0">
                <a:solidFill>
                  <a:srgbClr val="595959"/>
                </a:solidFill>
                <a:latin typeface="Impact" panose="020B0806030902050204" pitchFamily="34" charset="0"/>
                <a:ea typeface="微软雅黑" panose="020B0503020204020204" pitchFamily="34" charset="-122"/>
              </a:rPr>
              <a:t>目</a:t>
            </a:r>
            <a:r>
              <a:rPr lang="zh-CN" altLang="zh-CN" sz="2800" dirty="0">
                <a:solidFill>
                  <a:srgbClr val="595959"/>
                </a:solidFill>
                <a:latin typeface="Impact" panose="020B0806030902050204" pitchFamily="34" charset="0"/>
                <a:ea typeface="微软雅黑" panose="020B0503020204020204" pitchFamily="34" charset="-122"/>
              </a:rPr>
              <a:t>录操作</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654088" y="249555"/>
            <a:ext cx="4623435" cy="583565"/>
          </a:xfrm>
          <a:prstGeom prst="rect">
            <a:avLst/>
          </a:prstGeom>
          <a:noFill/>
        </p:spPr>
        <p:txBody>
          <a:bodyPr wrap="none">
            <a:spAutoFit/>
          </a:bodyPr>
          <a:lstStyle/>
          <a:p>
            <a:pPr marR="0" defTabSz="914400">
              <a:buClrTx/>
              <a:buSzTx/>
              <a:buFontTx/>
              <a:buNone/>
              <a:defRPr/>
            </a:pPr>
            <a:r>
              <a:rPr kumimoji="0" lang="en-US" altLang="zh-CN" sz="3200" kern="1200" cap="none" spc="0" normalizeH="0" baseline="0" noProof="0" dirty="0">
                <a:solidFill>
                  <a:schemeClr val="tx1"/>
                </a:solidFill>
                <a:latin typeface="+mj-lt"/>
                <a:ea typeface="黑体" panose="02010609060101010101" pitchFamily="49" charset="-122"/>
                <a:cs typeface="Malgun Gothic Semilight" panose="020B0502040204020203" pitchFamily="34" charset="-122"/>
              </a:rPr>
              <a:t>Python</a:t>
            </a:r>
            <a:r>
              <a:rPr kumimoji="0" lang="zh-CN" altLang="en-US" sz="3200" kern="1200" cap="none" spc="0" normalizeH="0" baseline="0" noProof="0" dirty="0">
                <a:solidFill>
                  <a:schemeClr val="tx1"/>
                </a:solidFill>
                <a:latin typeface="+mj-lt"/>
                <a:ea typeface="黑体" panose="02010609060101010101" pitchFamily="49" charset="-122"/>
                <a:cs typeface="Malgun Gothic Semilight" panose="020B0502040204020203" pitchFamily="34" charset="-122"/>
              </a:rPr>
              <a:t>的文件夹操作函数</a:t>
            </a:r>
            <a:endParaRPr kumimoji="0" lang="zh-CN" altLang="en-US" sz="3200" kern="1200" cap="none" spc="0" normalizeH="0" baseline="0" noProof="0" dirty="0">
              <a:solidFill>
                <a:schemeClr val="tx1"/>
              </a:solidFill>
              <a:latin typeface="+mj-lt"/>
              <a:ea typeface="黑体" panose="02010609060101010101" pitchFamily="49" charset="-122"/>
              <a:cs typeface="Malgun Gothic Semilight" panose="020B0502040204020203" pitchFamily="34" charset="-122"/>
            </a:endParaRPr>
          </a:p>
        </p:txBody>
      </p:sp>
      <p:sp>
        <p:nvSpPr>
          <p:cNvPr id="3" name="文本框 2"/>
          <p:cNvSpPr txBox="1"/>
          <p:nvPr/>
        </p:nvSpPr>
        <p:spPr>
          <a:xfrm>
            <a:off x="393488" y="1035051"/>
            <a:ext cx="11713633" cy="1076325"/>
          </a:xfrm>
          <a:prstGeom prst="rect">
            <a:avLst/>
          </a:prstGeom>
          <a:noFill/>
        </p:spPr>
        <p:txBody>
          <a:bodyPr>
            <a:spAutoFit/>
          </a:bodyPr>
          <a:lstStyle/>
          <a:p>
            <a:pPr marR="0" defTabSz="914400">
              <a:buClrTx/>
              <a:buSzTx/>
              <a:buFontTx/>
              <a:buNone/>
              <a:defRPr/>
            </a:pPr>
            <a:r>
              <a:rPr kumimoji="0" lang="zh-CN" altLang="en-US" sz="3200" b="1" kern="1200" cap="none" spc="0" normalizeH="0" baseline="0" noProof="0" dirty="0">
                <a:solidFill>
                  <a:schemeClr val="tx1"/>
                </a:solidFill>
                <a:latin typeface="+mj-ea"/>
                <a:ea typeface="+mj-ea"/>
                <a:cs typeface="+mn-cs"/>
              </a:rPr>
              <a:t>删除文件夹的递归函数</a:t>
            </a:r>
            <a:r>
              <a:rPr kumimoji="0" lang="en-US" altLang="zh-CN" sz="3200" b="1" kern="1200" cap="none" spc="0" normalizeH="0" baseline="0" noProof="0" dirty="0">
                <a:solidFill>
                  <a:schemeClr val="tx1"/>
                </a:solidFill>
                <a:latin typeface="+mj-ea"/>
                <a:ea typeface="+mj-ea"/>
                <a:cs typeface="+mn-cs"/>
              </a:rPr>
              <a:t>:</a:t>
            </a:r>
            <a:r>
              <a:rPr kumimoji="0" lang="en-US" altLang="zh-CN" sz="3200" b="1" kern="1200" cap="none" spc="0" normalizeH="0" baseline="0" noProof="0" dirty="0">
                <a:solidFill>
                  <a:schemeClr val="tx1"/>
                </a:solidFill>
                <a:latin typeface="+mj-ea"/>
                <a:ea typeface="宋体" panose="02010600030101010101" pitchFamily="2" charset="-122"/>
                <a:cs typeface="+mn-cs"/>
              </a:rPr>
              <a:t>(</a:t>
            </a:r>
            <a:r>
              <a:rPr kumimoji="0" lang="zh-CN" altLang="en-US" sz="3200" b="1" kern="1200" cap="none" spc="0" normalizeH="0" baseline="0" noProof="0" dirty="0">
                <a:solidFill>
                  <a:srgbClr val="FF0000"/>
                </a:solidFill>
                <a:latin typeface="+mj-ea"/>
                <a:ea typeface="宋体" panose="02010600030101010101" pitchFamily="2" charset="-122"/>
                <a:cs typeface="+mn-cs"/>
              </a:rPr>
              <a:t>不要随便试，用它删除了文件夹就不能恢复）</a:t>
            </a:r>
            <a:endParaRPr kumimoji="0" lang="zh-CN" altLang="en-US" sz="3200" kern="1200" cap="none" spc="0" normalizeH="0" baseline="0" noProof="0" dirty="0">
              <a:solidFill>
                <a:srgbClr val="7030A0"/>
              </a:solidFill>
              <a:latin typeface="+mj-ea"/>
              <a:ea typeface="+mj-ea"/>
              <a:cs typeface="+mn-cs"/>
            </a:endParaRPr>
          </a:p>
        </p:txBody>
      </p:sp>
      <p:sp>
        <p:nvSpPr>
          <p:cNvPr id="56324" name="矩形 4"/>
          <p:cNvSpPr/>
          <p:nvPr/>
        </p:nvSpPr>
        <p:spPr>
          <a:xfrm>
            <a:off x="393700" y="1949027"/>
            <a:ext cx="11798300" cy="44088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5pPr>
          </a:lstStyle>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import os</a:t>
            </a:r>
            <a:endParaRPr lang="zh-CN" altLang="en-US"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def powerRmDir(path):  </a:t>
            </a:r>
            <a:r>
              <a:rPr lang="zh-CN" altLang="en-US" sz="2400" b="1" dirty="0">
                <a:solidFill>
                  <a:srgbClr val="00B050"/>
                </a:solidFill>
                <a:latin typeface="Courier New" panose="02070309020205020404" pitchFamily="49" charset="0"/>
                <a:ea typeface="宋体" panose="02010600030101010101" pitchFamily="2" charset="-122"/>
              </a:rPr>
              <a:t>#连根删除文件夹path</a:t>
            </a:r>
            <a:endParaRPr lang="zh-CN" altLang="en-US" sz="2400" b="1" dirty="0">
              <a:solidFill>
                <a:srgbClr val="00B050"/>
              </a:solidFill>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    lst = os.listdir(path)	</a:t>
            </a:r>
            <a:endParaRPr lang="zh-CN" altLang="en-US"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    for x in lst: </a:t>
            </a:r>
            <a:endParaRPr lang="zh-CN" altLang="en-US"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        actualFileName = path + "/" + x	  </a:t>
            </a:r>
            <a:r>
              <a:rPr lang="en-US" altLang="zh-CN" sz="2400" b="1" dirty="0">
                <a:solidFill>
                  <a:srgbClr val="00B050"/>
                </a:solidFill>
                <a:latin typeface="Courier New" panose="02070309020205020404" pitchFamily="49" charset="0"/>
                <a:ea typeface="宋体" panose="02010600030101010101" pitchFamily="2" charset="-122"/>
              </a:rPr>
              <a:t>#x</a:t>
            </a:r>
            <a:r>
              <a:rPr lang="zh-CN" altLang="en-US" sz="2400" b="1" dirty="0">
                <a:solidFill>
                  <a:srgbClr val="00B050"/>
                </a:solidFill>
                <a:latin typeface="Courier New" panose="02070309020205020404" pitchFamily="49" charset="0"/>
                <a:ea typeface="宋体" panose="02010600030101010101" pitchFamily="2" charset="-122"/>
              </a:rPr>
              <a:t>不包括路径</a:t>
            </a:r>
            <a:r>
              <a:rPr lang="en-US" altLang="zh-CN" sz="2400" b="1" dirty="0">
                <a:solidFill>
                  <a:srgbClr val="00B050"/>
                </a:solidFill>
                <a:latin typeface="Courier New" panose="02070309020205020404" pitchFamily="49" charset="0"/>
                <a:ea typeface="宋体" panose="02010600030101010101" pitchFamily="2" charset="-122"/>
              </a:rPr>
              <a:t>,</a:t>
            </a:r>
            <a:r>
              <a:rPr lang="zh-CN" altLang="en-US" sz="2400" b="1" dirty="0">
                <a:solidFill>
                  <a:srgbClr val="00B050"/>
                </a:solidFill>
                <a:latin typeface="Courier New" panose="02070309020205020404" pitchFamily="49" charset="0"/>
                <a:ea typeface="宋体" panose="02010600030101010101" pitchFamily="2" charset="-122"/>
              </a:rPr>
              <a:t>例如</a:t>
            </a:r>
            <a:r>
              <a:rPr lang="en-US" altLang="zh-CN" sz="2400" b="1" dirty="0">
                <a:solidFill>
                  <a:srgbClr val="00B050"/>
                </a:solidFill>
                <a:latin typeface="Courier New" panose="02070309020205020404" pitchFamily="49" charset="0"/>
                <a:ea typeface="宋体" panose="02010600030101010101" pitchFamily="2" charset="-122"/>
              </a:rPr>
              <a:t>a.txt</a:t>
            </a:r>
            <a:endParaRPr lang="en-US" altLang="zh-CN" sz="2400" b="1" dirty="0">
              <a:solidFill>
                <a:srgbClr val="00B050"/>
              </a:solidFill>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        if os.path.isfile(actualFileName):</a:t>
            </a:r>
            <a:r>
              <a:rPr lang="zh-CN" altLang="en-US" sz="2400" b="1" dirty="0">
                <a:solidFill>
                  <a:srgbClr val="00B050"/>
                </a:solidFill>
                <a:latin typeface="Courier New" panose="02070309020205020404" pitchFamily="49" charset="0"/>
                <a:ea typeface="宋体" panose="02010600030101010101" pitchFamily="2" charset="-122"/>
              </a:rPr>
              <a:t>#actualFileName是文件</a:t>
            </a:r>
            <a:endParaRPr lang="zh-CN" altLang="en-US"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            os.remove(actualFileName)</a:t>
            </a:r>
            <a:endParaRPr lang="zh-CN" altLang="en-US"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        else:</a:t>
            </a:r>
            <a:endParaRPr lang="zh-CN" altLang="en-US"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            powerRmDir(actualFileName) </a:t>
            </a:r>
            <a:r>
              <a:rPr lang="zh-CN" altLang="en-US" sz="2400" b="1" dirty="0">
                <a:solidFill>
                  <a:srgbClr val="00B050"/>
                </a:solidFill>
                <a:latin typeface="Courier New" panose="02070309020205020404" pitchFamily="49" charset="0"/>
                <a:ea typeface="宋体" panose="02010600030101010101" pitchFamily="2" charset="-122"/>
              </a:rPr>
              <a:t>#actualFileName是文件夹</a:t>
            </a:r>
            <a:endParaRPr lang="zh-CN" altLang="en-US" sz="2400" b="1" dirty="0">
              <a:solidFill>
                <a:srgbClr val="00B050"/>
              </a:solidFill>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zh-CN" altLang="en-US" sz="2400" b="1" dirty="0">
                <a:latin typeface="Courier New" panose="02070309020205020404" pitchFamily="49" charset="0"/>
                <a:ea typeface="宋体" panose="02010600030101010101" pitchFamily="2" charset="-122"/>
              </a:rPr>
              <a:t>    os.rmdir(path)</a:t>
            </a:r>
            <a:endParaRPr lang="en-US" altLang="zh-CN"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endParaRPr lang="en-US" altLang="zh-CN"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en-US" altLang="zh-CN" sz="2400" b="1" dirty="0">
                <a:latin typeface="Courier New" panose="02070309020205020404" pitchFamily="49" charset="0"/>
                <a:ea typeface="宋体" panose="02010600030101010101" pitchFamily="2" charset="-122"/>
              </a:rPr>
              <a:t>powerRmDir("c:/tmp/ttt")</a:t>
            </a:r>
            <a:endParaRPr lang="en-US" altLang="zh-CN" sz="2400" b="1" dirty="0">
              <a:latin typeface="Courier New" panose="02070309020205020404" pitchFamily="49" charset="0"/>
              <a:ea typeface="宋体" panose="02010600030101010101" pitchFamily="2" charset="-122"/>
            </a:endParaRPr>
          </a:p>
          <a:p>
            <a:pPr marL="0" lvl="0" indent="0">
              <a:lnSpc>
                <a:spcPct val="90000"/>
              </a:lnSpc>
              <a:spcBef>
                <a:spcPct val="0"/>
              </a:spcBef>
              <a:buFontTx/>
              <a:buNone/>
            </a:pPr>
            <a:r>
              <a:rPr lang="en-US" altLang="zh-CN" sz="2400" b="1" dirty="0">
                <a:latin typeface="Courier New" panose="02070309020205020404" pitchFamily="49" charset="0"/>
                <a:ea typeface="宋体" panose="02010600030101010101" pitchFamily="2" charset="-122"/>
              </a:rPr>
              <a:t>powerRmDir("tmp/ttt")  </a:t>
            </a:r>
            <a:r>
              <a:rPr lang="en-US" altLang="zh-CN" sz="2400" b="1" dirty="0">
                <a:solidFill>
                  <a:srgbClr val="00B050"/>
                </a:solidFill>
                <a:latin typeface="Courier New" panose="02070309020205020404" pitchFamily="49" charset="0"/>
                <a:ea typeface="宋体" panose="02010600030101010101" pitchFamily="2" charset="-122"/>
              </a:rPr>
              <a:t>#</a:t>
            </a:r>
            <a:r>
              <a:rPr lang="zh-CN" altLang="en-US" sz="2400" b="1" dirty="0">
                <a:solidFill>
                  <a:srgbClr val="00B050"/>
                </a:solidFill>
                <a:latin typeface="Courier New" panose="02070309020205020404" pitchFamily="49" charset="0"/>
                <a:ea typeface="宋体" panose="02010600030101010101" pitchFamily="2" charset="-122"/>
              </a:rPr>
              <a:t>删除当前文件夹下的</a:t>
            </a:r>
            <a:r>
              <a:rPr lang="en-US" altLang="zh-CN" sz="2400" b="1" dirty="0">
                <a:solidFill>
                  <a:srgbClr val="00B050"/>
                </a:solidFill>
                <a:latin typeface="Courier New" panose="02070309020205020404" pitchFamily="49" charset="0"/>
                <a:ea typeface="宋体" panose="02010600030101010101" pitchFamily="2" charset="-122"/>
              </a:rPr>
              <a:t>tmp</a:t>
            </a:r>
            <a:r>
              <a:rPr lang="zh-CN" altLang="en-US" sz="2400" b="1" dirty="0">
                <a:solidFill>
                  <a:srgbClr val="00B050"/>
                </a:solidFill>
                <a:latin typeface="Courier New" panose="02070309020205020404" pitchFamily="49" charset="0"/>
                <a:ea typeface="宋体" panose="02010600030101010101" pitchFamily="2" charset="-122"/>
              </a:rPr>
              <a:t>文件夹下的</a:t>
            </a:r>
            <a:r>
              <a:rPr lang="en-US" altLang="zh-CN" sz="2400" b="1" dirty="0">
                <a:solidFill>
                  <a:srgbClr val="00B050"/>
                </a:solidFill>
                <a:latin typeface="Courier New" panose="02070309020205020404" pitchFamily="49" charset="0"/>
                <a:ea typeface="宋体" panose="02010600030101010101" pitchFamily="2" charset="-122"/>
              </a:rPr>
              <a:t>ttt</a:t>
            </a:r>
            <a:r>
              <a:rPr lang="zh-CN" altLang="en-US" sz="2400" b="1" dirty="0">
                <a:solidFill>
                  <a:srgbClr val="00B050"/>
                </a:solidFill>
                <a:latin typeface="Courier New" panose="02070309020205020404" pitchFamily="49" charset="0"/>
                <a:ea typeface="宋体" panose="02010600030101010101" pitchFamily="2" charset="-122"/>
              </a:rPr>
              <a:t>文件夹</a:t>
            </a:r>
            <a:endParaRPr lang="zh-CN" altLang="en-US" sz="2400" b="1" dirty="0">
              <a:solidFill>
                <a:srgbClr val="00B050"/>
              </a:solidFill>
              <a:latin typeface="Courier New" panose="02070309020205020404" pitchFamily="49"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89000" y="495300"/>
            <a:ext cx="10674350" cy="586676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47955" y="1431290"/>
            <a:ext cx="11896090" cy="364236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3488" y="1120141"/>
            <a:ext cx="11713633" cy="583565"/>
          </a:xfrm>
          <a:prstGeom prst="rect">
            <a:avLst/>
          </a:prstGeom>
          <a:noFill/>
        </p:spPr>
        <p:txBody>
          <a:bodyPr>
            <a:spAutoFit/>
          </a:bodyPr>
          <a:lstStyle/>
          <a:p>
            <a:pPr marR="0" defTabSz="914400">
              <a:buClrTx/>
              <a:buSzTx/>
              <a:buFontTx/>
              <a:buNone/>
              <a:defRPr/>
            </a:pPr>
            <a:r>
              <a:rPr kumimoji="0" lang="zh-CN" altLang="en-US" sz="3200" b="1" kern="1200" cap="none" spc="0" normalizeH="0" baseline="0" noProof="0" dirty="0">
                <a:solidFill>
                  <a:schemeClr val="tx1"/>
                </a:solidFill>
                <a:highlight>
                  <a:srgbClr val="FFFF00"/>
                </a:highlight>
                <a:latin typeface="+mj-ea"/>
                <a:ea typeface="+mj-ea"/>
                <a:cs typeface="+mn-cs"/>
              </a:rPr>
              <a:t>获取文件夹总大小的递归函数</a:t>
            </a:r>
            <a:endParaRPr kumimoji="0" lang="zh-CN" altLang="en-US" sz="3200" b="1" kern="1200" cap="none" spc="0" normalizeH="0" baseline="0" noProof="0" dirty="0">
              <a:solidFill>
                <a:schemeClr val="tx1"/>
              </a:solidFill>
              <a:highlight>
                <a:srgbClr val="FFFF00"/>
              </a:highlight>
              <a:latin typeface="+mj-ea"/>
              <a:ea typeface="+mj-ea"/>
              <a:cs typeface="+mn-cs"/>
            </a:endParaRPr>
          </a:p>
        </p:txBody>
      </p:sp>
      <p:sp>
        <p:nvSpPr>
          <p:cNvPr id="58372" name="矩形 4"/>
          <p:cNvSpPr/>
          <p:nvPr/>
        </p:nvSpPr>
        <p:spPr>
          <a:xfrm>
            <a:off x="351155" y="1813772"/>
            <a:ext cx="11798300" cy="415417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5pPr>
          </a:lstStyle>
          <a:p>
            <a:pPr marL="0" lvl="0" indent="0">
              <a:spcBef>
                <a:spcPct val="0"/>
              </a:spcBef>
              <a:buFontTx/>
              <a:buNone/>
            </a:pPr>
            <a:r>
              <a:rPr lang="zh-CN" altLang="en-US" sz="2400" b="1" dirty="0">
                <a:latin typeface="Courier New" panose="02070309020205020404" pitchFamily="49" charset="0"/>
                <a:ea typeface="宋体" panose="02010600030101010101" pitchFamily="2" charset="-122"/>
              </a:rPr>
              <a:t>import os</a:t>
            </a:r>
            <a:endParaRPr lang="zh-CN" altLang="en-US"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def getTotalSize(path):</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total = 0</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lst = os.listdir(path)</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for x in lst:</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actualFileName = path + "/" + x  </a:t>
            </a:r>
            <a:r>
              <a:rPr lang="en-US" altLang="zh-CN" sz="2400" b="1" dirty="0">
                <a:solidFill>
                  <a:srgbClr val="00B050"/>
                </a:solidFill>
                <a:latin typeface="Courier New" panose="02070309020205020404" pitchFamily="49" charset="0"/>
                <a:ea typeface="宋体" panose="02010600030101010101" pitchFamily="2" charset="-122"/>
              </a:rPr>
              <a:t>#x</a:t>
            </a:r>
            <a:r>
              <a:rPr lang="zh-CN" altLang="en-US" sz="2400" b="1" dirty="0">
                <a:solidFill>
                  <a:srgbClr val="00B050"/>
                </a:solidFill>
                <a:latin typeface="Courier New" panose="02070309020205020404" pitchFamily="49" charset="0"/>
                <a:ea typeface="宋体" panose="02010600030101010101" pitchFamily="2" charset="-122"/>
              </a:rPr>
              <a:t>不包括路径</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if os.path.isfile(actualFileName):</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total += os.path.getsize(actualFileName)</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else:</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total += getTotalSize(actualFileName)</a:t>
            </a:r>
            <a:endParaRPr lang="en-US" altLang="zh-CN" sz="2400" b="1" dirty="0">
              <a:latin typeface="Courier New" panose="02070309020205020404" pitchFamily="49" charset="0"/>
              <a:ea typeface="宋体" panose="02010600030101010101" pitchFamily="2" charset="-122"/>
            </a:endParaRPr>
          </a:p>
          <a:p>
            <a:pPr marL="0" lvl="0" indent="0">
              <a:spcBef>
                <a:spcPct val="0"/>
              </a:spcBef>
              <a:buFontTx/>
              <a:buNone/>
            </a:pPr>
            <a:r>
              <a:rPr lang="en-US" altLang="zh-CN" sz="2400" b="1" dirty="0">
                <a:latin typeface="Courier New" panose="02070309020205020404" pitchFamily="49" charset="0"/>
                <a:ea typeface="宋体" panose="02010600030101010101" pitchFamily="2" charset="-122"/>
              </a:rPr>
              <a:t>    return total</a:t>
            </a:r>
            <a:endParaRPr lang="en-US" altLang="zh-CN" sz="2400" b="1" dirty="0">
              <a:latin typeface="Courier New" panose="02070309020205020404" pitchFamily="49" charset="0"/>
              <a:ea typeface="宋体" panose="02010600030101010101" pitchFamily="2" charset="-122"/>
            </a:endParaRPr>
          </a:p>
        </p:txBody>
      </p:sp>
      <p:sp>
        <p:nvSpPr>
          <p:cNvPr id="2" name="文本框 1"/>
          <p:cNvSpPr txBox="1"/>
          <p:nvPr/>
        </p:nvSpPr>
        <p:spPr>
          <a:xfrm>
            <a:off x="2654088" y="249555"/>
            <a:ext cx="4623435" cy="583565"/>
          </a:xfrm>
          <a:prstGeom prst="rect">
            <a:avLst/>
          </a:prstGeom>
          <a:noFill/>
        </p:spPr>
        <p:txBody>
          <a:bodyPr wrap="none">
            <a:spAutoFit/>
          </a:bodyPr>
          <a:p>
            <a:pPr marR="0" defTabSz="914400">
              <a:buClrTx/>
              <a:buSzTx/>
              <a:buFontTx/>
              <a:buNone/>
              <a:defRPr/>
            </a:pPr>
            <a:r>
              <a:rPr kumimoji="0" lang="en-US" altLang="zh-CN" sz="3200" kern="1200" cap="none" spc="0" normalizeH="0" baseline="0" noProof="0" dirty="0">
                <a:solidFill>
                  <a:schemeClr val="tx1"/>
                </a:solidFill>
                <a:latin typeface="+mj-lt"/>
                <a:ea typeface="黑体" panose="02010609060101010101" pitchFamily="49" charset="-122"/>
                <a:cs typeface="Malgun Gothic Semilight" panose="020B0502040204020203" pitchFamily="34" charset="-122"/>
              </a:rPr>
              <a:t>Python</a:t>
            </a:r>
            <a:r>
              <a:rPr kumimoji="0" lang="zh-CN" altLang="en-US" sz="3200" kern="1200" cap="none" spc="0" normalizeH="0" baseline="0" noProof="0" dirty="0">
                <a:solidFill>
                  <a:schemeClr val="tx1"/>
                </a:solidFill>
                <a:latin typeface="+mj-lt"/>
                <a:ea typeface="黑体" panose="02010609060101010101" pitchFamily="49" charset="-122"/>
                <a:cs typeface="Malgun Gothic Semilight" panose="020B0502040204020203" pitchFamily="34" charset="-122"/>
              </a:rPr>
              <a:t>的文件夹操作函数</a:t>
            </a:r>
            <a:endParaRPr kumimoji="0" lang="zh-CN" altLang="en-US" sz="3200" kern="1200" cap="none" spc="0" normalizeH="0" baseline="0" noProof="0" dirty="0">
              <a:solidFill>
                <a:schemeClr val="tx1"/>
              </a:solidFill>
              <a:latin typeface="+mj-lt"/>
              <a:ea typeface="黑体" panose="02010609060101010101" pitchFamily="49" charset="-122"/>
              <a:cs typeface="Malgun Gothic Semilight" panose="020B0502040204020203"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1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smtClean="0">
                <a:solidFill>
                  <a:schemeClr val="bg1"/>
                </a:solidFill>
                <a:latin typeface="Impact" panose="020B0806030902050204" pitchFamily="34" charset="0"/>
                <a:ea typeface="微软雅黑" panose="020B0503020204020204" pitchFamily="34" charset="-122"/>
              </a:rPr>
              <a:t>07    </a:t>
            </a:r>
            <a:r>
              <a:rPr lang="zh-CN" altLang="zh-CN" sz="2800" dirty="0" smtClean="0">
                <a:solidFill>
                  <a:schemeClr val="bg1"/>
                </a:solidFill>
                <a:latin typeface="Impact" panose="020B0806030902050204" pitchFamily="34" charset="0"/>
                <a:ea typeface="微软雅黑" panose="020B0503020204020204" pitchFamily="34" charset="-122"/>
              </a:rPr>
              <a:t>文</a:t>
            </a:r>
            <a:r>
              <a:rPr lang="zh-CN" altLang="zh-CN" sz="2800" dirty="0">
                <a:solidFill>
                  <a:schemeClr val="bg1"/>
                </a:solidFill>
                <a:latin typeface="Impact" panose="020B0806030902050204" pitchFamily="34" charset="0"/>
                <a:ea typeface="微软雅黑" panose="020B0503020204020204" pitchFamily="34" charset="-122"/>
              </a:rPr>
              <a:t>件路径操作</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08   </a:t>
            </a:r>
            <a:r>
              <a:rPr lang="zh-CN" altLang="zh-CN" sz="2800" dirty="0" smtClean="0">
                <a:solidFill>
                  <a:srgbClr val="595959"/>
                </a:solidFill>
                <a:latin typeface="Impact" panose="020B0806030902050204" pitchFamily="34" charset="0"/>
                <a:ea typeface="微软雅黑" panose="020B0503020204020204" pitchFamily="34" charset="-122"/>
              </a:rPr>
              <a:t>实</a:t>
            </a:r>
            <a:r>
              <a:rPr lang="zh-CN" altLang="zh-CN" sz="2800" dirty="0">
                <a:solidFill>
                  <a:srgbClr val="595959"/>
                </a:solidFill>
                <a:latin typeface="Impact" panose="020B0806030902050204" pitchFamily="34" charset="0"/>
                <a:ea typeface="微软雅黑" panose="020B0503020204020204" pitchFamily="34" charset="-122"/>
              </a:rPr>
              <a:t>例</a:t>
            </a:r>
            <a:r>
              <a:rPr lang="en-US" altLang="zh-CN" sz="2800" dirty="0">
                <a:solidFill>
                  <a:srgbClr val="595959"/>
                </a:solidFill>
                <a:latin typeface="Impact" panose="020B0806030902050204" pitchFamily="34" charset="0"/>
                <a:ea typeface="微软雅黑" panose="020B0503020204020204" pitchFamily="34" charset="-122"/>
              </a:rPr>
              <a:t>3</a:t>
            </a:r>
            <a:r>
              <a:rPr lang="zh-CN" altLang="zh-CN" sz="2800" dirty="0">
                <a:solidFill>
                  <a:srgbClr val="595959"/>
                </a:solidFill>
                <a:latin typeface="Impact" panose="020B0806030902050204" pitchFamily="34" charset="0"/>
                <a:ea typeface="微软雅黑" panose="020B0503020204020204" pitchFamily="34" charset="-122"/>
              </a:rPr>
              <a:t>：用户登录</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相对路径与绝对路径</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5"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文件相对路径指这个文件夹所在的路径与其它文件（或文件夹）的路径关系，绝对路径指盘符开始到当前位置的路径。</a:t>
            </a:r>
            <a:endParaRPr lang="zh-CN" altLang="zh-CN" sz="4400" dirty="0">
              <a:latin typeface="微软雅黑" panose="020B0503020204020204" pitchFamily="34" charset="-122"/>
              <a:ea typeface="微软雅黑" panose="020B0503020204020204" pitchFamily="34" charset="-122"/>
            </a:endParaRPr>
          </a:p>
        </p:txBody>
      </p:sp>
      <p:sp>
        <p:nvSpPr>
          <p:cNvPr id="3" name="矩形 2"/>
          <p:cNvSpPr/>
          <p:nvPr/>
        </p:nvSpPr>
        <p:spPr>
          <a:xfrm>
            <a:off x="4567399" y="4428989"/>
            <a:ext cx="6096000" cy="584775"/>
          </a:xfrm>
          <a:prstGeom prst="rect">
            <a:avLst/>
          </a:prstGeom>
        </p:spPr>
        <p:txBody>
          <a:bodyPr>
            <a:spAutoFit/>
          </a:bodyPr>
          <a:lstStyle/>
          <a:p>
            <a:r>
              <a:rPr lang="en-US" altLang="zh-CN" sz="3200" dirty="0" smtClean="0">
                <a:latin typeface="Times New Roman" panose="02020603050405020304" pitchFamily="18" charset="0"/>
                <a:cs typeface="Times New Roman" panose="02020603050405020304" pitchFamily="18" charset="0"/>
              </a:rPr>
              <a:t>../img/photo.jpg</a:t>
            </a:r>
            <a:endParaRPr lang="en-US" altLang="zh-CN" sz="3200" dirty="0" smtClean="0">
              <a:latin typeface="Times New Roman" panose="02020603050405020304" pitchFamily="18" charset="0"/>
              <a:cs typeface="Times New Roman" panose="02020603050405020304" pitchFamily="18" charset="0"/>
            </a:endParaRPr>
          </a:p>
        </p:txBody>
      </p:sp>
      <p:sp>
        <p:nvSpPr>
          <p:cNvPr id="16" name="矩形 15"/>
          <p:cNvSpPr/>
          <p:nvPr/>
        </p:nvSpPr>
        <p:spPr>
          <a:xfrm>
            <a:off x="4567399" y="5274116"/>
            <a:ext cx="6096000" cy="584775"/>
          </a:xfrm>
          <a:prstGeom prst="rect">
            <a:avLst/>
          </a:prstGeom>
        </p:spPr>
        <p:txBody>
          <a:bodyPr>
            <a:spAutoFit/>
          </a:bodyPr>
          <a:lstStyle/>
          <a:p>
            <a:r>
              <a:rPr lang="en-US" altLang="zh-CN" sz="3200" dirty="0" smtClean="0">
                <a:latin typeface="Times New Roman" panose="02020603050405020304" pitchFamily="18" charset="0"/>
                <a:cs typeface="Times New Roman" panose="02020603050405020304" pitchFamily="18" charset="0"/>
              </a:rPr>
              <a:t>C:/website/web/img/photo.jpg</a:t>
            </a:r>
            <a:endParaRPr lang="en-US" altLang="zh-CN" sz="32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1995054" y="4305878"/>
            <a:ext cx="2501006" cy="646331"/>
          </a:xfrm>
          <a:prstGeom prst="rect">
            <a:avLst/>
          </a:prstGeom>
          <a:noFill/>
        </p:spPr>
        <p:txBody>
          <a:bodyPr wrap="non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相</a:t>
            </a:r>
            <a:r>
              <a:rPr lang="zh-CN" altLang="en-US" sz="3600" b="1" dirty="0" smtClean="0">
                <a:solidFill>
                  <a:srgbClr val="FF0000"/>
                </a:solidFill>
                <a:latin typeface="楷体" panose="02010609060101010101" pitchFamily="49" charset="-122"/>
                <a:ea typeface="楷体" panose="02010609060101010101" pitchFamily="49" charset="-122"/>
              </a:rPr>
              <a:t>对路径：</a:t>
            </a:r>
            <a:endParaRPr lang="zh-CN" altLang="en-US" sz="3600" b="1" dirty="0">
              <a:solidFill>
                <a:srgbClr val="FF0000"/>
              </a:solidFill>
              <a:latin typeface="楷体" panose="02010609060101010101" pitchFamily="49" charset="-122"/>
              <a:ea typeface="楷体" panose="02010609060101010101" pitchFamily="49" charset="-122"/>
            </a:endParaRPr>
          </a:p>
        </p:txBody>
      </p:sp>
      <p:sp>
        <p:nvSpPr>
          <p:cNvPr id="17" name="TextBox 16"/>
          <p:cNvSpPr txBox="1"/>
          <p:nvPr/>
        </p:nvSpPr>
        <p:spPr>
          <a:xfrm>
            <a:off x="1995054" y="5235804"/>
            <a:ext cx="2501006" cy="646331"/>
          </a:xfrm>
          <a:prstGeom prst="rect">
            <a:avLst/>
          </a:prstGeom>
          <a:noFill/>
        </p:spPr>
        <p:txBody>
          <a:bodyPr wrap="none" rtlCol="0">
            <a:spAutoFit/>
          </a:bodyPr>
          <a:lstStyle/>
          <a:p>
            <a:r>
              <a:rPr lang="zh-CN" altLang="en-US" sz="3600" b="1" dirty="0" smtClean="0">
                <a:solidFill>
                  <a:srgbClr val="FF0000"/>
                </a:solidFill>
                <a:latin typeface="楷体" panose="02010609060101010101" pitchFamily="49" charset="-122"/>
                <a:ea typeface="楷体" panose="02010609060101010101" pitchFamily="49" charset="-122"/>
              </a:rPr>
              <a:t>绝对路径：</a:t>
            </a:r>
            <a:endParaRPr lang="zh-CN" altLang="en-US" sz="36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相对路径与绝对路径</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anose="020F0502020204030204" charset="0"/>
                <a:ea typeface="楷体" panose="02010609060101010101" pitchFamily="49" charset="-122"/>
              </a:rPr>
              <a:t>使用</a:t>
            </a:r>
            <a:r>
              <a:rPr lang="en-US" altLang="zh-CN" sz="3200" dirty="0">
                <a:latin typeface="Calibri" panose="020F0502020204030204" charset="0"/>
                <a:ea typeface="楷体" panose="02010609060101010101" pitchFamily="49" charset="-122"/>
              </a:rPr>
              <a:t>isabs()</a:t>
            </a:r>
            <a:r>
              <a:rPr lang="zh-CN" altLang="zh-CN" sz="3200" dirty="0">
                <a:latin typeface="Calibri" panose="020F0502020204030204" charset="0"/>
                <a:ea typeface="楷体" panose="02010609060101010101" pitchFamily="49" charset="-122"/>
              </a:rPr>
              <a:t>函数</a:t>
            </a:r>
            <a:r>
              <a:rPr lang="zh-CN" altLang="en-US" sz="3200" dirty="0">
                <a:latin typeface="Calibri" panose="020F0502020204030204" charset="0"/>
                <a:ea typeface="楷体" panose="02010609060101010101" pitchFamily="49" charset="-122"/>
              </a:rPr>
              <a:t>可以</a:t>
            </a:r>
            <a:r>
              <a:rPr lang="zh-CN" altLang="zh-CN" sz="3200" dirty="0">
                <a:latin typeface="Calibri" panose="020F0502020204030204" charset="0"/>
                <a:ea typeface="楷体" panose="02010609060101010101" pitchFamily="49" charset="-122"/>
              </a:rPr>
              <a:t>判断</a:t>
            </a:r>
            <a:r>
              <a:rPr lang="zh-CN" altLang="en-US" sz="3200" dirty="0">
                <a:latin typeface="Calibri" panose="020F0502020204030204" charset="0"/>
                <a:ea typeface="楷体" panose="02010609060101010101" pitchFamily="49" charset="-122"/>
              </a:rPr>
              <a:t>目标路径</a:t>
            </a:r>
            <a:r>
              <a:rPr lang="zh-CN" altLang="zh-CN" sz="3200" dirty="0">
                <a:latin typeface="Calibri" panose="020F0502020204030204" charset="0"/>
                <a:ea typeface="楷体" panose="02010609060101010101" pitchFamily="49" charset="-122"/>
              </a:rPr>
              <a:t>是否为绝对路径</a:t>
            </a:r>
            <a:r>
              <a:rPr lang="zh-CN" altLang="en-US" sz="3200" dirty="0">
                <a:latin typeface="Calibri" panose="020F0502020204030204" charset="0"/>
                <a:ea typeface="楷体" panose="02010609060101010101" pitchFamily="49" charset="-122"/>
              </a:rPr>
              <a:t>，若为绝对路径</a:t>
            </a:r>
            <a:r>
              <a:rPr lang="zh-CN" altLang="zh-CN" sz="3200" dirty="0">
                <a:latin typeface="Calibri" panose="020F0502020204030204" charset="0"/>
                <a:ea typeface="楷体" panose="02010609060101010101" pitchFamily="49" charset="-122"/>
              </a:rPr>
              <a:t>返回</a:t>
            </a:r>
            <a:r>
              <a:rPr lang="en-US" altLang="zh-CN" sz="3200" dirty="0">
                <a:latin typeface="Calibri" panose="020F0502020204030204" charset="0"/>
                <a:ea typeface="楷体" panose="02010609060101010101" pitchFamily="49" charset="-122"/>
              </a:rPr>
              <a:t>True</a:t>
            </a:r>
            <a:r>
              <a:rPr lang="zh-CN" altLang="zh-CN" sz="3200" dirty="0">
                <a:latin typeface="Calibri" panose="020F0502020204030204" charset="0"/>
                <a:ea typeface="楷体" panose="02010609060101010101" pitchFamily="49" charset="-122"/>
              </a:rPr>
              <a:t>，否则返回</a:t>
            </a:r>
            <a:r>
              <a:rPr lang="en-US" altLang="zh-CN" sz="3200" dirty="0">
                <a:latin typeface="Calibri" panose="020F0502020204030204" charset="0"/>
                <a:ea typeface="楷体" panose="02010609060101010101" pitchFamily="49" charset="-122"/>
              </a:rPr>
              <a:t>Faslse</a:t>
            </a:r>
            <a:r>
              <a:rPr lang="zh-CN" altLang="en-US" sz="3200" dirty="0">
                <a:latin typeface="Calibri" panose="020F0502020204030204" charset="0"/>
                <a:ea typeface="楷体" panose="02010609060101010101" pitchFamily="49" charset="-122"/>
              </a:rPr>
              <a:t>。</a:t>
            </a:r>
            <a:endParaRPr lang="zh-CN" altLang="zh-CN" sz="3200" dirty="0">
              <a:latin typeface="Calibri" panose="020F0502020204030204" charset="0"/>
              <a:ea typeface="楷体" panose="02010609060101010101"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6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isabs()</a:t>
            </a:r>
            <a:r>
              <a:rPr lang="zh-CN" altLang="zh-CN" sz="3600" b="1" dirty="0">
                <a:solidFill>
                  <a:srgbClr val="1353A2"/>
                </a:solidFill>
                <a:latin typeface="微软雅黑" panose="020B0503020204020204" pitchFamily="34" charset="-122"/>
                <a:ea typeface="微软雅黑" panose="020B0503020204020204" pitchFamily="34" charset="-122"/>
              </a:rPr>
              <a:t>函数</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0" name="矩形 9"/>
          <p:cNvSpPr/>
          <p:nvPr/>
        </p:nvSpPr>
        <p:spPr>
          <a:xfrm>
            <a:off x="1745673" y="3846504"/>
            <a:ext cx="8645236" cy="144593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1" name="文本框 2"/>
          <p:cNvSpPr txBox="1">
            <a:spLocks noChangeArrowheads="1"/>
          </p:cNvSpPr>
          <p:nvPr/>
        </p:nvSpPr>
        <p:spPr bwMode="auto">
          <a:xfrm>
            <a:off x="2362622" y="4036407"/>
            <a:ext cx="748060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print(os.path.isabs("new_file.txt"))  </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print(os.path.isabs("D:\Python</a:t>
            </a:r>
            <a:r>
              <a:rPr lang="zh-CN" altLang="zh-CN" sz="2800" dirty="0">
                <a:latin typeface="Times New Roman" panose="02020603050405020304" pitchFamily="18" charset="0"/>
              </a:rPr>
              <a:t>项目</a:t>
            </a:r>
            <a:r>
              <a:rPr lang="en-US" altLang="zh-CN" sz="2800" dirty="0">
                <a:latin typeface="Times New Roman" panose="02020603050405020304" pitchFamily="18" charset="0"/>
              </a:rPr>
              <a:t>\new_file.txt"))</a:t>
            </a:r>
            <a:endParaRPr lang="zh-CN" altLang="zh-CN" sz="2800" dirty="0">
              <a:latin typeface="Times New Roman" panose="02020603050405020304" pitchFamily="18" charset="0"/>
            </a:endParaRPr>
          </a:p>
        </p:txBody>
      </p:sp>
      <p:sp>
        <p:nvSpPr>
          <p:cNvPr id="12" name="圆角矩形标注 11"/>
          <p:cNvSpPr/>
          <p:nvPr/>
        </p:nvSpPr>
        <p:spPr>
          <a:xfrm>
            <a:off x="8431060" y="3417564"/>
            <a:ext cx="1170140" cy="825662"/>
          </a:xfrm>
          <a:prstGeom prst="wedgeRoundRectCallout">
            <a:avLst>
              <a:gd name="adj1" fmla="val -132512"/>
              <a:gd name="adj2" fmla="val 4893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anose="02010600030101010101" pitchFamily="2" charset="-122"/>
              </a:rPr>
              <a:t>False</a:t>
            </a:r>
            <a:endParaRPr lang="zh-CN" altLang="zh-CN" sz="2800" b="1" dirty="0">
              <a:solidFill>
                <a:srgbClr val="FF0000"/>
              </a:solidFill>
              <a:latin typeface="Times New Roman" panose="02020603050405020304" pitchFamily="18" charset="0"/>
              <a:ea typeface="宋体" panose="02010600030101010101" pitchFamily="2" charset="-122"/>
            </a:endParaRPr>
          </a:p>
        </p:txBody>
      </p:sp>
      <p:sp>
        <p:nvSpPr>
          <p:cNvPr id="13" name="圆角矩形标注 12"/>
          <p:cNvSpPr/>
          <p:nvPr/>
        </p:nvSpPr>
        <p:spPr>
          <a:xfrm>
            <a:off x="7260920" y="5292436"/>
            <a:ext cx="1170140" cy="825662"/>
          </a:xfrm>
          <a:prstGeom prst="wedgeRoundRectCallout">
            <a:avLst>
              <a:gd name="adj1" fmla="val -115936"/>
              <a:gd name="adj2" fmla="val -8363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anose="02010600030101010101" pitchFamily="2" charset="-122"/>
              </a:rPr>
              <a:t>True</a:t>
            </a:r>
            <a:endParaRPr lang="zh-CN" altLang="zh-CN" sz="28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相对路径与绝对路径</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1247920" y="2242797"/>
            <a:ext cx="10057389" cy="122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anose="020F0502020204030204" charset="0"/>
                <a:ea typeface="楷体" panose="02010609060101010101" pitchFamily="49" charset="-122"/>
              </a:rPr>
              <a:t>当目标路径为相对路径时，使用</a:t>
            </a:r>
            <a:r>
              <a:rPr lang="en-US" altLang="zh-CN" sz="3200" dirty="0">
                <a:latin typeface="Calibri" panose="020F0502020204030204" charset="0"/>
                <a:ea typeface="楷体" panose="02010609060101010101" pitchFamily="49" charset="-122"/>
              </a:rPr>
              <a:t>abspath()</a:t>
            </a:r>
            <a:r>
              <a:rPr lang="zh-CN" altLang="zh-CN" sz="3200" dirty="0">
                <a:latin typeface="Calibri" panose="020F0502020204030204" charset="0"/>
                <a:ea typeface="楷体" panose="02010609060101010101" pitchFamily="49" charset="-122"/>
              </a:rPr>
              <a:t>函</a:t>
            </a:r>
            <a:r>
              <a:rPr lang="zh-CN" altLang="zh-CN" sz="3200" dirty="0" smtClean="0">
                <a:latin typeface="Calibri" panose="020F0502020204030204" charset="0"/>
                <a:ea typeface="楷体" panose="02010609060101010101" pitchFamily="49" charset="-122"/>
              </a:rPr>
              <a:t>数</a:t>
            </a:r>
            <a:r>
              <a:rPr lang="zh-CN" altLang="en-US" sz="3200" dirty="0" smtClean="0">
                <a:latin typeface="Calibri" panose="020F0502020204030204" charset="0"/>
                <a:ea typeface="楷体" panose="02010609060101010101" pitchFamily="49" charset="-122"/>
              </a:rPr>
              <a:t>可</a:t>
            </a:r>
            <a:r>
              <a:rPr lang="zh-CN" altLang="zh-CN" sz="3200" dirty="0" smtClean="0">
                <a:latin typeface="Calibri" panose="020F0502020204030204" charset="0"/>
                <a:ea typeface="楷体" panose="02010609060101010101" pitchFamily="49" charset="-122"/>
              </a:rPr>
              <a:t>将</a:t>
            </a:r>
            <a:r>
              <a:rPr lang="zh-CN" altLang="zh-CN" sz="3200" dirty="0">
                <a:latin typeface="Calibri" panose="020F0502020204030204" charset="0"/>
                <a:ea typeface="楷体" panose="02010609060101010101" pitchFamily="49" charset="-122"/>
              </a:rPr>
              <a:t>当前路径规范化为绝对路</a:t>
            </a:r>
            <a:r>
              <a:rPr lang="zh-CN" altLang="zh-CN" sz="3200" dirty="0" smtClean="0">
                <a:latin typeface="Calibri" panose="020F0502020204030204" charset="0"/>
                <a:ea typeface="楷体" panose="02010609060101010101" pitchFamily="49" charset="-122"/>
              </a:rPr>
              <a:t>径</a:t>
            </a:r>
            <a:r>
              <a:rPr lang="zh-CN" altLang="en-US" sz="3200" dirty="0" smtClean="0">
                <a:latin typeface="Calibri" panose="020F0502020204030204" charset="0"/>
                <a:ea typeface="楷体" panose="02010609060101010101" pitchFamily="49" charset="-122"/>
              </a:rPr>
              <a:t>。</a:t>
            </a:r>
            <a:endParaRPr lang="zh-CN" altLang="zh-CN" sz="3200" dirty="0">
              <a:latin typeface="Calibri" panose="020F0502020204030204" charset="0"/>
              <a:ea typeface="楷体" panose="02010609060101010101"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6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abspath()</a:t>
            </a:r>
            <a:r>
              <a:rPr lang="zh-CN" altLang="zh-CN" sz="3600" b="1" dirty="0">
                <a:solidFill>
                  <a:srgbClr val="1353A2"/>
                </a:solidFill>
                <a:latin typeface="微软雅黑" panose="020B0503020204020204" pitchFamily="34" charset="-122"/>
                <a:ea typeface="微软雅黑" panose="020B0503020204020204" pitchFamily="34" charset="-122"/>
              </a:rPr>
              <a:t>函数</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0" name="矩形 9"/>
          <p:cNvSpPr/>
          <p:nvPr/>
        </p:nvSpPr>
        <p:spPr>
          <a:xfrm>
            <a:off x="1745673" y="3655422"/>
            <a:ext cx="8645236" cy="115210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1" name="文本框 2"/>
          <p:cNvSpPr txBox="1">
            <a:spLocks noChangeArrowheads="1"/>
          </p:cNvSpPr>
          <p:nvPr/>
        </p:nvSpPr>
        <p:spPr bwMode="auto">
          <a:xfrm>
            <a:off x="2933911" y="3939086"/>
            <a:ext cx="6268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print(os.path.abspath("new_file.txt"))</a:t>
            </a:r>
            <a:endParaRPr lang="zh-CN" altLang="zh-CN" sz="3200" dirty="0">
              <a:latin typeface="Times New Roman" panose="02020603050405020304" pitchFamily="18" charset="0"/>
            </a:endParaRPr>
          </a:p>
        </p:txBody>
      </p:sp>
      <p:sp>
        <p:nvSpPr>
          <p:cNvPr id="13" name="圆角矩形标注 12"/>
          <p:cNvSpPr/>
          <p:nvPr/>
        </p:nvSpPr>
        <p:spPr>
          <a:xfrm>
            <a:off x="6090779" y="4921245"/>
            <a:ext cx="4965147" cy="825662"/>
          </a:xfrm>
          <a:prstGeom prst="wedgeRoundRectCallout">
            <a:avLst>
              <a:gd name="adj1" fmla="val -20785"/>
              <a:gd name="adj2" fmla="val -86987"/>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anose="02010600030101010101" pitchFamily="2" charset="-122"/>
              </a:rPr>
              <a:t>D:\Python</a:t>
            </a:r>
            <a:r>
              <a:rPr lang="zh-CN" altLang="zh-CN" sz="2800" b="1" dirty="0">
                <a:solidFill>
                  <a:srgbClr val="FF0000"/>
                </a:solidFill>
                <a:latin typeface="Times New Roman" panose="02020603050405020304" pitchFamily="18" charset="0"/>
                <a:ea typeface="宋体" panose="02010600030101010101" pitchFamily="2" charset="-122"/>
              </a:rPr>
              <a:t>项目</a:t>
            </a:r>
            <a:r>
              <a:rPr lang="en-US" altLang="zh-CN" sz="2800" b="1" dirty="0">
                <a:solidFill>
                  <a:srgbClr val="FF0000"/>
                </a:solidFill>
                <a:latin typeface="Times New Roman" panose="02020603050405020304" pitchFamily="18" charset="0"/>
                <a:ea typeface="宋体" panose="02010600030101010101" pitchFamily="2" charset="-122"/>
              </a:rPr>
              <a:t>\new_file.txt</a:t>
            </a:r>
            <a:endParaRPr lang="zh-CN" altLang="zh-CN" sz="28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获取当前路径</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50" y="1320800"/>
            <a:ext cx="1103226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当前路径即文件、程序或目录当前所处的路径。</a:t>
            </a:r>
            <a:r>
              <a:rPr lang="en-US" altLang="zh-CN" sz="4400" dirty="0">
                <a:latin typeface="微软雅黑" panose="020B0503020204020204" pitchFamily="34" charset="-122"/>
                <a:ea typeface="微软雅黑" panose="020B0503020204020204" pitchFamily="34" charset="-122"/>
              </a:rPr>
              <a:t>os</a:t>
            </a:r>
            <a:r>
              <a:rPr lang="zh-CN" altLang="zh-CN" sz="4400" dirty="0">
                <a:latin typeface="微软雅黑" panose="020B0503020204020204" pitchFamily="34" charset="-122"/>
                <a:ea typeface="微软雅黑" panose="020B0503020204020204" pitchFamily="34" charset="-122"/>
              </a:rPr>
              <a:t>模块中的</a:t>
            </a:r>
            <a:r>
              <a:rPr lang="en-US" altLang="zh-CN" sz="4400" dirty="0">
                <a:latin typeface="微软雅黑" panose="020B0503020204020204" pitchFamily="34" charset="-122"/>
                <a:ea typeface="微软雅黑" panose="020B0503020204020204" pitchFamily="34" charset="-122"/>
              </a:rPr>
              <a:t>getcwd()</a:t>
            </a:r>
            <a:r>
              <a:rPr lang="zh-CN" altLang="zh-CN" sz="4400" dirty="0">
                <a:latin typeface="微软雅黑" panose="020B0503020204020204" pitchFamily="34" charset="-122"/>
                <a:ea typeface="微软雅黑" panose="020B0503020204020204" pitchFamily="34" charset="-122"/>
              </a:rPr>
              <a:t>函数用于获取当前路径，其使用方法如下：</a:t>
            </a:r>
            <a:endParaRPr lang="zh-CN" altLang="zh-CN" sz="4400" dirty="0">
              <a:latin typeface="微软雅黑" panose="020B0503020204020204" pitchFamily="34" charset="-122"/>
              <a:ea typeface="微软雅黑" panose="020B0503020204020204" pitchFamily="34" charset="-122"/>
            </a:endParaRPr>
          </a:p>
        </p:txBody>
      </p:sp>
      <p:sp>
        <p:nvSpPr>
          <p:cNvPr id="10" name="矩形 9"/>
          <p:cNvSpPr/>
          <p:nvPr/>
        </p:nvSpPr>
        <p:spPr>
          <a:xfrm>
            <a:off x="3075709" y="4049324"/>
            <a:ext cx="6373091" cy="178724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4163081" y="4250447"/>
            <a:ext cx="40639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import os</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current_path = os.getcwd()</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print(current_path)</a:t>
            </a:r>
            <a:endParaRPr lang="zh-CN"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检测路径的有效性</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50" y="1320800"/>
            <a:ext cx="11032260"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os</a:t>
            </a:r>
            <a:r>
              <a:rPr lang="zh-CN" altLang="zh-CN" sz="4400" dirty="0">
                <a:latin typeface="微软雅黑" panose="020B0503020204020204" pitchFamily="34" charset="-122"/>
                <a:ea typeface="微软雅黑" panose="020B0503020204020204" pitchFamily="34" charset="-122"/>
              </a:rPr>
              <a:t>模块中的</a:t>
            </a:r>
            <a:r>
              <a:rPr lang="en-US" altLang="zh-CN" sz="4400" dirty="0">
                <a:latin typeface="微软雅黑" panose="020B0503020204020204" pitchFamily="34" charset="-122"/>
                <a:ea typeface="微软雅黑" panose="020B0503020204020204" pitchFamily="34" charset="-122"/>
              </a:rPr>
              <a:t>exists()</a:t>
            </a:r>
            <a:r>
              <a:rPr lang="zh-CN" altLang="zh-CN" sz="4400" dirty="0">
                <a:latin typeface="微软雅黑" panose="020B0503020204020204" pitchFamily="34" charset="-122"/>
                <a:ea typeface="微软雅黑" panose="020B0503020204020204" pitchFamily="34" charset="-122"/>
              </a:rPr>
              <a:t>函数用于判断路径是否存在，如果当前路径存</a:t>
            </a:r>
            <a:r>
              <a:rPr lang="zh-CN" altLang="zh-CN" sz="4400" dirty="0" smtClean="0">
                <a:latin typeface="微软雅黑" panose="020B0503020204020204" pitchFamily="34" charset="-122"/>
                <a:ea typeface="微软雅黑" panose="020B0503020204020204" pitchFamily="34" charset="-122"/>
              </a:rPr>
              <a:t>在</a:t>
            </a:r>
            <a:r>
              <a:rPr lang="zh-CN" altLang="en-US" sz="4400" dirty="0" smtClean="0">
                <a:latin typeface="微软雅黑" panose="020B0503020204020204" pitchFamily="34" charset="-122"/>
                <a:ea typeface="微软雅黑" panose="020B0503020204020204" pitchFamily="34" charset="-122"/>
              </a:rPr>
              <a:t>该</a:t>
            </a:r>
            <a:r>
              <a:rPr lang="zh-CN" altLang="zh-CN" sz="4400" dirty="0" smtClean="0">
                <a:latin typeface="微软雅黑" panose="020B0503020204020204" pitchFamily="34" charset="-122"/>
                <a:ea typeface="微软雅黑" panose="020B0503020204020204" pitchFamily="34" charset="-122"/>
              </a:rPr>
              <a:t>函</a:t>
            </a:r>
            <a:r>
              <a:rPr lang="zh-CN" altLang="zh-CN" sz="4400" dirty="0">
                <a:latin typeface="微软雅黑" panose="020B0503020204020204" pitchFamily="34" charset="-122"/>
                <a:ea typeface="微软雅黑" panose="020B0503020204020204" pitchFamily="34" charset="-122"/>
              </a:rPr>
              <a:t>数返回</a:t>
            </a:r>
            <a:r>
              <a:rPr lang="en-US" altLang="zh-CN" sz="4400" dirty="0">
                <a:latin typeface="微软雅黑" panose="020B0503020204020204" pitchFamily="34" charset="-122"/>
                <a:ea typeface="微软雅黑" panose="020B0503020204020204" pitchFamily="34" charset="-122"/>
              </a:rPr>
              <a:t>True</a:t>
            </a:r>
            <a:r>
              <a:rPr lang="zh-CN" altLang="zh-CN" sz="4400" dirty="0">
                <a:latin typeface="微软雅黑" panose="020B0503020204020204" pitchFamily="34" charset="-122"/>
                <a:ea typeface="微软雅黑" panose="020B0503020204020204" pitchFamily="34" charset="-122"/>
              </a:rPr>
              <a:t>，否则返回</a:t>
            </a:r>
            <a:r>
              <a:rPr lang="en-US" altLang="zh-CN" sz="4400" dirty="0">
                <a:latin typeface="微软雅黑" panose="020B0503020204020204" pitchFamily="34" charset="-122"/>
                <a:ea typeface="微软雅黑" panose="020B0503020204020204" pitchFamily="34" charset="-122"/>
              </a:rPr>
              <a:t>False</a:t>
            </a:r>
            <a:r>
              <a:rPr lang="zh-CN" altLang="zh-CN" sz="4400" dirty="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10" name="矩形 9"/>
          <p:cNvSpPr/>
          <p:nvPr/>
        </p:nvSpPr>
        <p:spPr>
          <a:xfrm>
            <a:off x="1801091" y="3953740"/>
            <a:ext cx="8437418" cy="190626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2674614" y="4060484"/>
            <a:ext cx="683873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600" dirty="0">
                <a:latin typeface="Times New Roman" panose="02020603050405020304" pitchFamily="18" charset="0"/>
              </a:rPr>
              <a:t>current_path = "D:\Python</a:t>
            </a:r>
            <a:r>
              <a:rPr lang="zh-CN" altLang="zh-CN" sz="2600" dirty="0">
                <a:latin typeface="Times New Roman" panose="02020603050405020304" pitchFamily="18" charset="0"/>
              </a:rPr>
              <a:t>项目</a:t>
            </a:r>
            <a:r>
              <a:rPr lang="en-US" altLang="zh-CN" sz="2600" dirty="0">
                <a:latin typeface="Times New Roman" panose="02020603050405020304" pitchFamily="18" charset="0"/>
              </a:rPr>
              <a:t>"</a:t>
            </a:r>
            <a:endParaRPr lang="zh-CN" altLang="zh-CN" sz="2600" dirty="0">
              <a:latin typeface="Times New Roman" panose="02020603050405020304" pitchFamily="18" charset="0"/>
            </a:endParaRPr>
          </a:p>
          <a:p>
            <a:r>
              <a:rPr lang="en-US" altLang="zh-CN" sz="2600" dirty="0">
                <a:latin typeface="Times New Roman" panose="02020603050405020304" pitchFamily="18" charset="0"/>
              </a:rPr>
              <a:t>current_path_file = "D:\Python</a:t>
            </a:r>
            <a:r>
              <a:rPr lang="zh-CN" altLang="zh-CN" sz="2600" dirty="0">
                <a:latin typeface="Times New Roman" panose="02020603050405020304" pitchFamily="18" charset="0"/>
              </a:rPr>
              <a:t>项目</a:t>
            </a:r>
            <a:r>
              <a:rPr lang="en-US" altLang="zh-CN" sz="2600" dirty="0">
                <a:latin typeface="Times New Roman" panose="02020603050405020304" pitchFamily="18" charset="0"/>
              </a:rPr>
              <a:t>\new_file.txt"</a:t>
            </a:r>
            <a:endParaRPr lang="zh-CN" altLang="zh-CN" sz="2600" dirty="0">
              <a:latin typeface="Times New Roman" panose="02020603050405020304" pitchFamily="18" charset="0"/>
            </a:endParaRPr>
          </a:p>
          <a:p>
            <a:r>
              <a:rPr lang="en-US" altLang="zh-CN" sz="2600" dirty="0">
                <a:latin typeface="Times New Roman" panose="02020603050405020304" pitchFamily="18" charset="0"/>
              </a:rPr>
              <a:t>print(os.path.exists(current_path))</a:t>
            </a:r>
            <a:endParaRPr lang="zh-CN" altLang="zh-CN" sz="2600" dirty="0">
              <a:latin typeface="Times New Roman" panose="02020603050405020304" pitchFamily="18" charset="0"/>
            </a:endParaRPr>
          </a:p>
          <a:p>
            <a:r>
              <a:rPr lang="en-US" altLang="zh-CN" sz="2600" dirty="0">
                <a:latin typeface="Times New Roman" panose="02020603050405020304" pitchFamily="18" charset="0"/>
              </a:rPr>
              <a:t>print(os.path.exists(current_path_file))</a:t>
            </a:r>
            <a:endParaRPr lang="zh-CN" altLang="zh-CN" sz="26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打开文件</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5"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程序中使用变量保存运行时产生的临时数据，但当程序结束后，所产生的数据也会随之消失。</a:t>
            </a:r>
            <a:endParaRPr lang="zh-CN" altLang="en-US" sz="4400" dirty="0">
              <a:latin typeface="微软雅黑" panose="020B0503020204020204" pitchFamily="34" charset="-122"/>
              <a:ea typeface="微软雅黑" panose="020B0503020204020204" pitchFamily="34" charset="-122"/>
            </a:endParaRPr>
          </a:p>
        </p:txBody>
      </p:sp>
      <p:sp>
        <p:nvSpPr>
          <p:cNvPr id="6" name="矩形 17"/>
          <p:cNvSpPr>
            <a:spLocks noChangeArrowheads="1"/>
          </p:cNvSpPr>
          <p:nvPr/>
        </p:nvSpPr>
        <p:spPr bwMode="auto">
          <a:xfrm>
            <a:off x="3298682" y="4485441"/>
            <a:ext cx="80066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800" b="1" dirty="0">
                <a:solidFill>
                  <a:srgbClr val="FF0000"/>
                </a:solidFill>
                <a:latin typeface="微软雅黑" panose="020B0503020204020204" pitchFamily="34" charset="-122"/>
                <a:ea typeface="微软雅黑" panose="020B0503020204020204" pitchFamily="34" charset="-122"/>
              </a:rPr>
              <a:t>思</a:t>
            </a:r>
            <a:r>
              <a:rPr lang="zh-CN" altLang="en-US" sz="4800" b="1" dirty="0" smtClean="0">
                <a:solidFill>
                  <a:srgbClr val="FF0000"/>
                </a:solidFill>
                <a:latin typeface="微软雅黑" panose="020B0503020204020204" pitchFamily="34" charset="-122"/>
                <a:ea typeface="微软雅黑" panose="020B0503020204020204" pitchFamily="34" charset="-122"/>
              </a:rPr>
              <a:t>考</a:t>
            </a:r>
            <a:endParaRPr lang="zh-CN" altLang="en-US" sz="48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4400" dirty="0" smtClean="0">
                <a:latin typeface="宋体" panose="02010600030101010101" pitchFamily="2" charset="-122"/>
              </a:rPr>
              <a:t>有什么方法能</a:t>
            </a:r>
            <a:r>
              <a:rPr lang="zh-CN" altLang="zh-CN" sz="4400" dirty="0" smtClean="0">
                <a:latin typeface="宋体" panose="02010600030101010101" pitchFamily="2" charset="-122"/>
              </a:rPr>
              <a:t>持久保存数据呢？ </a:t>
            </a:r>
            <a:endParaRPr lang="zh-CN" altLang="zh-CN" sz="4400" dirty="0">
              <a:latin typeface="宋体" panose="02010600030101010101" pitchFamily="2" charset="-122"/>
            </a:endParaRPr>
          </a:p>
        </p:txBody>
      </p:sp>
      <p:pic>
        <p:nvPicPr>
          <p:cNvPr id="7" name="图片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3169" y="4501316"/>
            <a:ext cx="17399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路径的拼接</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2" name="矩形 2"/>
          <p:cNvSpPr>
            <a:spLocks noChangeArrowheads="1"/>
          </p:cNvSpPr>
          <p:nvPr/>
        </p:nvSpPr>
        <p:spPr bwMode="auto">
          <a:xfrm>
            <a:off x="577850" y="1320800"/>
            <a:ext cx="11032260"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os.path</a:t>
            </a:r>
            <a:r>
              <a:rPr lang="zh-CN" altLang="zh-CN" sz="4400" dirty="0">
                <a:latin typeface="微软雅黑" panose="020B0503020204020204" pitchFamily="34" charset="-122"/>
                <a:ea typeface="微软雅黑" panose="020B0503020204020204" pitchFamily="34" charset="-122"/>
              </a:rPr>
              <a:t>模块中的</a:t>
            </a:r>
            <a:r>
              <a:rPr lang="en-US" altLang="zh-CN" sz="4400" dirty="0">
                <a:latin typeface="微软雅黑" panose="020B0503020204020204" pitchFamily="34" charset="-122"/>
                <a:ea typeface="微软雅黑" panose="020B0503020204020204" pitchFamily="34" charset="-122"/>
              </a:rPr>
              <a:t>join()</a:t>
            </a:r>
            <a:r>
              <a:rPr lang="zh-CN" altLang="zh-CN" sz="4400" dirty="0">
                <a:latin typeface="微软雅黑" panose="020B0503020204020204" pitchFamily="34" charset="-122"/>
                <a:ea typeface="微软雅黑" panose="020B0503020204020204" pitchFamily="34" charset="-122"/>
              </a:rPr>
              <a:t>函数用于拼接路径，其语法格式如下：</a:t>
            </a:r>
            <a:endParaRPr lang="zh-CN" altLang="zh-CN" sz="4400" dirty="0">
              <a:latin typeface="微软雅黑" panose="020B0503020204020204" pitchFamily="34" charset="-122"/>
              <a:ea typeface="微软雅黑" panose="020B0503020204020204" pitchFamily="34" charset="-122"/>
            </a:endParaRPr>
          </a:p>
        </p:txBody>
      </p:sp>
      <p:sp>
        <p:nvSpPr>
          <p:cNvPr id="13" name="矩形 12"/>
          <p:cNvSpPr/>
          <p:nvPr/>
        </p:nvSpPr>
        <p:spPr>
          <a:xfrm>
            <a:off x="2230582" y="3200400"/>
            <a:ext cx="7744691" cy="110820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5" name="文本框 2"/>
          <p:cNvSpPr txBox="1">
            <a:spLocks noChangeArrowheads="1"/>
          </p:cNvSpPr>
          <p:nvPr/>
        </p:nvSpPr>
        <p:spPr bwMode="auto">
          <a:xfrm>
            <a:off x="3440834" y="3462115"/>
            <a:ext cx="5306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os.path.join(path1[,path2[,…]])</a:t>
            </a:r>
            <a:endParaRPr lang="zh-CN" altLang="zh-CN" sz="3200" dirty="0">
              <a:latin typeface="Times New Roman" panose="02020603050405020304" pitchFamily="18" charset="0"/>
            </a:endParaRPr>
          </a:p>
        </p:txBody>
      </p:sp>
      <p:sp>
        <p:nvSpPr>
          <p:cNvPr id="16" name="矩形 2"/>
          <p:cNvSpPr>
            <a:spLocks noChangeArrowheads="1"/>
          </p:cNvSpPr>
          <p:nvPr/>
        </p:nvSpPr>
        <p:spPr bwMode="auto">
          <a:xfrm>
            <a:off x="2230582" y="4364024"/>
            <a:ext cx="7744691" cy="60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anose="02010609060101010101" pitchFamily="49" charset="-122"/>
                <a:ea typeface="楷体" panose="02010609060101010101" pitchFamily="49" charset="-122"/>
              </a:rPr>
              <a:t>参数</a:t>
            </a:r>
            <a:r>
              <a:rPr lang="en-US" altLang="zh-CN" sz="3200" dirty="0">
                <a:latin typeface="楷体" panose="02010609060101010101" pitchFamily="49" charset="-122"/>
                <a:ea typeface="楷体" panose="02010609060101010101" pitchFamily="49" charset="-122"/>
              </a:rPr>
              <a:t>path1</a:t>
            </a:r>
            <a:r>
              <a:rPr lang="zh-CN" altLang="zh-CN"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path2</a:t>
            </a:r>
            <a:r>
              <a:rPr lang="zh-CN" altLang="zh-CN" sz="3200" dirty="0">
                <a:latin typeface="楷体" panose="02010609060101010101" pitchFamily="49" charset="-122"/>
                <a:ea typeface="楷体" panose="02010609060101010101" pitchFamily="49" charset="-122"/>
              </a:rPr>
              <a:t>表示要拼接的路径。</a:t>
            </a:r>
            <a:endParaRPr lang="zh-CN" altLang="zh-CN"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路径的拼接</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2" name="矩形 2"/>
          <p:cNvSpPr>
            <a:spLocks noChangeArrowheads="1"/>
          </p:cNvSpPr>
          <p:nvPr/>
        </p:nvSpPr>
        <p:spPr bwMode="auto">
          <a:xfrm>
            <a:off x="577850" y="1320800"/>
            <a:ext cx="1103226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如果最后一个路径为空，则生成的路径将以一个“</a:t>
            </a:r>
            <a:r>
              <a:rPr lang="en-US" altLang="zh-CN" sz="4400" dirty="0">
                <a:latin typeface="微软雅黑" panose="020B0503020204020204" pitchFamily="34" charset="-122"/>
                <a:ea typeface="微软雅黑" panose="020B0503020204020204" pitchFamily="34" charset="-122"/>
              </a:rPr>
              <a:t>\</a:t>
            </a:r>
            <a:r>
              <a:rPr lang="zh-CN" altLang="zh-CN" sz="4400" dirty="0">
                <a:latin typeface="微软雅黑" panose="020B0503020204020204" pitchFamily="34" charset="-122"/>
                <a:ea typeface="微软雅黑" panose="020B0503020204020204" pitchFamily="34" charset="-122"/>
              </a:rPr>
              <a:t>”结</a:t>
            </a:r>
            <a:r>
              <a:rPr lang="zh-CN" altLang="zh-CN" sz="4400" dirty="0" smtClean="0">
                <a:latin typeface="微软雅黑" panose="020B0503020204020204" pitchFamily="34" charset="-122"/>
                <a:ea typeface="微软雅黑" panose="020B0503020204020204" pitchFamily="34" charset="-122"/>
              </a:rPr>
              <a:t>尾</a:t>
            </a:r>
            <a:r>
              <a:rPr lang="zh-CN" altLang="en-US"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13" name="矩形 12"/>
          <p:cNvSpPr/>
          <p:nvPr/>
        </p:nvSpPr>
        <p:spPr>
          <a:xfrm>
            <a:off x="1898074" y="3344024"/>
            <a:ext cx="8312726" cy="254415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5" name="文本框 2"/>
          <p:cNvSpPr txBox="1">
            <a:spLocks noChangeArrowheads="1"/>
          </p:cNvSpPr>
          <p:nvPr/>
        </p:nvSpPr>
        <p:spPr bwMode="auto">
          <a:xfrm>
            <a:off x="2487324" y="3492717"/>
            <a:ext cx="72133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import os</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path_one = 'D:\Python</a:t>
            </a:r>
            <a:r>
              <a:rPr lang="zh-CN" altLang="zh-CN" sz="2800" dirty="0">
                <a:latin typeface="Times New Roman" panose="02020603050405020304" pitchFamily="18" charset="0"/>
              </a:rPr>
              <a:t>项目</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path_two = </a:t>
            </a:r>
            <a:r>
              <a:rPr lang="en-US" altLang="zh-CN" sz="2800" dirty="0" smtClean="0">
                <a:latin typeface="Times New Roman" panose="02020603050405020304" pitchFamily="18" charset="0"/>
              </a:rPr>
              <a:t>' '</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splicing_path = os.path.join(path_one, path_two)</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print(splicing_path)</a:t>
            </a:r>
            <a:endParaRPr lang="zh-CN" altLang="zh-CN" sz="2800" dirty="0">
              <a:latin typeface="Times New Roman" panose="02020603050405020304" pitchFamily="18" charset="0"/>
            </a:endParaRPr>
          </a:p>
        </p:txBody>
      </p:sp>
      <p:sp>
        <p:nvSpPr>
          <p:cNvPr id="7" name="圆角矩形标注 6"/>
          <p:cNvSpPr/>
          <p:nvPr/>
        </p:nvSpPr>
        <p:spPr>
          <a:xfrm>
            <a:off x="6915866" y="5583382"/>
            <a:ext cx="3100970" cy="717630"/>
          </a:xfrm>
          <a:prstGeom prst="wedgeRoundRectCallout">
            <a:avLst>
              <a:gd name="adj1" fmla="val -98895"/>
              <a:gd name="adj2" fmla="val -6409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anose="02010600030101010101" pitchFamily="2" charset="-122"/>
              </a:rPr>
              <a:t>D:\Python</a:t>
            </a:r>
            <a:r>
              <a:rPr lang="zh-CN" altLang="zh-CN" sz="2800" b="1" dirty="0">
                <a:solidFill>
                  <a:srgbClr val="FF0000"/>
                </a:solidFill>
                <a:latin typeface="Times New Roman" panose="02020603050405020304" pitchFamily="18" charset="0"/>
                <a:ea typeface="宋体" panose="02010600030101010101" pitchFamily="2" charset="-122"/>
              </a:rPr>
              <a:t>项目</a:t>
            </a:r>
            <a:r>
              <a:rPr lang="en-US" altLang="zh-CN" sz="2800" b="1" dirty="0">
                <a:solidFill>
                  <a:srgbClr val="FF0000"/>
                </a:solidFill>
                <a:latin typeface="Times New Roman" panose="02020603050405020304" pitchFamily="18" charset="0"/>
                <a:ea typeface="宋体" panose="02010600030101010101" pitchFamily="2" charset="-122"/>
              </a:rPr>
              <a:t>\</a:t>
            </a:r>
            <a:endParaRPr lang="zh-CN" altLang="zh-CN" sz="28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07    </a:t>
            </a:r>
            <a:r>
              <a:rPr lang="zh-CN" altLang="zh-CN" sz="2800" dirty="0">
                <a:solidFill>
                  <a:srgbClr val="595959"/>
                </a:solidFill>
                <a:latin typeface="Impact" panose="020B0806030902050204" pitchFamily="34" charset="0"/>
                <a:ea typeface="微软雅黑" panose="020B0503020204020204" pitchFamily="34" charset="-122"/>
              </a:rPr>
              <a:t>文件路径操作</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08   </a:t>
            </a:r>
            <a:r>
              <a:rPr lang="zh-CN" altLang="zh-CN" sz="2800" dirty="0" smtClean="0">
                <a:solidFill>
                  <a:schemeClr val="bg1"/>
                </a:solidFill>
                <a:latin typeface="Impact" panose="020B0806030902050204" pitchFamily="34" charset="0"/>
                <a:ea typeface="微软雅黑" panose="020B0503020204020204" pitchFamily="34" charset="-122"/>
              </a:rPr>
              <a:t>实</a:t>
            </a:r>
            <a:r>
              <a:rPr lang="zh-CN" altLang="zh-CN" sz="2800" dirty="0">
                <a:solidFill>
                  <a:schemeClr val="bg1"/>
                </a:solidFill>
                <a:latin typeface="Impact" panose="020B0806030902050204" pitchFamily="34" charset="0"/>
                <a:ea typeface="微软雅黑" panose="020B0503020204020204" pitchFamily="34" charset="-122"/>
              </a:rPr>
              <a:t>例</a:t>
            </a:r>
            <a:r>
              <a:rPr lang="en-US" altLang="zh-CN" sz="2800" dirty="0">
                <a:solidFill>
                  <a:schemeClr val="bg1"/>
                </a:solidFill>
                <a:latin typeface="Impact" panose="020B0806030902050204" pitchFamily="34" charset="0"/>
                <a:ea typeface="微软雅黑" panose="020B0503020204020204" pitchFamily="34" charset="-122"/>
              </a:rPr>
              <a:t>3</a:t>
            </a:r>
            <a:r>
              <a:rPr lang="zh-CN" altLang="zh-CN" sz="2800" dirty="0">
                <a:solidFill>
                  <a:schemeClr val="bg1"/>
                </a:solidFill>
                <a:latin typeface="Impact" panose="020B0806030902050204" pitchFamily="34" charset="0"/>
                <a:ea typeface="微软雅黑" panose="020B0503020204020204" pitchFamily="34" charset="-122"/>
              </a:rPr>
              <a:t>：用户登录</a:t>
            </a:r>
            <a:endParaRPr lang="zh-CN" altLang="en-US" sz="2800" dirty="0">
              <a:solidFill>
                <a:schemeClr val="bg1"/>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3</a:t>
            </a:r>
            <a:r>
              <a:rPr lang="zh-CN" altLang="zh-CN" sz="4000" dirty="0">
                <a:solidFill>
                  <a:srgbClr val="1353A2"/>
                </a:solidFill>
                <a:latin typeface="微软雅黑" panose="020B0503020204020204" pitchFamily="34" charset="-122"/>
                <a:ea typeface="微软雅黑" panose="020B0503020204020204" pitchFamily="34" charset="-122"/>
              </a:rPr>
              <a:t>：用户登录</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9" name="矩形 2"/>
          <p:cNvSpPr>
            <a:spLocks noChangeArrowheads="1"/>
          </p:cNvSpPr>
          <p:nvPr/>
        </p:nvSpPr>
        <p:spPr bwMode="auto">
          <a:xfrm>
            <a:off x="577850" y="1320800"/>
            <a:ext cx="11032260"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登录系统通常分为普通用户与管理员权限，在用户登录系统时，可以根据自身权限进行选择登录。</a:t>
            </a:r>
            <a:endParaRPr lang="zh-CN" altLang="zh-CN" sz="44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2802708" y="5724448"/>
            <a:ext cx="1266693" cy="523220"/>
          </a:xfrm>
          <a:prstGeom prst="rect">
            <a:avLst/>
          </a:prstGeom>
          <a:noFill/>
        </p:spPr>
        <p:txBody>
          <a:bodyPr wrap="none" rtlCol="0">
            <a:spAutoFit/>
          </a:bodyPr>
          <a:lstStyle/>
          <a:p>
            <a:r>
              <a:rPr lang="zh-CN" altLang="en-US" sz="2800" b="1" dirty="0" smtClean="0">
                <a:solidFill>
                  <a:srgbClr val="FF0000"/>
                </a:solidFill>
                <a:latin typeface="宋体" panose="02010600030101010101" pitchFamily="2" charset="-122"/>
              </a:rPr>
              <a:t>管理员</a:t>
            </a:r>
            <a:endParaRPr lang="zh-CN" altLang="en-US" sz="2800" b="1" dirty="0">
              <a:solidFill>
                <a:srgbClr val="FF0000"/>
              </a:solidFill>
              <a:latin typeface="宋体" panose="02010600030101010101" pitchFamily="2" charset="-122"/>
            </a:endParaRPr>
          </a:p>
        </p:txBody>
      </p:sp>
      <p:pic>
        <p:nvPicPr>
          <p:cNvPr id="13314" name="Picture 2" descr="C:\Users\admin\Desktop\微信图片_20190703155503.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b="14843"/>
          <a:stretch>
            <a:fillRect/>
          </a:stretch>
        </p:blipFill>
        <p:spPr bwMode="auto">
          <a:xfrm>
            <a:off x="2989053" y="4391890"/>
            <a:ext cx="894004" cy="11677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330901" y="5724448"/>
            <a:ext cx="906017" cy="523220"/>
          </a:xfrm>
          <a:prstGeom prst="rect">
            <a:avLst/>
          </a:prstGeom>
          <a:noFill/>
        </p:spPr>
        <p:txBody>
          <a:bodyPr wrap="none" rtlCol="0">
            <a:spAutoFit/>
          </a:bodyPr>
          <a:lstStyle/>
          <a:p>
            <a:r>
              <a:rPr lang="zh-CN" altLang="en-US" sz="2800" b="1" dirty="0" smtClean="0">
                <a:solidFill>
                  <a:srgbClr val="FF0000"/>
                </a:solidFill>
                <a:latin typeface="宋体" panose="02010600030101010101" pitchFamily="2" charset="-122"/>
              </a:rPr>
              <a:t>用户</a:t>
            </a:r>
            <a:endParaRPr lang="zh-CN" altLang="en-US" sz="2800" b="1" dirty="0">
              <a:solidFill>
                <a:srgbClr val="FF0000"/>
              </a:solidFill>
              <a:latin typeface="宋体" panose="02010600030101010101" pitchFamily="2" charset="-122"/>
            </a:endParaRPr>
          </a:p>
        </p:txBody>
      </p:sp>
      <p:pic>
        <p:nvPicPr>
          <p:cNvPr id="13315" name="Picture 3" descr="C:\Users\admin\Desktop\微信图片_20190703155503 - 副本.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176"/>
          <a:stretch>
            <a:fillRect/>
          </a:stretch>
        </p:blipFill>
        <p:spPr bwMode="auto">
          <a:xfrm>
            <a:off x="8330901" y="4391890"/>
            <a:ext cx="906017" cy="1220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3</a:t>
            </a:r>
            <a:r>
              <a:rPr lang="zh-CN" altLang="zh-CN" sz="4000" dirty="0">
                <a:solidFill>
                  <a:srgbClr val="1353A2"/>
                </a:solidFill>
                <a:latin typeface="微软雅黑" panose="020B0503020204020204" pitchFamily="34" charset="-122"/>
                <a:ea typeface="微软雅黑" panose="020B0503020204020204" pitchFamily="34" charset="-122"/>
              </a:rPr>
              <a:t>：用户登录</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10"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anose="020B0503020204020204" pitchFamily="34" charset="-122"/>
                <a:ea typeface="微软雅黑" panose="020B0503020204020204" pitchFamily="34" charset="-122"/>
              </a:rPr>
              <a:t>本实例要求实现一个用户登录的程序，该程序分为管理员用户与普通用</a:t>
            </a:r>
            <a:r>
              <a:rPr lang="zh-CN" altLang="zh-CN" sz="3600" dirty="0" smtClean="0">
                <a:latin typeface="微软雅黑" panose="020B0503020204020204" pitchFamily="34" charset="-122"/>
                <a:ea typeface="微软雅黑" panose="020B0503020204020204" pitchFamily="34" charset="-122"/>
              </a:rPr>
              <a:t>户</a:t>
            </a:r>
            <a:r>
              <a:rPr lang="zh-CN" altLang="en-US" sz="3600" dirty="0">
                <a:latin typeface="微软雅黑" panose="020B0503020204020204" pitchFamily="34" charset="-122"/>
                <a:ea typeface="微软雅黑" panose="020B0503020204020204" pitchFamily="34" charset="-122"/>
              </a:rPr>
              <a:t>。</a:t>
            </a:r>
            <a:endParaRPr lang="zh-CN" altLang="zh-CN"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anose="020B0604020202020204" pitchFamily="34" charset="0"/>
              <a:buChar char="•"/>
            </a:pPr>
            <a:r>
              <a:rPr lang="zh-CN" altLang="zh-CN" sz="2800" dirty="0">
                <a:solidFill>
                  <a:srgbClr val="1353A2"/>
                </a:solidFill>
                <a:latin typeface="微软雅黑" panose="020B0503020204020204" pitchFamily="34" charset="-122"/>
                <a:ea typeface="微软雅黑" panose="020B0503020204020204" pitchFamily="34" charset="-122"/>
              </a:rPr>
              <a:t>本章主要讲解了</a:t>
            </a:r>
            <a:r>
              <a:rPr lang="en-US" altLang="zh-CN" sz="2800" dirty="0">
                <a:solidFill>
                  <a:srgbClr val="1353A2"/>
                </a:solidFill>
                <a:latin typeface="微软雅黑" panose="020B0503020204020204" pitchFamily="34" charset="-122"/>
                <a:ea typeface="微软雅黑" panose="020B0503020204020204" pitchFamily="34" charset="-122"/>
              </a:rPr>
              <a:t>Python</a:t>
            </a:r>
            <a:r>
              <a:rPr lang="zh-CN" altLang="zh-CN" sz="2800" dirty="0">
                <a:solidFill>
                  <a:srgbClr val="1353A2"/>
                </a:solidFill>
                <a:latin typeface="微软雅黑" panose="020B0503020204020204" pitchFamily="34" charset="-122"/>
                <a:ea typeface="微软雅黑" panose="020B0503020204020204" pitchFamily="34" charset="-122"/>
              </a:rPr>
              <a:t>中文件和路径的操作，包括</a:t>
            </a:r>
            <a:r>
              <a:rPr lang="zh-CN" altLang="zh-CN" sz="2800" dirty="0">
                <a:solidFill>
                  <a:srgbClr val="FF0000"/>
                </a:solidFill>
                <a:latin typeface="微软雅黑" panose="020B0503020204020204" pitchFamily="34" charset="-122"/>
                <a:ea typeface="微软雅黑" panose="020B0503020204020204" pitchFamily="34" charset="-122"/>
              </a:rPr>
              <a:t>文件的打开与关闭</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文件的读写</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文件的定位读取</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文件的拷贝与重命名</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获取当前路径</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检测路径有效性</a:t>
            </a:r>
            <a:r>
              <a:rPr lang="zh-CN" altLang="zh-CN" sz="2800" dirty="0">
                <a:solidFill>
                  <a:srgbClr val="1353A2"/>
                </a:solidFill>
                <a:latin typeface="微软雅黑" panose="020B0503020204020204" pitchFamily="34" charset="-122"/>
                <a:ea typeface="微软雅黑" panose="020B0503020204020204" pitchFamily="34" charset="-122"/>
              </a:rPr>
              <a:t>等。</a:t>
            </a:r>
            <a:endParaRPr lang="en-US" altLang="zh-CN" sz="2800" dirty="0">
              <a:solidFill>
                <a:srgbClr val="1353A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endParaRPr lang="en-US" altLang="zh-CN" sz="2800" dirty="0">
              <a:solidFill>
                <a:srgbClr val="1353A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zh-CN" sz="2800" dirty="0">
                <a:solidFill>
                  <a:srgbClr val="1353A2"/>
                </a:solidFill>
                <a:latin typeface="微软雅黑" panose="020B0503020204020204" pitchFamily="34" charset="-122"/>
                <a:ea typeface="微软雅黑" panose="020B0503020204020204" pitchFamily="34" charset="-122"/>
              </a:rPr>
              <a:t>通过本章的学习，读者应具备文件与路径操作的基础知识，能在实际开发中熟练地操作文件。</a:t>
            </a:r>
            <a:endParaRPr lang="zh-CN" altLang="zh-CN" sz="2800" dirty="0">
              <a:solidFill>
                <a:srgbClr val="1353A2"/>
              </a:solidFill>
              <a:latin typeface="微软雅黑" panose="020B0503020204020204" pitchFamily="34" charset="-122"/>
              <a:ea typeface="微软雅黑" panose="020B0503020204020204"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pitchFamily="34" charset="-122"/>
                <a:ea typeface="微软雅黑" panose="020B0503020204020204" pitchFamily="34" charset="-122"/>
                <a:sym typeface="+mn-ea"/>
              </a:rPr>
              <a:t>本章小结</a:t>
            </a:r>
            <a:endParaRPr lang="zh-CN" altLang="zh-CN" sz="4000" dirty="0">
              <a:solidFill>
                <a:srgbClr val="1353A2"/>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288030" y="1351280"/>
            <a:ext cx="5593715" cy="7683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打开文件</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1111250" y="3383668"/>
            <a:ext cx="99695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zh-CN" sz="3600" dirty="0">
                <a:latin typeface="黑体" panose="02010609060101010101" pitchFamily="49" charset="-122"/>
                <a:ea typeface="黑体" panose="02010609060101010101" pitchFamily="49" charset="-122"/>
              </a:rPr>
              <a:t>计算机中的</a:t>
            </a:r>
            <a:r>
              <a:rPr lang="zh-CN" altLang="zh-CN" sz="3600" dirty="0">
                <a:solidFill>
                  <a:srgbClr val="FF0000"/>
                </a:solidFill>
                <a:latin typeface="黑体" panose="02010609060101010101" pitchFamily="49" charset="-122"/>
                <a:ea typeface="黑体" panose="02010609060101010101" pitchFamily="49" charset="-122"/>
              </a:rPr>
              <a:t>文件</a:t>
            </a:r>
            <a:r>
              <a:rPr lang="zh-CN" altLang="zh-CN" sz="3600" dirty="0">
                <a:latin typeface="黑体" panose="02010609060101010101" pitchFamily="49" charset="-122"/>
                <a:ea typeface="黑体" panose="02010609060101010101" pitchFamily="49" charset="-122"/>
              </a:rPr>
              <a:t>能够持久保存程序运行时产生的数据。</a:t>
            </a:r>
            <a:endParaRPr lang="zh-CN" altLang="zh-CN" sz="3600" dirty="0">
              <a:latin typeface="黑体" panose="02010609060101010101" pitchFamily="49" charset="-122"/>
              <a:ea typeface="黑体" panose="02010609060101010101" pitchFamily="49" charset="-122"/>
            </a:endParaRPr>
          </a:p>
        </p:txBody>
      </p:sp>
      <p:sp>
        <p:nvSpPr>
          <p:cNvPr id="9" name="矩形 8"/>
          <p:cNvSpPr/>
          <p:nvPr/>
        </p:nvSpPr>
        <p:spPr>
          <a:xfrm>
            <a:off x="682625" y="2758194"/>
            <a:ext cx="10817225" cy="22934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0" name="矩形 2"/>
          <p:cNvSpPr>
            <a:spLocks noChangeArrowheads="1"/>
          </p:cNvSpPr>
          <p:nvPr/>
        </p:nvSpPr>
        <p:spPr bwMode="auto">
          <a:xfrm>
            <a:off x="5095875" y="2375605"/>
            <a:ext cx="2000250" cy="768350"/>
          </a:xfrm>
          <a:prstGeom prst="rect">
            <a:avLst/>
          </a:prstGeom>
          <a:solidFill>
            <a:srgbClr val="1369B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4400" b="1">
                <a:solidFill>
                  <a:schemeClr val="bg1"/>
                </a:solidFill>
                <a:latin typeface="微软雅黑" panose="020B0503020204020204" pitchFamily="34" charset="-122"/>
                <a:ea typeface="微软雅黑" panose="020B0503020204020204" pitchFamily="34" charset="-122"/>
              </a:rPr>
              <a:t>结 论 </a:t>
            </a:r>
            <a:endParaRPr lang="zh-CN" altLang="zh-CN" sz="4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打开文件</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open()</a:t>
            </a:r>
            <a:r>
              <a:rPr lang="zh-CN" altLang="zh-CN" sz="4400" dirty="0">
                <a:latin typeface="微软雅黑" panose="020B0503020204020204" pitchFamily="34" charset="-122"/>
                <a:ea typeface="微软雅黑" panose="020B0503020204020204" pitchFamily="34" charset="-122"/>
              </a:rPr>
              <a:t>函数用于打开文件，该函数调用成功会返回一个文件对</a:t>
            </a:r>
            <a:r>
              <a:rPr lang="zh-CN" altLang="zh-CN" sz="4400" dirty="0" smtClean="0">
                <a:latin typeface="微软雅黑" panose="020B0503020204020204" pitchFamily="34" charset="-122"/>
                <a:ea typeface="微软雅黑" panose="020B0503020204020204" pitchFamily="34" charset="-122"/>
              </a:rPr>
              <a:t>象</a:t>
            </a:r>
            <a:r>
              <a:rPr lang="zh-CN" altLang="en-US" sz="4400" dirty="0" smtClean="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7" name="矩形 6"/>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1" name="文本框 2"/>
          <p:cNvSpPr txBox="1">
            <a:spLocks noChangeArrowheads="1"/>
          </p:cNvSpPr>
          <p:nvPr/>
        </p:nvSpPr>
        <p:spPr bwMode="auto">
          <a:xfrm>
            <a:off x="2747481" y="3416839"/>
            <a:ext cx="68951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600" dirty="0">
                <a:latin typeface="Times New Roman" panose="02020603050405020304" pitchFamily="18" charset="0"/>
              </a:rPr>
              <a:t>open(file, mode='r', encoding=None)</a:t>
            </a:r>
            <a:endParaRPr lang="zh-CN" altLang="zh-CN" sz="3600" dirty="0">
              <a:latin typeface="Times New Roman" panose="02020603050405020304" pitchFamily="18" charset="0"/>
            </a:endParaRPr>
          </a:p>
        </p:txBody>
      </p:sp>
      <p:sp>
        <p:nvSpPr>
          <p:cNvPr id="12" name="矩形 2"/>
          <p:cNvSpPr>
            <a:spLocks noChangeArrowheads="1"/>
          </p:cNvSpPr>
          <p:nvPr/>
        </p:nvSpPr>
        <p:spPr bwMode="auto">
          <a:xfrm>
            <a:off x="2161312" y="4425150"/>
            <a:ext cx="8063345"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Ø"/>
            </a:pPr>
            <a:r>
              <a:rPr lang="en-US" altLang="zh-CN" sz="3200" dirty="0">
                <a:latin typeface="楷体" panose="02010609060101010101" pitchFamily="49" charset="-122"/>
                <a:ea typeface="楷体" panose="02010609060101010101" pitchFamily="49" charset="-122"/>
              </a:rPr>
              <a:t> file</a:t>
            </a:r>
            <a:r>
              <a:rPr lang="zh-CN" altLang="en-US" sz="3200" dirty="0">
                <a:latin typeface="楷体" panose="02010609060101010101" pitchFamily="49" charset="-122"/>
                <a:ea typeface="楷体" panose="02010609060101010101" pitchFamily="49" charset="-122"/>
              </a:rPr>
              <a:t>：表示</a:t>
            </a:r>
            <a:r>
              <a:rPr lang="zh-CN" altLang="zh-CN" sz="3200" dirty="0">
                <a:latin typeface="楷体" panose="02010609060101010101" pitchFamily="49" charset="-122"/>
                <a:ea typeface="楷体" panose="02010609060101010101" pitchFamily="49" charset="-122"/>
              </a:rPr>
              <a:t>待打开文件的文件名</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Ø"/>
            </a:pPr>
            <a:r>
              <a:rPr lang="en-US" altLang="zh-CN" sz="3200" dirty="0">
                <a:latin typeface="楷体" panose="02010609060101010101" pitchFamily="49" charset="-122"/>
                <a:ea typeface="楷体" panose="02010609060101010101" pitchFamily="49" charset="-122"/>
              </a:rPr>
              <a:t> encoding</a:t>
            </a:r>
            <a:r>
              <a:rPr lang="zh-CN" altLang="en-US" sz="3200" dirty="0">
                <a:latin typeface="楷体" panose="02010609060101010101" pitchFamily="49" charset="-122"/>
                <a:ea typeface="楷体" panose="02010609060101010101" pitchFamily="49" charset="-122"/>
              </a:rPr>
              <a:t>：表示文件的编码格式</a:t>
            </a:r>
            <a:r>
              <a:rPr lang="zh-CN" altLang="zh-CN"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Ø"/>
            </a:pPr>
            <a:r>
              <a:rPr lang="en-US" altLang="zh-CN" sz="3200" dirty="0">
                <a:latin typeface="楷体" panose="02010609060101010101" pitchFamily="49" charset="-122"/>
                <a:ea typeface="楷体" panose="02010609060101010101" pitchFamily="49" charset="-122"/>
              </a:rPr>
              <a:t> mode</a:t>
            </a:r>
            <a:r>
              <a:rPr lang="zh-CN" altLang="en-US" sz="3200" dirty="0">
                <a:latin typeface="楷体" panose="02010609060101010101" pitchFamily="49" charset="-122"/>
                <a:ea typeface="楷体" panose="02010609060101010101" pitchFamily="49" charset="-122"/>
              </a:rPr>
              <a:t>：表示文件的打开模式。</a:t>
            </a:r>
            <a:endParaRPr lang="zh-CN" altLang="en-US"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打开文件</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常用</a:t>
            </a:r>
            <a:r>
              <a:rPr lang="zh-CN" altLang="en-US" sz="4400" dirty="0">
                <a:latin typeface="微软雅黑" panose="020B0503020204020204" pitchFamily="34" charset="-122"/>
                <a:ea typeface="微软雅黑" panose="020B0503020204020204" pitchFamily="34" charset="-122"/>
              </a:rPr>
              <a:t>的文件打开</a:t>
            </a:r>
            <a:r>
              <a:rPr lang="zh-CN" altLang="zh-CN" sz="4400" dirty="0">
                <a:latin typeface="微软雅黑" panose="020B0503020204020204" pitchFamily="34" charset="-122"/>
                <a:ea typeface="微软雅黑" panose="020B0503020204020204" pitchFamily="34" charset="-122"/>
              </a:rPr>
              <a:t>模式有</a:t>
            </a:r>
            <a:r>
              <a:rPr lang="en-US" altLang="zh-CN" sz="4400" dirty="0">
                <a:latin typeface="微软雅黑" panose="020B0503020204020204" pitchFamily="34" charset="-122"/>
                <a:ea typeface="微软雅黑" panose="020B0503020204020204" pitchFamily="34" charset="-122"/>
              </a:rPr>
              <a:t>r</a:t>
            </a:r>
            <a:r>
              <a:rPr lang="zh-CN" altLang="zh-CN" sz="4400" dirty="0">
                <a:latin typeface="微软雅黑" panose="020B0503020204020204" pitchFamily="34" charset="-122"/>
                <a:ea typeface="微软雅黑" panose="020B0503020204020204" pitchFamily="34" charset="-122"/>
              </a:rPr>
              <a:t>、</a:t>
            </a:r>
            <a:r>
              <a:rPr lang="en-US" altLang="zh-CN" sz="4400" dirty="0">
                <a:latin typeface="微软雅黑" panose="020B0503020204020204" pitchFamily="34" charset="-122"/>
                <a:ea typeface="微软雅黑" panose="020B0503020204020204" pitchFamily="34" charset="-122"/>
              </a:rPr>
              <a:t>w</a:t>
            </a:r>
            <a:r>
              <a:rPr lang="zh-CN" altLang="zh-CN" sz="4400" dirty="0">
                <a:latin typeface="微软雅黑" panose="020B0503020204020204" pitchFamily="34" charset="-122"/>
                <a:ea typeface="微软雅黑" panose="020B0503020204020204" pitchFamily="34" charset="-122"/>
              </a:rPr>
              <a:t>、</a:t>
            </a:r>
            <a:r>
              <a:rPr lang="en-US" altLang="zh-CN" sz="4400" dirty="0">
                <a:latin typeface="微软雅黑" panose="020B0503020204020204" pitchFamily="34" charset="-122"/>
                <a:ea typeface="微软雅黑" panose="020B0503020204020204" pitchFamily="34" charset="-122"/>
              </a:rPr>
              <a:t>a</a:t>
            </a:r>
            <a:r>
              <a:rPr lang="zh-CN" altLang="zh-CN" sz="4400" dirty="0">
                <a:latin typeface="微软雅黑" panose="020B0503020204020204" pitchFamily="34" charset="-122"/>
                <a:ea typeface="微软雅黑" panose="020B0503020204020204" pitchFamily="34" charset="-122"/>
              </a:rPr>
              <a:t>、</a:t>
            </a:r>
            <a:r>
              <a:rPr lang="en-US" altLang="zh-CN" sz="4400" dirty="0">
                <a:latin typeface="微软雅黑" panose="020B0503020204020204" pitchFamily="34" charset="-122"/>
                <a:ea typeface="微软雅黑" panose="020B0503020204020204" pitchFamily="34" charset="-122"/>
              </a:rPr>
              <a:t>b</a:t>
            </a:r>
            <a:r>
              <a:rPr lang="zh-CN" altLang="zh-CN" sz="4400" dirty="0">
                <a:latin typeface="微软雅黑" panose="020B0503020204020204" pitchFamily="34" charset="-122"/>
                <a:ea typeface="微软雅黑" panose="020B0503020204020204" pitchFamily="34" charset="-122"/>
              </a:rPr>
              <a:t>、</a:t>
            </a:r>
            <a:r>
              <a:rPr lang="en-US" altLang="zh-CN" sz="4400" dirty="0">
                <a:latin typeface="微软雅黑" panose="020B0503020204020204" pitchFamily="34" charset="-122"/>
                <a:ea typeface="微软雅黑" panose="020B0503020204020204" pitchFamily="34" charset="-122"/>
              </a:rPr>
              <a:t>+</a:t>
            </a:r>
            <a:r>
              <a:rPr lang="zh-CN" altLang="zh-CN" sz="4400" dirty="0">
                <a:latin typeface="微软雅黑" panose="020B0503020204020204" pitchFamily="34" charset="-122"/>
                <a:ea typeface="微软雅黑" panose="020B0503020204020204" pitchFamily="34" charset="-122"/>
              </a:rPr>
              <a:t>，这些模式的含义分别如下：</a:t>
            </a:r>
            <a:endParaRPr lang="zh-CN" altLang="en-US" sz="4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990436" y="3227339"/>
          <a:ext cx="8128000" cy="2560320"/>
        </p:xfrm>
        <a:graphic>
          <a:graphicData uri="http://schemas.openxmlformats.org/drawingml/2006/table">
            <a:tbl>
              <a:tblPr firstRow="1" bandRow="1">
                <a:tableStyleId>{2D5ABB26-0587-4C30-8999-92F81FD0307C}</a:tableStyleId>
              </a:tblPr>
              <a:tblGrid>
                <a:gridCol w="2470727"/>
                <a:gridCol w="5657273"/>
              </a:tblGrid>
              <a:tr h="370840">
                <a:tc>
                  <a:txBody>
                    <a:bodyPr/>
                    <a:lstStyle/>
                    <a:p>
                      <a:pPr algn="ctr"/>
                      <a:r>
                        <a:rPr lang="zh-CN" altLang="en-US" sz="2200" b="1" dirty="0" smtClean="0">
                          <a:latin typeface="宋体" panose="02010600030101010101" pitchFamily="2" charset="-122"/>
                          <a:ea typeface="宋体" panose="02010600030101010101" pitchFamily="2" charset="-122"/>
                        </a:rPr>
                        <a:t>文件打开模式</a:t>
                      </a:r>
                      <a:endParaRPr lang="zh-CN" altLang="en-US" sz="2200" b="1"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2200" b="1" dirty="0" smtClean="0">
                          <a:latin typeface="宋体" panose="02010600030101010101" pitchFamily="2" charset="-122"/>
                          <a:ea typeface="宋体" panose="02010600030101010101" pitchFamily="2" charset="-122"/>
                        </a:rPr>
                        <a:t>含义</a:t>
                      </a:r>
                      <a:endParaRPr lang="zh-CN" altLang="en-US" sz="2200" b="1"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70840">
                <a:tc>
                  <a:txBody>
                    <a:bodyPr/>
                    <a:lstStyle/>
                    <a:p>
                      <a:pPr algn="ct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以只读的方式打开文件，默认值。</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以只写的方式打开文件。</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以追加的方式打开文件。</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以二进制方式打开文件。</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以更新的方式打开文件。</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b6893a22-73bb-4c1d-ae3f-2ed56d56440c}"/>
</p:tagLst>
</file>

<file path=ppt/tags/tag2.xml><?xml version="1.0" encoding="utf-8"?>
<p:tagLst xmlns:p="http://schemas.openxmlformats.org/presentationml/2006/main">
  <p:tag name="KSO_WM_UNIT_PLACING_PICTURE_USER_VIEWPORT" val="{&quot;height&quot;:4880,&quot;width&quot;:7890}"/>
</p:tagLst>
</file>

<file path=ppt/tags/tag3.xml><?xml version="1.0" encoding="utf-8"?>
<p:tagLst xmlns:p="http://schemas.openxmlformats.org/presentationml/2006/main">
  <p:tag name="ISPRING_RESOURCE_PATHS_HASH_PRESENTER" val="ea80a9d51256bd765e9141f7b2d1242468caa7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6845</Words>
  <Application>WPS 演示</Application>
  <PresentationFormat>自定义</PresentationFormat>
  <Paragraphs>616</Paragraphs>
  <Slides>66</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3" baseType="lpstr">
      <vt:lpstr>Arial</vt:lpstr>
      <vt:lpstr>宋体</vt:lpstr>
      <vt:lpstr>Wingdings</vt:lpstr>
      <vt:lpstr>等线</vt:lpstr>
      <vt:lpstr>微软雅黑</vt:lpstr>
      <vt:lpstr>等线 Light</vt:lpstr>
      <vt:lpstr>Wingdings</vt:lpstr>
      <vt:lpstr>Times New Roman</vt:lpstr>
      <vt:lpstr>Impact</vt:lpstr>
      <vt:lpstr>黑体</vt:lpstr>
      <vt:lpstr>楷体</vt:lpstr>
      <vt:lpstr>Arial Unicode MS</vt:lpstr>
      <vt:lpstr>Calibri</vt:lpstr>
      <vt:lpstr>Malgun Gothic Semilight</vt:lpstr>
      <vt:lpstr>Courier New</vt:lpstr>
      <vt:lpstr>Office 主题​​</vt:lpstr>
      <vt:lpstr>Excel.Sheet.8</vt:lpstr>
      <vt:lpstr>第9章 文件与文件路径操作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文本文件读写</vt:lpstr>
      <vt:lpstr>文本文件读写</vt:lpstr>
      <vt:lpstr>文本文件读写</vt:lpstr>
      <vt:lpstr>文本文件读写</vt:lpstr>
      <vt:lpstr>PowerPoint 演示文稿</vt:lpstr>
      <vt:lpstr>PowerPoint 演示文稿</vt:lpstr>
      <vt:lpstr>PowerPoint 演示文稿</vt:lpstr>
      <vt:lpstr>PowerPoint 演示文稿</vt:lpstr>
      <vt:lpstr>文本文件的编码</vt:lpstr>
      <vt:lpstr>文本文件的编码</vt:lpstr>
      <vt:lpstr>python程序的编码</vt:lpstr>
      <vt:lpstr>文本文件的编码</vt:lpstr>
      <vt:lpstr>文本文件的编码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小张同学</cp:lastModifiedBy>
  <cp:revision>3553</cp:revision>
  <dcterms:created xsi:type="dcterms:W3CDTF">2016-08-25T05:35:00Z</dcterms:created>
  <dcterms:modified xsi:type="dcterms:W3CDTF">2022-04-30T07:32:35Z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y fmtid="{D5CDD505-2E9C-101B-9397-08002B2CF9AE}" pid="3" name="ICV">
    <vt:lpwstr>696CBE985D6743888A118E2CB69916D7</vt:lpwstr>
  </property>
</Properties>
</file>