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9" r:id="rId2"/>
    <p:sldId id="273" r:id="rId3"/>
    <p:sldId id="274" r:id="rId4"/>
    <p:sldId id="272" r:id="rId5"/>
    <p:sldId id="258" r:id="rId6"/>
    <p:sldId id="259" r:id="rId7"/>
    <p:sldId id="275" r:id="rId8"/>
    <p:sldId id="261" r:id="rId9"/>
    <p:sldId id="262" r:id="rId10"/>
    <p:sldId id="264" r:id="rId11"/>
    <p:sldId id="260" r:id="rId12"/>
    <p:sldId id="276" r:id="rId13"/>
    <p:sldId id="265" r:id="rId14"/>
    <p:sldId id="277"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19DA60-088C-48B4-9188-5D99CDB9F83A}">
          <p14:sldIdLst>
            <p14:sldId id="269"/>
            <p14:sldId id="273"/>
            <p14:sldId id="274"/>
            <p14:sldId id="272"/>
            <p14:sldId id="258"/>
            <p14:sldId id="259"/>
            <p14:sldId id="275"/>
            <p14:sldId id="261"/>
            <p14:sldId id="262"/>
            <p14:sldId id="264"/>
            <p14:sldId id="260"/>
            <p14:sldId id="276"/>
            <p14:sldId id="265"/>
            <p14:sldId id="277"/>
            <p14:sldId id="266"/>
            <p14:sldId id="267"/>
            <p14:sldId id="268"/>
          </p14:sldIdLst>
        </p14:section>
        <p14:section name="Untitled Section" id="{9D297F6C-FEA9-432D-A05C-8534B8BF79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ABC55-47FD-47C3-830E-674361A7E601}" type="datetimeFigureOut">
              <a:rPr lang="en-US" smtClean="0"/>
              <a:t>6/1/2015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6C03C-9468-45E8-8C19-913EFE31D682}" type="slidenum">
              <a:rPr lang="en-US" smtClean="0"/>
              <a:t>‹#›</a:t>
            </a:fld>
            <a:endParaRPr lang="en-US"/>
          </a:p>
        </p:txBody>
      </p:sp>
    </p:spTree>
    <p:extLst>
      <p:ext uri="{BB962C8B-B14F-4D97-AF65-F5344CB8AC3E}">
        <p14:creationId xmlns:p14="http://schemas.microsoft.com/office/powerpoint/2010/main" val="1047756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91E2A7-9E0D-437E-86AB-7B8A1C699748}"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73303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91E2A7-9E0D-437E-86AB-7B8A1C699748}"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3064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91E2A7-9E0D-437E-86AB-7B8A1C699748}"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238835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91E2A7-9E0D-437E-86AB-7B8A1C699748}"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277861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1E2A7-9E0D-437E-86AB-7B8A1C699748}"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417022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91E2A7-9E0D-437E-86AB-7B8A1C699748}"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384974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91E2A7-9E0D-437E-86AB-7B8A1C699748}" type="datetimeFigureOut">
              <a:rPr lang="en-US" smtClean="0"/>
              <a:t>6/1/2015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30702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91E2A7-9E0D-437E-86AB-7B8A1C699748}" type="datetimeFigureOut">
              <a:rPr lang="en-US" smtClean="0"/>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400290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1E2A7-9E0D-437E-86AB-7B8A1C699748}" type="datetimeFigureOut">
              <a:rPr lang="en-US" smtClean="0"/>
              <a:t>6/1/2015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64746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1E2A7-9E0D-437E-86AB-7B8A1C699748}"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298010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1E2A7-9E0D-437E-86AB-7B8A1C699748}"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D7631-E4C3-46DD-8832-1DE76891DB2F}" type="slidenum">
              <a:rPr lang="en-US" smtClean="0"/>
              <a:t>‹#›</a:t>
            </a:fld>
            <a:endParaRPr lang="en-US"/>
          </a:p>
        </p:txBody>
      </p:sp>
    </p:spTree>
    <p:extLst>
      <p:ext uri="{BB962C8B-B14F-4D97-AF65-F5344CB8AC3E}">
        <p14:creationId xmlns:p14="http://schemas.microsoft.com/office/powerpoint/2010/main" val="25135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1E2A7-9E0D-437E-86AB-7B8A1C699748}" type="datetimeFigureOut">
              <a:rPr lang="en-US" smtClean="0"/>
              <a:t>6/1/2015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D7631-E4C3-46DD-8832-1DE76891DB2F}" type="slidenum">
              <a:rPr lang="en-US" smtClean="0"/>
              <a:t>‹#›</a:t>
            </a:fld>
            <a:endParaRPr lang="en-US"/>
          </a:p>
        </p:txBody>
      </p:sp>
    </p:spTree>
    <p:extLst>
      <p:ext uri="{BB962C8B-B14F-4D97-AF65-F5344CB8AC3E}">
        <p14:creationId xmlns:p14="http://schemas.microsoft.com/office/powerpoint/2010/main" val="327363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4108056" y="5317802"/>
            <a:ext cx="964223" cy="1371600"/>
            <a:chOff x="10522033" y="2724221"/>
            <a:chExt cx="1609725" cy="2289823"/>
          </a:xfrm>
        </p:grpSpPr>
        <p:sp>
          <p:nvSpPr>
            <p:cNvPr id="7" name="Rounded Rectangle 6"/>
            <p:cNvSpPr/>
            <p:nvPr/>
          </p:nvSpPr>
          <p:spPr>
            <a:xfrm>
              <a:off x="10522033" y="3020706"/>
              <a:ext cx="1609725" cy="199333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nut 7"/>
            <p:cNvSpPr/>
            <p:nvPr/>
          </p:nvSpPr>
          <p:spPr>
            <a:xfrm>
              <a:off x="11222930" y="2724221"/>
              <a:ext cx="247110" cy="256104"/>
            </a:xfrm>
            <a:prstGeom prst="donut">
              <a:avLst>
                <a:gd name="adj" fmla="val 2023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p:nvPicPr>
          <p:blipFill>
            <a:blip r:embed="rId2"/>
            <a:stretch>
              <a:fillRect/>
            </a:stretch>
          </p:blipFill>
          <p:spPr>
            <a:xfrm>
              <a:off x="10641095" y="3205092"/>
              <a:ext cx="1371600" cy="1631887"/>
            </a:xfrm>
            <a:prstGeom prst="rect">
              <a:avLst/>
            </a:prstGeom>
          </p:spPr>
        </p:pic>
        <p:sp>
          <p:nvSpPr>
            <p:cNvPr id="10" name="Isosceles Triangle 9"/>
            <p:cNvSpPr/>
            <p:nvPr/>
          </p:nvSpPr>
          <p:spPr>
            <a:xfrm>
              <a:off x="11027398" y="2938438"/>
              <a:ext cx="638175" cy="338162"/>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11" name="Group 10"/>
          <p:cNvGrpSpPr>
            <a:grpSpLocks noChangeAspect="1"/>
          </p:cNvGrpSpPr>
          <p:nvPr/>
        </p:nvGrpSpPr>
        <p:grpSpPr>
          <a:xfrm>
            <a:off x="3010930" y="5317802"/>
            <a:ext cx="964223" cy="1371600"/>
            <a:chOff x="10522033" y="2724221"/>
            <a:chExt cx="1609725" cy="2289823"/>
          </a:xfrm>
        </p:grpSpPr>
        <p:sp>
          <p:nvSpPr>
            <p:cNvPr id="12" name="Rounded Rectangle 11"/>
            <p:cNvSpPr/>
            <p:nvPr/>
          </p:nvSpPr>
          <p:spPr>
            <a:xfrm>
              <a:off x="10522033" y="3020706"/>
              <a:ext cx="1609725" cy="199333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nut 12"/>
            <p:cNvSpPr/>
            <p:nvPr/>
          </p:nvSpPr>
          <p:spPr>
            <a:xfrm>
              <a:off x="11222930" y="2724221"/>
              <a:ext cx="247110" cy="256104"/>
            </a:xfrm>
            <a:prstGeom prst="donut">
              <a:avLst>
                <a:gd name="adj" fmla="val 2023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14" name="Picture 13"/>
            <p:cNvPicPr>
              <a:picLocks noChangeAspect="1"/>
            </p:cNvPicPr>
            <p:nvPr/>
          </p:nvPicPr>
          <p:blipFill>
            <a:blip r:embed="rId2"/>
            <a:stretch>
              <a:fillRect/>
            </a:stretch>
          </p:blipFill>
          <p:spPr>
            <a:xfrm>
              <a:off x="10641095" y="3205092"/>
              <a:ext cx="1371600" cy="1631887"/>
            </a:xfrm>
            <a:prstGeom prst="rect">
              <a:avLst/>
            </a:prstGeom>
          </p:spPr>
        </p:pic>
        <p:sp>
          <p:nvSpPr>
            <p:cNvPr id="15" name="Isosceles Triangle 14"/>
            <p:cNvSpPr/>
            <p:nvPr/>
          </p:nvSpPr>
          <p:spPr>
            <a:xfrm>
              <a:off x="11027398" y="2938438"/>
              <a:ext cx="638175" cy="338162"/>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16" name="Group 15"/>
          <p:cNvGrpSpPr>
            <a:grpSpLocks noChangeAspect="1"/>
          </p:cNvGrpSpPr>
          <p:nvPr/>
        </p:nvGrpSpPr>
        <p:grpSpPr>
          <a:xfrm>
            <a:off x="1901686" y="5317802"/>
            <a:ext cx="964223" cy="1371600"/>
            <a:chOff x="10522033" y="2724221"/>
            <a:chExt cx="1609725" cy="2289823"/>
          </a:xfrm>
        </p:grpSpPr>
        <p:sp>
          <p:nvSpPr>
            <p:cNvPr id="17" name="Rounded Rectangle 16"/>
            <p:cNvSpPr/>
            <p:nvPr/>
          </p:nvSpPr>
          <p:spPr>
            <a:xfrm>
              <a:off x="10522033" y="3020706"/>
              <a:ext cx="1609725" cy="199333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p:cNvSpPr/>
            <p:nvPr/>
          </p:nvSpPr>
          <p:spPr>
            <a:xfrm>
              <a:off x="11222930" y="2724221"/>
              <a:ext cx="247110" cy="256104"/>
            </a:xfrm>
            <a:prstGeom prst="donut">
              <a:avLst>
                <a:gd name="adj" fmla="val 2023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19" name="Picture 18"/>
            <p:cNvPicPr>
              <a:picLocks noChangeAspect="1"/>
            </p:cNvPicPr>
            <p:nvPr/>
          </p:nvPicPr>
          <p:blipFill>
            <a:blip r:embed="rId2"/>
            <a:stretch>
              <a:fillRect/>
            </a:stretch>
          </p:blipFill>
          <p:spPr>
            <a:xfrm>
              <a:off x="10641095" y="3205092"/>
              <a:ext cx="1371600" cy="1631887"/>
            </a:xfrm>
            <a:prstGeom prst="rect">
              <a:avLst/>
            </a:prstGeom>
          </p:spPr>
        </p:pic>
        <p:sp>
          <p:nvSpPr>
            <p:cNvPr id="20" name="Isosceles Triangle 19"/>
            <p:cNvSpPr/>
            <p:nvPr/>
          </p:nvSpPr>
          <p:spPr>
            <a:xfrm>
              <a:off x="11027398" y="2938438"/>
              <a:ext cx="638175" cy="338162"/>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562" y="2712325"/>
            <a:ext cx="1158898" cy="1128719"/>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7561" y="4092854"/>
            <a:ext cx="1158898" cy="113475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483" y="193007"/>
            <a:ext cx="6811200" cy="5124795"/>
          </a:xfrm>
          <a:prstGeom prst="rect">
            <a:avLst/>
          </a:prstGeom>
        </p:spPr>
      </p:pic>
      <p:sp>
        <p:nvSpPr>
          <p:cNvPr id="5" name="TextBox 4"/>
          <p:cNvSpPr txBox="1"/>
          <p:nvPr/>
        </p:nvSpPr>
        <p:spPr>
          <a:xfrm>
            <a:off x="8712679" y="353683"/>
            <a:ext cx="3375803" cy="5940088"/>
          </a:xfrm>
          <a:prstGeom prst="rect">
            <a:avLst/>
          </a:prstGeom>
          <a:noFill/>
        </p:spPr>
        <p:txBody>
          <a:bodyPr wrap="square" rtlCol="0">
            <a:spAutoFit/>
          </a:bodyPr>
          <a:lstStyle/>
          <a:p>
            <a:r>
              <a:rPr lang="en-US" sz="2400" b="1" u="sng" dirty="0" smtClean="0"/>
              <a:t>Supplies:</a:t>
            </a:r>
          </a:p>
          <a:p>
            <a:pPr marL="285750" indent="-285750">
              <a:buFont typeface="Wingdings" panose="05000000000000000000" pitchFamily="2" charset="2"/>
              <a:buChar char="q"/>
            </a:pPr>
            <a:r>
              <a:rPr lang="en-US" sz="1600" dirty="0" smtClean="0"/>
              <a:t>3’x4’ magnetic marker-board w/tray</a:t>
            </a:r>
          </a:p>
          <a:p>
            <a:pPr marL="285750" indent="-285750">
              <a:buFont typeface="Wingdings" panose="05000000000000000000" pitchFamily="2" charset="2"/>
              <a:buChar char="q"/>
            </a:pPr>
            <a:r>
              <a:rPr lang="en-US" sz="1600" dirty="0" smtClean="0"/>
              <a:t>1/4” black art tape (2RL)</a:t>
            </a:r>
          </a:p>
          <a:p>
            <a:pPr marL="285750" indent="-285750">
              <a:buFont typeface="Wingdings" panose="05000000000000000000" pitchFamily="2" charset="2"/>
              <a:buChar char="q"/>
            </a:pPr>
            <a:r>
              <a:rPr lang="en-US" sz="1600" dirty="0" smtClean="0"/>
              <a:t>1/8” black art tape (5RL)</a:t>
            </a:r>
          </a:p>
          <a:p>
            <a:pPr marL="285750" indent="-285750">
              <a:buFont typeface="Wingdings" panose="05000000000000000000" pitchFamily="2" charset="2"/>
              <a:buChar char="q"/>
            </a:pPr>
            <a:r>
              <a:rPr lang="en-US" sz="1600" dirty="0" smtClean="0"/>
              <a:t>Utility Knife</a:t>
            </a:r>
          </a:p>
          <a:p>
            <a:pPr marL="285750" indent="-285750">
              <a:buFont typeface="Wingdings" panose="05000000000000000000" pitchFamily="2" charset="2"/>
              <a:buChar char="q"/>
            </a:pPr>
            <a:r>
              <a:rPr lang="en-US" sz="1600" dirty="0" smtClean="0"/>
              <a:t>Scissors</a:t>
            </a:r>
          </a:p>
          <a:p>
            <a:pPr marL="285750" indent="-285750">
              <a:buFont typeface="Wingdings" panose="05000000000000000000" pitchFamily="2" charset="2"/>
              <a:buChar char="q"/>
            </a:pPr>
            <a:r>
              <a:rPr lang="en-US" sz="1600" dirty="0" smtClean="0"/>
              <a:t>Dry erase markers</a:t>
            </a:r>
          </a:p>
          <a:p>
            <a:pPr marL="285750" indent="-285750">
              <a:buFont typeface="Wingdings" panose="05000000000000000000" pitchFamily="2" charset="2"/>
              <a:buChar char="q"/>
            </a:pPr>
            <a:r>
              <a:rPr lang="en-US" sz="1600" dirty="0" smtClean="0"/>
              <a:t>Dry eraser</a:t>
            </a:r>
          </a:p>
          <a:p>
            <a:pPr marL="285750" indent="-285750">
              <a:buFont typeface="Wingdings" panose="05000000000000000000" pitchFamily="2" charset="2"/>
              <a:buChar char="q"/>
            </a:pPr>
            <a:r>
              <a:rPr lang="en-US" sz="1600" dirty="0" smtClean="0"/>
              <a:t>18” ruler or yardstick</a:t>
            </a:r>
          </a:p>
          <a:p>
            <a:pPr marL="285750" indent="-285750">
              <a:buFont typeface="Wingdings" panose="05000000000000000000" pitchFamily="2" charset="2"/>
              <a:buChar char="q"/>
            </a:pPr>
            <a:r>
              <a:rPr lang="en-US" sz="1600" dirty="0" smtClean="0"/>
              <a:t>Pre-laminated tags w/magnetic strips adhered</a:t>
            </a:r>
          </a:p>
          <a:p>
            <a:pPr marL="285750" indent="-285750">
              <a:buFont typeface="Wingdings" panose="05000000000000000000" pitchFamily="2" charset="2"/>
              <a:buChar char="q"/>
            </a:pPr>
            <a:r>
              <a:rPr lang="en-US" sz="1600" dirty="0" err="1" smtClean="0"/>
              <a:t>Docu</a:t>
            </a:r>
            <a:r>
              <a:rPr lang="en-US" sz="1600" dirty="0" smtClean="0"/>
              <a:t>-pockets (2)</a:t>
            </a:r>
          </a:p>
          <a:p>
            <a:pPr marL="285750" indent="-285750">
              <a:buFont typeface="Wingdings" panose="05000000000000000000" pitchFamily="2" charset="2"/>
              <a:buChar char="q"/>
            </a:pPr>
            <a:r>
              <a:rPr lang="en-US" sz="1600" dirty="0" smtClean="0"/>
              <a:t>Blue, Green, &amp; Purple clipboards (1EA per color)</a:t>
            </a:r>
          </a:p>
          <a:p>
            <a:pPr marL="285750" indent="-285750">
              <a:buFont typeface="Wingdings" panose="05000000000000000000" pitchFamily="2" charset="2"/>
              <a:buChar char="q"/>
            </a:pPr>
            <a:r>
              <a:rPr lang="en-US" sz="1600" dirty="0" smtClean="0"/>
              <a:t>Red &amp; Green Dots (20EA per color)</a:t>
            </a:r>
          </a:p>
          <a:p>
            <a:pPr marL="285750" indent="-285750">
              <a:buFont typeface="Wingdings" panose="05000000000000000000" pitchFamily="2" charset="2"/>
              <a:buChar char="q"/>
            </a:pPr>
            <a:r>
              <a:rPr lang="en-US" sz="1600" dirty="0" smtClean="0"/>
              <a:t>Magnetic Tape</a:t>
            </a:r>
          </a:p>
          <a:p>
            <a:pPr marL="285750" indent="-285750">
              <a:buFont typeface="Wingdings" panose="05000000000000000000" pitchFamily="2" charset="2"/>
              <a:buChar char="q"/>
            </a:pPr>
            <a:r>
              <a:rPr lang="en-US" sz="1600" dirty="0" smtClean="0"/>
              <a:t>3lb wire hooks (3)</a:t>
            </a:r>
          </a:p>
          <a:p>
            <a:pPr marL="285750" indent="-285750">
              <a:buFont typeface="Wingdings" panose="05000000000000000000" pitchFamily="2" charset="2"/>
              <a:buChar char="q"/>
            </a:pPr>
            <a:r>
              <a:rPr lang="en-US" sz="1600" dirty="0" smtClean="0"/>
              <a:t>Blank </a:t>
            </a:r>
            <a:r>
              <a:rPr lang="en-US" sz="1600" dirty="0" err="1" smtClean="0"/>
              <a:t>Gemba</a:t>
            </a:r>
            <a:r>
              <a:rPr lang="en-US" sz="1600" dirty="0" smtClean="0"/>
              <a:t> Audit Forms</a:t>
            </a:r>
          </a:p>
          <a:p>
            <a:r>
              <a:rPr lang="en-US" sz="1600" dirty="0" smtClean="0"/>
              <a:t>*See supplies &amp; equipment list for additional detail</a:t>
            </a:r>
          </a:p>
          <a:p>
            <a:pPr marL="285750" indent="-285750">
              <a:buFont typeface="Wingdings" panose="05000000000000000000" pitchFamily="2" charset="2"/>
              <a:buChar char="q"/>
            </a:pPr>
            <a:endParaRPr lang="en-US" dirty="0" smtClean="0"/>
          </a:p>
          <a:p>
            <a:endParaRPr lang="en-US" dirty="0"/>
          </a:p>
        </p:txBody>
      </p:sp>
    </p:spTree>
    <p:extLst>
      <p:ext uri="{BB962C8B-B14F-4D97-AF65-F5344CB8AC3E}">
        <p14:creationId xmlns:p14="http://schemas.microsoft.com/office/powerpoint/2010/main" val="110158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939302" y="2029326"/>
            <a:ext cx="3921916" cy="3139321"/>
          </a:xfrm>
          <a:prstGeom prst="rect">
            <a:avLst/>
          </a:prstGeom>
          <a:noFill/>
        </p:spPr>
        <p:txBody>
          <a:bodyPr wrap="square" rtlCol="0">
            <a:spAutoFit/>
          </a:bodyPr>
          <a:lstStyle/>
          <a:p>
            <a:r>
              <a:rPr lang="en-US" dirty="0" smtClean="0"/>
              <a:t>N/A for additional tape, just magnetic tag to caption </a:t>
            </a:r>
            <a:r>
              <a:rPr lang="en-US" dirty="0" smtClean="0"/>
              <a:t>box</a:t>
            </a:r>
          </a:p>
          <a:p>
            <a:endParaRPr lang="en-US" i="1" dirty="0" smtClean="0"/>
          </a:p>
          <a:p>
            <a:r>
              <a:rPr lang="en-US" b="1" dirty="0" smtClean="0">
                <a:solidFill>
                  <a:srgbClr val="FF0000"/>
                </a:solidFill>
              </a:rPr>
              <a:t>This is a customizable compartment based on hospital preference. Can be used for equipment rounding, listing daily route striders, etc. New tags can be made to caption box if appropriate (follow dimensions of other tags for consistency)</a:t>
            </a:r>
          </a:p>
          <a:p>
            <a:endParaRPr lang="en-US" dirty="0"/>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001" y="1874051"/>
            <a:ext cx="4742576" cy="3657600"/>
          </a:xfrm>
          <a:prstGeom prst="rect">
            <a:avLst/>
          </a:prstGeom>
        </p:spPr>
      </p:pic>
      <p:cxnSp>
        <p:nvCxnSpPr>
          <p:cNvPr id="14" name="Straight Arrow Connector 13"/>
          <p:cNvCxnSpPr/>
          <p:nvPr/>
        </p:nvCxnSpPr>
        <p:spPr>
          <a:xfrm>
            <a:off x="1569930" y="1553013"/>
            <a:ext cx="789019" cy="6939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437467" y="1150082"/>
            <a:ext cx="1223401"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grpSp>
        <p:nvGrpSpPr>
          <p:cNvPr id="16" name="Group 15"/>
          <p:cNvGrpSpPr/>
          <p:nvPr/>
        </p:nvGrpSpPr>
        <p:grpSpPr>
          <a:xfrm>
            <a:off x="9763938" y="258760"/>
            <a:ext cx="2194560" cy="1188720"/>
            <a:chOff x="4070231" y="1663171"/>
            <a:chExt cx="4389120" cy="3291840"/>
          </a:xfrm>
        </p:grpSpPr>
        <p:sp>
          <p:nvSpPr>
            <p:cNvPr id="17" name="Rectangle 16"/>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18" name="Rectangle 17"/>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19" name="Rectangle 18"/>
            <p:cNvSpPr/>
            <p:nvPr/>
          </p:nvSpPr>
          <p:spPr>
            <a:xfrm>
              <a:off x="6264791" y="2760451"/>
              <a:ext cx="1097280" cy="109728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0" name="Rectangle 19"/>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1" name="Rectangle 20"/>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2" name="Rectangle 21"/>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3" name="Rectangle 22"/>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4" name="Rectangle 23"/>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5" name="Rectangle 24"/>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6" name="Rectangle 25"/>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7" name="Rectangle 26"/>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9" name="Rectangle 28"/>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spTree>
    <p:extLst>
      <p:ext uri="{BB962C8B-B14F-4D97-AF65-F5344CB8AC3E}">
        <p14:creationId xmlns:p14="http://schemas.microsoft.com/office/powerpoint/2010/main" val="294105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564702" y="3085317"/>
            <a:ext cx="3450566" cy="1200329"/>
          </a:xfrm>
          <a:prstGeom prst="rect">
            <a:avLst/>
          </a:prstGeom>
          <a:noFill/>
        </p:spPr>
        <p:txBody>
          <a:bodyPr wrap="square" rtlCol="0">
            <a:spAutoFit/>
          </a:bodyPr>
          <a:lstStyle/>
          <a:p>
            <a:r>
              <a:rPr lang="en-US" dirty="0" smtClean="0"/>
              <a:t>N/A for additional </a:t>
            </a:r>
            <a:r>
              <a:rPr lang="en-US" dirty="0" smtClean="0"/>
              <a:t>tape</a:t>
            </a:r>
            <a:r>
              <a:rPr lang="en-US" dirty="0"/>
              <a:t>, just magnetic tag to caption </a:t>
            </a:r>
            <a:r>
              <a:rPr lang="en-US" dirty="0" smtClean="0"/>
              <a:t>box, then </a:t>
            </a:r>
            <a:r>
              <a:rPr lang="en-US" dirty="0" smtClean="0"/>
              <a:t>post color copy </a:t>
            </a:r>
            <a:r>
              <a:rPr lang="en-US" dirty="0" smtClean="0"/>
              <a:t>of Training </a:t>
            </a:r>
            <a:r>
              <a:rPr lang="en-US" dirty="0"/>
              <a:t>M</a:t>
            </a:r>
            <a:r>
              <a:rPr lang="en-US" dirty="0" smtClean="0"/>
              <a:t>atrix w/magnetic bulldog clamp</a:t>
            </a:r>
            <a:endParaRPr lang="en-US" dirty="0"/>
          </a:p>
        </p:txBody>
      </p:sp>
      <p:grpSp>
        <p:nvGrpSpPr>
          <p:cNvPr id="14" name="Group 13"/>
          <p:cNvGrpSpPr/>
          <p:nvPr/>
        </p:nvGrpSpPr>
        <p:grpSpPr>
          <a:xfrm>
            <a:off x="9763938" y="258760"/>
            <a:ext cx="2194560" cy="1188720"/>
            <a:chOff x="4070231" y="1663171"/>
            <a:chExt cx="4389120" cy="3291840"/>
          </a:xfrm>
        </p:grpSpPr>
        <p:sp>
          <p:nvSpPr>
            <p:cNvPr id="15" name="Rectangle 14"/>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16" name="Rectangle 15"/>
            <p:cNvSpPr/>
            <p:nvPr/>
          </p:nvSpPr>
          <p:spPr>
            <a:xfrm>
              <a:off x="7362071" y="2760451"/>
              <a:ext cx="1097280" cy="1097280"/>
            </a:xfrm>
            <a:prstGeom prst="rect">
              <a:avLst/>
            </a:prstGeom>
            <a:solidFill>
              <a:schemeClr val="accent5"/>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17" name="Rectangle 16"/>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8" name="Rectangle 17"/>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19" name="Rectangle 18"/>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0" name="Rectangle 19"/>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1" name="Rectangle 20"/>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2" name="Rectangle 21"/>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3" name="Rectangle 22"/>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4" name="Rectangle 23"/>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5" name="Rectangle 24"/>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6" name="Rectangle 25"/>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044" y="1573994"/>
            <a:ext cx="4547152" cy="4572000"/>
          </a:xfrm>
          <a:prstGeom prst="rect">
            <a:avLst/>
          </a:prstGeom>
        </p:spPr>
      </p:pic>
      <p:cxnSp>
        <p:nvCxnSpPr>
          <p:cNvPr id="27" name="Straight Arrow Connector 26"/>
          <p:cNvCxnSpPr/>
          <p:nvPr/>
        </p:nvCxnSpPr>
        <p:spPr>
          <a:xfrm>
            <a:off x="1261600" y="1204080"/>
            <a:ext cx="789019" cy="6939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a:off x="129137" y="801149"/>
            <a:ext cx="1223401"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spTree>
    <p:extLst>
      <p:ext uri="{BB962C8B-B14F-4D97-AF65-F5344CB8AC3E}">
        <p14:creationId xmlns:p14="http://schemas.microsoft.com/office/powerpoint/2010/main" val="240247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763938" y="258760"/>
            <a:ext cx="2194560" cy="1188720"/>
            <a:chOff x="4070231" y="1663171"/>
            <a:chExt cx="4389120" cy="3291840"/>
          </a:xfrm>
        </p:grpSpPr>
        <p:sp>
          <p:nvSpPr>
            <p:cNvPr id="5" name="Rectangle 4"/>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6" name="Rectangle 5"/>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7" name="Rectangle 6"/>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8" name="Rectangle 7"/>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9" name="Rectangle 8"/>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10" name="Rectangle 9"/>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1" name="Rectangle 10"/>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12" name="Rectangle 11"/>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 name="Rectangle 12"/>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4" name="Rectangle 13"/>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5" name="Rectangle 14"/>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6" name="Rectangle 15"/>
            <p:cNvSpPr/>
            <p:nvPr/>
          </p:nvSpPr>
          <p:spPr>
            <a:xfrm>
              <a:off x="4070231" y="3857731"/>
              <a:ext cx="822960" cy="109728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37" y="1562836"/>
            <a:ext cx="3497706" cy="4572000"/>
          </a:xfrm>
          <a:prstGeom prst="rect">
            <a:avLst/>
          </a:prstGeom>
        </p:spPr>
      </p:pic>
      <p:sp>
        <p:nvSpPr>
          <p:cNvPr id="31" name="TextBox 30"/>
          <p:cNvSpPr txBox="1"/>
          <p:nvPr/>
        </p:nvSpPr>
        <p:spPr>
          <a:xfrm>
            <a:off x="6596402" y="2374383"/>
            <a:ext cx="3921916" cy="1754326"/>
          </a:xfrm>
          <a:prstGeom prst="rect">
            <a:avLst/>
          </a:prstGeom>
          <a:noFill/>
        </p:spPr>
        <p:txBody>
          <a:bodyPr wrap="square" rtlCol="0">
            <a:spAutoFit/>
          </a:bodyPr>
          <a:lstStyle/>
          <a:p>
            <a:r>
              <a:rPr lang="en-US" b="1" dirty="0" smtClean="0">
                <a:solidFill>
                  <a:srgbClr val="FF0000"/>
                </a:solidFill>
              </a:rPr>
              <a:t>Customize tags as needed based on hospital’s reporting methods. The example here is a common format, but potentially more or less detailed based on hospital metrics.</a:t>
            </a:r>
          </a:p>
          <a:p>
            <a:endParaRPr lang="en-US" dirty="0"/>
          </a:p>
        </p:txBody>
      </p:sp>
      <p:sp>
        <p:nvSpPr>
          <p:cNvPr id="32" name="TextBox 31"/>
          <p:cNvSpPr txBox="1"/>
          <p:nvPr/>
        </p:nvSpPr>
        <p:spPr>
          <a:xfrm>
            <a:off x="1109786" y="3759377"/>
            <a:ext cx="1004978" cy="369332"/>
          </a:xfrm>
          <a:prstGeom prst="rect">
            <a:avLst/>
          </a:prstGeom>
          <a:noFill/>
        </p:spPr>
        <p:txBody>
          <a:bodyPr wrap="square" rtlCol="0">
            <a:spAutoFit/>
          </a:bodyPr>
          <a:lstStyle/>
          <a:p>
            <a:pPr algn="ctr"/>
            <a:r>
              <a:rPr lang="en-US" dirty="0" smtClean="0"/>
              <a:t>1.5”x4”</a:t>
            </a:r>
            <a:endParaRPr lang="en-US" dirty="0"/>
          </a:p>
        </p:txBody>
      </p:sp>
      <p:cxnSp>
        <p:nvCxnSpPr>
          <p:cNvPr id="33" name="Straight Arrow Connector 32"/>
          <p:cNvCxnSpPr>
            <a:stCxn id="32" idx="3"/>
          </p:cNvCxnSpPr>
          <p:nvPr/>
        </p:nvCxnSpPr>
        <p:spPr>
          <a:xfrm flipV="1">
            <a:off x="2114764" y="3278038"/>
            <a:ext cx="1232285" cy="66600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32" idx="3"/>
          </p:cNvCxnSpPr>
          <p:nvPr/>
        </p:nvCxnSpPr>
        <p:spPr>
          <a:xfrm>
            <a:off x="2114764" y="3944043"/>
            <a:ext cx="1051130" cy="102477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7002616" y="4784149"/>
            <a:ext cx="1004978" cy="369332"/>
          </a:xfrm>
          <a:prstGeom prst="rect">
            <a:avLst/>
          </a:prstGeom>
          <a:noFill/>
        </p:spPr>
        <p:txBody>
          <a:bodyPr wrap="square" rtlCol="0">
            <a:spAutoFit/>
          </a:bodyPr>
          <a:lstStyle/>
          <a:p>
            <a:pPr algn="ctr"/>
            <a:r>
              <a:rPr lang="en-US" dirty="0" smtClean="0"/>
              <a:t>1.5”x4”</a:t>
            </a:r>
            <a:endParaRPr lang="en-US" dirty="0"/>
          </a:p>
        </p:txBody>
      </p:sp>
      <p:cxnSp>
        <p:nvCxnSpPr>
          <p:cNvPr id="39" name="Straight Arrow Connector 38"/>
          <p:cNvCxnSpPr>
            <a:stCxn id="38" idx="1"/>
          </p:cNvCxnSpPr>
          <p:nvPr/>
        </p:nvCxnSpPr>
        <p:spPr>
          <a:xfrm flipH="1" flipV="1">
            <a:off x="5926347" y="4784149"/>
            <a:ext cx="1076269" cy="1846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a:stCxn id="38" idx="1"/>
          </p:cNvCxnSpPr>
          <p:nvPr/>
        </p:nvCxnSpPr>
        <p:spPr>
          <a:xfrm flipH="1" flipV="1">
            <a:off x="6116945" y="3081161"/>
            <a:ext cx="885671" cy="18876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2632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818" y="2171849"/>
            <a:ext cx="8229600" cy="2169216"/>
          </a:xfrm>
          <a:prstGeom prst="rect">
            <a:avLst/>
          </a:prstGeom>
        </p:spPr>
      </p:pic>
      <p:cxnSp>
        <p:nvCxnSpPr>
          <p:cNvPr id="72" name="Straight Arrow Connector 71"/>
          <p:cNvCxnSpPr>
            <a:stCxn id="61" idx="3"/>
          </p:cNvCxnSpPr>
          <p:nvPr/>
        </p:nvCxnSpPr>
        <p:spPr>
          <a:xfrm flipV="1">
            <a:off x="1222711" y="2830364"/>
            <a:ext cx="960159" cy="72160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3" name="Straight Arrow Connector 72"/>
          <p:cNvCxnSpPr>
            <a:stCxn id="75" idx="0"/>
          </p:cNvCxnSpPr>
          <p:nvPr/>
        </p:nvCxnSpPr>
        <p:spPr>
          <a:xfrm flipH="1" flipV="1">
            <a:off x="7452330" y="4056383"/>
            <a:ext cx="613391" cy="6027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5" name="TextBox 74"/>
          <p:cNvSpPr txBox="1"/>
          <p:nvPr/>
        </p:nvSpPr>
        <p:spPr>
          <a:xfrm>
            <a:off x="7323925" y="4659146"/>
            <a:ext cx="1483592" cy="369332"/>
          </a:xfrm>
          <a:prstGeom prst="rect">
            <a:avLst/>
          </a:prstGeom>
          <a:noFill/>
        </p:spPr>
        <p:txBody>
          <a:bodyPr wrap="square" rtlCol="0">
            <a:spAutoFit/>
          </a:bodyPr>
          <a:lstStyle/>
          <a:p>
            <a:pPr algn="ctr"/>
            <a:r>
              <a:rPr lang="en-US" dirty="0" smtClean="0"/>
              <a:t>1.5</a:t>
            </a:r>
            <a:r>
              <a:rPr lang="en-US" dirty="0" smtClean="0"/>
              <a:t>”x18” (1)</a:t>
            </a:r>
            <a:endParaRPr lang="en-US" dirty="0"/>
          </a:p>
        </p:txBody>
      </p:sp>
      <p:cxnSp>
        <p:nvCxnSpPr>
          <p:cNvPr id="32" name="Straight Arrow Connector 31"/>
          <p:cNvCxnSpPr/>
          <p:nvPr/>
        </p:nvCxnSpPr>
        <p:spPr>
          <a:xfrm>
            <a:off x="1656334" y="1334514"/>
            <a:ext cx="672268" cy="11076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1222711" y="546748"/>
            <a:ext cx="1133403"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grpSp>
        <p:nvGrpSpPr>
          <p:cNvPr id="47" name="Group 46"/>
          <p:cNvGrpSpPr/>
          <p:nvPr/>
        </p:nvGrpSpPr>
        <p:grpSpPr>
          <a:xfrm>
            <a:off x="9763938" y="258760"/>
            <a:ext cx="2194560" cy="1188720"/>
            <a:chOff x="4070231" y="1663171"/>
            <a:chExt cx="4389120" cy="3291840"/>
          </a:xfrm>
        </p:grpSpPr>
        <p:sp>
          <p:nvSpPr>
            <p:cNvPr id="48" name="Rectangle 47"/>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49" name="Rectangle 48"/>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50" name="Rectangle 49"/>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1" name="Rectangle 50"/>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53" name="Rectangle 52"/>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54" name="Rectangle 53"/>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5" name="Rectangle 54"/>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56" name="Rectangle 55"/>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7" name="Rectangle 56"/>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8" name="Rectangle 57"/>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9" name="Rectangle 58"/>
            <p:cNvSpPr/>
            <p:nvPr/>
          </p:nvSpPr>
          <p:spPr>
            <a:xfrm>
              <a:off x="4893191" y="3857731"/>
              <a:ext cx="2194560" cy="54864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60" name="Rectangle 59"/>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sp>
        <p:nvSpPr>
          <p:cNvPr id="61" name="TextBox 60"/>
          <p:cNvSpPr txBox="1"/>
          <p:nvPr/>
        </p:nvSpPr>
        <p:spPr>
          <a:xfrm>
            <a:off x="349170" y="3367304"/>
            <a:ext cx="873541" cy="369332"/>
          </a:xfrm>
          <a:prstGeom prst="rect">
            <a:avLst/>
          </a:prstGeom>
          <a:noFill/>
        </p:spPr>
        <p:txBody>
          <a:bodyPr wrap="square" rtlCol="0">
            <a:spAutoFit/>
          </a:bodyPr>
          <a:lstStyle/>
          <a:p>
            <a:pPr algn="ctr"/>
            <a:r>
              <a:rPr lang="en-US" dirty="0" smtClean="0"/>
              <a:t>1.5</a:t>
            </a:r>
            <a:r>
              <a:rPr lang="en-US" dirty="0" smtClean="0"/>
              <a:t>”x2”</a:t>
            </a:r>
            <a:endParaRPr lang="en-US" dirty="0"/>
          </a:p>
        </p:txBody>
      </p:sp>
      <p:cxnSp>
        <p:nvCxnSpPr>
          <p:cNvPr id="62" name="Straight Arrow Connector 61"/>
          <p:cNvCxnSpPr>
            <a:stCxn id="61" idx="3"/>
          </p:cNvCxnSpPr>
          <p:nvPr/>
        </p:nvCxnSpPr>
        <p:spPr>
          <a:xfrm>
            <a:off x="1222711" y="3551970"/>
            <a:ext cx="960159" cy="5168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4" name="TextBox 63"/>
          <p:cNvSpPr txBox="1"/>
          <p:nvPr/>
        </p:nvSpPr>
        <p:spPr>
          <a:xfrm>
            <a:off x="5059698" y="4659146"/>
            <a:ext cx="1483592" cy="369332"/>
          </a:xfrm>
          <a:prstGeom prst="rect">
            <a:avLst/>
          </a:prstGeom>
          <a:noFill/>
        </p:spPr>
        <p:txBody>
          <a:bodyPr wrap="square" rtlCol="0">
            <a:spAutoFit/>
          </a:bodyPr>
          <a:lstStyle/>
          <a:p>
            <a:pPr algn="ctr"/>
            <a:r>
              <a:rPr lang="en-US" dirty="0" smtClean="0"/>
              <a:t>1.5”x6” (3)</a:t>
            </a:r>
            <a:endParaRPr lang="en-US" dirty="0"/>
          </a:p>
        </p:txBody>
      </p:sp>
      <p:cxnSp>
        <p:nvCxnSpPr>
          <p:cNvPr id="66" name="Straight Arrow Connector 65"/>
          <p:cNvCxnSpPr>
            <a:stCxn id="64" idx="0"/>
          </p:cNvCxnSpPr>
          <p:nvPr/>
        </p:nvCxnSpPr>
        <p:spPr>
          <a:xfrm flipH="1" flipV="1">
            <a:off x="5434642" y="3551970"/>
            <a:ext cx="366852" cy="11071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8" name="TextBox 67"/>
          <p:cNvSpPr txBox="1"/>
          <p:nvPr/>
        </p:nvSpPr>
        <p:spPr>
          <a:xfrm>
            <a:off x="2795471" y="4659146"/>
            <a:ext cx="1483592" cy="369332"/>
          </a:xfrm>
          <a:prstGeom prst="rect">
            <a:avLst/>
          </a:prstGeom>
          <a:noFill/>
        </p:spPr>
        <p:txBody>
          <a:bodyPr wrap="square" rtlCol="0">
            <a:spAutoFit/>
          </a:bodyPr>
          <a:lstStyle/>
          <a:p>
            <a:pPr algn="ctr"/>
            <a:r>
              <a:rPr lang="en-US" dirty="0" smtClean="0"/>
              <a:t>1.5”x1.5” (12)</a:t>
            </a:r>
            <a:endParaRPr lang="en-US" dirty="0"/>
          </a:p>
        </p:txBody>
      </p:sp>
      <p:cxnSp>
        <p:nvCxnSpPr>
          <p:cNvPr id="74" name="Straight Arrow Connector 73"/>
          <p:cNvCxnSpPr>
            <a:stCxn id="68" idx="0"/>
          </p:cNvCxnSpPr>
          <p:nvPr/>
        </p:nvCxnSpPr>
        <p:spPr>
          <a:xfrm flipH="1" flipV="1">
            <a:off x="2963505" y="3084299"/>
            <a:ext cx="573762" cy="15748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7" name="TextBox 76"/>
          <p:cNvSpPr txBox="1"/>
          <p:nvPr/>
        </p:nvSpPr>
        <p:spPr>
          <a:xfrm>
            <a:off x="8916311" y="5319835"/>
            <a:ext cx="3042187" cy="1200329"/>
          </a:xfrm>
          <a:prstGeom prst="rect">
            <a:avLst/>
          </a:prstGeom>
          <a:noFill/>
        </p:spPr>
        <p:txBody>
          <a:bodyPr wrap="square" rtlCol="0">
            <a:spAutoFit/>
          </a:bodyPr>
          <a:lstStyle/>
          <a:p>
            <a:r>
              <a:rPr lang="en-US" dirty="0" smtClean="0"/>
              <a:t>Red Dots (15)</a:t>
            </a:r>
          </a:p>
          <a:p>
            <a:r>
              <a:rPr lang="en-US" dirty="0"/>
              <a:t>Green Dots (</a:t>
            </a:r>
            <a:r>
              <a:rPr lang="en-US" dirty="0" smtClean="0"/>
              <a:t>15)</a:t>
            </a:r>
          </a:p>
          <a:p>
            <a:r>
              <a:rPr lang="en-US" dirty="0" smtClean="0"/>
              <a:t>*See </a:t>
            </a:r>
            <a:r>
              <a:rPr lang="en-US" dirty="0" err="1" smtClean="0"/>
              <a:t>pg</a:t>
            </a:r>
            <a:r>
              <a:rPr lang="en-US" dirty="0" smtClean="0"/>
              <a:t> 1 of tag signage document for instructions</a:t>
            </a:r>
            <a:endParaRPr lang="en-US" dirty="0"/>
          </a:p>
        </p:txBody>
      </p:sp>
      <p:cxnSp>
        <p:nvCxnSpPr>
          <p:cNvPr id="80" name="Straight Arrow Connector 79"/>
          <p:cNvCxnSpPr/>
          <p:nvPr/>
        </p:nvCxnSpPr>
        <p:spPr>
          <a:xfrm flipH="1" flipV="1">
            <a:off x="9372495" y="4030288"/>
            <a:ext cx="483011" cy="12762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3" name="Straight Arrow Connector 82"/>
          <p:cNvCxnSpPr/>
          <p:nvPr/>
        </p:nvCxnSpPr>
        <p:spPr>
          <a:xfrm flipH="1" flipV="1">
            <a:off x="9855506" y="2830364"/>
            <a:ext cx="512124" cy="27940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627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763938" y="258760"/>
            <a:ext cx="2194560" cy="1188720"/>
            <a:chOff x="4070231" y="1663171"/>
            <a:chExt cx="4389120" cy="3291840"/>
          </a:xfrm>
        </p:grpSpPr>
        <p:sp>
          <p:nvSpPr>
            <p:cNvPr id="5" name="Rectangle 4"/>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6" name="Rectangle 5"/>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7" name="Rectangle 6"/>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8" name="Rectangle 7"/>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9" name="Rectangle 8"/>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10" name="Rectangle 9"/>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1" name="Rectangle 10"/>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12" name="Rectangle 11"/>
            <p:cNvSpPr/>
            <p:nvPr/>
          </p:nvSpPr>
          <p:spPr>
            <a:xfrm>
              <a:off x="4893191" y="4406371"/>
              <a:ext cx="2194560" cy="54864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 name="Rectangle 12"/>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4" name="Rectangle 13"/>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5" name="Rectangle 14"/>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6" name="Rectangle 15"/>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68" y="2433230"/>
            <a:ext cx="8949450" cy="2286000"/>
          </a:xfrm>
          <a:prstGeom prst="rect">
            <a:avLst/>
          </a:prstGeom>
        </p:spPr>
      </p:pic>
      <p:sp>
        <p:nvSpPr>
          <p:cNvPr id="18" name="TextBox 17"/>
          <p:cNvSpPr txBox="1"/>
          <p:nvPr/>
        </p:nvSpPr>
        <p:spPr>
          <a:xfrm>
            <a:off x="4994918" y="847315"/>
            <a:ext cx="3042187" cy="1200329"/>
          </a:xfrm>
          <a:prstGeom prst="rect">
            <a:avLst/>
          </a:prstGeom>
          <a:noFill/>
        </p:spPr>
        <p:txBody>
          <a:bodyPr wrap="square" rtlCol="0">
            <a:spAutoFit/>
          </a:bodyPr>
          <a:lstStyle/>
          <a:p>
            <a:r>
              <a:rPr lang="en-US" dirty="0" smtClean="0"/>
              <a:t>Red Dots (5)</a:t>
            </a:r>
          </a:p>
          <a:p>
            <a:r>
              <a:rPr lang="en-US" dirty="0"/>
              <a:t>Green Dots </a:t>
            </a:r>
            <a:r>
              <a:rPr lang="en-US" dirty="0" smtClean="0"/>
              <a:t>(5)</a:t>
            </a:r>
          </a:p>
          <a:p>
            <a:r>
              <a:rPr lang="en-US" dirty="0" smtClean="0"/>
              <a:t>*See </a:t>
            </a:r>
            <a:r>
              <a:rPr lang="en-US" dirty="0" err="1" smtClean="0"/>
              <a:t>pg</a:t>
            </a:r>
            <a:r>
              <a:rPr lang="en-US" dirty="0" smtClean="0"/>
              <a:t> 1 of tag signage document for instructions</a:t>
            </a:r>
            <a:endParaRPr lang="en-US" dirty="0"/>
          </a:p>
        </p:txBody>
      </p:sp>
      <p:cxnSp>
        <p:nvCxnSpPr>
          <p:cNvPr id="19" name="Straight Arrow Connector 18"/>
          <p:cNvCxnSpPr/>
          <p:nvPr/>
        </p:nvCxnSpPr>
        <p:spPr>
          <a:xfrm>
            <a:off x="1138610" y="1635081"/>
            <a:ext cx="672268" cy="11076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04987" y="847315"/>
            <a:ext cx="1133403"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cxnSp>
        <p:nvCxnSpPr>
          <p:cNvPr id="21" name="Straight Arrow Connector 20"/>
          <p:cNvCxnSpPr/>
          <p:nvPr/>
        </p:nvCxnSpPr>
        <p:spPr>
          <a:xfrm flipH="1">
            <a:off x="3692106" y="1155940"/>
            <a:ext cx="1302813" cy="14837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flipH="1">
            <a:off x="4574700" y="1348420"/>
            <a:ext cx="474678" cy="13943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601203" y="5101213"/>
            <a:ext cx="873541" cy="369332"/>
          </a:xfrm>
          <a:prstGeom prst="rect">
            <a:avLst/>
          </a:prstGeom>
          <a:noFill/>
        </p:spPr>
        <p:txBody>
          <a:bodyPr wrap="square" rtlCol="0">
            <a:spAutoFit/>
          </a:bodyPr>
          <a:lstStyle/>
          <a:p>
            <a:pPr algn="ctr"/>
            <a:r>
              <a:rPr lang="en-US" dirty="0"/>
              <a:t>2</a:t>
            </a:r>
            <a:r>
              <a:rPr lang="en-US" dirty="0" smtClean="0"/>
              <a:t>”x2”</a:t>
            </a:r>
            <a:endParaRPr lang="en-US" dirty="0"/>
          </a:p>
        </p:txBody>
      </p:sp>
      <p:cxnSp>
        <p:nvCxnSpPr>
          <p:cNvPr id="30" name="Straight Arrow Connector 29"/>
          <p:cNvCxnSpPr>
            <a:stCxn id="29" idx="0"/>
          </p:cNvCxnSpPr>
          <p:nvPr/>
        </p:nvCxnSpPr>
        <p:spPr>
          <a:xfrm flipV="1">
            <a:off x="1037974" y="3682326"/>
            <a:ext cx="772904" cy="14188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9" idx="3"/>
          </p:cNvCxnSpPr>
          <p:nvPr/>
        </p:nvCxnSpPr>
        <p:spPr>
          <a:xfrm flipV="1">
            <a:off x="1474744" y="4278702"/>
            <a:ext cx="3520174" cy="10071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9969678" y="5101213"/>
            <a:ext cx="873541" cy="369332"/>
          </a:xfrm>
          <a:prstGeom prst="rect">
            <a:avLst/>
          </a:prstGeom>
          <a:noFill/>
        </p:spPr>
        <p:txBody>
          <a:bodyPr wrap="square" rtlCol="0">
            <a:spAutoFit/>
          </a:bodyPr>
          <a:lstStyle/>
          <a:p>
            <a:pPr algn="ctr"/>
            <a:r>
              <a:rPr lang="en-US" dirty="0" smtClean="0"/>
              <a:t>2”x4”</a:t>
            </a:r>
            <a:endParaRPr lang="en-US" dirty="0"/>
          </a:p>
        </p:txBody>
      </p:sp>
      <p:cxnSp>
        <p:nvCxnSpPr>
          <p:cNvPr id="38" name="Straight Arrow Connector 37"/>
          <p:cNvCxnSpPr>
            <a:stCxn id="37" idx="0"/>
          </p:cNvCxnSpPr>
          <p:nvPr/>
        </p:nvCxnSpPr>
        <p:spPr>
          <a:xfrm flipH="1" flipV="1">
            <a:off x="9213011" y="3027590"/>
            <a:ext cx="1193438" cy="20736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stCxn id="54" idx="0"/>
          </p:cNvCxnSpPr>
          <p:nvPr/>
        </p:nvCxnSpPr>
        <p:spPr>
          <a:xfrm flipH="1" flipV="1">
            <a:off x="8347893" y="4391769"/>
            <a:ext cx="753249" cy="7094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a:stCxn id="37" idx="0"/>
          </p:cNvCxnSpPr>
          <p:nvPr/>
        </p:nvCxnSpPr>
        <p:spPr>
          <a:xfrm flipH="1" flipV="1">
            <a:off x="8706276" y="3027591"/>
            <a:ext cx="1700173" cy="20736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54" idx="0"/>
          </p:cNvCxnSpPr>
          <p:nvPr/>
        </p:nvCxnSpPr>
        <p:spPr>
          <a:xfrm flipV="1">
            <a:off x="9101142" y="4201064"/>
            <a:ext cx="111869" cy="9001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TextBox 53"/>
          <p:cNvSpPr txBox="1"/>
          <p:nvPr/>
        </p:nvSpPr>
        <p:spPr>
          <a:xfrm>
            <a:off x="8664371" y="5101213"/>
            <a:ext cx="873541" cy="369332"/>
          </a:xfrm>
          <a:prstGeom prst="rect">
            <a:avLst/>
          </a:prstGeom>
          <a:noFill/>
        </p:spPr>
        <p:txBody>
          <a:bodyPr wrap="square" rtlCol="0">
            <a:spAutoFit/>
          </a:bodyPr>
          <a:lstStyle/>
          <a:p>
            <a:pPr algn="ctr"/>
            <a:r>
              <a:rPr lang="en-US" dirty="0"/>
              <a:t>4</a:t>
            </a:r>
            <a:r>
              <a:rPr lang="en-US" dirty="0" smtClean="0"/>
              <a:t>”x4”</a:t>
            </a:r>
            <a:endParaRPr lang="en-US" dirty="0"/>
          </a:p>
        </p:txBody>
      </p:sp>
      <p:sp>
        <p:nvSpPr>
          <p:cNvPr id="59" name="TextBox 58"/>
          <p:cNvSpPr txBox="1"/>
          <p:nvPr/>
        </p:nvSpPr>
        <p:spPr>
          <a:xfrm>
            <a:off x="7084713" y="5101213"/>
            <a:ext cx="873541" cy="369332"/>
          </a:xfrm>
          <a:prstGeom prst="rect">
            <a:avLst/>
          </a:prstGeom>
          <a:noFill/>
        </p:spPr>
        <p:txBody>
          <a:bodyPr wrap="square" rtlCol="0">
            <a:spAutoFit/>
          </a:bodyPr>
          <a:lstStyle/>
          <a:p>
            <a:pPr algn="ctr"/>
            <a:r>
              <a:rPr lang="en-US" dirty="0" smtClean="0"/>
              <a:t>2”x6”</a:t>
            </a:r>
            <a:endParaRPr lang="en-US" dirty="0"/>
          </a:p>
        </p:txBody>
      </p:sp>
      <p:sp>
        <p:nvSpPr>
          <p:cNvPr id="60" name="TextBox 59"/>
          <p:cNvSpPr txBox="1"/>
          <p:nvPr/>
        </p:nvSpPr>
        <p:spPr>
          <a:xfrm>
            <a:off x="6099303" y="5101213"/>
            <a:ext cx="873541" cy="369332"/>
          </a:xfrm>
          <a:prstGeom prst="rect">
            <a:avLst/>
          </a:prstGeom>
          <a:noFill/>
        </p:spPr>
        <p:txBody>
          <a:bodyPr wrap="square" rtlCol="0">
            <a:spAutoFit/>
          </a:bodyPr>
          <a:lstStyle/>
          <a:p>
            <a:pPr algn="ctr"/>
            <a:r>
              <a:rPr lang="en-US" dirty="0"/>
              <a:t>4</a:t>
            </a:r>
            <a:r>
              <a:rPr lang="en-US" dirty="0" smtClean="0"/>
              <a:t>”x6”</a:t>
            </a:r>
            <a:endParaRPr lang="en-US" dirty="0"/>
          </a:p>
        </p:txBody>
      </p:sp>
      <p:cxnSp>
        <p:nvCxnSpPr>
          <p:cNvPr id="61" name="Straight Arrow Connector 60"/>
          <p:cNvCxnSpPr>
            <a:stCxn id="59" idx="0"/>
          </p:cNvCxnSpPr>
          <p:nvPr/>
        </p:nvCxnSpPr>
        <p:spPr>
          <a:xfrm flipH="1" flipV="1">
            <a:off x="7154455" y="2845793"/>
            <a:ext cx="367029" cy="22554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a:stCxn id="60" idx="0"/>
          </p:cNvCxnSpPr>
          <p:nvPr/>
        </p:nvCxnSpPr>
        <p:spPr>
          <a:xfrm flipH="1" flipV="1">
            <a:off x="6099303" y="4460004"/>
            <a:ext cx="436771" cy="6412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7" name="TextBox 66"/>
          <p:cNvSpPr txBox="1"/>
          <p:nvPr/>
        </p:nvSpPr>
        <p:spPr>
          <a:xfrm>
            <a:off x="8019953" y="1879232"/>
            <a:ext cx="3814466" cy="369332"/>
          </a:xfrm>
          <a:prstGeom prst="rect">
            <a:avLst/>
          </a:prstGeom>
          <a:noFill/>
        </p:spPr>
        <p:txBody>
          <a:bodyPr wrap="square" rtlCol="0">
            <a:spAutoFit/>
          </a:bodyPr>
          <a:lstStyle/>
          <a:p>
            <a:r>
              <a:rPr lang="en-US" b="1" dirty="0" smtClean="0">
                <a:solidFill>
                  <a:srgbClr val="FF0000"/>
                </a:solidFill>
              </a:rPr>
              <a:t>No gap, stretches from top to bottom</a:t>
            </a:r>
            <a:endParaRPr lang="en-US" b="1" dirty="0">
              <a:solidFill>
                <a:srgbClr val="FF0000"/>
              </a:solidFill>
            </a:endParaRPr>
          </a:p>
        </p:txBody>
      </p:sp>
      <p:cxnSp>
        <p:nvCxnSpPr>
          <p:cNvPr id="68" name="Straight Arrow Connector 67"/>
          <p:cNvCxnSpPr>
            <a:stCxn id="67" idx="1"/>
          </p:cNvCxnSpPr>
          <p:nvPr/>
        </p:nvCxnSpPr>
        <p:spPr>
          <a:xfrm flipH="1">
            <a:off x="7521484" y="2063898"/>
            <a:ext cx="498469" cy="48952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2483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513" y="2472818"/>
            <a:ext cx="6395908" cy="3608803"/>
          </a:xfrm>
          <a:prstGeom prst="rect">
            <a:avLst/>
          </a:prstGeom>
        </p:spPr>
      </p:pic>
      <p:cxnSp>
        <p:nvCxnSpPr>
          <p:cNvPr id="17" name="Straight Arrow Connector 16"/>
          <p:cNvCxnSpPr>
            <a:stCxn id="18" idx="3"/>
          </p:cNvCxnSpPr>
          <p:nvPr/>
        </p:nvCxnSpPr>
        <p:spPr>
          <a:xfrm flipV="1">
            <a:off x="2299544" y="2738017"/>
            <a:ext cx="1110450" cy="12267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1076143" y="3641598"/>
            <a:ext cx="1223401" cy="646331"/>
          </a:xfrm>
          <a:prstGeom prst="rect">
            <a:avLst/>
          </a:prstGeom>
          <a:noFill/>
        </p:spPr>
        <p:txBody>
          <a:bodyPr wrap="square" rtlCol="0">
            <a:spAutoFit/>
          </a:bodyPr>
          <a:lstStyle/>
          <a:p>
            <a:pPr algn="ctr"/>
            <a:r>
              <a:rPr lang="en-US" b="1" dirty="0" smtClean="0">
                <a:solidFill>
                  <a:schemeClr val="accent2"/>
                </a:solidFill>
              </a:rPr>
              <a:t>TAGS ONLY NO TAPE</a:t>
            </a:r>
            <a:endParaRPr lang="en-US" b="1" dirty="0">
              <a:solidFill>
                <a:schemeClr val="accent2"/>
              </a:solidFill>
            </a:endParaRPr>
          </a:p>
        </p:txBody>
      </p:sp>
      <p:cxnSp>
        <p:nvCxnSpPr>
          <p:cNvPr id="20" name="Straight Arrow Connector 19"/>
          <p:cNvCxnSpPr>
            <a:stCxn id="18" idx="3"/>
          </p:cNvCxnSpPr>
          <p:nvPr/>
        </p:nvCxnSpPr>
        <p:spPr>
          <a:xfrm>
            <a:off x="2299544" y="3964764"/>
            <a:ext cx="1110450" cy="5554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6" name="Group 15"/>
          <p:cNvGrpSpPr/>
          <p:nvPr/>
        </p:nvGrpSpPr>
        <p:grpSpPr>
          <a:xfrm>
            <a:off x="9763938" y="258760"/>
            <a:ext cx="2194560" cy="1188720"/>
            <a:chOff x="4070231" y="1663171"/>
            <a:chExt cx="4389120" cy="3291840"/>
          </a:xfrm>
        </p:grpSpPr>
        <p:sp>
          <p:nvSpPr>
            <p:cNvPr id="19" name="Rectangle 18"/>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1" name="Rectangle 20"/>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2" name="Rectangle 21"/>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3" name="Rectangle 22"/>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4" name="Rectangle 23"/>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5" name="Rectangle 24"/>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6" name="Rectangle 25"/>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7" name="Rectangle 26"/>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8" name="Rectangle 27"/>
            <p:cNvSpPr/>
            <p:nvPr/>
          </p:nvSpPr>
          <p:spPr>
            <a:xfrm>
              <a:off x="7087751" y="3857731"/>
              <a:ext cx="1371600" cy="54864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9" name="Rectangle 28"/>
            <p:cNvSpPr/>
            <p:nvPr/>
          </p:nvSpPr>
          <p:spPr>
            <a:xfrm>
              <a:off x="7087751" y="4406371"/>
              <a:ext cx="1371600" cy="54864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0" name="Rectangle 29"/>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1" name="Rectangle 30"/>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spTree>
    <p:extLst>
      <p:ext uri="{BB962C8B-B14F-4D97-AF65-F5344CB8AC3E}">
        <p14:creationId xmlns:p14="http://schemas.microsoft.com/office/powerpoint/2010/main" val="1918772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005" y="2964945"/>
            <a:ext cx="1621677" cy="230448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900" y="2964945"/>
            <a:ext cx="1621677" cy="230448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1795" y="2964945"/>
            <a:ext cx="1621677" cy="2304488"/>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38682" y="1536311"/>
            <a:ext cx="321733" cy="45720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5174" y="1536311"/>
            <a:ext cx="321733" cy="45720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71666" y="1536311"/>
            <a:ext cx="321733" cy="457200"/>
          </a:xfrm>
          <a:prstGeom prst="rect">
            <a:avLst/>
          </a:prstGeom>
        </p:spPr>
      </p:pic>
      <p:sp>
        <p:nvSpPr>
          <p:cNvPr id="20" name="TextBox 19"/>
          <p:cNvSpPr txBox="1"/>
          <p:nvPr/>
        </p:nvSpPr>
        <p:spPr>
          <a:xfrm>
            <a:off x="3097889" y="1175851"/>
            <a:ext cx="5157926" cy="1569660"/>
          </a:xfrm>
          <a:prstGeom prst="rect">
            <a:avLst/>
          </a:prstGeom>
          <a:noFill/>
        </p:spPr>
        <p:txBody>
          <a:bodyPr wrap="square" rtlCol="0">
            <a:spAutoFit/>
          </a:bodyPr>
          <a:lstStyle/>
          <a:p>
            <a:r>
              <a:rPr lang="en-US" sz="1600" dirty="0" smtClean="0"/>
              <a:t>Adhere </a:t>
            </a:r>
            <a:r>
              <a:rPr lang="en-US" sz="1600" dirty="0"/>
              <a:t>3</a:t>
            </a:r>
            <a:r>
              <a:rPr lang="en-US" sz="1600" dirty="0" smtClean="0"/>
              <a:t> - 3lb wire hooks underneath the huddle board, in a symmetrical pattern to hang the blue, green, and purple </a:t>
            </a:r>
            <a:r>
              <a:rPr lang="en-US" sz="1600" dirty="0" err="1" smtClean="0"/>
              <a:t>Gemba</a:t>
            </a:r>
            <a:r>
              <a:rPr lang="en-US" sz="1600" dirty="0" smtClean="0"/>
              <a:t> Audit clipboards.</a:t>
            </a:r>
          </a:p>
          <a:p>
            <a:r>
              <a:rPr lang="en-US" sz="1600" dirty="0" smtClean="0"/>
              <a:t>Clipboards can be arranged to either side of the board as well depending on </a:t>
            </a:r>
            <a:r>
              <a:rPr lang="en-US" sz="1600" dirty="0" smtClean="0"/>
              <a:t>space. Ideally, they are placed as close to the </a:t>
            </a:r>
            <a:r>
              <a:rPr lang="en-US" sz="1600" dirty="0" err="1" smtClean="0"/>
              <a:t>Gemba</a:t>
            </a:r>
            <a:r>
              <a:rPr lang="en-US" sz="1600" dirty="0" smtClean="0"/>
              <a:t> Audit portion(s) as possible</a:t>
            </a:r>
            <a:endParaRPr lang="en-US" sz="1600" dirty="0"/>
          </a:p>
        </p:txBody>
      </p:sp>
      <p:sp>
        <p:nvSpPr>
          <p:cNvPr id="21" name="TextBox 20"/>
          <p:cNvSpPr txBox="1"/>
          <p:nvPr/>
        </p:nvSpPr>
        <p:spPr>
          <a:xfrm>
            <a:off x="2806155" y="5486400"/>
            <a:ext cx="1192955" cy="369332"/>
          </a:xfrm>
          <a:prstGeom prst="rect">
            <a:avLst/>
          </a:prstGeom>
          <a:noFill/>
        </p:spPr>
        <p:txBody>
          <a:bodyPr wrap="none" rtlCol="0">
            <a:spAutoFit/>
          </a:bodyPr>
          <a:lstStyle/>
          <a:p>
            <a:r>
              <a:rPr lang="en-US" dirty="0" smtClean="0"/>
              <a:t>Blue = SUP</a:t>
            </a:r>
            <a:endParaRPr lang="en-US" dirty="0"/>
          </a:p>
        </p:txBody>
      </p:sp>
      <p:sp>
        <p:nvSpPr>
          <p:cNvPr id="22" name="TextBox 21"/>
          <p:cNvSpPr txBox="1"/>
          <p:nvPr/>
        </p:nvSpPr>
        <p:spPr>
          <a:xfrm>
            <a:off x="4800924" y="5486400"/>
            <a:ext cx="1449628" cy="369332"/>
          </a:xfrm>
          <a:prstGeom prst="rect">
            <a:avLst/>
          </a:prstGeom>
          <a:noFill/>
        </p:spPr>
        <p:txBody>
          <a:bodyPr wrap="none" rtlCol="0">
            <a:spAutoFit/>
          </a:bodyPr>
          <a:lstStyle/>
          <a:p>
            <a:r>
              <a:rPr lang="en-US" dirty="0" smtClean="0"/>
              <a:t>Green = MGR</a:t>
            </a:r>
            <a:endParaRPr lang="en-US" dirty="0"/>
          </a:p>
        </p:txBody>
      </p:sp>
      <p:sp>
        <p:nvSpPr>
          <p:cNvPr id="23" name="TextBox 22"/>
          <p:cNvSpPr txBox="1"/>
          <p:nvPr/>
        </p:nvSpPr>
        <p:spPr>
          <a:xfrm>
            <a:off x="6977826" y="5486400"/>
            <a:ext cx="1342034" cy="369332"/>
          </a:xfrm>
          <a:prstGeom prst="rect">
            <a:avLst/>
          </a:prstGeom>
          <a:noFill/>
        </p:spPr>
        <p:txBody>
          <a:bodyPr wrap="none" rtlCol="0">
            <a:spAutoFit/>
          </a:bodyPr>
          <a:lstStyle/>
          <a:p>
            <a:r>
              <a:rPr lang="en-US" dirty="0" smtClean="0"/>
              <a:t>Purple = DIR</a:t>
            </a:r>
            <a:endParaRPr lang="en-US" dirty="0"/>
          </a:p>
        </p:txBody>
      </p:sp>
      <p:cxnSp>
        <p:nvCxnSpPr>
          <p:cNvPr id="34" name="Straight Arrow Connector 33"/>
          <p:cNvCxnSpPr>
            <a:stCxn id="20" idx="3"/>
          </p:cNvCxnSpPr>
          <p:nvPr/>
        </p:nvCxnSpPr>
        <p:spPr>
          <a:xfrm flipV="1">
            <a:off x="8255815" y="1785668"/>
            <a:ext cx="1776706" cy="1750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4" name="Group 23"/>
          <p:cNvGrpSpPr/>
          <p:nvPr/>
        </p:nvGrpSpPr>
        <p:grpSpPr>
          <a:xfrm>
            <a:off x="9763938" y="258760"/>
            <a:ext cx="2194560" cy="1188720"/>
            <a:chOff x="4070231" y="1663171"/>
            <a:chExt cx="4389120" cy="3291840"/>
          </a:xfrm>
        </p:grpSpPr>
        <p:sp>
          <p:nvSpPr>
            <p:cNvPr id="25" name="Rectangle 24"/>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6" name="Rectangle 25"/>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7" name="Rectangle 26"/>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8" name="Rectangle 27"/>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9" name="Rectangle 28"/>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0" name="Rectangle 29"/>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1" name="Rectangle 30"/>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2" name="Rectangle 31"/>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Rectangle 32"/>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5" name="Rectangle 34"/>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6" name="Rectangle 35"/>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7" name="Rectangle 36"/>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spTree>
    <p:extLst>
      <p:ext uri="{BB962C8B-B14F-4D97-AF65-F5344CB8AC3E}">
        <p14:creationId xmlns:p14="http://schemas.microsoft.com/office/powerpoint/2010/main" val="233961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6263" y="621071"/>
            <a:ext cx="469424" cy="4572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8759" y="1201155"/>
            <a:ext cx="466928" cy="45720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432" y="926624"/>
            <a:ext cx="2816544" cy="274320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920" y="3830128"/>
            <a:ext cx="2801568" cy="2743200"/>
          </a:xfrm>
          <a:prstGeom prst="rect">
            <a:avLst/>
          </a:prstGeom>
        </p:spPr>
      </p:pic>
      <p:sp>
        <p:nvSpPr>
          <p:cNvPr id="19" name="TextBox 18"/>
          <p:cNvSpPr txBox="1"/>
          <p:nvPr/>
        </p:nvSpPr>
        <p:spPr>
          <a:xfrm>
            <a:off x="6192376" y="2115339"/>
            <a:ext cx="4142069" cy="2062103"/>
          </a:xfrm>
          <a:prstGeom prst="rect">
            <a:avLst/>
          </a:prstGeom>
          <a:noFill/>
        </p:spPr>
        <p:txBody>
          <a:bodyPr wrap="square" rtlCol="0">
            <a:spAutoFit/>
          </a:bodyPr>
          <a:lstStyle/>
          <a:p>
            <a:r>
              <a:rPr lang="en-US" sz="1600" dirty="0" smtClean="0"/>
              <a:t>May need </a:t>
            </a:r>
            <a:r>
              <a:rPr lang="en-US" sz="1600" dirty="0" smtClean="0"/>
              <a:t>Facilities department </a:t>
            </a:r>
            <a:r>
              <a:rPr lang="en-US" sz="1600" dirty="0" smtClean="0"/>
              <a:t>help to mount </a:t>
            </a:r>
            <a:r>
              <a:rPr lang="en-US" sz="1600" dirty="0" err="1" smtClean="0"/>
              <a:t>docu</a:t>
            </a:r>
            <a:r>
              <a:rPr lang="en-US" sz="1600" dirty="0" smtClean="0"/>
              <a:t>-pockets on wall, to the right of the huddle board.</a:t>
            </a:r>
          </a:p>
          <a:p>
            <a:r>
              <a:rPr lang="en-US" sz="1600" dirty="0" err="1" smtClean="0"/>
              <a:t>Docu</a:t>
            </a:r>
            <a:r>
              <a:rPr lang="en-US" sz="1600" dirty="0" smtClean="0"/>
              <a:t>-pockets can be arranged to the other side of or below the board as well depending on space. Make sure their positions to not inhibit ease of dropping and collecting </a:t>
            </a:r>
            <a:r>
              <a:rPr lang="en-US" sz="1600" dirty="0" err="1" smtClean="0"/>
              <a:t>Gemba</a:t>
            </a:r>
            <a:r>
              <a:rPr lang="en-US" sz="1600" dirty="0" smtClean="0"/>
              <a:t> Audit Forms.</a:t>
            </a:r>
            <a:endParaRPr lang="en-US" sz="1600" dirty="0"/>
          </a:p>
        </p:txBody>
      </p:sp>
      <p:cxnSp>
        <p:nvCxnSpPr>
          <p:cNvPr id="20" name="Straight Arrow Connector 19"/>
          <p:cNvCxnSpPr>
            <a:endCxn id="16" idx="2"/>
          </p:cNvCxnSpPr>
          <p:nvPr/>
        </p:nvCxnSpPr>
        <p:spPr>
          <a:xfrm flipV="1">
            <a:off x="10334445" y="1658355"/>
            <a:ext cx="1237778" cy="11107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5497470" y="4786230"/>
            <a:ext cx="3622089" cy="830997"/>
          </a:xfrm>
          <a:prstGeom prst="rect">
            <a:avLst/>
          </a:prstGeom>
          <a:noFill/>
        </p:spPr>
        <p:txBody>
          <a:bodyPr wrap="square" rtlCol="0">
            <a:spAutoFit/>
          </a:bodyPr>
          <a:lstStyle/>
          <a:p>
            <a:r>
              <a:rPr lang="en-US" sz="1600" dirty="0" smtClean="0"/>
              <a:t>Pre-laminated tags included in Huddle Board Signage Tags document. Attach with double-sided or carpet tape.</a:t>
            </a:r>
            <a:endParaRPr lang="en-US" sz="1600" dirty="0"/>
          </a:p>
        </p:txBody>
      </p:sp>
      <p:cxnSp>
        <p:nvCxnSpPr>
          <p:cNvPr id="24" name="Straight Arrow Connector 23"/>
          <p:cNvCxnSpPr>
            <a:stCxn id="22" idx="1"/>
          </p:cNvCxnSpPr>
          <p:nvPr/>
        </p:nvCxnSpPr>
        <p:spPr>
          <a:xfrm flipH="1" flipV="1">
            <a:off x="3694888" y="5106840"/>
            <a:ext cx="1802582" cy="948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stCxn id="22" idx="1"/>
          </p:cNvCxnSpPr>
          <p:nvPr/>
        </p:nvCxnSpPr>
        <p:spPr>
          <a:xfrm flipH="1" flipV="1">
            <a:off x="3812875" y="2536166"/>
            <a:ext cx="1684595" cy="26655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2" name="Group 11"/>
          <p:cNvGrpSpPr/>
          <p:nvPr/>
        </p:nvGrpSpPr>
        <p:grpSpPr>
          <a:xfrm>
            <a:off x="8908239" y="496213"/>
            <a:ext cx="2194560" cy="1188720"/>
            <a:chOff x="4070231" y="1663171"/>
            <a:chExt cx="4389120" cy="3291840"/>
          </a:xfrm>
        </p:grpSpPr>
        <p:sp>
          <p:nvSpPr>
            <p:cNvPr id="13" name="Rectangle 12"/>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1" name="Rectangle 20"/>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3" name="Rectangle 22"/>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5" name="Rectangle 24"/>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6" name="Rectangle 25"/>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28" name="Rectangle 27"/>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29" name="Rectangle 28"/>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0" name="Rectangle 29"/>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1" name="Rectangle 30"/>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2" name="Rectangle 31"/>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3" name="Rectangle 32"/>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4" name="Rectangle 33"/>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spTree>
    <p:extLst>
      <p:ext uri="{BB962C8B-B14F-4D97-AF65-F5344CB8AC3E}">
        <p14:creationId xmlns:p14="http://schemas.microsoft.com/office/powerpoint/2010/main" val="90207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824" y="94199"/>
            <a:ext cx="8864352" cy="6669602"/>
          </a:xfrm>
          <a:prstGeom prst="rect">
            <a:avLst/>
          </a:prstGeom>
        </p:spPr>
      </p:pic>
    </p:spTree>
    <p:extLst>
      <p:ext uri="{BB962C8B-B14F-4D97-AF65-F5344CB8AC3E}">
        <p14:creationId xmlns:p14="http://schemas.microsoft.com/office/powerpoint/2010/main" val="179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33049" y="139626"/>
            <a:ext cx="2364965" cy="6647974"/>
          </a:xfrm>
          <a:prstGeom prst="rect">
            <a:avLst/>
          </a:prstGeom>
        </p:spPr>
        <p:txBody>
          <a:bodyPr wrap="square">
            <a:spAutoFit/>
          </a:bodyPr>
          <a:lstStyle/>
          <a:p>
            <a:r>
              <a:rPr lang="en-US" dirty="0"/>
              <a:t>Using </a:t>
            </a:r>
            <a:r>
              <a:rPr lang="en-US" b="1" u="sng" dirty="0" smtClean="0"/>
              <a:t>1/4”</a:t>
            </a:r>
            <a:r>
              <a:rPr lang="en-US" dirty="0" smtClean="0"/>
              <a:t> </a:t>
            </a:r>
            <a:r>
              <a:rPr lang="en-US" dirty="0"/>
              <a:t>black art tape, create the compartmentalized frames identified here. Use a ruler, dry erase markers, </a:t>
            </a:r>
            <a:r>
              <a:rPr lang="en-US" dirty="0" smtClean="0"/>
              <a:t>utility knife, and </a:t>
            </a:r>
            <a:r>
              <a:rPr lang="en-US" dirty="0"/>
              <a:t>any other material necessary to create straight, proportioned lines.</a:t>
            </a:r>
          </a:p>
          <a:p>
            <a:r>
              <a:rPr lang="en-US" dirty="0"/>
              <a:t>Note the gray outline indicates the metal border of the dry erase board, do not use black tape for the outside border (leave as-is</a:t>
            </a:r>
            <a:r>
              <a:rPr lang="en-US" dirty="0" smtClean="0"/>
              <a:t>).</a:t>
            </a:r>
          </a:p>
          <a:p>
            <a:endParaRPr lang="en-US" dirty="0" smtClean="0"/>
          </a:p>
          <a:p>
            <a:pPr algn="ctr"/>
            <a:r>
              <a:rPr lang="en-US" sz="2400" b="1" u="sng" dirty="0" smtClean="0">
                <a:solidFill>
                  <a:srgbClr val="FF0000"/>
                </a:solidFill>
              </a:rPr>
              <a:t>*DO NOT STRETCH TAPE, IT WILL SHRINK AND LOSE ITS SHAPE</a:t>
            </a:r>
            <a:endParaRPr lang="en-US" sz="2400" b="1" u="sng"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2" y="140428"/>
            <a:ext cx="9541067" cy="6718374"/>
          </a:xfrm>
          <a:prstGeom prst="rect">
            <a:avLst/>
          </a:prstGeom>
        </p:spPr>
      </p:pic>
    </p:spTree>
    <p:extLst>
      <p:ext uri="{BB962C8B-B14F-4D97-AF65-F5344CB8AC3E}">
        <p14:creationId xmlns:p14="http://schemas.microsoft.com/office/powerpoint/2010/main" val="236267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DAILY STATS</a:t>
            </a:r>
          </a:p>
        </p:txBody>
      </p:sp>
      <p:sp>
        <p:nvSpPr>
          <p:cNvPr id="5" name="Rectangle 4"/>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TRAINING MATRIX</a:t>
            </a:r>
          </a:p>
        </p:txBody>
      </p:sp>
      <p:sp>
        <p:nvSpPr>
          <p:cNvPr id="6" name="Rectangle 5"/>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EQPT/OTHER</a:t>
            </a:r>
          </a:p>
        </p:txBody>
      </p:sp>
      <p:sp>
        <p:nvSpPr>
          <p:cNvPr id="7" name="Rectangle 6"/>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QCN WEEKLY</a:t>
            </a:r>
          </a:p>
        </p:txBody>
      </p:sp>
      <p:sp>
        <p:nvSpPr>
          <p:cNvPr id="8" name="Rectangle 7"/>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QCN DAILY</a:t>
            </a:r>
          </a:p>
        </p:txBody>
      </p:sp>
      <p:sp>
        <p:nvSpPr>
          <p:cNvPr id="9" name="Rectangle 8"/>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CONES</a:t>
            </a:r>
          </a:p>
        </p:txBody>
      </p:sp>
      <p:sp>
        <p:nvSpPr>
          <p:cNvPr id="10" name="Rectangle 9"/>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KANBAN ADJUSTEMENTS</a:t>
            </a:r>
          </a:p>
        </p:txBody>
      </p:sp>
      <p:sp>
        <p:nvSpPr>
          <p:cNvPr id="11" name="Rectangle 10"/>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GEMBA ROUNDING</a:t>
            </a:r>
            <a:endParaRPr lang="en-US" sz="1200" dirty="0">
              <a:solidFill>
                <a:schemeClr val="tx1"/>
              </a:solidFill>
            </a:endParaRPr>
          </a:p>
        </p:txBody>
      </p:sp>
      <p:sp>
        <p:nvSpPr>
          <p:cNvPr id="12" name="Rectangle 11"/>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PRIORITY GEMBA CORRECTIONS</a:t>
            </a:r>
          </a:p>
        </p:txBody>
      </p:sp>
      <p:sp>
        <p:nvSpPr>
          <p:cNvPr id="13" name="Rectangle 12"/>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ASSOCIATE RECOGNITION &amp; SUGGESTIONS</a:t>
            </a:r>
          </a:p>
        </p:txBody>
      </p:sp>
      <p:sp>
        <p:nvSpPr>
          <p:cNvPr id="14" name="Rectangle 13"/>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S.MESS</a:t>
            </a:r>
          </a:p>
        </p:txBody>
      </p:sp>
      <p:sp>
        <p:nvSpPr>
          <p:cNvPr id="15" name="Rectangle 14"/>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CENSUS</a:t>
            </a:r>
          </a:p>
        </p:txBody>
      </p:sp>
    </p:spTree>
    <p:extLst>
      <p:ext uri="{BB962C8B-B14F-4D97-AF65-F5344CB8AC3E}">
        <p14:creationId xmlns:p14="http://schemas.microsoft.com/office/powerpoint/2010/main" val="220738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326314" y="2209000"/>
            <a:ext cx="3436796" cy="4063697"/>
            <a:chOff x="3326314" y="2209000"/>
            <a:chExt cx="3436796" cy="4063697"/>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8149"/>
            <a:stretch/>
          </p:blipFill>
          <p:spPr>
            <a:xfrm>
              <a:off x="3326314" y="2209000"/>
              <a:ext cx="3436796" cy="4063697"/>
            </a:xfrm>
            <a:prstGeom prst="rect">
              <a:avLst/>
            </a:prstGeom>
          </p:spPr>
        </p:pic>
        <p:cxnSp>
          <p:nvCxnSpPr>
            <p:cNvPr id="41" name="Straight Connector 40"/>
            <p:cNvCxnSpPr/>
            <p:nvPr/>
          </p:nvCxnSpPr>
          <p:spPr>
            <a:xfrm>
              <a:off x="6734535" y="2221153"/>
              <a:ext cx="0" cy="40515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880288" y="3980101"/>
            <a:ext cx="1118558" cy="369332"/>
          </a:xfrm>
          <a:prstGeom prst="rect">
            <a:avLst/>
          </a:prstGeom>
          <a:noFill/>
        </p:spPr>
        <p:txBody>
          <a:bodyPr wrap="square" rtlCol="0">
            <a:spAutoFit/>
          </a:bodyPr>
          <a:lstStyle/>
          <a:p>
            <a:r>
              <a:rPr lang="en-US" dirty="0" smtClean="0"/>
              <a:t>1.5”x1.5”</a:t>
            </a:r>
            <a:endParaRPr lang="en-US" dirty="0"/>
          </a:p>
        </p:txBody>
      </p:sp>
      <p:sp>
        <p:nvSpPr>
          <p:cNvPr id="38" name="TextBox 37"/>
          <p:cNvSpPr txBox="1"/>
          <p:nvPr/>
        </p:nvSpPr>
        <p:spPr>
          <a:xfrm>
            <a:off x="1834663" y="3980101"/>
            <a:ext cx="900742" cy="369332"/>
          </a:xfrm>
          <a:prstGeom prst="rect">
            <a:avLst/>
          </a:prstGeom>
          <a:noFill/>
        </p:spPr>
        <p:txBody>
          <a:bodyPr wrap="square" rtlCol="0">
            <a:spAutoFit/>
          </a:bodyPr>
          <a:lstStyle/>
          <a:p>
            <a:pPr algn="ctr"/>
            <a:r>
              <a:rPr lang="en-US" dirty="0" smtClean="0"/>
              <a:t>1.5”x3”</a:t>
            </a:r>
            <a:endParaRPr lang="en-US" dirty="0"/>
          </a:p>
        </p:txBody>
      </p:sp>
      <p:cxnSp>
        <p:nvCxnSpPr>
          <p:cNvPr id="39" name="Straight Arrow Connector 38"/>
          <p:cNvCxnSpPr>
            <a:stCxn id="38" idx="3"/>
          </p:cNvCxnSpPr>
          <p:nvPr/>
        </p:nvCxnSpPr>
        <p:spPr>
          <a:xfrm flipV="1">
            <a:off x="2735405" y="3735239"/>
            <a:ext cx="812264" cy="4295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a:stCxn id="37" idx="1"/>
          </p:cNvCxnSpPr>
          <p:nvPr/>
        </p:nvCxnSpPr>
        <p:spPr>
          <a:xfrm flipH="1">
            <a:off x="6564702" y="4164767"/>
            <a:ext cx="131558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7" name="TextBox 46"/>
          <p:cNvSpPr txBox="1"/>
          <p:nvPr/>
        </p:nvSpPr>
        <p:spPr>
          <a:xfrm>
            <a:off x="277829" y="2179607"/>
            <a:ext cx="2091561" cy="1200329"/>
          </a:xfrm>
          <a:prstGeom prst="rect">
            <a:avLst/>
          </a:prstGeom>
          <a:noFill/>
        </p:spPr>
        <p:txBody>
          <a:bodyPr wrap="square" rtlCol="0">
            <a:spAutoFit/>
          </a:bodyPr>
          <a:lstStyle/>
          <a:p>
            <a:r>
              <a:rPr lang="en-US" dirty="0" smtClean="0"/>
              <a:t>Make sure top of this table and QCN Weekly table are level</a:t>
            </a:r>
            <a:endParaRPr lang="en-US" dirty="0"/>
          </a:p>
        </p:txBody>
      </p:sp>
      <p:cxnSp>
        <p:nvCxnSpPr>
          <p:cNvPr id="48" name="Straight Arrow Connector 47"/>
          <p:cNvCxnSpPr>
            <a:stCxn id="47" idx="3"/>
          </p:cNvCxnSpPr>
          <p:nvPr/>
        </p:nvCxnSpPr>
        <p:spPr>
          <a:xfrm>
            <a:off x="2369390" y="2779772"/>
            <a:ext cx="1137247" cy="6001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8206927" y="1886852"/>
            <a:ext cx="3114022" cy="1754326"/>
          </a:xfrm>
          <a:prstGeom prst="rect">
            <a:avLst/>
          </a:prstGeom>
          <a:noFill/>
        </p:spPr>
        <p:txBody>
          <a:bodyPr wrap="square" rtlCol="0">
            <a:spAutoFit/>
          </a:bodyPr>
          <a:lstStyle/>
          <a:p>
            <a:r>
              <a:rPr lang="en-US" dirty="0" smtClean="0"/>
              <a:t>Use </a:t>
            </a:r>
            <a:r>
              <a:rPr lang="en-US" b="1" u="sng" dirty="0" smtClean="0"/>
              <a:t>1/8 ”</a:t>
            </a:r>
            <a:r>
              <a:rPr lang="en-US" dirty="0" smtClean="0"/>
              <a:t> black </a:t>
            </a:r>
            <a:r>
              <a:rPr lang="en-US" dirty="0" smtClean="0"/>
              <a:t>tape to </a:t>
            </a:r>
            <a:r>
              <a:rPr lang="en-US" dirty="0" smtClean="0"/>
              <a:t>create all internal </a:t>
            </a:r>
            <a:r>
              <a:rPr lang="en-US" dirty="0" smtClean="0"/>
              <a:t>tables for laminated tags and boxes for </a:t>
            </a:r>
            <a:r>
              <a:rPr lang="en-US" dirty="0" smtClean="0"/>
              <a:t>hand-writing</a:t>
            </a:r>
          </a:p>
          <a:p>
            <a:endParaRPr lang="en-US" dirty="0" smtClean="0"/>
          </a:p>
          <a:p>
            <a:pPr algn="ctr"/>
            <a:r>
              <a:rPr lang="en-US" b="1" u="sng" dirty="0">
                <a:solidFill>
                  <a:srgbClr val="FF0000"/>
                </a:solidFill>
              </a:rPr>
              <a:t>*DO NOT STRETCH TAPE</a:t>
            </a:r>
            <a:endParaRPr lang="en-US" dirty="0"/>
          </a:p>
        </p:txBody>
      </p:sp>
      <p:cxnSp>
        <p:nvCxnSpPr>
          <p:cNvPr id="36" name="Straight Arrow Connector 35"/>
          <p:cNvCxnSpPr/>
          <p:nvPr/>
        </p:nvCxnSpPr>
        <p:spPr>
          <a:xfrm flipV="1">
            <a:off x="2559169" y="5186686"/>
            <a:ext cx="1201948" cy="3083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1512004" y="5211007"/>
            <a:ext cx="1223401"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cxnSp>
        <p:nvCxnSpPr>
          <p:cNvPr id="44" name="Straight Arrow Connector 43"/>
          <p:cNvCxnSpPr>
            <a:stCxn id="37" idx="1"/>
          </p:cNvCxnSpPr>
          <p:nvPr/>
        </p:nvCxnSpPr>
        <p:spPr>
          <a:xfrm flipH="1" flipV="1">
            <a:off x="6564702" y="3735238"/>
            <a:ext cx="1315586" cy="429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a:stCxn id="37" idx="1"/>
          </p:cNvCxnSpPr>
          <p:nvPr/>
        </p:nvCxnSpPr>
        <p:spPr>
          <a:xfrm flipH="1">
            <a:off x="6564702" y="4164767"/>
            <a:ext cx="1315586" cy="429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Straight Arrow Connector 53"/>
          <p:cNvCxnSpPr>
            <a:stCxn id="38" idx="3"/>
          </p:cNvCxnSpPr>
          <p:nvPr/>
        </p:nvCxnSpPr>
        <p:spPr>
          <a:xfrm>
            <a:off x="2735405" y="4164767"/>
            <a:ext cx="95692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p:cNvCxnSpPr>
            <a:stCxn id="38" idx="3"/>
          </p:cNvCxnSpPr>
          <p:nvPr/>
        </p:nvCxnSpPr>
        <p:spPr>
          <a:xfrm>
            <a:off x="2735405" y="4164767"/>
            <a:ext cx="812264" cy="528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60" name="Group 59"/>
          <p:cNvGrpSpPr/>
          <p:nvPr/>
        </p:nvGrpSpPr>
        <p:grpSpPr>
          <a:xfrm>
            <a:off x="9763938" y="258760"/>
            <a:ext cx="2194560" cy="1188720"/>
            <a:chOff x="4070231" y="1663171"/>
            <a:chExt cx="4389120" cy="3291840"/>
          </a:xfrm>
        </p:grpSpPr>
        <p:sp>
          <p:nvSpPr>
            <p:cNvPr id="61" name="Rectangle 60"/>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62" name="Rectangle 61"/>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63" name="Rectangle 62"/>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64" name="Rectangle 63"/>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65" name="Rectangle 64"/>
            <p:cNvSpPr/>
            <p:nvPr/>
          </p:nvSpPr>
          <p:spPr>
            <a:xfrm>
              <a:off x="4070231" y="1663171"/>
              <a:ext cx="1005840" cy="1097280"/>
            </a:xfrm>
            <a:prstGeom prst="rect">
              <a:avLst/>
            </a:prstGeom>
            <a:solidFill>
              <a:schemeClr val="accent5"/>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66" name="Rectangle 65"/>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67" name="Rectangle 66"/>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68" name="Rectangle 67"/>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9" name="Rectangle 68"/>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70" name="Rectangle 69"/>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71" name="Rectangle 70"/>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72" name="Rectangle 71"/>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cxnSp>
        <p:nvCxnSpPr>
          <p:cNvPr id="17" name="Straight Arrow Connector 16"/>
          <p:cNvCxnSpPr/>
          <p:nvPr/>
        </p:nvCxnSpPr>
        <p:spPr>
          <a:xfrm flipH="1">
            <a:off x="5788325" y="1294929"/>
            <a:ext cx="405441" cy="12239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5604295" y="727031"/>
            <a:ext cx="1223401"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spTree>
    <p:extLst>
      <p:ext uri="{BB962C8B-B14F-4D97-AF65-F5344CB8AC3E}">
        <p14:creationId xmlns:p14="http://schemas.microsoft.com/office/powerpoint/2010/main" val="32136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794496" y="2309798"/>
            <a:ext cx="6351373" cy="3657600"/>
            <a:chOff x="2507955" y="2484278"/>
            <a:chExt cx="6351373" cy="365760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4571"/>
            <a:stretch/>
          </p:blipFill>
          <p:spPr>
            <a:xfrm>
              <a:off x="2507955" y="2484278"/>
              <a:ext cx="6351373" cy="3657600"/>
            </a:xfrm>
            <a:prstGeom prst="rect">
              <a:avLst/>
            </a:prstGeom>
          </p:spPr>
        </p:pic>
        <p:cxnSp>
          <p:nvCxnSpPr>
            <p:cNvPr id="11" name="Straight Connector 10"/>
            <p:cNvCxnSpPr/>
            <p:nvPr/>
          </p:nvCxnSpPr>
          <p:spPr>
            <a:xfrm>
              <a:off x="8830753" y="2505693"/>
              <a:ext cx="0" cy="363618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9742660" y="2309798"/>
            <a:ext cx="1118558" cy="369332"/>
          </a:xfrm>
          <a:prstGeom prst="rect">
            <a:avLst/>
          </a:prstGeom>
          <a:noFill/>
        </p:spPr>
        <p:txBody>
          <a:bodyPr wrap="square" rtlCol="0">
            <a:spAutoFit/>
          </a:bodyPr>
          <a:lstStyle/>
          <a:p>
            <a:pPr algn="ctr"/>
            <a:r>
              <a:rPr lang="en-US" dirty="0" smtClean="0"/>
              <a:t>1.5”x1.5”</a:t>
            </a:r>
            <a:endParaRPr lang="en-US" dirty="0"/>
          </a:p>
        </p:txBody>
      </p:sp>
      <p:sp>
        <p:nvSpPr>
          <p:cNvPr id="23" name="TextBox 22"/>
          <p:cNvSpPr txBox="1"/>
          <p:nvPr/>
        </p:nvSpPr>
        <p:spPr>
          <a:xfrm>
            <a:off x="1284604" y="2309798"/>
            <a:ext cx="1047526" cy="369332"/>
          </a:xfrm>
          <a:prstGeom prst="rect">
            <a:avLst/>
          </a:prstGeom>
          <a:noFill/>
        </p:spPr>
        <p:txBody>
          <a:bodyPr wrap="square" rtlCol="0">
            <a:spAutoFit/>
          </a:bodyPr>
          <a:lstStyle/>
          <a:p>
            <a:pPr algn="ctr"/>
            <a:r>
              <a:rPr lang="en-US" dirty="0" smtClean="0"/>
              <a:t>1</a:t>
            </a:r>
            <a:r>
              <a:rPr lang="en-US" dirty="0" smtClean="0"/>
              <a:t>.5”x3.5”</a:t>
            </a:r>
            <a:endParaRPr lang="en-US" dirty="0"/>
          </a:p>
        </p:txBody>
      </p:sp>
      <p:cxnSp>
        <p:nvCxnSpPr>
          <p:cNvPr id="24" name="Straight Arrow Connector 23"/>
          <p:cNvCxnSpPr>
            <a:stCxn id="23" idx="2"/>
          </p:cNvCxnSpPr>
          <p:nvPr/>
        </p:nvCxnSpPr>
        <p:spPr>
          <a:xfrm>
            <a:off x="1808367" y="2679130"/>
            <a:ext cx="1238627" cy="9678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5" name="Straight Arrow Connector 24"/>
          <p:cNvCxnSpPr>
            <a:stCxn id="22" idx="2"/>
          </p:cNvCxnSpPr>
          <p:nvPr/>
        </p:nvCxnSpPr>
        <p:spPr>
          <a:xfrm flipH="1">
            <a:off x="8882707" y="2679130"/>
            <a:ext cx="1419232" cy="7812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a:stCxn id="45" idx="2"/>
          </p:cNvCxnSpPr>
          <p:nvPr/>
        </p:nvCxnSpPr>
        <p:spPr>
          <a:xfrm flipH="1">
            <a:off x="6652835" y="1697571"/>
            <a:ext cx="1450746" cy="166477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5" name="TextBox 44"/>
          <p:cNvSpPr txBox="1"/>
          <p:nvPr/>
        </p:nvSpPr>
        <p:spPr>
          <a:xfrm>
            <a:off x="6582462" y="1051240"/>
            <a:ext cx="3042238" cy="646331"/>
          </a:xfrm>
          <a:prstGeom prst="rect">
            <a:avLst/>
          </a:prstGeom>
          <a:noFill/>
        </p:spPr>
        <p:txBody>
          <a:bodyPr wrap="square" rtlCol="0">
            <a:spAutoFit/>
          </a:bodyPr>
          <a:lstStyle/>
          <a:p>
            <a:r>
              <a:rPr lang="en-US" dirty="0" smtClean="0"/>
              <a:t>Make sure top of this table and QCN Daily table are level</a:t>
            </a:r>
            <a:endParaRPr lang="en-US" dirty="0"/>
          </a:p>
        </p:txBody>
      </p:sp>
      <p:cxnSp>
        <p:nvCxnSpPr>
          <p:cNvPr id="29" name="Straight Arrow Connector 28"/>
          <p:cNvCxnSpPr/>
          <p:nvPr/>
        </p:nvCxnSpPr>
        <p:spPr>
          <a:xfrm>
            <a:off x="2332130" y="1858158"/>
            <a:ext cx="789019" cy="6939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1199667" y="1455227"/>
            <a:ext cx="1223401"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grpSp>
        <p:nvGrpSpPr>
          <p:cNvPr id="31" name="Group 30"/>
          <p:cNvGrpSpPr/>
          <p:nvPr/>
        </p:nvGrpSpPr>
        <p:grpSpPr>
          <a:xfrm>
            <a:off x="9763938" y="258760"/>
            <a:ext cx="2194560" cy="1188720"/>
            <a:chOff x="4070231" y="1663171"/>
            <a:chExt cx="4389120" cy="3291840"/>
          </a:xfrm>
        </p:grpSpPr>
        <p:sp>
          <p:nvSpPr>
            <p:cNvPr id="32" name="Rectangle 31"/>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4" name="Rectangle 33"/>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5" name="Rectangle 34"/>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6" name="Rectangle 35"/>
            <p:cNvSpPr/>
            <p:nvPr/>
          </p:nvSpPr>
          <p:spPr>
            <a:xfrm>
              <a:off x="5076071" y="1663171"/>
              <a:ext cx="2011680" cy="1097280"/>
            </a:xfrm>
            <a:prstGeom prst="rect">
              <a:avLst/>
            </a:prstGeom>
            <a:solidFill>
              <a:schemeClr val="accent5"/>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7" name="Rectangle 36"/>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8" name="Rectangle 37"/>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9" name="Rectangle 38"/>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40" name="Rectangle 39"/>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1" name="Rectangle 40"/>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3" name="Rectangle 42"/>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4" name="Rectangle 43"/>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6" name="Rectangle 45"/>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cxnSp>
        <p:nvCxnSpPr>
          <p:cNvPr id="47" name="Straight Arrow Connector 46"/>
          <p:cNvCxnSpPr>
            <a:stCxn id="22" idx="2"/>
          </p:cNvCxnSpPr>
          <p:nvPr/>
        </p:nvCxnSpPr>
        <p:spPr>
          <a:xfrm flipH="1">
            <a:off x="8947462" y="2679130"/>
            <a:ext cx="1354477" cy="27018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3" name="Straight Arrow Connector 52"/>
          <p:cNvCxnSpPr>
            <a:stCxn id="23" idx="2"/>
          </p:cNvCxnSpPr>
          <p:nvPr/>
        </p:nvCxnSpPr>
        <p:spPr>
          <a:xfrm>
            <a:off x="1808367" y="2679130"/>
            <a:ext cx="1160989" cy="27018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8" name="TextBox 47"/>
          <p:cNvSpPr txBox="1"/>
          <p:nvPr/>
        </p:nvSpPr>
        <p:spPr>
          <a:xfrm>
            <a:off x="5435964" y="5945983"/>
            <a:ext cx="4068686" cy="646331"/>
          </a:xfrm>
          <a:prstGeom prst="rect">
            <a:avLst/>
          </a:prstGeom>
          <a:noFill/>
        </p:spPr>
        <p:txBody>
          <a:bodyPr wrap="square" rtlCol="0">
            <a:spAutoFit/>
          </a:bodyPr>
          <a:lstStyle/>
          <a:p>
            <a:r>
              <a:rPr lang="en-US" b="1" dirty="0" smtClean="0">
                <a:solidFill>
                  <a:srgbClr val="FF0000"/>
                </a:solidFill>
              </a:rPr>
              <a:t>Gap at bottom of box is ok, as long as top of table is level with QCN daily box</a:t>
            </a:r>
            <a:endParaRPr lang="en-US" b="1" dirty="0">
              <a:solidFill>
                <a:srgbClr val="FF0000"/>
              </a:solidFill>
            </a:endParaRPr>
          </a:p>
        </p:txBody>
      </p:sp>
      <p:cxnSp>
        <p:nvCxnSpPr>
          <p:cNvPr id="49" name="Straight Arrow Connector 48"/>
          <p:cNvCxnSpPr>
            <a:stCxn id="48" idx="1"/>
          </p:cNvCxnSpPr>
          <p:nvPr/>
        </p:nvCxnSpPr>
        <p:spPr>
          <a:xfrm flipH="1" flipV="1">
            <a:off x="4660133" y="5821631"/>
            <a:ext cx="775831" cy="44751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9423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709307" y="3959032"/>
            <a:ext cx="1189146" cy="369332"/>
          </a:xfrm>
          <a:prstGeom prst="rect">
            <a:avLst/>
          </a:prstGeom>
          <a:noFill/>
        </p:spPr>
        <p:txBody>
          <a:bodyPr wrap="square" rtlCol="0">
            <a:spAutoFit/>
          </a:bodyPr>
          <a:lstStyle/>
          <a:p>
            <a:pPr algn="ctr"/>
            <a:r>
              <a:rPr lang="en-US" dirty="0" smtClean="0"/>
              <a:t>1.5”x4.5”</a:t>
            </a:r>
            <a:endParaRPr lang="en-US" dirty="0"/>
          </a:p>
        </p:txBody>
      </p:sp>
      <p:cxnSp>
        <p:nvCxnSpPr>
          <p:cNvPr id="39" name="Straight Arrow Connector 38"/>
          <p:cNvCxnSpPr>
            <a:stCxn id="38" idx="3"/>
          </p:cNvCxnSpPr>
          <p:nvPr/>
        </p:nvCxnSpPr>
        <p:spPr>
          <a:xfrm flipV="1">
            <a:off x="1898453" y="3153491"/>
            <a:ext cx="1388211" cy="99020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0" name="Straight Arrow Connector 39"/>
          <p:cNvCxnSpPr>
            <a:stCxn id="42" idx="1"/>
          </p:cNvCxnSpPr>
          <p:nvPr/>
        </p:nvCxnSpPr>
        <p:spPr>
          <a:xfrm flipH="1" flipV="1">
            <a:off x="6771736" y="3194198"/>
            <a:ext cx="1701346" cy="9495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8473082" y="3959032"/>
            <a:ext cx="1483592" cy="369332"/>
          </a:xfrm>
          <a:prstGeom prst="rect">
            <a:avLst/>
          </a:prstGeom>
          <a:noFill/>
        </p:spPr>
        <p:txBody>
          <a:bodyPr wrap="square" rtlCol="0">
            <a:spAutoFit/>
          </a:bodyPr>
          <a:lstStyle/>
          <a:p>
            <a:pPr algn="ctr"/>
            <a:r>
              <a:rPr lang="en-US" dirty="0" smtClean="0"/>
              <a:t>1.5”x1.5”</a:t>
            </a:r>
            <a:endParaRPr lang="en-US" dirty="0"/>
          </a:p>
        </p:txBody>
      </p:sp>
      <p:cxnSp>
        <p:nvCxnSpPr>
          <p:cNvPr id="28" name="Straight Arrow Connector 27"/>
          <p:cNvCxnSpPr/>
          <p:nvPr/>
        </p:nvCxnSpPr>
        <p:spPr>
          <a:xfrm>
            <a:off x="1701639" y="1308570"/>
            <a:ext cx="1444080" cy="9170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569176" y="905639"/>
            <a:ext cx="1223401"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grpSp>
        <p:nvGrpSpPr>
          <p:cNvPr id="34" name="Group 33"/>
          <p:cNvGrpSpPr/>
          <p:nvPr/>
        </p:nvGrpSpPr>
        <p:grpSpPr>
          <a:xfrm>
            <a:off x="9763938" y="258760"/>
            <a:ext cx="2194560" cy="1188720"/>
            <a:chOff x="4070231" y="1663171"/>
            <a:chExt cx="4389120" cy="3291840"/>
          </a:xfrm>
        </p:grpSpPr>
        <p:sp>
          <p:nvSpPr>
            <p:cNvPr id="35" name="Rectangle 34"/>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6" name="Rectangle 35"/>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41" name="Rectangle 40"/>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3" name="Rectangle 42"/>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44" name="Rectangle 43"/>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45" name="Rectangle 44"/>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6" name="Rectangle 45"/>
            <p:cNvSpPr/>
            <p:nvPr/>
          </p:nvSpPr>
          <p:spPr>
            <a:xfrm>
              <a:off x="7087751" y="1663171"/>
              <a:ext cx="1371600" cy="1097280"/>
            </a:xfrm>
            <a:prstGeom prst="rect">
              <a:avLst/>
            </a:prstGeom>
            <a:solidFill>
              <a:schemeClr val="accent5"/>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47" name="Rectangle 46"/>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8" name="Rectangle 47"/>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0" name="Rectangle 49"/>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1" name="Rectangle 50"/>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2" name="Rectangle 51"/>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cxnSp>
        <p:nvCxnSpPr>
          <p:cNvPr id="53" name="Straight Arrow Connector 52"/>
          <p:cNvCxnSpPr>
            <a:stCxn id="38" idx="3"/>
          </p:cNvCxnSpPr>
          <p:nvPr/>
        </p:nvCxnSpPr>
        <p:spPr>
          <a:xfrm>
            <a:off x="1898453" y="4143698"/>
            <a:ext cx="1247266" cy="153248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4" name="Straight Arrow Connector 53"/>
          <p:cNvCxnSpPr>
            <a:stCxn id="42" idx="1"/>
          </p:cNvCxnSpPr>
          <p:nvPr/>
        </p:nvCxnSpPr>
        <p:spPr>
          <a:xfrm flipH="1">
            <a:off x="6702726" y="4143698"/>
            <a:ext cx="1770356" cy="14855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TextBox 54"/>
          <p:cNvSpPr txBox="1"/>
          <p:nvPr/>
        </p:nvSpPr>
        <p:spPr>
          <a:xfrm>
            <a:off x="9097200" y="5029060"/>
            <a:ext cx="3005660" cy="646331"/>
          </a:xfrm>
          <a:prstGeom prst="rect">
            <a:avLst/>
          </a:prstGeom>
          <a:noFill/>
        </p:spPr>
        <p:txBody>
          <a:bodyPr wrap="square" rtlCol="0">
            <a:spAutoFit/>
          </a:bodyPr>
          <a:lstStyle/>
          <a:p>
            <a:r>
              <a:rPr lang="en-US" b="1" dirty="0" smtClean="0">
                <a:solidFill>
                  <a:srgbClr val="FF0000"/>
                </a:solidFill>
              </a:rPr>
              <a:t>~1/2” gap from right ledge of table to ledge of board is ok</a:t>
            </a:r>
            <a:endParaRPr lang="en-US" b="1" dirty="0">
              <a:solidFill>
                <a:srgbClr val="FF0000"/>
              </a:solidFill>
            </a:endParaRPr>
          </a:p>
        </p:txBody>
      </p:sp>
      <p:cxnSp>
        <p:nvCxnSpPr>
          <p:cNvPr id="56" name="Straight Arrow Connector 55"/>
          <p:cNvCxnSpPr>
            <a:stCxn id="55" idx="1"/>
          </p:cNvCxnSpPr>
          <p:nvPr/>
        </p:nvCxnSpPr>
        <p:spPr>
          <a:xfrm flipH="1">
            <a:off x="6987396" y="5352226"/>
            <a:ext cx="2109804" cy="32316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21" name="Group 20"/>
          <p:cNvGrpSpPr/>
          <p:nvPr/>
        </p:nvGrpSpPr>
        <p:grpSpPr>
          <a:xfrm>
            <a:off x="2918551" y="1856134"/>
            <a:ext cx="4310385" cy="4114800"/>
            <a:chOff x="2918551" y="1856134"/>
            <a:chExt cx="4310385" cy="411480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5921"/>
            <a:stretch/>
          </p:blipFill>
          <p:spPr>
            <a:xfrm>
              <a:off x="2918551" y="1856134"/>
              <a:ext cx="4310385" cy="4114800"/>
            </a:xfrm>
            <a:prstGeom prst="rect">
              <a:avLst/>
            </a:prstGeom>
          </p:spPr>
        </p:pic>
        <p:cxnSp>
          <p:nvCxnSpPr>
            <p:cNvPr id="57" name="Straight Connector 56"/>
            <p:cNvCxnSpPr/>
            <p:nvPr/>
          </p:nvCxnSpPr>
          <p:spPr>
            <a:xfrm>
              <a:off x="7228109" y="1856134"/>
              <a:ext cx="827" cy="4114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737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2619145" y="3687668"/>
            <a:ext cx="1196196" cy="369332"/>
          </a:xfrm>
          <a:prstGeom prst="rect">
            <a:avLst/>
          </a:prstGeom>
          <a:noFill/>
        </p:spPr>
        <p:txBody>
          <a:bodyPr wrap="square" rtlCol="0">
            <a:spAutoFit/>
          </a:bodyPr>
          <a:lstStyle/>
          <a:p>
            <a:pPr algn="r"/>
            <a:r>
              <a:rPr lang="en-US" dirty="0" smtClean="0"/>
              <a:t>1.5”x4”</a:t>
            </a:r>
            <a:endParaRPr lang="en-US" dirty="0"/>
          </a:p>
        </p:txBody>
      </p:sp>
      <p:cxnSp>
        <p:nvCxnSpPr>
          <p:cNvPr id="34" name="Straight Arrow Connector 33"/>
          <p:cNvCxnSpPr>
            <a:stCxn id="33" idx="3"/>
          </p:cNvCxnSpPr>
          <p:nvPr/>
        </p:nvCxnSpPr>
        <p:spPr>
          <a:xfrm flipV="1">
            <a:off x="3815341" y="2889849"/>
            <a:ext cx="1058584" cy="9824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30" name="Group 29"/>
          <p:cNvGrpSpPr/>
          <p:nvPr/>
        </p:nvGrpSpPr>
        <p:grpSpPr>
          <a:xfrm>
            <a:off x="9763938" y="258760"/>
            <a:ext cx="2194560" cy="1188720"/>
            <a:chOff x="4070231" y="1663171"/>
            <a:chExt cx="4389120" cy="3291840"/>
          </a:xfrm>
        </p:grpSpPr>
        <p:sp>
          <p:nvSpPr>
            <p:cNvPr id="31" name="Rectangle 30"/>
            <p:cNvSpPr/>
            <p:nvPr/>
          </p:nvSpPr>
          <p:spPr>
            <a:xfrm>
              <a:off x="4070231" y="2760451"/>
              <a:ext cx="822960" cy="1097280"/>
            </a:xfrm>
            <a:prstGeom prst="rect">
              <a:avLst/>
            </a:prstGeom>
            <a:solidFill>
              <a:schemeClr val="accent5"/>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6" name="Rectangle 35"/>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7" name="Rectangle 36"/>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38" name="Rectangle 37"/>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39" name="Rectangle 38"/>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40" name="Rectangle 39"/>
            <p:cNvSpPr/>
            <p:nvPr/>
          </p:nvSpPr>
          <p:spPr>
            <a:xfrm>
              <a:off x="4893191" y="2760451"/>
              <a:ext cx="137160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1" name="Rectangle 40"/>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42" name="Rectangle 41"/>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3" name="Rectangle 42"/>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4" name="Rectangle 43"/>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5" name="Rectangle 44"/>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6" name="Rectangle 45"/>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sp>
        <p:nvSpPr>
          <p:cNvPr id="47" name="TextBox 46"/>
          <p:cNvSpPr txBox="1"/>
          <p:nvPr/>
        </p:nvSpPr>
        <p:spPr>
          <a:xfrm>
            <a:off x="8257191" y="3687668"/>
            <a:ext cx="1196196" cy="369332"/>
          </a:xfrm>
          <a:prstGeom prst="rect">
            <a:avLst/>
          </a:prstGeom>
          <a:noFill/>
        </p:spPr>
        <p:txBody>
          <a:bodyPr wrap="square" rtlCol="0">
            <a:spAutoFit/>
          </a:bodyPr>
          <a:lstStyle/>
          <a:p>
            <a:r>
              <a:rPr lang="en-US" dirty="0" smtClean="0"/>
              <a:t>1.5”x5”</a:t>
            </a:r>
            <a:endParaRPr lang="en-US" dirty="0"/>
          </a:p>
        </p:txBody>
      </p:sp>
      <p:grpSp>
        <p:nvGrpSpPr>
          <p:cNvPr id="4" name="Group 3"/>
          <p:cNvGrpSpPr/>
          <p:nvPr/>
        </p:nvGrpSpPr>
        <p:grpSpPr>
          <a:xfrm>
            <a:off x="4681736" y="1614076"/>
            <a:ext cx="2696257" cy="4114800"/>
            <a:chOff x="3957117" y="2424959"/>
            <a:chExt cx="2696257" cy="411480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605" r="10628"/>
            <a:stretch/>
          </p:blipFill>
          <p:spPr>
            <a:xfrm>
              <a:off x="3985404" y="2424959"/>
              <a:ext cx="2639683" cy="4114800"/>
            </a:xfrm>
            <a:prstGeom prst="rect">
              <a:avLst/>
            </a:prstGeom>
          </p:spPr>
        </p:pic>
        <p:cxnSp>
          <p:nvCxnSpPr>
            <p:cNvPr id="49" name="Straight Connector 48"/>
            <p:cNvCxnSpPr/>
            <p:nvPr/>
          </p:nvCxnSpPr>
          <p:spPr>
            <a:xfrm flipH="1">
              <a:off x="6650355" y="2457344"/>
              <a:ext cx="3019" cy="40824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957117" y="2457344"/>
              <a:ext cx="3019" cy="40824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p:cNvCxnSpPr>
            <a:stCxn id="33" idx="3"/>
          </p:cNvCxnSpPr>
          <p:nvPr/>
        </p:nvCxnSpPr>
        <p:spPr>
          <a:xfrm>
            <a:off x="3815341" y="3872334"/>
            <a:ext cx="1058584" cy="143291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2" name="Straight Arrow Connector 51"/>
          <p:cNvCxnSpPr>
            <a:stCxn id="47" idx="1"/>
          </p:cNvCxnSpPr>
          <p:nvPr/>
        </p:nvCxnSpPr>
        <p:spPr>
          <a:xfrm flipH="1" flipV="1">
            <a:off x="6797615" y="2889849"/>
            <a:ext cx="1459576" cy="9824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3" name="Straight Arrow Connector 52"/>
          <p:cNvCxnSpPr>
            <a:stCxn id="47" idx="1"/>
          </p:cNvCxnSpPr>
          <p:nvPr/>
        </p:nvCxnSpPr>
        <p:spPr>
          <a:xfrm flipH="1">
            <a:off x="6875253" y="3872334"/>
            <a:ext cx="1381938" cy="15338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4" name="Straight Arrow Connector 53"/>
          <p:cNvCxnSpPr/>
          <p:nvPr/>
        </p:nvCxnSpPr>
        <p:spPr>
          <a:xfrm>
            <a:off x="3439594" y="1057931"/>
            <a:ext cx="1444080" cy="9170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2307131" y="655000"/>
            <a:ext cx="1223401"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spTree>
    <p:extLst>
      <p:ext uri="{BB962C8B-B14F-4D97-AF65-F5344CB8AC3E}">
        <p14:creationId xmlns:p14="http://schemas.microsoft.com/office/powerpoint/2010/main" val="304394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73604" y="2221603"/>
            <a:ext cx="4212200" cy="3657600"/>
            <a:chOff x="2973604" y="2221603"/>
            <a:chExt cx="4212200" cy="365760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7061"/>
            <a:stretch/>
          </p:blipFill>
          <p:spPr>
            <a:xfrm>
              <a:off x="2973604" y="2221603"/>
              <a:ext cx="4212200" cy="3657600"/>
            </a:xfrm>
            <a:prstGeom prst="rect">
              <a:avLst/>
            </a:prstGeom>
          </p:spPr>
        </p:pic>
        <p:cxnSp>
          <p:nvCxnSpPr>
            <p:cNvPr id="63" name="Straight Connector 62"/>
            <p:cNvCxnSpPr/>
            <p:nvPr/>
          </p:nvCxnSpPr>
          <p:spPr>
            <a:xfrm flipH="1">
              <a:off x="7157229" y="2240653"/>
              <a:ext cx="1" cy="3638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1230556" y="3214726"/>
            <a:ext cx="1004978" cy="369332"/>
          </a:xfrm>
          <a:prstGeom prst="rect">
            <a:avLst/>
          </a:prstGeom>
          <a:noFill/>
        </p:spPr>
        <p:txBody>
          <a:bodyPr wrap="square" rtlCol="0">
            <a:spAutoFit/>
          </a:bodyPr>
          <a:lstStyle/>
          <a:p>
            <a:pPr algn="ctr"/>
            <a:r>
              <a:rPr lang="en-US" dirty="0" smtClean="0"/>
              <a:t>1.5”x2”</a:t>
            </a:r>
            <a:endParaRPr lang="en-US" dirty="0"/>
          </a:p>
        </p:txBody>
      </p:sp>
      <p:cxnSp>
        <p:nvCxnSpPr>
          <p:cNvPr id="39" name="Straight Arrow Connector 38"/>
          <p:cNvCxnSpPr>
            <a:stCxn id="38" idx="3"/>
          </p:cNvCxnSpPr>
          <p:nvPr/>
        </p:nvCxnSpPr>
        <p:spPr>
          <a:xfrm flipV="1">
            <a:off x="2235534" y="3214726"/>
            <a:ext cx="916504" cy="1846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4" name="TextBox 43"/>
          <p:cNvSpPr txBox="1"/>
          <p:nvPr/>
        </p:nvSpPr>
        <p:spPr>
          <a:xfrm>
            <a:off x="1230556" y="5157193"/>
            <a:ext cx="1004978" cy="369332"/>
          </a:xfrm>
          <a:prstGeom prst="rect">
            <a:avLst/>
          </a:prstGeom>
          <a:noFill/>
        </p:spPr>
        <p:txBody>
          <a:bodyPr wrap="square" rtlCol="0">
            <a:spAutoFit/>
          </a:bodyPr>
          <a:lstStyle/>
          <a:p>
            <a:pPr algn="ctr"/>
            <a:r>
              <a:rPr lang="en-US" dirty="0" smtClean="0"/>
              <a:t>7.5”x2”</a:t>
            </a:r>
            <a:endParaRPr lang="en-US" dirty="0"/>
          </a:p>
        </p:txBody>
      </p:sp>
      <p:sp>
        <p:nvSpPr>
          <p:cNvPr id="46" name="TextBox 45"/>
          <p:cNvSpPr txBox="1"/>
          <p:nvPr/>
        </p:nvSpPr>
        <p:spPr>
          <a:xfrm>
            <a:off x="4002867" y="6354862"/>
            <a:ext cx="1004978" cy="369332"/>
          </a:xfrm>
          <a:prstGeom prst="rect">
            <a:avLst/>
          </a:prstGeom>
          <a:noFill/>
        </p:spPr>
        <p:txBody>
          <a:bodyPr wrap="square" rtlCol="0">
            <a:spAutoFit/>
          </a:bodyPr>
          <a:lstStyle/>
          <a:p>
            <a:pPr algn="ctr"/>
            <a:r>
              <a:rPr lang="en-US" dirty="0" smtClean="0"/>
              <a:t>7.5”x3”</a:t>
            </a:r>
            <a:endParaRPr lang="en-US" dirty="0"/>
          </a:p>
        </p:txBody>
      </p:sp>
      <p:sp>
        <p:nvSpPr>
          <p:cNvPr id="47" name="TextBox 46"/>
          <p:cNvSpPr txBox="1"/>
          <p:nvPr/>
        </p:nvSpPr>
        <p:spPr>
          <a:xfrm>
            <a:off x="5778257" y="6354862"/>
            <a:ext cx="1071116" cy="369332"/>
          </a:xfrm>
          <a:prstGeom prst="rect">
            <a:avLst/>
          </a:prstGeom>
          <a:noFill/>
        </p:spPr>
        <p:txBody>
          <a:bodyPr wrap="square" rtlCol="0">
            <a:spAutoFit/>
          </a:bodyPr>
          <a:lstStyle/>
          <a:p>
            <a:pPr algn="ctr"/>
            <a:r>
              <a:rPr lang="en-US" dirty="0" smtClean="0"/>
              <a:t>7</a:t>
            </a:r>
            <a:r>
              <a:rPr lang="en-US" dirty="0" smtClean="0"/>
              <a:t>.5”x3.5</a:t>
            </a:r>
            <a:r>
              <a:rPr lang="en-US" dirty="0" smtClean="0"/>
              <a:t>”</a:t>
            </a:r>
            <a:endParaRPr lang="en-US" dirty="0"/>
          </a:p>
        </p:txBody>
      </p:sp>
      <p:cxnSp>
        <p:nvCxnSpPr>
          <p:cNvPr id="33" name="Straight Arrow Connector 32"/>
          <p:cNvCxnSpPr/>
          <p:nvPr/>
        </p:nvCxnSpPr>
        <p:spPr>
          <a:xfrm>
            <a:off x="2521223" y="1807053"/>
            <a:ext cx="789019" cy="6939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1388760" y="1404122"/>
            <a:ext cx="1223401" cy="646331"/>
          </a:xfrm>
          <a:prstGeom prst="rect">
            <a:avLst/>
          </a:prstGeom>
          <a:noFill/>
        </p:spPr>
        <p:txBody>
          <a:bodyPr wrap="square" rtlCol="0">
            <a:spAutoFit/>
          </a:bodyPr>
          <a:lstStyle/>
          <a:p>
            <a:pPr algn="ctr"/>
            <a:r>
              <a:rPr lang="en-US" b="1" dirty="0" smtClean="0">
                <a:solidFill>
                  <a:schemeClr val="accent2"/>
                </a:solidFill>
              </a:rPr>
              <a:t>TAG ONLY NO TAPE</a:t>
            </a:r>
            <a:endParaRPr lang="en-US" b="1" dirty="0">
              <a:solidFill>
                <a:schemeClr val="accent2"/>
              </a:solidFill>
            </a:endParaRPr>
          </a:p>
        </p:txBody>
      </p:sp>
      <p:grpSp>
        <p:nvGrpSpPr>
          <p:cNvPr id="35" name="Group 34"/>
          <p:cNvGrpSpPr/>
          <p:nvPr/>
        </p:nvGrpSpPr>
        <p:grpSpPr>
          <a:xfrm>
            <a:off x="9763938" y="258760"/>
            <a:ext cx="2194560" cy="1188720"/>
            <a:chOff x="4070231" y="1663171"/>
            <a:chExt cx="4389120" cy="3291840"/>
          </a:xfrm>
        </p:grpSpPr>
        <p:sp>
          <p:nvSpPr>
            <p:cNvPr id="45" name="Rectangle 44"/>
            <p:cNvSpPr/>
            <p:nvPr/>
          </p:nvSpPr>
          <p:spPr>
            <a:xfrm>
              <a:off x="4070231" y="2760451"/>
              <a:ext cx="82296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49" name="Rectangle 48"/>
            <p:cNvSpPr/>
            <p:nvPr/>
          </p:nvSpPr>
          <p:spPr>
            <a:xfrm>
              <a:off x="7362071" y="2760451"/>
              <a:ext cx="10972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50" name="Rectangle 49"/>
            <p:cNvSpPr/>
            <p:nvPr/>
          </p:nvSpPr>
          <p:spPr>
            <a:xfrm>
              <a:off x="6264791" y="2760451"/>
              <a:ext cx="109728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1" name="Rectangle 50"/>
            <p:cNvSpPr/>
            <p:nvPr/>
          </p:nvSpPr>
          <p:spPr>
            <a:xfrm>
              <a:off x="5076071" y="1663171"/>
              <a:ext cx="201168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52" name="Rectangle 51"/>
            <p:cNvSpPr/>
            <p:nvPr/>
          </p:nvSpPr>
          <p:spPr>
            <a:xfrm>
              <a:off x="4070231" y="1663171"/>
              <a:ext cx="100584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53" name="Rectangle 52"/>
            <p:cNvSpPr/>
            <p:nvPr/>
          </p:nvSpPr>
          <p:spPr>
            <a:xfrm>
              <a:off x="4893191" y="2760451"/>
              <a:ext cx="1371600" cy="109728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4" name="Rectangle 53"/>
            <p:cNvSpPr/>
            <p:nvPr/>
          </p:nvSpPr>
          <p:spPr>
            <a:xfrm>
              <a:off x="7087751" y="1663171"/>
              <a:ext cx="1371600" cy="1097280"/>
            </a:xfrm>
            <a:prstGeom prst="rec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smtClean="0">
                <a:solidFill>
                  <a:schemeClr val="tx1"/>
                </a:solidFill>
              </a:endParaRPr>
            </a:p>
          </p:txBody>
        </p:sp>
        <p:sp>
          <p:nvSpPr>
            <p:cNvPr id="55" name="Rectangle 54"/>
            <p:cNvSpPr/>
            <p:nvPr/>
          </p:nvSpPr>
          <p:spPr>
            <a:xfrm>
              <a:off x="4893191" y="440637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6" name="Rectangle 55"/>
            <p:cNvSpPr/>
            <p:nvPr/>
          </p:nvSpPr>
          <p:spPr>
            <a:xfrm>
              <a:off x="7087751" y="385773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7" name="Rectangle 56"/>
            <p:cNvSpPr/>
            <p:nvPr/>
          </p:nvSpPr>
          <p:spPr>
            <a:xfrm>
              <a:off x="7087751" y="4406371"/>
              <a:ext cx="137160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8" name="Rectangle 57"/>
            <p:cNvSpPr/>
            <p:nvPr/>
          </p:nvSpPr>
          <p:spPr>
            <a:xfrm>
              <a:off x="4893191" y="3857731"/>
              <a:ext cx="2194560"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59" name="Rectangle 58"/>
            <p:cNvSpPr/>
            <p:nvPr/>
          </p:nvSpPr>
          <p:spPr>
            <a:xfrm>
              <a:off x="4070231" y="3857731"/>
              <a:ext cx="822960" cy="10972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grpSp>
      <p:cxnSp>
        <p:nvCxnSpPr>
          <p:cNvPr id="60" name="Straight Arrow Connector 59"/>
          <p:cNvCxnSpPr/>
          <p:nvPr/>
        </p:nvCxnSpPr>
        <p:spPr>
          <a:xfrm flipV="1">
            <a:off x="2244387" y="5157193"/>
            <a:ext cx="916504" cy="1846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1" name="Straight Arrow Connector 60"/>
          <p:cNvCxnSpPr>
            <a:stCxn id="46" idx="0"/>
          </p:cNvCxnSpPr>
          <p:nvPr/>
        </p:nvCxnSpPr>
        <p:spPr>
          <a:xfrm flipH="1" flipV="1">
            <a:off x="4002868" y="5526526"/>
            <a:ext cx="502488" cy="82833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2" name="Straight Arrow Connector 61"/>
          <p:cNvCxnSpPr>
            <a:stCxn id="46" idx="0"/>
          </p:cNvCxnSpPr>
          <p:nvPr/>
        </p:nvCxnSpPr>
        <p:spPr>
          <a:xfrm flipV="1">
            <a:off x="4505356" y="5526526"/>
            <a:ext cx="450678" cy="82833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4" name="Straight Arrow Connector 63"/>
          <p:cNvCxnSpPr/>
          <p:nvPr/>
        </p:nvCxnSpPr>
        <p:spPr>
          <a:xfrm flipH="1" flipV="1">
            <a:off x="5781959" y="5526525"/>
            <a:ext cx="502489" cy="8283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5" name="Straight Arrow Connector 64"/>
          <p:cNvCxnSpPr/>
          <p:nvPr/>
        </p:nvCxnSpPr>
        <p:spPr>
          <a:xfrm flipV="1">
            <a:off x="6284448" y="5526525"/>
            <a:ext cx="450678" cy="8283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98072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4522</TotalTime>
  <Words>659</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Nevins</dc:creator>
  <cp:lastModifiedBy>Sabrina Nevins</cp:lastModifiedBy>
  <cp:revision>74</cp:revision>
  <dcterms:created xsi:type="dcterms:W3CDTF">2015-05-10T20:01:35Z</dcterms:created>
  <dcterms:modified xsi:type="dcterms:W3CDTF">2015-06-01T16:39:53Z</dcterms:modified>
  <cp:contentStatus/>
</cp:coreProperties>
</file>