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209D0-C148-4464-B73E-9ED6AAEF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3DB7EE-6267-4CE2-A06F-75C0BD06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2CA0A2-F5D9-4B61-98D2-F7261234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A10CC-A976-45FC-B70B-66062CEE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5DDCD-9260-40C1-AD20-C3CD69AF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E7BB3-3D37-47EA-A8DB-8708F925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16E681-67F0-4698-847F-813D33F5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89048D-6E71-4444-8F15-1CC781F4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D1945-7EC7-4AE0-9A2C-90DA132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F844AC-9B9A-47C0-A9CD-30A8C1C6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8209EA-124A-4A70-848A-BF4C67F01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797539-812B-404B-9326-096B7733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94C4EA-1B1E-4C56-91E1-DAFD8251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2DEA7C-F3D1-4D64-9365-A4013B55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F4D4E4-BE5D-4B66-9D6A-40B155F7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95CD2-909B-4A52-8858-8BEEBEE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A0073-1887-4DEC-A0DA-57B353A1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53488-41E5-48DA-91E6-638F725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1F9388-3CBC-42A9-98E1-427D6261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6883A0-C6BA-48C2-B9D9-33FF3496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AC373-707D-44E6-BE43-39CEC8FD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F08869-DC9B-4814-BAE7-7AC50AA5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25B8D-33D1-4D20-8BDA-A7F8742D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0F326-5A43-4DDA-93A2-B09A29A7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7E339D-257C-4A47-AE7B-BF21C054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2FEEF-4357-45B6-9ED8-148BECC5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D8463-BD3F-4A77-8B46-13BBDCA0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D0CC47-F442-46F1-88D8-A6487D11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F2E80A-CEBC-4F8C-B49E-C374BF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35BD94-E509-4FCC-B4A4-B00DB85C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5B7E28-865F-4D65-8BF6-FA59707A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A1C95-BA18-4F59-90B5-22C853C2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75FC45-E02D-4327-B554-C0C865D6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73870F-D723-419F-BC61-9834B77A6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A9AABF-1418-4E02-B703-CAF872EA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D6AF97-EEBA-4516-A7AC-E8CBDD8DD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EF7F1E-2B60-49A8-B9DB-63A4BB62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650474-7556-4A69-8AEA-E2BC8482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82F9DD-35EE-46C5-9253-8AD7AACC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B2CBE-9B0F-4FE7-B123-7CBBDF6F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03E0C7-C91A-406C-AC64-D92C54E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C2CA96-0943-438C-A94E-0657FB48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EE54D9-83AE-4BB2-99D0-3374B07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7571D5-8938-4FB5-BBD9-12D431B3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9E574B-83AE-4833-BF6A-46C70847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17F05B-163D-4831-B07C-E2606D36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0B1B4-BFB7-48E5-9633-937B21E7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D0F03-6302-4C99-B2C3-4601FA7D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D8E99C-1F52-4B5B-95F3-5B8FB6092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C25EDD-6EDC-4F5B-AE2A-965621F5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CE5935-D513-49EB-995F-9B2C6FD5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52C06F-6161-48F3-A74C-CD5C6FB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5F14-5793-4432-928B-D1F0200D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E74052-984F-42B2-90DB-97888DC07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820A78-1DF6-4643-812C-FA43BCC8B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896E71-D379-4A09-B09A-CFC354A2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3E074F-A86B-4388-B645-78970648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C001A7-25AE-4B69-AFB8-6417EE8F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BCA6B6-7D79-40B9-ABBF-78C7D999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24EC8B-4C25-4BCE-A631-1C875955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55CE7B-0A5E-43C8-A4DA-5F25280C4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2CC8-6702-4884-BCC3-92FAF41163F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5A4B20-B32B-4346-8ECD-E60708A38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0E39D5-52C0-4E4E-8680-66BC91A4B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91C0-0741-494A-AC43-C8F4CA49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5B0500-C888-43A4-9B41-CC636CEA33C2}"/>
              </a:ext>
            </a:extLst>
          </p:cNvPr>
          <p:cNvSpPr/>
          <p:nvPr/>
        </p:nvSpPr>
        <p:spPr>
          <a:xfrm>
            <a:off x="348341" y="491848"/>
            <a:ext cx="9182705" cy="567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depts. For floor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scorecarding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 bin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into strider scorecard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Strider Scorecard = Save by strider name or Zone = Time study, Bin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Gemba Score (for nodes serviced), free text box to type in attendance (tardy,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free text box for comments, volume (lines and nodes..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barchart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some sort),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Gemba Audits…why cant we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slect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unit and see score over time (who did it,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Warehouse details – should show what’s in excess to a years historical…a months average,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…graphically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How do we use best in class (from all hospitals) to put ghosted (light grey) best in class data to fill-rate, stale,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each performance 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Buyer messages needed for buyer scorecard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Forecast module under sourcing should have a By Item filter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“other”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gemba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audits  - warehouse mgmt., receiving,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mgmt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….can user “build their own”??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Clinical scorecard = Opportunities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Cones dashboard is funky - redo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QCN Dashboard – Click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why doesn’t run chart change??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BlueBin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should build 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heijunka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bboard to visually show when a QCN moves from step to step.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Leadership scorecard…back orders,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turns in perpetual, comments-free text. If upload pat volume, can we create cost per day graphs,  STAT calls, Fill-rate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stale/utilization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How do you group cost centers (get all the scorecard data) and then it saves (in the APP) so we don’t have to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recreat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everytime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Direct spend by leader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 cost per line, look at Cost Impact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…same thing…total lines (dynamic), toggle #of FTE’s enter average cost per FTE…and run chart…cost per line, cost per FTE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Graphically capture clinical savings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4C1973-3D83-457C-8037-D1277872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90" y="110698"/>
            <a:ext cx="10207113" cy="6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98C2E1-33DA-4B26-81D4-C368BC0FCED1}"/>
              </a:ext>
            </a:extLst>
          </p:cNvPr>
          <p:cNvSpPr txBox="1"/>
          <p:nvPr/>
        </p:nvSpPr>
        <p:spPr>
          <a:xfrm>
            <a:off x="148158" y="72398"/>
            <a:ext cx="333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MANAGEMENT REPORT: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34BC82-3CB4-4C6C-9CA7-75A2647984A5}"/>
              </a:ext>
            </a:extLst>
          </p:cNvPr>
          <p:cNvSpPr/>
          <p:nvPr/>
        </p:nvSpPr>
        <p:spPr>
          <a:xfrm>
            <a:off x="181669" y="396724"/>
            <a:ext cx="11371701" cy="62750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7BE1B1-70D1-4439-9D6A-FD0E63205110}"/>
              </a:ext>
            </a:extLst>
          </p:cNvPr>
          <p:cNvSpPr/>
          <p:nvPr/>
        </p:nvSpPr>
        <p:spPr>
          <a:xfrm>
            <a:off x="10522857" y="662790"/>
            <a:ext cx="1298226" cy="257354"/>
          </a:xfrm>
          <a:prstGeom prst="rect">
            <a:avLst/>
          </a:prstGeom>
          <a:solidFill>
            <a:schemeClr val="bg1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Facility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E30FCEC8-7773-44F7-82DC-93E870025A1F}"/>
              </a:ext>
            </a:extLst>
          </p:cNvPr>
          <p:cNvSpPr/>
          <p:nvPr/>
        </p:nvSpPr>
        <p:spPr>
          <a:xfrm rot="10800000">
            <a:off x="11863159" y="672354"/>
            <a:ext cx="153938" cy="22905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9C4A78-0FB2-4B16-A7AE-6EE5A350E0CE}"/>
              </a:ext>
            </a:extLst>
          </p:cNvPr>
          <p:cNvSpPr/>
          <p:nvPr/>
        </p:nvSpPr>
        <p:spPr>
          <a:xfrm>
            <a:off x="10522857" y="1048222"/>
            <a:ext cx="1298226" cy="238621"/>
          </a:xfrm>
          <a:prstGeom prst="rect">
            <a:avLst/>
          </a:prstGeom>
          <a:solidFill>
            <a:schemeClr val="bg1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</a:t>
            </a:r>
            <a:r>
              <a:rPr lang="en-US" dirty="0" err="1">
                <a:solidFill>
                  <a:schemeClr val="tx1"/>
                </a:solidFill>
              </a:rPr>
              <a:t>Dept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1072E093-FB4D-4FB7-A456-FD81CA2CE94E}"/>
              </a:ext>
            </a:extLst>
          </p:cNvPr>
          <p:cNvSpPr/>
          <p:nvPr/>
        </p:nvSpPr>
        <p:spPr>
          <a:xfrm rot="10800000">
            <a:off x="11863159" y="1057786"/>
            <a:ext cx="153938" cy="22905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989AEF-BF58-44EF-B0A0-9010F17BB384}"/>
              </a:ext>
            </a:extLst>
          </p:cNvPr>
          <p:cNvSpPr/>
          <p:nvPr/>
        </p:nvSpPr>
        <p:spPr>
          <a:xfrm>
            <a:off x="10522857" y="1433654"/>
            <a:ext cx="1298226" cy="238621"/>
          </a:xfrm>
          <a:prstGeom prst="rect">
            <a:avLst/>
          </a:prstGeom>
          <a:solidFill>
            <a:schemeClr val="bg1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Period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F072F7A0-0A3E-43BD-BC9D-977A4D5E9790}"/>
              </a:ext>
            </a:extLst>
          </p:cNvPr>
          <p:cNvSpPr/>
          <p:nvPr/>
        </p:nvSpPr>
        <p:spPr>
          <a:xfrm rot="10800000">
            <a:off x="11863159" y="1443218"/>
            <a:ext cx="153938" cy="22905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644D9-3B54-44AB-810A-238F9746C873}"/>
              </a:ext>
            </a:extLst>
          </p:cNvPr>
          <p:cNvSpPr/>
          <p:nvPr/>
        </p:nvSpPr>
        <p:spPr>
          <a:xfrm>
            <a:off x="256424" y="534712"/>
            <a:ext cx="3147503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Item Count &amp; </a:t>
            </a:r>
            <a:r>
              <a:rPr lang="en-US" dirty="0" err="1">
                <a:solidFill>
                  <a:schemeClr val="tx1"/>
                </a:solidFill>
              </a:rPr>
              <a:t>Inv</a:t>
            </a:r>
            <a:r>
              <a:rPr lang="en-US" dirty="0">
                <a:solidFill>
                  <a:schemeClr val="tx1"/>
                </a:solidFill>
              </a:rPr>
              <a:t> Value: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9BA244-E14E-41BF-A09F-8A87118E5CE2}"/>
              </a:ext>
            </a:extLst>
          </p:cNvPr>
          <p:cNvSpPr/>
          <p:nvPr/>
        </p:nvSpPr>
        <p:spPr>
          <a:xfrm>
            <a:off x="256424" y="2115912"/>
            <a:ext cx="2745634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Fill Rate &amp; # of Stock-Outs: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D980C46-786B-4F84-9ECC-5078673BBAEC}"/>
              </a:ext>
            </a:extLst>
          </p:cNvPr>
          <p:cNvSpPr/>
          <p:nvPr/>
        </p:nvSpPr>
        <p:spPr>
          <a:xfrm>
            <a:off x="256424" y="3588548"/>
            <a:ext cx="2706880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Stale Items &amp; Utilization: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2EA4BCB-D669-48C1-A175-B1DBD49C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7" y="891847"/>
            <a:ext cx="2644642" cy="1128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BDA728F-FE0B-4088-92F5-0DD0CFE1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6" y="2482784"/>
            <a:ext cx="2503296" cy="1058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799521-9360-45E9-B4E4-44E54E57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3990608"/>
            <a:ext cx="2453510" cy="1007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4E1D9BD-4616-4590-B284-BBED6B44D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3" y="5629109"/>
            <a:ext cx="2362675" cy="9474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1C9B991-26A3-479F-98D1-04E8D4E217FD}"/>
              </a:ext>
            </a:extLst>
          </p:cNvPr>
          <p:cNvSpPr/>
          <p:nvPr/>
        </p:nvSpPr>
        <p:spPr>
          <a:xfrm>
            <a:off x="328440" y="5147199"/>
            <a:ext cx="2627838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 Calls (supplies):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DB6B07-A4CF-43A8-B23B-0F41EB568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928" y="5532631"/>
            <a:ext cx="2463590" cy="932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88BE636-7BD0-4A07-916C-0A0592317B0B}"/>
              </a:ext>
            </a:extLst>
          </p:cNvPr>
          <p:cNvSpPr/>
          <p:nvPr/>
        </p:nvSpPr>
        <p:spPr>
          <a:xfrm>
            <a:off x="3310913" y="5147199"/>
            <a:ext cx="2977665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 Call Opportunities: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781F526-B6B4-4C7F-A5F2-5855795F5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927" y="957106"/>
            <a:ext cx="2087313" cy="7708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2D7D2F7-C8F6-46FE-A8B5-88165B093B82}"/>
              </a:ext>
            </a:extLst>
          </p:cNvPr>
          <p:cNvSpPr/>
          <p:nvPr/>
        </p:nvSpPr>
        <p:spPr>
          <a:xfrm>
            <a:off x="3311848" y="540825"/>
            <a:ext cx="2059990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Managed Program: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ABB0AD8-0075-4107-B973-315697798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937" y="1076612"/>
            <a:ext cx="558056" cy="5438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BA0036E-05D0-43C5-8A34-FB103A545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092" y="926257"/>
            <a:ext cx="2441844" cy="635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D87564-A246-42A2-988E-85344E780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092" y="5471066"/>
            <a:ext cx="2085790" cy="10071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67F246-7B0F-4793-AFE0-B68FBCD27E5A}"/>
              </a:ext>
            </a:extLst>
          </p:cNvPr>
          <p:cNvSpPr/>
          <p:nvPr/>
        </p:nvSpPr>
        <p:spPr>
          <a:xfrm>
            <a:off x="6288577" y="3615875"/>
            <a:ext cx="1916800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Gemba Rounding: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7F33DA7-B343-4238-82CB-2605989CBC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3936" y="5583122"/>
            <a:ext cx="2356666" cy="73691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0479B24-8776-4C25-AA57-EB262171026D}"/>
              </a:ext>
            </a:extLst>
          </p:cNvPr>
          <p:cNvSpPr/>
          <p:nvPr/>
        </p:nvSpPr>
        <p:spPr>
          <a:xfrm>
            <a:off x="8670131" y="5166017"/>
            <a:ext cx="1390884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QCN’s Open: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72DA1B8-EC28-4BE8-9044-D9556AF2BB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927" y="2431992"/>
            <a:ext cx="2463591" cy="112473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E5626F-6E63-4AAA-B9B2-0D233809C211}"/>
              </a:ext>
            </a:extLst>
          </p:cNvPr>
          <p:cNvSpPr/>
          <p:nvPr/>
        </p:nvSpPr>
        <p:spPr>
          <a:xfrm>
            <a:off x="3311848" y="2085152"/>
            <a:ext cx="2768843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Critical/Hot vs Slow/Stale: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4746F4E-BCB0-465E-BA63-88A0184012C9}"/>
              </a:ext>
            </a:extLst>
          </p:cNvPr>
          <p:cNvSpPr/>
          <p:nvPr/>
        </p:nvSpPr>
        <p:spPr>
          <a:xfrm>
            <a:off x="3310913" y="3600777"/>
            <a:ext cx="3083840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Stale Inv. Opportunities: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CFA40427-7023-4BF7-BECC-3241CEBA66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4273" y="4008097"/>
            <a:ext cx="2513245" cy="78190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3FF334F-0B27-4416-AF50-CA9B8F832846}"/>
              </a:ext>
            </a:extLst>
          </p:cNvPr>
          <p:cNvSpPr/>
          <p:nvPr/>
        </p:nvSpPr>
        <p:spPr>
          <a:xfrm>
            <a:off x="6288578" y="534712"/>
            <a:ext cx="2059990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Supply Standards: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A537BA7-B789-4A81-B1A1-D64125D575EE}"/>
              </a:ext>
            </a:extLst>
          </p:cNvPr>
          <p:cNvSpPr/>
          <p:nvPr/>
        </p:nvSpPr>
        <p:spPr>
          <a:xfrm>
            <a:off x="6288577" y="2062595"/>
            <a:ext cx="3150547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Supply Standard Opportunities: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6DAD25-BC8E-4731-9D53-0C7BA5B9C6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2092" y="2610923"/>
            <a:ext cx="2264529" cy="766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D6DE323-7892-4841-B2A3-36DB12A22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3936" y="2631132"/>
            <a:ext cx="2233748" cy="75407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6E2EB90-639F-4C35-A7A9-DBEFD0646255}"/>
              </a:ext>
            </a:extLst>
          </p:cNvPr>
          <p:cNvSpPr/>
          <p:nvPr/>
        </p:nvSpPr>
        <p:spPr>
          <a:xfrm>
            <a:off x="6390481" y="2405903"/>
            <a:ext cx="2184290" cy="180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Self Managed Standard Items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EE456D9-2702-489C-B8A5-747054EE92B1}"/>
              </a:ext>
            </a:extLst>
          </p:cNvPr>
          <p:cNvSpPr/>
          <p:nvPr/>
        </p:nvSpPr>
        <p:spPr>
          <a:xfrm>
            <a:off x="8820761" y="2401575"/>
            <a:ext cx="2184290" cy="180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Self Managed Specials Items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D32A9B9-DF9B-437D-9400-6380AB81C667}"/>
              </a:ext>
            </a:extLst>
          </p:cNvPr>
          <p:cNvSpPr/>
          <p:nvPr/>
        </p:nvSpPr>
        <p:spPr>
          <a:xfrm>
            <a:off x="6288577" y="5162297"/>
            <a:ext cx="1390884" cy="38543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QCN’s: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76230AC2-E056-4367-9413-BD8BF0BC1B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90481" y="3969258"/>
            <a:ext cx="2063068" cy="9559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59CA9DA4-FFAC-4068-BFE8-BCCDA3ADB4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132" y="4008097"/>
            <a:ext cx="2454060" cy="9170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2620115-3A4D-4A3A-9FD5-A7CC35805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795" y="1071001"/>
            <a:ext cx="558056" cy="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98C2E1-33DA-4B26-81D4-C368BC0FCED1}"/>
              </a:ext>
            </a:extLst>
          </p:cNvPr>
          <p:cNvSpPr txBox="1"/>
          <p:nvPr/>
        </p:nvSpPr>
        <p:spPr>
          <a:xfrm>
            <a:off x="493485" y="72398"/>
            <a:ext cx="412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VOLUME/SPEND REPORT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BA37614-2D12-4A95-A820-1A3B43DA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88" y="690341"/>
            <a:ext cx="9965340" cy="56710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3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175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Hodge</dc:creator>
  <cp:lastModifiedBy>gerry butler</cp:lastModifiedBy>
  <cp:revision>24</cp:revision>
  <dcterms:created xsi:type="dcterms:W3CDTF">2017-08-30T17:24:28Z</dcterms:created>
  <dcterms:modified xsi:type="dcterms:W3CDTF">2017-11-01T18:53:03Z</dcterms:modified>
</cp:coreProperties>
</file>