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75" r:id="rId3"/>
    <p:sldId id="327" r:id="rId4"/>
    <p:sldId id="263" r:id="rId5"/>
    <p:sldId id="264" r:id="rId6"/>
    <p:sldId id="276" r:id="rId7"/>
    <p:sldId id="271" r:id="rId8"/>
    <p:sldId id="279" r:id="rId9"/>
    <p:sldId id="278" r:id="rId10"/>
    <p:sldId id="281" r:id="rId11"/>
    <p:sldId id="265" r:id="rId12"/>
    <p:sldId id="282" r:id="rId13"/>
    <p:sldId id="283" r:id="rId14"/>
    <p:sldId id="266" r:id="rId15"/>
    <p:sldId id="345" r:id="rId16"/>
    <p:sldId id="346" r:id="rId17"/>
    <p:sldId id="284" r:id="rId18"/>
    <p:sldId id="290" r:id="rId19"/>
    <p:sldId id="329" r:id="rId20"/>
    <p:sldId id="347" r:id="rId21"/>
    <p:sldId id="348" r:id="rId22"/>
    <p:sldId id="294" r:id="rId23"/>
    <p:sldId id="296" r:id="rId24"/>
    <p:sldId id="330" r:id="rId25"/>
    <p:sldId id="292" r:id="rId26"/>
    <p:sldId id="349" r:id="rId27"/>
    <p:sldId id="350" r:id="rId28"/>
    <p:sldId id="293" r:id="rId29"/>
    <p:sldId id="299" r:id="rId30"/>
    <p:sldId id="300" r:id="rId31"/>
    <p:sldId id="302" r:id="rId32"/>
    <p:sldId id="303" r:id="rId33"/>
    <p:sldId id="331" r:id="rId34"/>
    <p:sldId id="351" r:id="rId35"/>
    <p:sldId id="352" r:id="rId36"/>
    <p:sldId id="312" r:id="rId37"/>
    <p:sldId id="313" r:id="rId38"/>
    <p:sldId id="353" r:id="rId39"/>
    <p:sldId id="354" r:id="rId40"/>
    <p:sldId id="324" r:id="rId41"/>
    <p:sldId id="335" r:id="rId42"/>
    <p:sldId id="337" r:id="rId43"/>
    <p:sldId id="338" r:id="rId44"/>
    <p:sldId id="341" r:id="rId45"/>
    <p:sldId id="340" r:id="rId46"/>
    <p:sldId id="355" r:id="rId47"/>
    <p:sldId id="342" r:id="rId48"/>
    <p:sldId id="343" r:id="rId49"/>
    <p:sldId id="356" r:id="rId50"/>
    <p:sldId id="344" r:id="rId51"/>
    <p:sldId id="333" r:id="rId52"/>
    <p:sldId id="321" r:id="rId53"/>
    <p:sldId id="357" r:id="rId54"/>
    <p:sldId id="358" r:id="rId55"/>
    <p:sldId id="334" r:id="rId56"/>
    <p:sldId id="322" r:id="rId57"/>
    <p:sldId id="323" r:id="rId58"/>
    <p:sldId id="325" r:id="rId5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34D09-6F59-4EF0-9EEC-270CFA80AA39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CB6C6-F066-49C9-A5E6-A688352EBD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36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863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15 min -&gt; 20 min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684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17:50</a:t>
            </a:r>
            <a:r>
              <a:rPr lang="en-US" baseline="0" dirty="0" smtClean="0"/>
              <a:t> -&gt; 22:50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061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17:50</a:t>
            </a:r>
            <a:r>
              <a:rPr lang="en-US" baseline="0" dirty="0" smtClean="0"/>
              <a:t> -&gt; 22:50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72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090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20 min -&gt; 25 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002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25 min -&gt; 30 min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321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30 min -&gt; 35 min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417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35 min -&gt; 40 min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736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050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39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0 -&gt; 2</a:t>
            </a:r>
            <a:r>
              <a:rPr lang="en-US" baseline="0" dirty="0" smtClean="0"/>
              <a:t> min 20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400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743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496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200" dirty="0" smtClean="0"/>
              <a:t> –&gt;</a:t>
            </a:r>
            <a:r>
              <a:rPr lang="fr-FR" sz="3200" baseline="0" dirty="0" smtClean="0"/>
              <a:t> 5 min</a:t>
            </a:r>
            <a:endParaRPr lang="fr-FR" sz="3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897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5 min </a:t>
            </a:r>
            <a:r>
              <a:rPr lang="en-US" dirty="0" smtClean="0"/>
              <a:t>-&gt;</a:t>
            </a:r>
            <a:r>
              <a:rPr lang="en-US" baseline="0" dirty="0" smtClean="0"/>
              <a:t> 9 min 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144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-&gt; </a:t>
            </a:r>
            <a:r>
              <a:rPr lang="en-US" baseline="0" dirty="0" smtClean="0"/>
              <a:t>9 min 30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873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r>
              <a:rPr lang="en-US" baseline="0" dirty="0" smtClean="0"/>
              <a:t> min 30 -&gt; 15 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36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r>
              <a:rPr lang="en-US" baseline="0" dirty="0" smtClean="0"/>
              <a:t> min 40 -&gt; 15 min 50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r>
              <a:rPr lang="en-US" baseline="0" dirty="0" smtClean="0"/>
              <a:t> min 50 -&gt; 17 min 50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220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-&gt;</a:t>
            </a:r>
            <a:r>
              <a:rPr lang="en-US" baseline="0" dirty="0" smtClean="0"/>
              <a:t> </a:t>
            </a:r>
            <a:r>
              <a:rPr lang="en-US" baseline="0" dirty="0" smtClean="0"/>
              <a:t>15 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CB6C6-F066-49C9-A5E6-A688352EBDE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66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05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61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88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34221"/>
            <a:ext cx="10515600" cy="650875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905164"/>
            <a:ext cx="10515600" cy="52717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03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93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03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3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7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42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00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CC808-2D8F-44BB-BFC3-A10B0387A8B8}" type="datetimeFigureOut">
              <a:rPr lang="fr-FR" smtClean="0"/>
              <a:t>14/11/2018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36D6-CBDB-4AA4-836D-98F6A43D22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3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bird75/whatido" TargetMode="Externa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2336" y="3108261"/>
            <a:ext cx="11064240" cy="827881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Using</a:t>
            </a:r>
            <a:r>
              <a:rPr lang="fr-FR" dirty="0" smtClean="0"/>
              <a:t> Type Annotations in Python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34312" y="4269550"/>
            <a:ext cx="9144000" cy="1655762"/>
          </a:xfrm>
        </p:spPr>
        <p:txBody>
          <a:bodyPr/>
          <a:lstStyle/>
          <a:p>
            <a:r>
              <a:rPr lang="fr-FR" dirty="0" smtClean="0"/>
              <a:t>by Philippe </a:t>
            </a:r>
            <a:r>
              <a:rPr lang="fr-FR" dirty="0" err="1" smtClean="0"/>
              <a:t>Fremy</a:t>
            </a:r>
            <a:r>
              <a:rPr lang="fr-FR" dirty="0" smtClean="0"/>
              <a:t> / IDEMIA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8927" y="-291004"/>
            <a:ext cx="6127623" cy="25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And there is more…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86201"/>
            <a:ext cx="10515600" cy="5271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i="1" dirty="0" smtClean="0"/>
              <a:t>typing</a:t>
            </a:r>
            <a:r>
              <a:rPr lang="en-US" dirty="0" smtClean="0"/>
              <a:t> module also offers 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Duck typing with types such as </a:t>
            </a:r>
            <a:r>
              <a:rPr lang="en-US" i="1" dirty="0" smtClean="0"/>
              <a:t>Sequence</a:t>
            </a:r>
            <a:r>
              <a:rPr lang="en-US" dirty="0" smtClean="0"/>
              <a:t>, </a:t>
            </a:r>
            <a:r>
              <a:rPr lang="en-US" i="1" dirty="0" smtClean="0"/>
              <a:t>Mapping</a:t>
            </a:r>
            <a:r>
              <a:rPr lang="en-US" dirty="0" smtClean="0"/>
              <a:t>, </a:t>
            </a:r>
            <a:r>
              <a:rPr lang="en-US" i="1" dirty="0" err="1" smtClean="0"/>
              <a:t>Iterable</a:t>
            </a:r>
            <a:r>
              <a:rPr lang="en-US" dirty="0" smtClean="0"/>
              <a:t>, </a:t>
            </a:r>
            <a:r>
              <a:rPr lang="en-US" i="1" dirty="0" smtClean="0"/>
              <a:t>Sized</a:t>
            </a:r>
            <a:r>
              <a:rPr lang="en-US" dirty="0" smtClean="0"/>
              <a:t>, ...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Type aliasing, type generics, subtyping, typing joker with </a:t>
            </a:r>
            <a:r>
              <a:rPr lang="en-US" i="1" dirty="0" smtClean="0"/>
              <a:t>Any</a:t>
            </a:r>
            <a:r>
              <a:rPr lang="en-US" dirty="0" smtClean="0"/>
              <a:t>, …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Conversion between types with </a:t>
            </a:r>
            <a:r>
              <a:rPr lang="en-US" i="1" dirty="0" smtClean="0"/>
              <a:t>cast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Please check the </a:t>
            </a:r>
            <a:r>
              <a:rPr lang="en-US" i="1" dirty="0" smtClean="0"/>
              <a:t>typing</a:t>
            </a:r>
            <a:r>
              <a:rPr lang="en-US" dirty="0" smtClean="0"/>
              <a:t> module documentation and the </a:t>
            </a:r>
            <a:r>
              <a:rPr lang="en-US" i="1" dirty="0" err="1" smtClean="0"/>
              <a:t>Mypy</a:t>
            </a:r>
            <a:r>
              <a:rPr lang="en-US" dirty="0"/>
              <a:t> </a:t>
            </a:r>
            <a:r>
              <a:rPr lang="en-US" dirty="0" smtClean="0"/>
              <a:t>tool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07880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Python handle type annotations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87873"/>
            <a:ext cx="11830050" cy="43557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Annotations are valid expressions evaluated during module loading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Result is stored in the function object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And then … they are totally ignored by Python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fr-FR" dirty="0" smtClean="0"/>
              <a:t>Type annotations are </a:t>
            </a:r>
            <a:r>
              <a:rPr lang="fr-FR" dirty="0" err="1" smtClean="0"/>
              <a:t>verified</a:t>
            </a:r>
            <a:r>
              <a:rPr lang="fr-FR" dirty="0" smtClean="0"/>
              <a:t> by </a:t>
            </a:r>
            <a:r>
              <a:rPr lang="fr-FR" u="sng" dirty="0" err="1" smtClean="0"/>
              <a:t>external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: </a:t>
            </a:r>
            <a:r>
              <a:rPr lang="fr-FR" i="1" dirty="0" err="1" smtClean="0"/>
              <a:t>Mypy</a:t>
            </a:r>
            <a:r>
              <a:rPr lang="fr-FR" dirty="0" smtClean="0"/>
              <a:t>, </a:t>
            </a:r>
            <a:r>
              <a:rPr lang="fr-FR" i="1" dirty="0" err="1" smtClean="0"/>
              <a:t>Pyre</a:t>
            </a:r>
            <a:r>
              <a:rPr lang="fr-FR" dirty="0" smtClean="0"/>
              <a:t>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045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Type Annotations </a:t>
            </a:r>
            <a:r>
              <a:rPr lang="fr-FR" dirty="0" err="1" smtClean="0"/>
              <a:t>verification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59641"/>
            <a:ext cx="12106656" cy="52717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dirty="0" smtClean="0"/>
              <a:t>Tools to </a:t>
            </a:r>
            <a:r>
              <a:rPr lang="fr-FR" dirty="0" err="1" smtClean="0"/>
              <a:t>verify</a:t>
            </a:r>
            <a:r>
              <a:rPr lang="fr-FR" dirty="0"/>
              <a:t> </a:t>
            </a:r>
            <a:r>
              <a:rPr lang="fr-FR" dirty="0" err="1" smtClean="0"/>
              <a:t>static</a:t>
            </a:r>
            <a:r>
              <a:rPr lang="fr-FR" dirty="0" smtClean="0"/>
              <a:t> type information: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fr-FR" i="1" dirty="0" err="1" smtClean="0"/>
              <a:t>PyCharm</a:t>
            </a:r>
            <a:r>
              <a:rPr lang="fr-FR" dirty="0" smtClean="0"/>
              <a:t> IDE </a:t>
            </a:r>
            <a:r>
              <a:rPr lang="fr-FR" dirty="0" err="1" smtClean="0"/>
              <a:t>along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inspection mode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fr-FR" i="1" dirty="0" err="1" smtClean="0"/>
              <a:t>Mypy</a:t>
            </a:r>
            <a:r>
              <a:rPr lang="fr-FR" dirty="0"/>
              <a:t> </a:t>
            </a:r>
            <a:r>
              <a:rPr lang="fr-FR" dirty="0" smtClean="0"/>
              <a:t>: Open Source, </a:t>
            </a:r>
            <a:r>
              <a:rPr lang="fr-FR" dirty="0" err="1" smtClean="0"/>
              <a:t>written</a:t>
            </a:r>
            <a:r>
              <a:rPr lang="fr-FR" dirty="0" smtClean="0"/>
              <a:t> in Python, </a:t>
            </a:r>
            <a:r>
              <a:rPr lang="fr-FR" dirty="0" err="1" smtClean="0"/>
              <a:t>maintained</a:t>
            </a:r>
            <a:r>
              <a:rPr lang="fr-FR" dirty="0" smtClean="0"/>
              <a:t> by Dropbox team on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i="1" dirty="0" err="1" smtClean="0"/>
              <a:t>Pyre</a:t>
            </a:r>
            <a:r>
              <a:rPr lang="fr-FR" dirty="0" smtClean="0"/>
              <a:t> : Open Source, </a:t>
            </a:r>
            <a:r>
              <a:rPr lang="fr-FR" dirty="0" err="1" smtClean="0"/>
              <a:t>written</a:t>
            </a:r>
            <a:r>
              <a:rPr lang="fr-FR" dirty="0" smtClean="0"/>
              <a:t> in </a:t>
            </a:r>
            <a:r>
              <a:rPr lang="fr-FR" dirty="0" err="1" smtClean="0"/>
              <a:t>OCaml</a:t>
            </a:r>
            <a:r>
              <a:rPr lang="fr-FR" dirty="0" smtClean="0"/>
              <a:t>, </a:t>
            </a:r>
            <a:r>
              <a:rPr lang="fr-FR" dirty="0" err="1" smtClean="0"/>
              <a:t>maintained</a:t>
            </a:r>
            <a:r>
              <a:rPr lang="fr-FR" dirty="0" smtClean="0"/>
              <a:t> by Facebook team on </a:t>
            </a:r>
            <a:r>
              <a:rPr lang="fr-FR" dirty="0" err="1" smtClean="0"/>
              <a:t>GitHub</a:t>
            </a:r>
            <a:r>
              <a:rPr lang="fr-FR" dirty="0" smtClean="0"/>
              <a:t>, </a:t>
            </a:r>
            <a:r>
              <a:rPr lang="fr-FR" dirty="0" err="1" smtClean="0"/>
              <a:t>only</a:t>
            </a:r>
            <a:r>
              <a:rPr lang="fr-FR" dirty="0" smtClean="0"/>
              <a:t> for Linux and MacOs X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24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How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started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86201"/>
            <a:ext cx="12192000" cy="5271799"/>
          </a:xfrm>
        </p:spPr>
        <p:txBody>
          <a:bodyPr>
            <a:normAutofit/>
          </a:bodyPr>
          <a:lstStyle/>
          <a:p>
            <a:r>
              <a:rPr lang="fr-FR" dirty="0" smtClean="0"/>
              <a:t>On a new </a:t>
            </a:r>
            <a:r>
              <a:rPr lang="fr-FR" dirty="0" err="1" smtClean="0"/>
              <a:t>codebase</a:t>
            </a:r>
            <a:r>
              <a:rPr lang="fr-FR" dirty="0" smtClean="0"/>
              <a:t> set the </a:t>
            </a:r>
            <a:r>
              <a:rPr lang="fr-FR" dirty="0" err="1" smtClean="0"/>
              <a:t>rule</a:t>
            </a:r>
            <a:r>
              <a:rPr lang="fr-FR" dirty="0" smtClean="0"/>
              <a:t> of </a:t>
            </a:r>
            <a:r>
              <a:rPr lang="fr-FR" dirty="0" err="1" smtClean="0"/>
              <a:t>having</a:t>
            </a:r>
            <a:r>
              <a:rPr lang="fr-FR" dirty="0" smtClean="0"/>
              <a:t> annotations and </a:t>
            </a:r>
            <a:r>
              <a:rPr lang="fr-FR" dirty="0" err="1" smtClean="0"/>
              <a:t>be</a:t>
            </a:r>
            <a:r>
              <a:rPr lang="fr-FR" dirty="0" smtClean="0"/>
              <a:t> strict about </a:t>
            </a:r>
            <a:r>
              <a:rPr lang="fr-FR" dirty="0" err="1" smtClean="0"/>
              <a:t>it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On an </a:t>
            </a:r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codebase</a:t>
            </a:r>
            <a:r>
              <a:rPr lang="fr-FR" dirty="0" smtClean="0"/>
              <a:t>,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small</a:t>
            </a:r>
            <a:r>
              <a:rPr lang="fr-FR" dirty="0" smtClean="0"/>
              <a:t>, one module at a time. </a:t>
            </a:r>
          </a:p>
          <a:p>
            <a:pPr marL="0" indent="0">
              <a:buNone/>
            </a:pPr>
            <a:r>
              <a:rPr lang="fr-FR" dirty="0" smtClean="0"/>
              <a:t>  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dirty="0" err="1" smtClean="0"/>
              <a:t>gradually</a:t>
            </a:r>
            <a:r>
              <a:rPr lang="fr-FR" dirty="0" smtClean="0"/>
              <a:t>.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   All </a:t>
            </a:r>
            <a:r>
              <a:rPr lang="fr-FR" dirty="0"/>
              <a:t>the annotation </a:t>
            </a:r>
            <a:r>
              <a:rPr lang="fr-FR" dirty="0" err="1"/>
              <a:t>tools</a:t>
            </a:r>
            <a:r>
              <a:rPr lang="fr-FR" dirty="0"/>
              <a:t> are </a:t>
            </a:r>
            <a:r>
              <a:rPr lang="fr-FR" dirty="0" err="1"/>
              <a:t>designed</a:t>
            </a:r>
            <a:r>
              <a:rPr lang="fr-FR" dirty="0"/>
              <a:t> for </a:t>
            </a:r>
            <a:r>
              <a:rPr lang="fr-FR" dirty="0" err="1"/>
              <a:t>gradual</a:t>
            </a:r>
            <a:r>
              <a:rPr lang="fr-FR" dirty="0"/>
              <a:t> </a:t>
            </a:r>
            <a:r>
              <a:rPr lang="fr-FR" dirty="0" err="1"/>
              <a:t>improvements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endParaRPr lang="fr-FR" sz="2800" dirty="0" smtClean="0"/>
          </a:p>
          <a:p>
            <a:r>
              <a:rPr lang="fr-FR" dirty="0" smtClean="0"/>
              <a:t>Put </a:t>
            </a:r>
            <a:r>
              <a:rPr lang="fr-FR" dirty="0" err="1" smtClean="0"/>
              <a:t>static</a:t>
            </a:r>
            <a:r>
              <a:rPr lang="fr-FR" dirty="0" smtClean="0"/>
              <a:t> type </a:t>
            </a:r>
            <a:r>
              <a:rPr lang="fr-FR" dirty="0" err="1" smtClean="0"/>
              <a:t>verification</a:t>
            </a:r>
            <a:r>
              <a:rPr lang="fr-FR" dirty="0" smtClean="0"/>
              <a:t> in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Continuous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/ </a:t>
            </a:r>
            <a:r>
              <a:rPr lang="fr-FR" dirty="0" err="1" smtClean="0"/>
              <a:t>Nightly</a:t>
            </a:r>
            <a:r>
              <a:rPr lang="fr-FR" dirty="0" smtClean="0"/>
              <a:t> </a:t>
            </a:r>
            <a:r>
              <a:rPr lang="fr-FR" dirty="0" err="1" smtClean="0"/>
              <a:t>builds</a:t>
            </a:r>
            <a:r>
              <a:rPr lang="fr-FR" dirty="0" smtClean="0"/>
              <a:t> / non </a:t>
            </a:r>
            <a:r>
              <a:rPr lang="fr-FR" dirty="0" err="1" smtClean="0"/>
              <a:t>regression</a:t>
            </a:r>
            <a:r>
              <a:rPr lang="fr-FR" dirty="0" smtClean="0"/>
              <a:t> tests.</a:t>
            </a:r>
          </a:p>
        </p:txBody>
      </p:sp>
    </p:spTree>
    <p:extLst>
      <p:ext uri="{BB962C8B-B14F-4D97-AF65-F5344CB8AC3E}">
        <p14:creationId xmlns:p14="http://schemas.microsoft.com/office/powerpoint/2010/main" val="269108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Proceed one module at a time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85096"/>
            <a:ext cx="10515600" cy="590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Step 1: </a:t>
            </a: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dd annotations to </a:t>
            </a:r>
            <a:r>
              <a:rPr lang="en-US" sz="2400" i="1" dirty="0" smtClean="0"/>
              <a:t>my_module.py </a:t>
            </a:r>
            <a:r>
              <a:rPr lang="en-US" sz="2400" dirty="0" smtClean="0"/>
              <a:t>and verify them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fr-FR" sz="2400" i="1" dirty="0" err="1" smtClean="0"/>
              <a:t>Mypy</a:t>
            </a:r>
            <a:r>
              <a:rPr lang="fr-FR" sz="2400" dirty="0" smtClean="0"/>
              <a:t> in strict mode complains about </a:t>
            </a:r>
            <a:r>
              <a:rPr lang="fr-FR" sz="2400" dirty="0" err="1" smtClean="0"/>
              <a:t>every</a:t>
            </a:r>
            <a:r>
              <a:rPr lang="fr-FR" sz="2400" dirty="0" smtClean="0"/>
              <a:t> </a:t>
            </a:r>
            <a:r>
              <a:rPr lang="fr-FR" sz="2400" dirty="0" err="1" smtClean="0"/>
              <a:t>missing</a:t>
            </a:r>
            <a:r>
              <a:rPr lang="fr-FR" sz="2400" dirty="0" smtClean="0"/>
              <a:t> annotation.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80000" y="1249660"/>
            <a:ext cx="11844000" cy="8309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4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$ </a:t>
            </a:r>
            <a:r>
              <a:rPr lang="en-US" dirty="0" err="1"/>
              <a:t>mypy</a:t>
            </a:r>
            <a:r>
              <a:rPr lang="en-US" dirty="0"/>
              <a:t> --strict my_module.py</a:t>
            </a:r>
          </a:p>
          <a:p>
            <a:r>
              <a:rPr lang="en-US" dirty="0"/>
              <a:t>my_module.py:11: error: Function is missing a return type annotation</a:t>
            </a:r>
          </a:p>
        </p:txBody>
      </p:sp>
    </p:spTree>
    <p:extLst>
      <p:ext uri="{BB962C8B-B14F-4D97-AF65-F5344CB8AC3E}">
        <p14:creationId xmlns:p14="http://schemas.microsoft.com/office/powerpoint/2010/main" val="14967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Proceed one module at a time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85096"/>
            <a:ext cx="10515600" cy="590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Step 1: </a:t>
            </a: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dd annotations to </a:t>
            </a:r>
            <a:r>
              <a:rPr lang="en-US" sz="2400" i="1" dirty="0" smtClean="0"/>
              <a:t>my_module.py </a:t>
            </a:r>
            <a:r>
              <a:rPr lang="en-US" sz="2400" dirty="0" smtClean="0"/>
              <a:t>and verify them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fr-FR" sz="2400" i="1" dirty="0" err="1" smtClean="0"/>
              <a:t>Mypy</a:t>
            </a:r>
            <a:r>
              <a:rPr lang="fr-FR" sz="2400" dirty="0" smtClean="0"/>
              <a:t> in strict mode complains about </a:t>
            </a:r>
            <a:r>
              <a:rPr lang="fr-FR" sz="2400" dirty="0" err="1" smtClean="0"/>
              <a:t>every</a:t>
            </a:r>
            <a:r>
              <a:rPr lang="fr-FR" sz="2400" dirty="0" smtClean="0"/>
              <a:t> </a:t>
            </a:r>
            <a:r>
              <a:rPr lang="fr-FR" sz="2400" dirty="0" err="1" smtClean="0"/>
              <a:t>missing</a:t>
            </a:r>
            <a:r>
              <a:rPr lang="fr-FR" sz="2400" dirty="0" smtClean="0"/>
              <a:t> annotation.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 err="1" smtClean="0"/>
              <a:t>Step</a:t>
            </a:r>
            <a:r>
              <a:rPr lang="fr-FR" sz="2400" b="1" dirty="0" smtClean="0"/>
              <a:t> 2:</a:t>
            </a:r>
            <a:r>
              <a:rPr lang="fr-FR" sz="2400" dirty="0" smtClean="0"/>
              <a:t>  </a:t>
            </a:r>
            <a:r>
              <a:rPr lang="fr-FR" sz="2400" dirty="0" err="1" smtClean="0"/>
              <a:t>when</a:t>
            </a:r>
            <a:r>
              <a:rPr lang="fr-FR" sz="2400" dirty="0" smtClean="0"/>
              <a:t> the module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fully</a:t>
            </a:r>
            <a:r>
              <a:rPr lang="fr-FR" sz="2400" dirty="0" smtClean="0"/>
              <a:t> </a:t>
            </a:r>
            <a:r>
              <a:rPr lang="fr-FR" sz="2400" dirty="0" err="1" smtClean="0"/>
              <a:t>annotated</a:t>
            </a:r>
            <a:r>
              <a:rPr lang="fr-FR" sz="2400" dirty="0" smtClean="0"/>
              <a:t>, check the </a:t>
            </a:r>
            <a:r>
              <a:rPr lang="fr-FR" sz="2400" dirty="0" err="1" smtClean="0"/>
              <a:t>whole</a:t>
            </a:r>
            <a:r>
              <a:rPr lang="fr-FR" sz="2400" dirty="0" smtClean="0"/>
              <a:t> </a:t>
            </a:r>
            <a:r>
              <a:rPr lang="fr-FR" sz="2400" dirty="0" err="1" smtClean="0"/>
              <a:t>codebase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i="1" dirty="0" err="1" smtClean="0"/>
              <a:t>Mypy</a:t>
            </a:r>
            <a:r>
              <a:rPr lang="fr-FR" sz="2400" dirty="0" smtClean="0"/>
              <a:t> reports </a:t>
            </a:r>
            <a:r>
              <a:rPr lang="fr-FR" sz="2400" dirty="0" err="1" smtClean="0"/>
              <a:t>every</a:t>
            </a:r>
            <a:r>
              <a:rPr lang="fr-FR" sz="2400" dirty="0" smtClean="0"/>
              <a:t> </a:t>
            </a:r>
            <a:r>
              <a:rPr lang="fr-FR" sz="2400" dirty="0" err="1" smtClean="0"/>
              <a:t>misuse</a:t>
            </a:r>
            <a:r>
              <a:rPr lang="fr-FR" sz="2400" dirty="0" smtClean="0"/>
              <a:t> of </a:t>
            </a:r>
            <a:r>
              <a:rPr lang="fr-FR" sz="2400" i="1" dirty="0" err="1" smtClean="0"/>
              <a:t>my_module</a:t>
            </a:r>
            <a:r>
              <a:rPr lang="fr-FR" sz="2400" dirty="0" smtClean="0"/>
              <a:t> (</a:t>
            </a:r>
            <a:r>
              <a:rPr lang="fr-FR" sz="2400" dirty="0" err="1" smtClean="0"/>
              <a:t>only</a:t>
            </a:r>
            <a:r>
              <a:rPr lang="fr-FR" sz="2400" dirty="0" smtClean="0"/>
              <a:t> in </a:t>
            </a:r>
            <a:r>
              <a:rPr lang="fr-FR" sz="2400" dirty="0" err="1" smtClean="0"/>
              <a:t>annotated</a:t>
            </a:r>
            <a:r>
              <a:rPr lang="fr-FR" sz="2400" dirty="0" smtClean="0"/>
              <a:t> code</a:t>
            </a:r>
            <a:r>
              <a:rPr lang="fr-FR" sz="2400" dirty="0" smtClean="0"/>
              <a:t>).</a:t>
            </a:r>
            <a:endParaRPr lang="fr-FR" sz="2400" i="1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80000" y="1249660"/>
            <a:ext cx="11844000" cy="8309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4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$ </a:t>
            </a:r>
            <a:r>
              <a:rPr lang="en-US" dirty="0" err="1"/>
              <a:t>mypy</a:t>
            </a:r>
            <a:r>
              <a:rPr lang="en-US" dirty="0"/>
              <a:t> --strict my_module.py</a:t>
            </a:r>
          </a:p>
          <a:p>
            <a:r>
              <a:rPr lang="en-US" dirty="0"/>
              <a:t>my_module.py:11: error: Function is missing a return type annotation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80000" y="3560803"/>
            <a:ext cx="11844000" cy="120032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4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$ </a:t>
            </a:r>
            <a:r>
              <a:rPr lang="en-US" dirty="0" err="1"/>
              <a:t>mypy</a:t>
            </a:r>
            <a:r>
              <a:rPr lang="en-US" dirty="0"/>
              <a:t> </a:t>
            </a:r>
            <a:r>
              <a:rPr lang="en-US" dirty="0" smtClean="0"/>
              <a:t>*.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mod2.py:5: error: Argument 1 to "</a:t>
            </a:r>
            <a:r>
              <a:rPr lang="en-US" dirty="0" err="1"/>
              <a:t>my_func</a:t>
            </a:r>
            <a:r>
              <a:rPr lang="en-US" dirty="0"/>
              <a:t>" has incompatible type "float"; expected "</a:t>
            </a:r>
            <a:r>
              <a:rPr lang="en-US" dirty="0" err="1"/>
              <a:t>int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92718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Proceed one module at a time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85096"/>
            <a:ext cx="10515600" cy="5904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Step 1: </a:t>
            </a: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dd annotations to </a:t>
            </a:r>
            <a:r>
              <a:rPr lang="en-US" sz="2400" i="1" dirty="0" smtClean="0"/>
              <a:t>my_module.py </a:t>
            </a:r>
            <a:r>
              <a:rPr lang="en-US" sz="2400" dirty="0" smtClean="0"/>
              <a:t>and verify them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fr-FR" sz="2400" i="1" dirty="0" err="1" smtClean="0"/>
              <a:t>Mypy</a:t>
            </a:r>
            <a:r>
              <a:rPr lang="fr-FR" sz="2400" dirty="0" smtClean="0"/>
              <a:t> in strict mode complains about </a:t>
            </a:r>
            <a:r>
              <a:rPr lang="fr-FR" sz="2400" dirty="0" err="1" smtClean="0"/>
              <a:t>every</a:t>
            </a:r>
            <a:r>
              <a:rPr lang="fr-FR" sz="2400" dirty="0" smtClean="0"/>
              <a:t> </a:t>
            </a:r>
            <a:r>
              <a:rPr lang="fr-FR" sz="2400" dirty="0" err="1" smtClean="0"/>
              <a:t>missing</a:t>
            </a:r>
            <a:r>
              <a:rPr lang="fr-FR" sz="2400" dirty="0" smtClean="0"/>
              <a:t> annotation.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 err="1" smtClean="0"/>
              <a:t>Step</a:t>
            </a:r>
            <a:r>
              <a:rPr lang="fr-FR" sz="2400" b="1" dirty="0" smtClean="0"/>
              <a:t> 2:</a:t>
            </a:r>
            <a:r>
              <a:rPr lang="fr-FR" sz="2400" dirty="0" smtClean="0"/>
              <a:t>  </a:t>
            </a:r>
            <a:r>
              <a:rPr lang="fr-FR" sz="2400" dirty="0" err="1" smtClean="0"/>
              <a:t>when</a:t>
            </a:r>
            <a:r>
              <a:rPr lang="fr-FR" sz="2400" dirty="0" smtClean="0"/>
              <a:t> the module </a:t>
            </a:r>
            <a:r>
              <a:rPr lang="fr-FR" sz="2400" dirty="0" err="1" smtClean="0"/>
              <a:t>is</a:t>
            </a:r>
            <a:r>
              <a:rPr lang="fr-FR" sz="2400" dirty="0" smtClean="0"/>
              <a:t> </a:t>
            </a:r>
            <a:r>
              <a:rPr lang="fr-FR" sz="2400" dirty="0" err="1" smtClean="0"/>
              <a:t>fully</a:t>
            </a:r>
            <a:r>
              <a:rPr lang="fr-FR" sz="2400" dirty="0" smtClean="0"/>
              <a:t> </a:t>
            </a:r>
            <a:r>
              <a:rPr lang="fr-FR" sz="2400" dirty="0" err="1" smtClean="0"/>
              <a:t>annotated</a:t>
            </a:r>
            <a:r>
              <a:rPr lang="fr-FR" sz="2400" dirty="0" smtClean="0"/>
              <a:t>, check the </a:t>
            </a:r>
            <a:r>
              <a:rPr lang="fr-FR" sz="2400" dirty="0" err="1" smtClean="0"/>
              <a:t>whole</a:t>
            </a:r>
            <a:r>
              <a:rPr lang="fr-FR" sz="2400" dirty="0" smtClean="0"/>
              <a:t> </a:t>
            </a:r>
            <a:r>
              <a:rPr lang="fr-FR" sz="2400" dirty="0" err="1" smtClean="0"/>
              <a:t>codebase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i="1" dirty="0" err="1" smtClean="0"/>
              <a:t>Mypy</a:t>
            </a:r>
            <a:r>
              <a:rPr lang="fr-FR" sz="2400" dirty="0" smtClean="0"/>
              <a:t> reports </a:t>
            </a:r>
            <a:r>
              <a:rPr lang="fr-FR" sz="2400" dirty="0" err="1" smtClean="0"/>
              <a:t>every</a:t>
            </a:r>
            <a:r>
              <a:rPr lang="fr-FR" sz="2400" dirty="0" smtClean="0"/>
              <a:t> </a:t>
            </a:r>
            <a:r>
              <a:rPr lang="fr-FR" sz="2400" dirty="0" err="1" smtClean="0"/>
              <a:t>misuse</a:t>
            </a:r>
            <a:r>
              <a:rPr lang="fr-FR" sz="2400" dirty="0" smtClean="0"/>
              <a:t> of </a:t>
            </a:r>
            <a:r>
              <a:rPr lang="fr-FR" sz="2400" i="1" dirty="0" err="1" smtClean="0"/>
              <a:t>my_module</a:t>
            </a:r>
            <a:r>
              <a:rPr lang="fr-FR" sz="2400" dirty="0" smtClean="0"/>
              <a:t> (</a:t>
            </a:r>
            <a:r>
              <a:rPr lang="fr-FR" sz="2400" dirty="0" err="1" smtClean="0"/>
              <a:t>only</a:t>
            </a:r>
            <a:r>
              <a:rPr lang="fr-FR" sz="2400" dirty="0" smtClean="0"/>
              <a:t> in </a:t>
            </a:r>
            <a:r>
              <a:rPr lang="fr-FR" sz="2400" dirty="0" err="1" smtClean="0"/>
              <a:t>annotated</a:t>
            </a:r>
            <a:r>
              <a:rPr lang="fr-FR" sz="2400" dirty="0" smtClean="0"/>
              <a:t> code).</a:t>
            </a:r>
            <a:endParaRPr lang="fr-FR" sz="2400" i="1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Step 3:  </a:t>
            </a:r>
            <a:r>
              <a:rPr lang="en-US" sz="2400" dirty="0" smtClean="0"/>
              <a:t>run </a:t>
            </a:r>
            <a:r>
              <a:rPr lang="en-US" sz="2400" dirty="0"/>
              <a:t>your non-regression tests </a:t>
            </a:r>
            <a:endParaRPr lang="en-US" sz="2400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80000" y="1249660"/>
            <a:ext cx="11844000" cy="83099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4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$ </a:t>
            </a:r>
            <a:r>
              <a:rPr lang="en-US" dirty="0" err="1"/>
              <a:t>mypy</a:t>
            </a:r>
            <a:r>
              <a:rPr lang="en-US" dirty="0"/>
              <a:t> --strict my_module.py</a:t>
            </a:r>
          </a:p>
          <a:p>
            <a:r>
              <a:rPr lang="en-US" dirty="0"/>
              <a:t>my_module.py:11: error: Function is missing a return type annotation</a:t>
            </a:r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180000" y="3560803"/>
            <a:ext cx="11844000" cy="120032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sz="24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$ </a:t>
            </a:r>
            <a:r>
              <a:rPr lang="en-US" dirty="0" err="1"/>
              <a:t>mypy</a:t>
            </a:r>
            <a:r>
              <a:rPr lang="en-US" dirty="0"/>
              <a:t> </a:t>
            </a:r>
            <a:r>
              <a:rPr lang="en-US" dirty="0" smtClean="0"/>
              <a:t>*.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mod2.py:5: error: Argument 1 to "</a:t>
            </a:r>
            <a:r>
              <a:rPr lang="en-US" dirty="0" err="1"/>
              <a:t>my_func</a:t>
            </a:r>
            <a:r>
              <a:rPr lang="en-US" dirty="0"/>
              <a:t>" has incompatible type "float"; expected "</a:t>
            </a:r>
            <a:r>
              <a:rPr lang="en-US" dirty="0" err="1"/>
              <a:t>int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53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add type annotation</a:t>
            </a:r>
            <a:endParaRPr lang="fr-F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28554"/>
            <a:ext cx="1190902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annotate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all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your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functions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and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methods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0A1A7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variable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value do not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type annotation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0A1A7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unless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value type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not correct…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reduced_vat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mypy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does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not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vat_rate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 for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values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to add type annotations</a:t>
            </a:r>
            <a:endParaRPr lang="fr-FR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592173"/>
            <a:ext cx="98700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All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containers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need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annotations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[]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Mypy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not figure out the content 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[]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Dict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and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other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empty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containers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need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annotations</a:t>
            </a:r>
            <a:endParaRPr lang="fr-FR" altLang="fr-FR" sz="2400" dirty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birth_dates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Date]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birth_dates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= </a:t>
            </a:r>
            <a:r>
              <a:rPr lang="en-US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{}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56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52269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code can be obscure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505771"/>
            <a:ext cx="10515600" cy="4134255"/>
          </a:xfrm>
        </p:spPr>
        <p:txBody>
          <a:bodyPr>
            <a:normAutofit/>
          </a:bodyPr>
          <a:lstStyle/>
          <a:p>
            <a:r>
              <a:rPr lang="en-US" dirty="0" smtClean="0"/>
              <a:t>You do not know the types of the arguments</a:t>
            </a:r>
          </a:p>
          <a:p>
            <a:endParaRPr lang="en-US" dirty="0" smtClean="0"/>
          </a:p>
          <a:p>
            <a:r>
              <a:rPr lang="en-US" dirty="0" smtClean="0"/>
              <a:t>The function may accept multiple types and you don’t know it</a:t>
            </a:r>
          </a:p>
          <a:p>
            <a:endParaRPr lang="en-US" dirty="0" smtClean="0"/>
          </a:p>
          <a:p>
            <a:r>
              <a:rPr lang="en-US" dirty="0" err="1" smtClean="0"/>
              <a:t>Docstrings</a:t>
            </a:r>
            <a:r>
              <a:rPr lang="en-US" dirty="0" smtClean="0"/>
              <a:t> (when present) may not be accurate or useful</a:t>
            </a:r>
          </a:p>
          <a:p>
            <a:endParaRPr lang="en-US" dirty="0" smtClean="0"/>
          </a:p>
          <a:p>
            <a:r>
              <a:rPr lang="en-US" dirty="0" smtClean="0"/>
              <a:t>You may break production code just be providing an unexpected type and you will only notice it at run-time.</a:t>
            </a:r>
          </a:p>
          <a:p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99549"/>
            <a:ext cx="61318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input data"""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6724"/>
            <a:ext cx="78309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use_another_a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a: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use_b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[B]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22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0000" y="3404356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“ab.py", line 4, in A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use_another_a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 self, a: A ) -&gt; None: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name 'A' is not defined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File “ab.py", line 7, in A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use_b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 self, b: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Optional[B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 ) -&gt; None: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NameError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name 'B' is not defined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-6724"/>
            <a:ext cx="78309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use_another_a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a: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use_b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[B]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5400675" y="1962150"/>
            <a:ext cx="3524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5262562" y="819150"/>
            <a:ext cx="25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8928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53017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__future__ import annotations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python 3.7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only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use_another_a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Optional</a:t>
            </a:r>
            <a:r>
              <a:rPr lang="fr-FR" altLang="fr-FR" sz="2400" dirty="0" smtClean="0"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]) -&gt; None: </a:t>
            </a:r>
            <a:endParaRPr kumimoji="0" lang="fr-FR" altLang="fr-FR" sz="240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000" y="4328648"/>
            <a:ext cx="11844000" cy="2448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ab.py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8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" grpId="0" uiExpan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817082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Other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solution: put annotations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inside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quotes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use_another_a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use_b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b: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"B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400" dirty="0" smtClean="0"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B: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000" y="4328648"/>
            <a:ext cx="11844000" cy="2448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ab.py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python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ab.py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9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4" grpId="0" uiExpand="1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2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68985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12293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None)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379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12293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None)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0" y="4866324"/>
            <a:ext cx="11844000" cy="1836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a.py:6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error: Unsupported operand types for + ("Optional[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]" and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1438275" y="3067051"/>
            <a:ext cx="3362325" cy="190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4352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12293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None)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000" y="4866324"/>
            <a:ext cx="11844000" cy="1836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a.py:6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error: Unsupported operand types for + ("Optional[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]" and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992876" y="2120945"/>
            <a:ext cx="2964180" cy="562160"/>
          </a:xfrm>
          <a:prstGeom prst="wedgeRoundRectCallout">
            <a:avLst>
              <a:gd name="adj1" fmla="val -81397"/>
              <a:gd name="adj2" fmla="val 66829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Mypy</a:t>
            </a:r>
            <a:r>
              <a:rPr lang="en-US" sz="2400" b="1" dirty="0">
                <a:solidFill>
                  <a:srgbClr val="FF0000"/>
                </a:solidFill>
              </a:rPr>
              <a:t> found a </a:t>
            </a:r>
            <a:r>
              <a:rPr lang="en-US" sz="2400" b="1" dirty="0" smtClean="0">
                <a:solidFill>
                  <a:srgbClr val="FF0000"/>
                </a:solidFill>
              </a:rPr>
              <a:t>bug !</a:t>
            </a:r>
            <a:endParaRPr lang="fr-FR" sz="2400" b="1" dirty="0">
              <a:solidFill>
                <a:srgbClr val="FF0000"/>
              </a:solidFill>
            </a:endParaRPr>
          </a:p>
        </p:txBody>
      </p:sp>
      <p:cxnSp>
        <p:nvCxnSpPr>
          <p:cNvPr id="3" name="Connecteur droit 2"/>
          <p:cNvCxnSpPr/>
          <p:nvPr/>
        </p:nvCxnSpPr>
        <p:spPr>
          <a:xfrm>
            <a:off x="1438275" y="3067051"/>
            <a:ext cx="3362325" cy="190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8723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allAtOnce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122935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S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olution 1: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prepend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 check for None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rgbClr val="A626A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2400" dirty="0">
              <a:solidFill>
                <a:srgbClr val="A626A4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     # deal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with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self.step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being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 if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None: return 0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we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can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proceed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3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190902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2: default initialise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right 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ste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p_init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 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type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Theory of Type Annotations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163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53017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3: do not use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have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better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default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 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12293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4: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disable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checking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fr-FR" altLang="fr-FR" sz="2400" i="1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M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ypy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4942926"/>
            <a:ext cx="11844000" cy="1569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b="1" dirty="0" smtClean="0">
                <a:solidFill>
                  <a:srgbClr val="FFC000"/>
                </a:solidFill>
                <a:latin typeface="Consolas" panose="020B0609020204030204" pitchFamily="49" charset="0"/>
              </a:rPr>
              <a:t>--</a:t>
            </a:r>
            <a:r>
              <a:rPr lang="en-US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no-strict-optional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8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5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122935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 5: silence the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(not a good practice)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__(self,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 = None)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step</a:t>
            </a:r>
            <a:r>
              <a:rPr lang="fr-FR" altLang="fr-FR" sz="2400" dirty="0" err="1">
                <a:latin typeface="Consolas" panose="020B0609020204030204" pitchFamily="49" charset="0"/>
              </a:rPr>
              <a:t>_init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get_step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self.step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+ 1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 type: ignore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4942928"/>
            <a:ext cx="11844000" cy="1764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0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5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3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74989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87001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Dealing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multiple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Union[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, bytes, List[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]]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000" y="322642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upper.py:5: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Argument 1 to "join" of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 has incompatible type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bytes, List[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]]"; 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]"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upper.py:8: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Incompatible return value type (got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List[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]]",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791632" y="2677656"/>
            <a:ext cx="33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" name="Connecteur droit 4"/>
          <p:cNvCxnSpPr/>
          <p:nvPr/>
        </p:nvCxnSpPr>
        <p:spPr>
          <a:xfrm flipV="1">
            <a:off x="3293533" y="1955801"/>
            <a:ext cx="180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69646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87001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Dealing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multiple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Union[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, bytes, List[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]]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0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87001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Dealing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multiple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Union[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, bytes, List[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]]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000" y="322642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upper.py:5: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Argument 1 to "join" of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 has incompatible type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bytes, List[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]]"; 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]"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upper.py:8: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Incompatible return value type (got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bytes,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List[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]]",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791632" y="2677656"/>
            <a:ext cx="33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" name="Connecteur droit 4"/>
          <p:cNvCxnSpPr/>
          <p:nvPr/>
        </p:nvCxnSpPr>
        <p:spPr>
          <a:xfrm flipV="1">
            <a:off x="3293533" y="1955801"/>
            <a:ext cx="180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2690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088952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Solution: use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Union[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bytes, List[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]])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if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mypy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understand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"".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so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 passes fine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thing.upper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3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6118568" y="2146905"/>
            <a:ext cx="3567684" cy="805135"/>
          </a:xfrm>
          <a:prstGeom prst="wedgeRoundRectCallout">
            <a:avLst>
              <a:gd name="adj1" fmla="val -99552"/>
              <a:gd name="adj2" fmla="val -8885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Mypy</a:t>
            </a:r>
            <a:r>
              <a:rPr lang="en-US" sz="2400" b="1" dirty="0">
                <a:solidFill>
                  <a:srgbClr val="FF0000"/>
                </a:solidFill>
              </a:rPr>
              <a:t> found a </a:t>
            </a:r>
            <a:r>
              <a:rPr lang="en-US" sz="2400" b="1" dirty="0" smtClean="0">
                <a:solidFill>
                  <a:srgbClr val="FF0000"/>
                </a:solidFill>
              </a:rPr>
              <a:t>bug !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 forgot to deal with bytes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322642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upper.py:7: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Incompatible return value type (got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bytes]", 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088952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Solution: use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Union[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bytes, List[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]])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if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mypy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understand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"".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so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 passes fine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thing.upper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791632" y="2677656"/>
            <a:ext cx="33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5454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allAtOnce" animBg="1"/>
      <p:bldP spid="8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à coins arrondis 2"/>
          <p:cNvSpPr/>
          <p:nvPr/>
        </p:nvSpPr>
        <p:spPr>
          <a:xfrm>
            <a:off x="6118568" y="2146905"/>
            <a:ext cx="3567684" cy="805135"/>
          </a:xfrm>
          <a:prstGeom prst="wedgeRoundRectCallout">
            <a:avLst>
              <a:gd name="adj1" fmla="val -99552"/>
              <a:gd name="adj2" fmla="val -8885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Mypy</a:t>
            </a:r>
            <a:r>
              <a:rPr lang="en-US" sz="2400" b="1" dirty="0">
                <a:solidFill>
                  <a:srgbClr val="FF0000"/>
                </a:solidFill>
              </a:rPr>
              <a:t> found a </a:t>
            </a:r>
            <a:r>
              <a:rPr lang="en-US" sz="2400" b="1" dirty="0" smtClean="0">
                <a:solidFill>
                  <a:srgbClr val="FF0000"/>
                </a:solidFill>
              </a:rPr>
              <a:t>bug !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 forgot to deal with bytes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000" y="322642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upper.py:7: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Incompatible return value type (got "Union[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bytes]", expected "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")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0"/>
            <a:ext cx="1088952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Solution: use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Union[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bytes, List[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]])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if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mypy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understand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"".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so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 passes fine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thing.upper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791632" y="2677656"/>
            <a:ext cx="33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4795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allAtOnce" animBg="1"/>
      <p:bldP spid="8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brief</a:t>
            </a:r>
            <a:r>
              <a:rPr lang="fr-FR" dirty="0" smtClean="0"/>
              <a:t> </a:t>
            </a:r>
            <a:r>
              <a:rPr lang="fr-FR" dirty="0" err="1" smtClean="0"/>
              <a:t>history</a:t>
            </a:r>
            <a:r>
              <a:rPr lang="fr-FR" dirty="0" smtClean="0"/>
              <a:t> of type annotations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85351"/>
            <a:ext cx="12192000" cy="52717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3200" dirty="0" err="1" smtClean="0"/>
              <a:t>Function</a:t>
            </a:r>
            <a:r>
              <a:rPr lang="fr-FR" sz="3200" dirty="0" smtClean="0"/>
              <a:t> argument annotations </a:t>
            </a:r>
            <a:r>
              <a:rPr lang="fr-FR" sz="3200" dirty="0" err="1" smtClean="0"/>
              <a:t>introduced</a:t>
            </a:r>
            <a:r>
              <a:rPr lang="fr-FR" sz="3200" dirty="0" smtClean="0"/>
              <a:t> for Python 3.0 in 2006 by Guido van </a:t>
            </a:r>
            <a:r>
              <a:rPr lang="fr-FR" sz="3200" dirty="0" err="1" smtClean="0"/>
              <a:t>Rossum</a:t>
            </a:r>
            <a:endParaRPr lang="fr-FR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FR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/>
              <a:t>Type annotations introduced in Python 3.5 (2015)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fr-FR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3200" dirty="0" err="1" smtClean="0"/>
              <a:t>Further</a:t>
            </a:r>
            <a:r>
              <a:rPr lang="fr-FR" sz="3200" dirty="0" smtClean="0"/>
              <a:t> </a:t>
            </a:r>
            <a:r>
              <a:rPr lang="fr-FR" sz="3200" dirty="0" err="1" smtClean="0"/>
              <a:t>improved</a:t>
            </a:r>
            <a:r>
              <a:rPr lang="fr-FR" sz="3200" dirty="0" smtClean="0"/>
              <a:t> in Python 3.6 (2016) and Python 3.7 (2018)</a:t>
            </a:r>
          </a:p>
        </p:txBody>
      </p:sp>
    </p:spTree>
    <p:extLst>
      <p:ext uri="{BB962C8B-B14F-4D97-AF65-F5344CB8AC3E}">
        <p14:creationId xmlns:p14="http://schemas.microsoft.com/office/powerpoint/2010/main" val="166445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0000" y="4421561"/>
            <a:ext cx="11844000" cy="2308324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054968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Solution: use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() and catch all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Union[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bytes, List[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]])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if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"".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bytes):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also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check for bytes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"UTF8"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, all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string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thing.upper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OK,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returning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9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" grpId="0" uiExpand="1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0000" y="5069261"/>
            <a:ext cx="11844000" cy="1569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--strict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upper.py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53017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Solution: use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and catch all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Union[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, bytes, List[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]]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fr-FR" altLang="fr-FR" sz="2400" b="1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(List[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bytes: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 </a:t>
            </a:r>
            <a:r>
              <a:rPr lang="fr-FR" altLang="fr-FR" sz="2400" b="1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cast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(bytes,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endParaRPr lang="fr-FR" altLang="fr-F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 smtClean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400" dirty="0">
                <a:solidFill>
                  <a:srgbClr val="50A14F"/>
                </a:solidFill>
                <a:latin typeface="Consolas" panose="020B0609020204030204" pitchFamily="49" charset="0"/>
              </a:rPr>
              <a:t>UTF8"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 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cast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thing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endParaRPr lang="fr-FR" altLang="fr-FR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thing.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3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uiExpand="1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Example 4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99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054968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form_validator.py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A626A4"/>
                </a:solidFill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0184BC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 err="1">
                <a:solidFill>
                  <a:srgbClr val="E45649"/>
                </a:solidFill>
                <a:latin typeface="Consolas" panose="020B0609020204030204" pitchFamily="49" charset="0"/>
              </a:rPr>
              <a:t>form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E45649"/>
                </a:solidFill>
                <a:latin typeface="Consolas" panose="020B0609020204030204" pitchFamily="49" charset="0"/>
              </a:rPr>
              <a:t>data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... (do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some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pre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-validation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stuff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  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form.</a:t>
            </a:r>
            <a:r>
              <a:rPr lang="fr-FR" altLang="fr-FR" sz="2400" dirty="0" err="1">
                <a:solidFill>
                  <a:srgbClr val="E45649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(data)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4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class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C18401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 err="1">
                <a:solidFill>
                  <a:srgbClr val="A626A4"/>
                </a:solidFill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0184BC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>
                <a:solidFill>
                  <a:srgbClr val="E45649"/>
                </a:solidFill>
                <a:latin typeface="Consolas" panose="020B0609020204030204" pitchFamily="49" charset="0"/>
              </a:rPr>
              <a:t>self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E45649"/>
                </a:solidFill>
                <a:latin typeface="Consolas" panose="020B0609020204030204" pitchFamily="49" charset="0"/>
              </a:rPr>
              <a:t>data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"""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Validates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the data. Data must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be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a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list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of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"""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4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*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2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%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3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    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data[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4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&gt;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21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7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732123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file production_code.py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A626A4"/>
                </a:solidFill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0184BC"/>
                </a:solidFill>
                <a:latin typeface="Consolas" panose="020B0609020204030204" pitchFamily="49" charset="0"/>
              </a:rPr>
              <a:t>production_</a:t>
            </a:r>
            <a:r>
              <a:rPr lang="en-US" altLang="fr-FR" sz="2400" dirty="0">
                <a:solidFill>
                  <a:srgbClr val="0184BC"/>
                </a:solidFill>
                <a:latin typeface="Consolas" panose="020B0609020204030204" pitchFamily="49" charset="0"/>
              </a:rPr>
              <a:t>code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():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E45649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()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data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=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[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0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1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2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3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4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5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6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7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8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C18401"/>
                </a:solidFill>
                <a:latin typeface="Consolas" panose="020B0609020204030204" pitchFamily="49" charset="0"/>
              </a:rPr>
              <a:t>9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... </a:t>
            </a:r>
            <a:endParaRPr lang="fr-FR" altLang="fr-FR" sz="2400" dirty="0" smtClean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626A4"/>
                </a:solidFill>
                <a:latin typeface="Consolas" panose="020B0609020204030204" pitchFamily="49" charset="0"/>
              </a:rPr>
              <a:t>return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E45649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fr-FR" sz="2400" dirty="0" err="1" smtClean="0">
                <a:solidFill>
                  <a:srgbClr val="383A42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data)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794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830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production_code.py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production_code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data = [0, 1, 2, 3, 4, 5, 6, 7, 8, 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range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(10)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...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data)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5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830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production_code.py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production_code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data = [0, 1, 2, 3, 4, 5, 6, 7, 8, 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range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(10)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...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data)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379" y="331364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python production_code.py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Traceback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(most recent call last):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production_code.py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", line 7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 &lt;module&gt;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production_code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form_validator.py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", line 4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form.validate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(data)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File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form_validator.py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", line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9,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in validate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   data[4] = data[1] * data[2] % data[3]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TypeError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: 'range' object does not support item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assignment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Connecteur droit 3"/>
          <p:cNvCxnSpPr/>
          <p:nvPr/>
        </p:nvCxnSpPr>
        <p:spPr>
          <a:xfrm>
            <a:off x="780745" y="3046988"/>
            <a:ext cx="51519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81619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054968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form_validator.py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validate</a:t>
            </a:r>
            <a:r>
              <a:rPr lang="fr-FR" altLang="fr-FR" sz="2400" dirty="0" smtClean="0">
                <a:latin typeface="Consolas" panose="020B0609020204030204" pitchFamily="49" charset="0"/>
              </a:rPr>
              <a:t>(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form</a:t>
            </a:r>
            <a:r>
              <a:rPr lang="fr-FR" altLang="fr-FR" sz="2400" dirty="0" smtClean="0">
                <a:latin typeface="Consolas" panose="020B0609020204030204" pitchFamily="49" charset="0"/>
              </a:rPr>
              <a:t>: 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UserForm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fr-FR" altLang="fr-FR" sz="2400" dirty="0" smtClean="0">
                <a:latin typeface="Consolas" panose="020B0609020204030204" pitchFamily="49" charset="0"/>
              </a:rPr>
              <a:t> data: 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List[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 smtClean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 # ... (do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some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pre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-validation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stuff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    return </a:t>
            </a:r>
            <a:r>
              <a:rPr lang="fr-FR" altLang="fr-FR" sz="2400" dirty="0" err="1">
                <a:latin typeface="Consolas" panose="020B0609020204030204" pitchFamily="49" charset="0"/>
              </a:rPr>
              <a:t>form.validate</a:t>
            </a:r>
            <a:r>
              <a:rPr lang="fr-FR" altLang="fr-FR" sz="2400" dirty="0">
                <a:latin typeface="Consolas" panose="020B0609020204030204" pitchFamily="49" charset="0"/>
              </a:rPr>
              <a:t>(data) </a:t>
            </a:r>
            <a:endParaRPr lang="fr-FR" altLang="fr-FR" sz="2400" dirty="0" smtClean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24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class </a:t>
            </a:r>
            <a:r>
              <a:rPr lang="fr-FR" altLang="fr-FR" sz="2400" dirty="0" err="1">
                <a:latin typeface="Consolas" panose="020B0609020204030204" pitchFamily="49" charset="0"/>
              </a:rPr>
              <a:t>UserForm</a:t>
            </a:r>
            <a:r>
              <a:rPr lang="fr-FR" altLang="fr-FR" sz="2400" dirty="0">
                <a:latin typeface="Consolas" panose="020B0609020204030204" pitchFamily="49" charset="0"/>
              </a:rPr>
              <a:t>: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   </a:t>
            </a:r>
            <a:r>
              <a:rPr lang="fr-FR" altLang="fr-FR" sz="2400" dirty="0" err="1">
                <a:latin typeface="Consolas" panose="020B0609020204030204" pitchFamily="49" charset="0"/>
              </a:rPr>
              <a:t>def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validate</a:t>
            </a:r>
            <a:r>
              <a:rPr lang="fr-FR" altLang="fr-FR" sz="2400" dirty="0" smtClean="0">
                <a:latin typeface="Consolas" panose="020B0609020204030204" pitchFamily="49" charset="0"/>
              </a:rPr>
              <a:t>(self, data: 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List[</a:t>
            </a:r>
            <a:r>
              <a:rPr lang="fr-FR" altLang="fr-FR" sz="24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):</a:t>
            </a:r>
            <a:r>
              <a:rPr lang="fr-FR" altLang="fr-FR" sz="2400" dirty="0" smtClean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    """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Validates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the data. Data must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be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a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list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of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"""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       data[4] = data[1] * data[2] % data[3]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latin typeface="Consolas" panose="020B0609020204030204" pitchFamily="49" charset="0"/>
              </a:rPr>
              <a:t>        return data[4] &gt; 21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sz="2400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830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production_code.py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production_code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 # data = [0, 1, 2, 3, 4, 5, 6, 7, 8, 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data = </a:t>
            </a:r>
            <a:r>
              <a:rPr lang="fr-FR" altLang="fr-FR" sz="2400" dirty="0"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(10)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 # 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...</a:t>
            </a:r>
            <a:endParaRPr lang="fr-FR" altLang="fr-FR" sz="2400" dirty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data)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9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830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production_code.py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production_code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 # data = [0, 1, 2, 3, 4, 5, 6, 7, 8, 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data = </a:t>
            </a:r>
            <a:r>
              <a:rPr lang="fr-FR" altLang="fr-FR" sz="2400" dirty="0"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(10)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    # 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...</a:t>
            </a:r>
            <a:endParaRPr lang="fr-FR" altLang="fr-FR" sz="2400" dirty="0">
              <a:solidFill>
                <a:srgbClr val="A0A1A7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data)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379" y="331364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production_code.py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production_code.py:7: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error: Argument 1 to "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validate"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has incompatible type "range"; expected "List[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]“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4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Syntax</a:t>
            </a:r>
            <a:r>
              <a:rPr lang="fr-FR" dirty="0" smtClean="0"/>
              <a:t> for type annotation</a:t>
            </a:r>
            <a:endParaRPr lang="fr-FR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1444734"/>
            <a:ext cx="119443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my_func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(a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"")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...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A: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my_method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(self, a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b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smtClean="0">
                <a:latin typeface="Consolas" panose="020B0609020204030204" pitchFamily="49" charset="0"/>
              </a:rPr>
              <a:t>= 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...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731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783099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file production_code.py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latin typeface="Consolas" panose="020B0609020204030204" pitchFamily="49" charset="0"/>
              </a:rPr>
              <a:t>some_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production_code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-&gt; </a:t>
            </a:r>
            <a:r>
              <a:rPr kumimoji="0" lang="fr-FR" altLang="fr-FR" sz="240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data = [0, 1, 2, 3, 4, 5, 6, 7, 8, 9]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data =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fr-FR" sz="2400" dirty="0" smtClean="0"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(10)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...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data)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379" y="3313644"/>
            <a:ext cx="11844000" cy="341632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mypy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production_code.py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$ python production_code.py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Let’s practice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 smtClean="0"/>
              <a:t>Monkeytype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334525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 the monkey find the types for you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05164"/>
            <a:ext cx="10515600" cy="59528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3387" y="1159038"/>
            <a:ext cx="61318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input data"""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08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 the monkey find the types for you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05164"/>
            <a:ext cx="10515600" cy="59528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3387" y="2608750"/>
            <a:ext cx="11263009" cy="1569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all_unit_tests.py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end_to_end_tests.py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production_code.py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apply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3387" y="1159038"/>
            <a:ext cx="61318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input data"""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8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Let the monkey find the types for you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05164"/>
            <a:ext cx="10515600" cy="59528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can also use </a:t>
            </a:r>
            <a:r>
              <a:rPr lang="en-US" i="1" dirty="0" err="1" smtClean="0"/>
              <a:t>PyAnnotate</a:t>
            </a:r>
            <a:r>
              <a:rPr lang="en-US" i="1" dirty="0" smtClean="0"/>
              <a:t> </a:t>
            </a:r>
            <a:r>
              <a:rPr lang="en-US" dirty="0" smtClean="0"/>
              <a:t>which does the same thing.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3387" y="2608750"/>
            <a:ext cx="11263009" cy="1569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all_unit_tests.py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end_to_end_tests.py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run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production_code.py </a:t>
            </a:r>
          </a:p>
          <a:p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monkeytype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apply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validate</a:t>
            </a:r>
            <a:r>
              <a:rPr lang="fr-FR" altLang="fr-FR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3387" y="1159038"/>
            <a:ext cx="61318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input data"""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93387" y="4512975"/>
            <a:ext cx="81708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Union[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UserForm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AdminForm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Validates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the input data"""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form.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(data)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23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nimBg="1"/>
      <p:bldP spid="7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07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05164"/>
            <a:ext cx="10515600" cy="5271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annotation is powerful to bug finder. Use it !</a:t>
            </a:r>
          </a:p>
          <a:p>
            <a:endParaRPr lang="en-US" dirty="0" smtClean="0"/>
          </a:p>
          <a:p>
            <a:r>
              <a:rPr lang="en-US" dirty="0" smtClean="0"/>
              <a:t>Type annotation is also good way of documenting your code</a:t>
            </a:r>
          </a:p>
          <a:p>
            <a:endParaRPr lang="en-US" dirty="0" smtClean="0"/>
          </a:p>
          <a:p>
            <a:r>
              <a:rPr lang="en-US" dirty="0" smtClean="0"/>
              <a:t>Feedback from developers using type annotation: “It rocks !”</a:t>
            </a:r>
          </a:p>
          <a:p>
            <a:endParaRPr lang="en-US" dirty="0" smtClean="0"/>
          </a:p>
          <a:p>
            <a:r>
              <a:rPr lang="en-US" dirty="0" smtClean="0"/>
              <a:t>Some Python dynamic constructs are difficult to verify statically</a:t>
            </a:r>
          </a:p>
          <a:p>
            <a:pPr marL="457200" lvl="1" indent="0">
              <a:buNone/>
            </a:pPr>
            <a:r>
              <a:rPr lang="en-US" dirty="0" smtClean="0"/>
              <a:t>That’s why you should go step-by-step when adding annotations</a:t>
            </a:r>
          </a:p>
          <a:p>
            <a:pPr marL="457200" lvl="1" indent="0">
              <a:buNone/>
            </a:pPr>
            <a:r>
              <a:rPr lang="en-US" i="1" dirty="0" err="1" smtClean="0"/>
              <a:t>Mypy</a:t>
            </a:r>
            <a:r>
              <a:rPr lang="en-US" dirty="0" smtClean="0"/>
              <a:t> has excellent documentation to complement this presentation</a:t>
            </a:r>
          </a:p>
          <a:p>
            <a:endParaRPr lang="en-US" dirty="0"/>
          </a:p>
          <a:p>
            <a:r>
              <a:rPr lang="en-US" dirty="0" smtClean="0"/>
              <a:t>Tools like </a:t>
            </a:r>
            <a:r>
              <a:rPr lang="en-US" i="1" dirty="0" err="1" smtClean="0"/>
              <a:t>MonkeyType</a:t>
            </a:r>
            <a:r>
              <a:rPr lang="en-US" dirty="0" smtClean="0"/>
              <a:t> or </a:t>
            </a:r>
            <a:r>
              <a:rPr lang="en-US" i="1" dirty="0" err="1" smtClean="0"/>
              <a:t>PyAnnotate</a:t>
            </a:r>
            <a:r>
              <a:rPr lang="en-US" dirty="0" smtClean="0"/>
              <a:t> can really help.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226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Philippe </a:t>
            </a:r>
            <a:r>
              <a:rPr lang="en-US" dirty="0" err="1" smtClean="0"/>
              <a:t>Fremy</a:t>
            </a:r>
            <a:r>
              <a:rPr lang="en-US" dirty="0" smtClean="0"/>
              <a:t> / IDEMIA in Bordeaux</a:t>
            </a:r>
            <a:br>
              <a:rPr lang="en-US" dirty="0" smtClean="0"/>
            </a:br>
            <a:r>
              <a:rPr lang="en-US" sz="4400" i="1" dirty="0" smtClean="0"/>
              <a:t>(IDEMIA is recruiting)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philippe.fremy@idemia.com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Slides are online at </a:t>
            </a:r>
            <a:r>
              <a:rPr lang="en-US" dirty="0" err="1" smtClean="0"/>
              <a:t>PyParis</a:t>
            </a:r>
            <a:r>
              <a:rPr lang="en-US" dirty="0" smtClean="0"/>
              <a:t> </a:t>
            </a:r>
            <a:r>
              <a:rPr lang="en-US" dirty="0" smtClean="0"/>
              <a:t>website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at: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github.com/bluebird75/whoiam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73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Time for questions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334" y="0"/>
            <a:ext cx="2207227" cy="9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166843"/>
            <a:ext cx="834074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Variables 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python 3.6 and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later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0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 smtClean="0">
                <a:solidFill>
                  <a:srgbClr val="383A42"/>
                </a:solidFill>
                <a:latin typeface="Consolas" panose="020B0609020204030204" pitchFamily="49" charset="0"/>
              </a:rPr>
              <a:t>b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class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MyClass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c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type of the instance variable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     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(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python 3.6 and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later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__(self) -&gt; None: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self.c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33.17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self.d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"I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am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a string"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Syntax</a:t>
            </a:r>
            <a:r>
              <a:rPr lang="fr-FR" dirty="0"/>
              <a:t> for type </a:t>
            </a:r>
            <a:r>
              <a:rPr lang="fr-FR" dirty="0" smtClean="0"/>
              <a:t>annotation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48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Available types for annotations</a:t>
            </a:r>
            <a:endParaRPr lang="fr-F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93107"/>
            <a:ext cx="1037976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defines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general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content 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my_list_int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[1,2,3]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multiple types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content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my_multi</a:t>
            </a:r>
            <a:r>
              <a:rPr kumimoji="0" lang="en-US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_type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List[ Union[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[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True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, 33 </a:t>
            </a:r>
            <a:r>
              <a:rPr lang="fr-FR" altLang="fr-FR" sz="2400" dirty="0" smtClean="0"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fr-FR" sz="24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i="1" dirty="0" err="1">
                <a:solidFill>
                  <a:srgbClr val="A0A1A7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usually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define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precisely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all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their</a:t>
            </a: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>
                <a:solidFill>
                  <a:srgbClr val="A0A1A7"/>
                </a:solidFill>
                <a:latin typeface="Consolas" panose="020B0609020204030204" pitchFamily="49" charset="0"/>
              </a:rPr>
              <a:t>members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my_tuple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str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fr-FR" altLang="fr-FR" sz="2400" dirty="0">
                <a:latin typeface="Consolas" panose="020B0609020204030204" pitchFamily="49" charset="0"/>
              </a:rPr>
              <a:t>= (1, "abc", 3.14)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 </a:t>
            </a:r>
            <a:r>
              <a:rPr lang="fr-FR" altLang="fr-FR" sz="2400" dirty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fr-FR" altLang="fr-FR" sz="2400" i="1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can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also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declare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a </a:t>
            </a:r>
            <a:r>
              <a:rPr lang="fr-FR" altLang="fr-FR" sz="2400" dirty="0" err="1" smtClean="0">
                <a:solidFill>
                  <a:srgbClr val="A0A1A7"/>
                </a:solidFill>
                <a:latin typeface="Consolas" panose="020B0609020204030204" pitchFamily="49" charset="0"/>
              </a:rPr>
              <a:t>general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 content type</a:t>
            </a:r>
            <a:r>
              <a:rPr lang="fr-FR" altLang="fr-FR" sz="2400" dirty="0" smtClean="0">
                <a:latin typeface="Consolas" panose="020B0609020204030204" pitchFamily="49" charset="0"/>
              </a:rPr>
              <a:t>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400" dirty="0" err="1">
                <a:solidFill>
                  <a:srgbClr val="383A42"/>
                </a:solidFill>
                <a:latin typeface="Consolas" panose="020B0609020204030204" pitchFamily="49" charset="0"/>
              </a:rPr>
              <a:t>my_float_tuple</a:t>
            </a:r>
            <a:r>
              <a:rPr lang="fr-FR" altLang="fr-FR" sz="2400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Tuple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fr-FR" alt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fr-FR" alt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...] </a:t>
            </a:r>
            <a:r>
              <a:rPr lang="fr-FR" altLang="fr-FR" sz="2400" dirty="0">
                <a:latin typeface="Consolas" panose="020B0609020204030204" pitchFamily="49" charset="0"/>
              </a:rPr>
              <a:t>= (11.14, 20.18, 0.1) </a:t>
            </a:r>
            <a:endParaRPr lang="fr-FR" altLang="fr-FR" sz="24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5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Available types for annotations</a:t>
            </a:r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114134"/>
            <a:ext cx="76610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defines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keys and</a:t>
            </a:r>
            <a:r>
              <a:rPr kumimoji="0" lang="fr-FR" altLang="fr-FR" sz="2400" b="0" i="0" u="none" strike="noStrike" cap="none" normalizeH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content type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my_dict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= { </a:t>
            </a:r>
            <a:r>
              <a:rPr lang="fr-FR" altLang="fr-FR" sz="2400" dirty="0" smtClean="0">
                <a:latin typeface="Consolas" panose="020B0609020204030204" pitchFamily="49" charset="0"/>
              </a:rPr>
              <a:t>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33</a:t>
            </a:r>
            <a:r>
              <a:rPr lang="fr-FR" altLang="fr-FR" sz="2400" dirty="0" smtClean="0">
                <a:latin typeface="Consolas" panose="020B0609020204030204" pitchFamily="49" charset="0"/>
              </a:rPr>
              <a:t>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17 }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altLang="fr-FR" sz="2400" dirty="0" smtClean="0">
                <a:solidFill>
                  <a:srgbClr val="A0A1A7"/>
                </a:solidFill>
                <a:latin typeface="Consolas" panose="020B0609020204030204" pitchFamily="49" charset="0"/>
              </a:rPr>
              <a:t>Containers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combined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school_coords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Tuple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 ] </a:t>
            </a:r>
            <a:endParaRPr kumimoji="0" lang="fr-FR" altLang="fr-FR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school_coords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fr-FR" altLang="fr-FR" sz="2400" dirty="0" smtClean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lang="fr-FR" altLang="fr-FR" sz="2400" dirty="0" err="1">
                <a:solidFill>
                  <a:srgbClr val="50A14F"/>
                </a:solidFill>
                <a:latin typeface="Consolas" panose="020B0609020204030204" pitchFamily="49" charset="0"/>
              </a:rPr>
              <a:t>Epita</a:t>
            </a:r>
            <a:r>
              <a:rPr lang="fr-FR" altLang="fr-FR" sz="2400" dirty="0" smtClean="0">
                <a:solidFill>
                  <a:srgbClr val="50A14F"/>
                </a:solidFill>
                <a:latin typeface="Consolas" panose="020B0609020204030204" pitchFamily="49" charset="0"/>
              </a:rPr>
              <a:t>"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)}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154426"/>
            <a:ext cx="88505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type annotation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f(a</a:t>
            </a:r>
            <a:r>
              <a:rPr kumimoji="0" lang="fr-FR" altLang="fr-FR" sz="24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...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always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used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in a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f(a: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Union[None,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...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Union[None,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1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may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spelled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kumimoji="0" lang="fr-FR" altLang="fr-FR" sz="2400" b="0" i="1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def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f(a: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 = None) -&gt;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: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    ...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Available types for annotations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727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11953</TotalTime>
  <Words>1584</Words>
  <Application>Microsoft Office PowerPoint</Application>
  <PresentationFormat>Grand écran</PresentationFormat>
  <Paragraphs>610</Paragraphs>
  <Slides>58</Slides>
  <Notes>21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58</vt:i4>
      </vt:variant>
    </vt:vector>
  </HeadingPairs>
  <TitlesOfParts>
    <vt:vector size="64" baseType="lpstr">
      <vt:lpstr>Arial Unicode MS</vt:lpstr>
      <vt:lpstr>Arial</vt:lpstr>
      <vt:lpstr>Calibri</vt:lpstr>
      <vt:lpstr>Calibri Light</vt:lpstr>
      <vt:lpstr>Consolas</vt:lpstr>
      <vt:lpstr>Thème Office</vt:lpstr>
      <vt:lpstr>Using Type Annotations in Python</vt:lpstr>
      <vt:lpstr>Python code can be obscure</vt:lpstr>
      <vt:lpstr>Theory of Type Annotations</vt:lpstr>
      <vt:lpstr>Very brief history of type annotations</vt:lpstr>
      <vt:lpstr>Syntax for type annotation</vt:lpstr>
      <vt:lpstr>Syntax for type annotation</vt:lpstr>
      <vt:lpstr>Available types for annotations</vt:lpstr>
      <vt:lpstr>Available types for annotations</vt:lpstr>
      <vt:lpstr>Available types for annotations</vt:lpstr>
      <vt:lpstr>And there is more…</vt:lpstr>
      <vt:lpstr>How does Python handle type annotations ?</vt:lpstr>
      <vt:lpstr>Type Annotations verification tools</vt:lpstr>
      <vt:lpstr>How to get started with annotations</vt:lpstr>
      <vt:lpstr>Proceed one module at a time</vt:lpstr>
      <vt:lpstr>Proceed one module at a time</vt:lpstr>
      <vt:lpstr>Proceed one module at a time</vt:lpstr>
      <vt:lpstr>Where to add type annotation</vt:lpstr>
      <vt:lpstr>Where to add type annotations</vt:lpstr>
      <vt:lpstr>Let’s practice</vt:lpstr>
      <vt:lpstr>Présentation PowerPoint</vt:lpstr>
      <vt:lpstr>Présentation PowerPoint</vt:lpstr>
      <vt:lpstr>Présentation PowerPoint</vt:lpstr>
      <vt:lpstr>Présentation PowerPoint</vt:lpstr>
      <vt:lpstr>Let’s practice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Let’s practice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Let’s practice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Let’s practice</vt:lpstr>
      <vt:lpstr>Let the monkey find the types for you</vt:lpstr>
      <vt:lpstr>Let the monkey find the types for you</vt:lpstr>
      <vt:lpstr>Let the monkey find the types for you</vt:lpstr>
      <vt:lpstr>Conclusion</vt:lpstr>
      <vt:lpstr>Conclusion</vt:lpstr>
      <vt:lpstr>Philippe Fremy / IDEMIA in Bordeaux (IDEMIA is recruiting)  philippe.fremy@idemia.com  Slides are online at PyParis website and at: https://github.com/bluebird75/whoiam </vt:lpstr>
      <vt:lpstr>Time for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Type Annotations in Python</dc:title>
  <dc:creator>Philippe Fremy</dc:creator>
  <cp:lastModifiedBy>Philippe Fremy</cp:lastModifiedBy>
  <cp:revision>139</cp:revision>
  <dcterms:created xsi:type="dcterms:W3CDTF">2018-11-03T10:36:01Z</dcterms:created>
  <dcterms:modified xsi:type="dcterms:W3CDTF">2018-11-14T08:12:36Z</dcterms:modified>
</cp:coreProperties>
</file>