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275" r:id="rId3"/>
    <p:sldId id="327" r:id="rId4"/>
    <p:sldId id="263" r:id="rId5"/>
    <p:sldId id="264" r:id="rId6"/>
    <p:sldId id="276" r:id="rId7"/>
    <p:sldId id="271" r:id="rId8"/>
    <p:sldId id="279" r:id="rId9"/>
    <p:sldId id="278" r:id="rId10"/>
    <p:sldId id="281" r:id="rId11"/>
    <p:sldId id="265" r:id="rId12"/>
    <p:sldId id="282" r:id="rId13"/>
    <p:sldId id="283" r:id="rId14"/>
    <p:sldId id="266" r:id="rId15"/>
    <p:sldId id="284" r:id="rId16"/>
    <p:sldId id="290" r:id="rId17"/>
    <p:sldId id="329" r:id="rId18"/>
    <p:sldId id="291" r:id="rId19"/>
    <p:sldId id="294" r:id="rId20"/>
    <p:sldId id="296" r:id="rId21"/>
    <p:sldId id="330" r:id="rId22"/>
    <p:sldId id="292" r:id="rId23"/>
    <p:sldId id="293" r:id="rId24"/>
    <p:sldId id="299" r:id="rId25"/>
    <p:sldId id="300" r:id="rId26"/>
    <p:sldId id="302" r:id="rId27"/>
    <p:sldId id="303" r:id="rId28"/>
    <p:sldId id="331" r:id="rId29"/>
    <p:sldId id="312" r:id="rId30"/>
    <p:sldId id="313" r:id="rId31"/>
    <p:sldId id="324" r:id="rId32"/>
    <p:sldId id="335" r:id="rId33"/>
    <p:sldId id="337" r:id="rId34"/>
    <p:sldId id="338" r:id="rId35"/>
    <p:sldId id="341" r:id="rId36"/>
    <p:sldId id="340" r:id="rId37"/>
    <p:sldId id="342" r:id="rId38"/>
    <p:sldId id="343" r:id="rId39"/>
    <p:sldId id="344" r:id="rId40"/>
    <p:sldId id="333" r:id="rId41"/>
    <p:sldId id="321" r:id="rId42"/>
    <p:sldId id="334" r:id="rId43"/>
    <p:sldId id="322" r:id="rId44"/>
    <p:sldId id="323" r:id="rId45"/>
    <p:sldId id="325" r:id="rId46"/>
    <p:sldId id="345" r:id="rId47"/>
    <p:sldId id="353" r:id="rId48"/>
    <p:sldId id="348" r:id="rId49"/>
    <p:sldId id="349" r:id="rId50"/>
    <p:sldId id="350" r:id="rId51"/>
    <p:sldId id="354" r:id="rId52"/>
    <p:sldId id="351" r:id="rId53"/>
    <p:sldId id="352" r:id="rId5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14" autoAdjust="0"/>
    <p:restoredTop sz="91720" autoAdjust="0"/>
  </p:normalViewPr>
  <p:slideViewPr>
    <p:cSldViewPr snapToGrid="0">
      <p:cViewPr>
        <p:scale>
          <a:sx n="60" d="100"/>
          <a:sy n="60" d="100"/>
        </p:scale>
        <p:origin x="322" y="7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34D09-6F59-4EF0-9EEC-270CFA80AA39}" type="datetimeFigureOut">
              <a:rPr lang="fr-FR" smtClean="0"/>
              <a:t>15/11/2018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CB6C6-F066-49C9-A5E6-A688352EBD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1364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CB6C6-F066-49C9-A5E6-A688352EBDE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1863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15 min -&gt; 20 min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CB6C6-F066-49C9-A5E6-A688352EBDE2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76841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17:50</a:t>
            </a:r>
            <a:r>
              <a:rPr lang="en-US" baseline="0" dirty="0" smtClean="0"/>
              <a:t> -&gt; 22:50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CB6C6-F066-49C9-A5E6-A688352EBDE2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2038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CB6C6-F066-49C9-A5E6-A688352EBDE2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20901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20 min -&gt; 25 min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CB6C6-F066-49C9-A5E6-A688352EBDE2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40029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25 min -&gt; 30 min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CB6C6-F066-49C9-A5E6-A688352EBDE2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33219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30 min -&gt; 35 min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CB6C6-F066-49C9-A5E6-A688352EBDE2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04172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35 min -&gt; 40 min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CB6C6-F066-49C9-A5E6-A688352EBDE2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37368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CB6C6-F066-49C9-A5E6-A688352EBDE2}" type="slidenum">
              <a:rPr lang="fr-FR" smtClean="0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10502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CB6C6-F066-49C9-A5E6-A688352EBDE2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34961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35 min -&gt; 40 min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CB6C6-F066-49C9-A5E6-A688352EBDE2}" type="slidenum">
              <a:rPr lang="fr-FR" smtClean="0"/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9430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0 -&gt; 2</a:t>
            </a:r>
            <a:r>
              <a:rPr lang="en-US" baseline="0" dirty="0" smtClean="0"/>
              <a:t> min 20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CB6C6-F066-49C9-A5E6-A688352EBDE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34008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You have a file</a:t>
            </a:r>
            <a:r>
              <a:rPr lang="fr-FR" baseline="0" dirty="0" smtClean="0"/>
              <a:t> a.py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a class A</a:t>
            </a:r>
          </a:p>
          <a:p>
            <a:r>
              <a:rPr lang="fr-FR" baseline="0" dirty="0" smtClean="0"/>
              <a:t>And </a:t>
            </a:r>
            <a:r>
              <a:rPr lang="fr-FR" baseline="0" dirty="0" err="1" smtClean="0"/>
              <a:t>then</a:t>
            </a:r>
            <a:r>
              <a:rPr lang="fr-FR" baseline="0" dirty="0" smtClean="0"/>
              <a:t> a file b.py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a class B </a:t>
            </a:r>
            <a:r>
              <a:rPr lang="fr-FR" baseline="0" dirty="0" err="1" smtClean="0"/>
              <a:t>which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inherits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from</a:t>
            </a:r>
            <a:r>
              <a:rPr lang="fr-FR" baseline="0" dirty="0" smtClean="0"/>
              <a:t> A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CB6C6-F066-49C9-A5E6-A688352EBDE2}" type="slidenum">
              <a:rPr lang="fr-FR" smtClean="0"/>
              <a:t>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91082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And the class A has </a:t>
            </a:r>
            <a:r>
              <a:rPr lang="fr-FR" dirty="0" err="1" smtClean="0"/>
              <a:t>method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which</a:t>
            </a:r>
            <a:r>
              <a:rPr lang="fr-FR" baseline="0" dirty="0" smtClean="0"/>
              <a:t> uses an argument of type B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CB6C6-F066-49C9-A5E6-A688352EBDE2}" type="slidenum">
              <a:rPr lang="fr-FR" smtClean="0"/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01448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You </a:t>
            </a:r>
            <a:r>
              <a:rPr lang="fr-FR" dirty="0" err="1" smtClean="0"/>
              <a:t>start</a:t>
            </a:r>
            <a:r>
              <a:rPr lang="fr-FR" dirty="0" smtClean="0"/>
              <a:t> </a:t>
            </a:r>
            <a:r>
              <a:rPr lang="fr-FR" dirty="0" err="1" smtClean="0"/>
              <a:t>annotating</a:t>
            </a:r>
            <a:r>
              <a:rPr lang="fr-FR" dirty="0" smtClean="0"/>
              <a:t> a.py</a:t>
            </a:r>
          </a:p>
          <a:p>
            <a:r>
              <a:rPr lang="en-US" dirty="0" smtClean="0"/>
              <a:t>You run </a:t>
            </a:r>
            <a:r>
              <a:rPr lang="en-US" i="1" dirty="0" err="1" smtClean="0"/>
              <a:t>Mypy</a:t>
            </a:r>
            <a:endParaRPr lang="en-US" i="1" dirty="0" smtClean="0"/>
          </a:p>
          <a:p>
            <a:r>
              <a:rPr lang="en-US" dirty="0" smtClean="0"/>
              <a:t>B</a:t>
            </a:r>
            <a:r>
              <a:rPr lang="en-US" baseline="0" dirty="0" smtClean="0"/>
              <a:t> is not defined…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CB6C6-F066-49C9-A5E6-A688352EBDE2}" type="slidenum">
              <a:rPr lang="fr-FR" smtClean="0"/>
              <a:t>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20727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So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add</a:t>
            </a:r>
            <a:r>
              <a:rPr lang="fr-FR" baseline="0" dirty="0" smtClean="0"/>
              <a:t> an import for B</a:t>
            </a:r>
          </a:p>
          <a:p>
            <a:r>
              <a:rPr lang="en-US" i="1" baseline="0" dirty="0" err="1" smtClean="0"/>
              <a:t>Mypy</a:t>
            </a:r>
            <a:r>
              <a:rPr lang="en-US" baseline="0" dirty="0" smtClean="0"/>
              <a:t> is happy</a:t>
            </a:r>
            <a:endParaRPr lang="fr-FR" baseline="0" dirty="0" smtClean="0"/>
          </a:p>
          <a:p>
            <a:r>
              <a:rPr lang="en-US" baseline="0" dirty="0" smtClean="0"/>
              <a:t>But now </a:t>
            </a:r>
            <a:r>
              <a:rPr lang="en-US" i="1" baseline="0" dirty="0" smtClean="0"/>
              <a:t>Python</a:t>
            </a:r>
            <a:r>
              <a:rPr lang="en-US" baseline="0" dirty="0" smtClean="0"/>
              <a:t> complains about import cycles !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CB6C6-F066-49C9-A5E6-A688352EBDE2}" type="slidenum">
              <a:rPr lang="fr-FR" smtClean="0"/>
              <a:t>51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9824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you do</a:t>
            </a:r>
            <a:r>
              <a:rPr lang="en-US" baseline="0" dirty="0" smtClean="0"/>
              <a:t> not import B and use quotes</a:t>
            </a:r>
          </a:p>
          <a:p>
            <a:r>
              <a:rPr lang="en-US" i="1" baseline="0" dirty="0" smtClean="0"/>
              <a:t>Python</a:t>
            </a:r>
            <a:r>
              <a:rPr lang="en-US" baseline="0" dirty="0" smtClean="0"/>
              <a:t> is happy</a:t>
            </a:r>
          </a:p>
          <a:p>
            <a:r>
              <a:rPr lang="en-US" baseline="0" dirty="0" smtClean="0"/>
              <a:t>But </a:t>
            </a:r>
            <a:r>
              <a:rPr lang="en-US" i="1" baseline="0" dirty="0" err="1" smtClean="0"/>
              <a:t>MyPy</a:t>
            </a:r>
            <a:r>
              <a:rPr lang="en-US" baseline="0" dirty="0" smtClean="0"/>
              <a:t> complains, it does not know what B is…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CB6C6-F066-49C9-A5E6-A688352EBDE2}" type="slidenum">
              <a:rPr lang="fr-FR" smtClean="0"/>
              <a:t>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69698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solution is to</a:t>
            </a:r>
            <a:r>
              <a:rPr lang="en-US" baseline="0" dirty="0" smtClean="0"/>
              <a:t> import B only when you are type-checking, not in your regular python code</a:t>
            </a:r>
          </a:p>
          <a:p>
            <a:r>
              <a:rPr lang="en-US" baseline="0" dirty="0" smtClean="0"/>
              <a:t>There is a variable in typing : TYPE_CHECKING, which is True when running </a:t>
            </a:r>
            <a:r>
              <a:rPr lang="en-US" i="1" baseline="0" dirty="0" err="1" smtClean="0"/>
              <a:t>Mypy</a:t>
            </a:r>
            <a:r>
              <a:rPr lang="en-US" baseline="0" dirty="0" smtClean="0"/>
              <a:t> and False otherwise</a:t>
            </a:r>
          </a:p>
          <a:p>
            <a:r>
              <a:rPr lang="en-US" baseline="0" dirty="0" smtClean="0"/>
              <a:t>Now it works for both </a:t>
            </a:r>
            <a:r>
              <a:rPr lang="en-US" i="1" baseline="0" dirty="0" smtClean="0"/>
              <a:t>Python</a:t>
            </a:r>
            <a:r>
              <a:rPr lang="en-US" baseline="0" dirty="0" smtClean="0"/>
              <a:t> and </a:t>
            </a:r>
            <a:r>
              <a:rPr lang="en-US" i="1" baseline="0" dirty="0" err="1" smtClean="0"/>
              <a:t>Mypy</a:t>
            </a:r>
            <a:endParaRPr lang="fr-FR" i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CB6C6-F066-49C9-A5E6-A688352EBDE2}" type="slidenum">
              <a:rPr lang="fr-FR" smtClean="0"/>
              <a:t>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4415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3200" dirty="0" smtClean="0"/>
              <a:t> –&gt;</a:t>
            </a:r>
            <a:r>
              <a:rPr lang="fr-FR" sz="3200" baseline="0" dirty="0" smtClean="0"/>
              <a:t> 5 min</a:t>
            </a:r>
            <a:endParaRPr lang="fr-FR" sz="3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CB6C6-F066-49C9-A5E6-A688352EBDE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6897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5 min </a:t>
            </a:r>
            <a:r>
              <a:rPr lang="en-US" dirty="0" smtClean="0"/>
              <a:t>-&gt;</a:t>
            </a:r>
            <a:r>
              <a:rPr lang="en-US" baseline="0" dirty="0" smtClean="0"/>
              <a:t> 9 min 30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CB6C6-F066-49C9-A5E6-A688352EBDE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1144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-&gt; </a:t>
            </a:r>
            <a:r>
              <a:rPr lang="en-US" baseline="0" dirty="0" smtClean="0"/>
              <a:t>9 min 30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CB6C6-F066-49C9-A5E6-A688352EBDE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7873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9</a:t>
            </a:r>
            <a:r>
              <a:rPr lang="en-US" baseline="0" dirty="0" smtClean="0"/>
              <a:t> min 30 -&gt; 15 min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CB6C6-F066-49C9-A5E6-A688352EBDE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6536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</a:t>
            </a:r>
            <a:r>
              <a:rPr lang="en-US" baseline="0" dirty="0" smtClean="0"/>
              <a:t> min 40 -&gt; 15 min 50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CB6C6-F066-49C9-A5E6-A688352EBDE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00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15</a:t>
            </a:r>
            <a:r>
              <a:rPr lang="en-US" baseline="0" dirty="0" smtClean="0"/>
              <a:t> min 50 -&gt; 17 min 50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CB6C6-F066-49C9-A5E6-A688352EBDE2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42201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-&gt;</a:t>
            </a:r>
            <a:r>
              <a:rPr lang="en-US" baseline="0" dirty="0" smtClean="0"/>
              <a:t> 15 min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CB6C6-F066-49C9-A5E6-A688352EBDE2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3664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CC808-2D8F-44BB-BFC3-A10B0387A8B8}" type="datetimeFigureOut">
              <a:rPr lang="fr-FR" smtClean="0"/>
              <a:t>15/11/2018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6D6-CBDB-4AA4-836D-98F6A43D22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0055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CC808-2D8F-44BB-BFC3-A10B0387A8B8}" type="datetimeFigureOut">
              <a:rPr lang="fr-FR" smtClean="0"/>
              <a:t>15/11/2018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6D6-CBDB-4AA4-836D-98F6A43D22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1617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CC808-2D8F-44BB-BFC3-A10B0387A8B8}" type="datetimeFigureOut">
              <a:rPr lang="fr-FR" smtClean="0"/>
              <a:t>15/11/2018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6D6-CBDB-4AA4-836D-98F6A43D22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0884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34221"/>
            <a:ext cx="10515600" cy="650875"/>
          </a:xfrm>
        </p:spPr>
        <p:txBody>
          <a:bodyPr/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905164"/>
            <a:ext cx="10515600" cy="527179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CC808-2D8F-44BB-BFC3-A10B0387A8B8}" type="datetimeFigureOut">
              <a:rPr lang="fr-FR" smtClean="0"/>
              <a:t>15/11/2018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6D6-CBDB-4AA4-836D-98F6A43D22DC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334" y="0"/>
            <a:ext cx="2207227" cy="92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803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CC808-2D8F-44BB-BFC3-A10B0387A8B8}" type="datetimeFigureOut">
              <a:rPr lang="fr-FR" smtClean="0"/>
              <a:t>15/11/2018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6D6-CBDB-4AA4-836D-98F6A43D22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6938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CC808-2D8F-44BB-BFC3-A10B0387A8B8}" type="datetimeFigureOut">
              <a:rPr lang="fr-FR" smtClean="0"/>
              <a:t>15/11/2018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6D6-CBDB-4AA4-836D-98F6A43D22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4035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CC808-2D8F-44BB-BFC3-A10B0387A8B8}" type="datetimeFigureOut">
              <a:rPr lang="fr-FR" smtClean="0"/>
              <a:t>15/11/2018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6D6-CBDB-4AA4-836D-98F6A43D22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0376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CC808-2D8F-44BB-BFC3-A10B0387A8B8}" type="datetimeFigureOut">
              <a:rPr lang="fr-FR" smtClean="0"/>
              <a:t>15/11/2018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6D6-CBDB-4AA4-836D-98F6A43D22DC}" type="slidenum">
              <a:rPr lang="fr-FR" smtClean="0"/>
              <a:t>‹N°›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334" y="0"/>
            <a:ext cx="2207227" cy="92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937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CC808-2D8F-44BB-BFC3-A10B0387A8B8}" type="datetimeFigureOut">
              <a:rPr lang="fr-FR" smtClean="0"/>
              <a:t>15/11/2018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6D6-CBDB-4AA4-836D-98F6A43D22DC}" type="slidenum">
              <a:rPr lang="fr-FR" smtClean="0"/>
              <a:t>‹N°›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334" y="0"/>
            <a:ext cx="2207227" cy="92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70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CC808-2D8F-44BB-BFC3-A10B0387A8B8}" type="datetimeFigureOut">
              <a:rPr lang="fr-FR" smtClean="0"/>
              <a:t>15/11/2018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6D6-CBDB-4AA4-836D-98F6A43D22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3427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CC808-2D8F-44BB-BFC3-A10B0387A8B8}" type="datetimeFigureOut">
              <a:rPr lang="fr-FR" smtClean="0"/>
              <a:t>15/11/2018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6D6-CBDB-4AA4-836D-98F6A43D22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200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CC808-2D8F-44BB-BFC3-A10B0387A8B8}" type="datetimeFigureOut">
              <a:rPr lang="fr-FR" smtClean="0"/>
              <a:t>15/11/2018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636D6-CBDB-4AA4-836D-98F6A43D22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39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luebird75/whatido" TargetMode="Externa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mypy.readthedocs.io/" TargetMode="External"/><Relationship Id="rId7" Type="http://schemas.openxmlformats.org/officeDocument/2006/relationships/hyperlink" Target="https://www.youtube.com/watch?v=pMgmKJyWKn8&amp;t=369s" TargetMode="External"/><Relationship Id="rId2" Type="http://schemas.openxmlformats.org/officeDocument/2006/relationships/hyperlink" Target="https://github.com/python/myp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0c46YHS3RY8" TargetMode="External"/><Relationship Id="rId5" Type="http://schemas.openxmlformats.org/officeDocument/2006/relationships/hyperlink" Target="https://docs.python.org/3/library/typing.html" TargetMode="External"/><Relationship Id="rId4" Type="http://schemas.openxmlformats.org/officeDocument/2006/relationships/hyperlink" Target="https://pyre-check.org/" TargetMode="Externa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02336" y="3108261"/>
            <a:ext cx="11064240" cy="827881"/>
          </a:xfrm>
        </p:spPr>
        <p:txBody>
          <a:bodyPr>
            <a:normAutofit fontScale="90000"/>
          </a:bodyPr>
          <a:lstStyle/>
          <a:p>
            <a:r>
              <a:rPr lang="fr-FR" dirty="0" err="1" smtClean="0"/>
              <a:t>Using</a:t>
            </a:r>
            <a:r>
              <a:rPr lang="fr-FR" dirty="0" smtClean="0"/>
              <a:t> Type Annotations in Python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34312" y="4269550"/>
            <a:ext cx="9144000" cy="1655762"/>
          </a:xfrm>
        </p:spPr>
        <p:txBody>
          <a:bodyPr/>
          <a:lstStyle/>
          <a:p>
            <a:r>
              <a:rPr lang="fr-FR" dirty="0" smtClean="0"/>
              <a:t>by Philippe </a:t>
            </a:r>
            <a:r>
              <a:rPr lang="fr-FR" dirty="0" err="1" smtClean="0"/>
              <a:t>Fremy</a:t>
            </a:r>
            <a:r>
              <a:rPr lang="fr-FR" dirty="0" smtClean="0"/>
              <a:t> / IDEMIA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8927" y="-291004"/>
            <a:ext cx="6127623" cy="258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99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And there is more…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586201"/>
            <a:ext cx="10515600" cy="52717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i="1" dirty="0" smtClean="0"/>
              <a:t>typing</a:t>
            </a:r>
            <a:r>
              <a:rPr lang="en-US" dirty="0" smtClean="0"/>
              <a:t> module also offers :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Duck typing with types such as </a:t>
            </a:r>
            <a:r>
              <a:rPr lang="en-US" i="1" dirty="0" smtClean="0"/>
              <a:t>Sequence</a:t>
            </a:r>
            <a:r>
              <a:rPr lang="en-US" dirty="0" smtClean="0"/>
              <a:t>, </a:t>
            </a:r>
            <a:r>
              <a:rPr lang="en-US" i="1" dirty="0" smtClean="0"/>
              <a:t>Mapping</a:t>
            </a:r>
            <a:r>
              <a:rPr lang="en-US" dirty="0" smtClean="0"/>
              <a:t>, </a:t>
            </a:r>
            <a:r>
              <a:rPr lang="en-US" i="1" dirty="0" err="1" smtClean="0"/>
              <a:t>Iterable</a:t>
            </a:r>
            <a:r>
              <a:rPr lang="en-US" dirty="0" smtClean="0"/>
              <a:t>, </a:t>
            </a:r>
            <a:r>
              <a:rPr lang="en-US" i="1" dirty="0" smtClean="0"/>
              <a:t>Sized</a:t>
            </a:r>
            <a:r>
              <a:rPr lang="en-US" dirty="0" smtClean="0"/>
              <a:t>, ...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Type aliasing, type generics, subtyping, typing joker with </a:t>
            </a:r>
            <a:r>
              <a:rPr lang="en-US" i="1" dirty="0" smtClean="0"/>
              <a:t>Any</a:t>
            </a:r>
            <a:r>
              <a:rPr lang="en-US" dirty="0" smtClean="0"/>
              <a:t>, …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Conversion between types with </a:t>
            </a:r>
            <a:r>
              <a:rPr lang="en-US" i="1" dirty="0" smtClean="0"/>
              <a:t>cast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Please check the </a:t>
            </a:r>
            <a:r>
              <a:rPr lang="en-US" i="1" dirty="0" smtClean="0"/>
              <a:t>typing</a:t>
            </a:r>
            <a:r>
              <a:rPr lang="en-US" dirty="0" smtClean="0"/>
              <a:t> module documentation and the </a:t>
            </a:r>
            <a:r>
              <a:rPr lang="en-US" i="1" dirty="0" err="1" smtClean="0"/>
              <a:t>Mypy</a:t>
            </a:r>
            <a:r>
              <a:rPr lang="en-US" dirty="0"/>
              <a:t> </a:t>
            </a:r>
            <a:r>
              <a:rPr lang="en-US" dirty="0" smtClean="0"/>
              <a:t>tool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307880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does Python handle type annotations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587873"/>
            <a:ext cx="11830050" cy="435572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Annotations are valid expressions evaluated during module loading</a:t>
            </a:r>
            <a:endParaRPr lang="fr-FR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Result is stored in the function object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And then … they are totally ignored by Python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fr-FR" dirty="0" smtClean="0"/>
              <a:t>Type annotations are </a:t>
            </a:r>
            <a:r>
              <a:rPr lang="fr-FR" dirty="0" err="1" smtClean="0"/>
              <a:t>verified</a:t>
            </a:r>
            <a:r>
              <a:rPr lang="fr-FR" dirty="0" smtClean="0"/>
              <a:t> by </a:t>
            </a:r>
            <a:r>
              <a:rPr lang="fr-FR" u="sng" dirty="0" err="1" smtClean="0"/>
              <a:t>external</a:t>
            </a:r>
            <a:r>
              <a:rPr lang="fr-FR" dirty="0" smtClean="0"/>
              <a:t> </a:t>
            </a:r>
            <a:r>
              <a:rPr lang="fr-FR" dirty="0" err="1" smtClean="0"/>
              <a:t>tools</a:t>
            </a:r>
            <a:r>
              <a:rPr lang="fr-FR" dirty="0" smtClean="0"/>
              <a:t> : </a:t>
            </a:r>
            <a:r>
              <a:rPr lang="fr-FR" i="1" dirty="0" err="1" smtClean="0"/>
              <a:t>Mypy</a:t>
            </a:r>
            <a:r>
              <a:rPr lang="fr-FR" dirty="0" smtClean="0"/>
              <a:t>, </a:t>
            </a:r>
            <a:r>
              <a:rPr lang="fr-FR" i="1" dirty="0" err="1" smtClean="0"/>
              <a:t>Pyre</a:t>
            </a:r>
            <a:r>
              <a:rPr lang="fr-FR" dirty="0" smtClean="0"/>
              <a:t>, 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0450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Type Annotations </a:t>
            </a:r>
            <a:r>
              <a:rPr lang="fr-FR" dirty="0" err="1" smtClean="0"/>
              <a:t>verification</a:t>
            </a:r>
            <a:r>
              <a:rPr lang="fr-FR" dirty="0" smtClean="0"/>
              <a:t> </a:t>
            </a:r>
            <a:r>
              <a:rPr lang="fr-FR" dirty="0" err="1" smtClean="0"/>
              <a:t>tools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359641"/>
            <a:ext cx="12106656" cy="527179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dirty="0" smtClean="0"/>
              <a:t>Tools to </a:t>
            </a:r>
            <a:r>
              <a:rPr lang="fr-FR" dirty="0" err="1" smtClean="0"/>
              <a:t>verify</a:t>
            </a:r>
            <a:r>
              <a:rPr lang="fr-FR" dirty="0"/>
              <a:t> </a:t>
            </a:r>
            <a:r>
              <a:rPr lang="fr-FR" dirty="0" err="1" smtClean="0"/>
              <a:t>static</a:t>
            </a:r>
            <a:r>
              <a:rPr lang="fr-FR" dirty="0" smtClean="0"/>
              <a:t> type information: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fr-FR" i="1" dirty="0" err="1" smtClean="0"/>
              <a:t>PyCharm</a:t>
            </a:r>
            <a:r>
              <a:rPr lang="fr-FR" dirty="0" smtClean="0"/>
              <a:t> IDE </a:t>
            </a:r>
            <a:r>
              <a:rPr lang="fr-FR" dirty="0" err="1" smtClean="0"/>
              <a:t>along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inspection mode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fr-FR" i="1" dirty="0" err="1" smtClean="0"/>
              <a:t>Mypy</a:t>
            </a:r>
            <a:r>
              <a:rPr lang="fr-FR" dirty="0"/>
              <a:t> </a:t>
            </a:r>
            <a:r>
              <a:rPr lang="fr-FR" dirty="0" smtClean="0"/>
              <a:t>: Open Source, </a:t>
            </a:r>
            <a:r>
              <a:rPr lang="fr-FR" dirty="0" err="1" smtClean="0"/>
              <a:t>written</a:t>
            </a:r>
            <a:r>
              <a:rPr lang="fr-FR" dirty="0" smtClean="0"/>
              <a:t> in Python, </a:t>
            </a:r>
            <a:r>
              <a:rPr lang="fr-FR" dirty="0" err="1" smtClean="0"/>
              <a:t>maintained</a:t>
            </a:r>
            <a:r>
              <a:rPr lang="fr-FR" dirty="0" smtClean="0"/>
              <a:t> by Dropbox team on </a:t>
            </a:r>
            <a:r>
              <a:rPr lang="fr-FR" dirty="0" err="1" smtClean="0"/>
              <a:t>GitHub</a:t>
            </a:r>
            <a:endParaRPr lang="fr-FR" dirty="0" smtClean="0"/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fr-FR" i="1" dirty="0" err="1" smtClean="0"/>
              <a:t>Pyre</a:t>
            </a:r>
            <a:r>
              <a:rPr lang="fr-FR" dirty="0" smtClean="0"/>
              <a:t> : Open Source, </a:t>
            </a:r>
            <a:r>
              <a:rPr lang="fr-FR" dirty="0" err="1" smtClean="0"/>
              <a:t>written</a:t>
            </a:r>
            <a:r>
              <a:rPr lang="fr-FR" dirty="0" smtClean="0"/>
              <a:t> in </a:t>
            </a:r>
            <a:r>
              <a:rPr lang="fr-FR" dirty="0" err="1" smtClean="0"/>
              <a:t>OCaml</a:t>
            </a:r>
            <a:r>
              <a:rPr lang="fr-FR" dirty="0" smtClean="0"/>
              <a:t>, </a:t>
            </a:r>
            <a:r>
              <a:rPr lang="fr-FR" dirty="0" err="1" smtClean="0"/>
              <a:t>maintained</a:t>
            </a:r>
            <a:r>
              <a:rPr lang="fr-FR" dirty="0" smtClean="0"/>
              <a:t> by Facebook team on </a:t>
            </a:r>
            <a:r>
              <a:rPr lang="fr-FR" dirty="0" err="1" smtClean="0"/>
              <a:t>GitHub</a:t>
            </a:r>
            <a:r>
              <a:rPr lang="fr-FR" dirty="0" smtClean="0"/>
              <a:t>, </a:t>
            </a:r>
            <a:r>
              <a:rPr lang="fr-FR" dirty="0" err="1" smtClean="0"/>
              <a:t>only</a:t>
            </a:r>
            <a:r>
              <a:rPr lang="fr-FR" dirty="0" smtClean="0"/>
              <a:t> for Linux and MacOs X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2485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How to </a:t>
            </a:r>
            <a:r>
              <a:rPr lang="fr-FR" dirty="0" err="1" smtClean="0"/>
              <a:t>get</a:t>
            </a:r>
            <a:r>
              <a:rPr lang="fr-FR" dirty="0" smtClean="0"/>
              <a:t> </a:t>
            </a:r>
            <a:r>
              <a:rPr lang="fr-FR" dirty="0" err="1" smtClean="0"/>
              <a:t>started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annotations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586201"/>
            <a:ext cx="12192000" cy="5271799"/>
          </a:xfrm>
        </p:spPr>
        <p:txBody>
          <a:bodyPr>
            <a:normAutofit/>
          </a:bodyPr>
          <a:lstStyle/>
          <a:p>
            <a:r>
              <a:rPr lang="fr-FR" dirty="0" smtClean="0"/>
              <a:t>On a new </a:t>
            </a:r>
            <a:r>
              <a:rPr lang="fr-FR" dirty="0" err="1" smtClean="0"/>
              <a:t>codebase</a:t>
            </a:r>
            <a:r>
              <a:rPr lang="fr-FR" dirty="0" smtClean="0"/>
              <a:t> set the </a:t>
            </a:r>
            <a:r>
              <a:rPr lang="fr-FR" dirty="0" err="1" smtClean="0"/>
              <a:t>rule</a:t>
            </a:r>
            <a:r>
              <a:rPr lang="fr-FR" dirty="0" smtClean="0"/>
              <a:t> of </a:t>
            </a:r>
            <a:r>
              <a:rPr lang="fr-FR" dirty="0" err="1" smtClean="0"/>
              <a:t>having</a:t>
            </a:r>
            <a:r>
              <a:rPr lang="fr-FR" dirty="0" smtClean="0"/>
              <a:t> annotations and </a:t>
            </a:r>
            <a:r>
              <a:rPr lang="fr-FR" dirty="0" err="1" smtClean="0"/>
              <a:t>be</a:t>
            </a:r>
            <a:r>
              <a:rPr lang="fr-FR" dirty="0" smtClean="0"/>
              <a:t> strict about </a:t>
            </a:r>
            <a:r>
              <a:rPr lang="fr-FR" dirty="0" err="1" smtClean="0"/>
              <a:t>it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On an </a:t>
            </a:r>
            <a:r>
              <a:rPr lang="fr-FR" dirty="0" err="1" smtClean="0"/>
              <a:t>existing</a:t>
            </a:r>
            <a:r>
              <a:rPr lang="fr-FR" dirty="0" smtClean="0"/>
              <a:t> </a:t>
            </a:r>
            <a:r>
              <a:rPr lang="fr-FR" dirty="0" err="1" smtClean="0"/>
              <a:t>codebase</a:t>
            </a:r>
            <a:r>
              <a:rPr lang="fr-FR" dirty="0" smtClean="0"/>
              <a:t>, </a:t>
            </a:r>
            <a:r>
              <a:rPr lang="fr-FR" dirty="0" err="1" smtClean="0"/>
              <a:t>start</a:t>
            </a:r>
            <a:r>
              <a:rPr lang="fr-FR" dirty="0" smtClean="0"/>
              <a:t> </a:t>
            </a:r>
            <a:r>
              <a:rPr lang="fr-FR" dirty="0" err="1" smtClean="0"/>
              <a:t>small</a:t>
            </a:r>
            <a:r>
              <a:rPr lang="fr-FR" dirty="0" smtClean="0"/>
              <a:t>, one module at a time. </a:t>
            </a:r>
          </a:p>
          <a:p>
            <a:pPr marL="0" indent="0">
              <a:buNone/>
            </a:pPr>
            <a:r>
              <a:rPr lang="fr-FR" dirty="0" smtClean="0"/>
              <a:t>   </a:t>
            </a:r>
            <a:r>
              <a:rPr lang="fr-FR" dirty="0" err="1" smtClean="0"/>
              <a:t>Then</a:t>
            </a:r>
            <a:r>
              <a:rPr lang="fr-FR" dirty="0" smtClean="0"/>
              <a:t> </a:t>
            </a:r>
            <a:r>
              <a:rPr lang="fr-FR" dirty="0" err="1" smtClean="0"/>
              <a:t>improve</a:t>
            </a:r>
            <a:r>
              <a:rPr lang="fr-FR" dirty="0" smtClean="0"/>
              <a:t> </a:t>
            </a:r>
            <a:r>
              <a:rPr lang="fr-FR" dirty="0" err="1" smtClean="0"/>
              <a:t>gradually</a:t>
            </a:r>
            <a:r>
              <a:rPr lang="fr-FR" dirty="0" smtClean="0"/>
              <a:t>. 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   All </a:t>
            </a:r>
            <a:r>
              <a:rPr lang="fr-FR" dirty="0"/>
              <a:t>the annotation </a:t>
            </a:r>
            <a:r>
              <a:rPr lang="fr-FR" dirty="0" err="1"/>
              <a:t>tools</a:t>
            </a:r>
            <a:r>
              <a:rPr lang="fr-FR" dirty="0"/>
              <a:t> are </a:t>
            </a:r>
            <a:r>
              <a:rPr lang="fr-FR" dirty="0" err="1"/>
              <a:t>designed</a:t>
            </a:r>
            <a:r>
              <a:rPr lang="fr-FR" dirty="0"/>
              <a:t> for </a:t>
            </a:r>
            <a:r>
              <a:rPr lang="fr-FR" dirty="0" err="1"/>
              <a:t>gradual</a:t>
            </a:r>
            <a:r>
              <a:rPr lang="fr-FR" dirty="0"/>
              <a:t> </a:t>
            </a:r>
            <a:r>
              <a:rPr lang="fr-FR" dirty="0" err="1"/>
              <a:t>improvements</a:t>
            </a:r>
            <a:r>
              <a:rPr lang="fr-FR" dirty="0"/>
              <a:t>.</a:t>
            </a:r>
          </a:p>
          <a:p>
            <a:pPr marL="457200" lvl="1" indent="0">
              <a:buNone/>
            </a:pPr>
            <a:endParaRPr lang="fr-FR" sz="2800" dirty="0" smtClean="0"/>
          </a:p>
          <a:p>
            <a:r>
              <a:rPr lang="fr-FR" dirty="0" smtClean="0"/>
              <a:t>Put </a:t>
            </a:r>
            <a:r>
              <a:rPr lang="fr-FR" dirty="0" err="1" smtClean="0"/>
              <a:t>static</a:t>
            </a:r>
            <a:r>
              <a:rPr lang="fr-FR" dirty="0" smtClean="0"/>
              <a:t> type </a:t>
            </a:r>
            <a:r>
              <a:rPr lang="fr-FR" dirty="0" err="1" smtClean="0"/>
              <a:t>verification</a:t>
            </a:r>
            <a:r>
              <a:rPr lang="fr-FR" dirty="0" smtClean="0"/>
              <a:t> in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Continuous</a:t>
            </a:r>
            <a:r>
              <a:rPr lang="fr-FR" dirty="0" smtClean="0"/>
              <a:t> </a:t>
            </a:r>
            <a:r>
              <a:rPr lang="fr-FR" dirty="0" err="1" smtClean="0"/>
              <a:t>Integration</a:t>
            </a:r>
            <a:r>
              <a:rPr lang="fr-FR" dirty="0" smtClean="0"/>
              <a:t> / </a:t>
            </a:r>
            <a:r>
              <a:rPr lang="fr-FR" dirty="0" err="1" smtClean="0"/>
              <a:t>Nightly</a:t>
            </a:r>
            <a:r>
              <a:rPr lang="fr-FR" dirty="0" smtClean="0"/>
              <a:t> </a:t>
            </a:r>
            <a:r>
              <a:rPr lang="fr-FR" dirty="0" err="1" smtClean="0"/>
              <a:t>builds</a:t>
            </a:r>
            <a:r>
              <a:rPr lang="fr-FR" dirty="0" smtClean="0"/>
              <a:t> / non </a:t>
            </a:r>
            <a:r>
              <a:rPr lang="fr-FR" dirty="0" err="1" smtClean="0"/>
              <a:t>regression</a:t>
            </a:r>
            <a:r>
              <a:rPr lang="fr-FR" dirty="0" smtClean="0"/>
              <a:t> tests.</a:t>
            </a:r>
          </a:p>
        </p:txBody>
      </p:sp>
    </p:spTree>
    <p:extLst>
      <p:ext uri="{BB962C8B-B14F-4D97-AF65-F5344CB8AC3E}">
        <p14:creationId xmlns:p14="http://schemas.microsoft.com/office/powerpoint/2010/main" val="2691082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Proceed one module at a time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785096"/>
            <a:ext cx="10515600" cy="59041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Step 1: </a:t>
            </a:r>
            <a:r>
              <a:rPr lang="en-US" sz="2400" dirty="0" smtClean="0"/>
              <a:t> </a:t>
            </a:r>
            <a:r>
              <a:rPr lang="en-US" sz="2400" dirty="0"/>
              <a:t>a</a:t>
            </a:r>
            <a:r>
              <a:rPr lang="en-US" sz="2400" dirty="0" smtClean="0"/>
              <a:t>dd annotations to </a:t>
            </a:r>
            <a:r>
              <a:rPr lang="en-US" sz="2400" i="1" dirty="0" smtClean="0"/>
              <a:t>my_module.py </a:t>
            </a:r>
            <a:r>
              <a:rPr lang="en-US" sz="2400" dirty="0" smtClean="0"/>
              <a:t>and verify them</a:t>
            </a:r>
          </a:p>
          <a:p>
            <a:pPr marL="0" indent="0">
              <a:buNone/>
            </a:pPr>
            <a:endParaRPr lang="en-US" sz="2400" i="1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A0A1A7"/>
                </a:solidFill>
                <a:latin typeface="Consolas" panose="020B0609020204030204" pitchFamily="49" charset="0"/>
              </a:rPr>
              <a:t>     </a:t>
            </a:r>
          </a:p>
          <a:p>
            <a:pPr marL="0" indent="0">
              <a:buNone/>
            </a:pPr>
            <a:r>
              <a:rPr lang="fr-FR" sz="2400" i="1" dirty="0" err="1" smtClean="0"/>
              <a:t>Mypy</a:t>
            </a:r>
            <a:r>
              <a:rPr lang="fr-FR" sz="2400" dirty="0" smtClean="0"/>
              <a:t> in strict mode complains about </a:t>
            </a:r>
            <a:r>
              <a:rPr lang="fr-FR" sz="2400" dirty="0" err="1" smtClean="0"/>
              <a:t>every</a:t>
            </a:r>
            <a:r>
              <a:rPr lang="fr-FR" sz="2400" dirty="0" smtClean="0"/>
              <a:t> </a:t>
            </a:r>
            <a:r>
              <a:rPr lang="fr-FR" sz="2400" dirty="0" err="1" smtClean="0"/>
              <a:t>missing</a:t>
            </a:r>
            <a:r>
              <a:rPr lang="fr-FR" sz="2400" dirty="0" smtClean="0"/>
              <a:t> annotation.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b="1" dirty="0" err="1" smtClean="0"/>
              <a:t>Step</a:t>
            </a:r>
            <a:r>
              <a:rPr lang="fr-FR" sz="2400" b="1" dirty="0" smtClean="0"/>
              <a:t> 2:</a:t>
            </a:r>
            <a:r>
              <a:rPr lang="fr-FR" sz="2400" dirty="0" smtClean="0"/>
              <a:t>  </a:t>
            </a:r>
            <a:r>
              <a:rPr lang="fr-FR" sz="2400" dirty="0" err="1" smtClean="0"/>
              <a:t>when</a:t>
            </a:r>
            <a:r>
              <a:rPr lang="fr-FR" sz="2400" dirty="0" smtClean="0"/>
              <a:t> the module </a:t>
            </a:r>
            <a:r>
              <a:rPr lang="fr-FR" sz="2400" dirty="0" err="1" smtClean="0"/>
              <a:t>is</a:t>
            </a:r>
            <a:r>
              <a:rPr lang="fr-FR" sz="2400" dirty="0" smtClean="0"/>
              <a:t> </a:t>
            </a:r>
            <a:r>
              <a:rPr lang="fr-FR" sz="2400" dirty="0" err="1" smtClean="0"/>
              <a:t>fully</a:t>
            </a:r>
            <a:r>
              <a:rPr lang="fr-FR" sz="2400" dirty="0" smtClean="0"/>
              <a:t> </a:t>
            </a:r>
            <a:r>
              <a:rPr lang="fr-FR" sz="2400" dirty="0" err="1" smtClean="0"/>
              <a:t>annotated</a:t>
            </a:r>
            <a:r>
              <a:rPr lang="fr-FR" sz="2400" dirty="0" smtClean="0"/>
              <a:t>, check the </a:t>
            </a:r>
            <a:r>
              <a:rPr lang="fr-FR" sz="2400" dirty="0" err="1" smtClean="0"/>
              <a:t>whole</a:t>
            </a:r>
            <a:r>
              <a:rPr lang="fr-FR" sz="2400" dirty="0" smtClean="0"/>
              <a:t> </a:t>
            </a:r>
            <a:r>
              <a:rPr lang="fr-FR" sz="2400" dirty="0" err="1" smtClean="0"/>
              <a:t>codebase</a:t>
            </a:r>
            <a:r>
              <a:rPr lang="fr-FR" sz="2400" dirty="0" smtClean="0"/>
              <a:t>.</a:t>
            </a:r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i="1" dirty="0" err="1" smtClean="0"/>
              <a:t>Mypy</a:t>
            </a:r>
            <a:r>
              <a:rPr lang="fr-FR" sz="2400" dirty="0" smtClean="0"/>
              <a:t> reports </a:t>
            </a:r>
            <a:r>
              <a:rPr lang="fr-FR" sz="2400" dirty="0" err="1" smtClean="0"/>
              <a:t>every</a:t>
            </a:r>
            <a:r>
              <a:rPr lang="fr-FR" sz="2400" dirty="0" smtClean="0"/>
              <a:t> </a:t>
            </a:r>
            <a:r>
              <a:rPr lang="fr-FR" sz="2400" dirty="0" err="1" smtClean="0"/>
              <a:t>misuse</a:t>
            </a:r>
            <a:r>
              <a:rPr lang="fr-FR" sz="2400" dirty="0" smtClean="0"/>
              <a:t> of </a:t>
            </a:r>
            <a:r>
              <a:rPr lang="fr-FR" sz="2400" i="1" dirty="0" err="1" smtClean="0"/>
              <a:t>my_module</a:t>
            </a:r>
            <a:r>
              <a:rPr lang="fr-FR" sz="2400" dirty="0" smtClean="0"/>
              <a:t> (</a:t>
            </a:r>
            <a:r>
              <a:rPr lang="fr-FR" sz="2400" dirty="0" err="1" smtClean="0"/>
              <a:t>only</a:t>
            </a:r>
            <a:r>
              <a:rPr lang="fr-FR" sz="2400" dirty="0" smtClean="0"/>
              <a:t> in </a:t>
            </a:r>
            <a:r>
              <a:rPr lang="fr-FR" sz="2400" dirty="0" err="1" smtClean="0"/>
              <a:t>annotated</a:t>
            </a:r>
            <a:r>
              <a:rPr lang="fr-FR" sz="2400" dirty="0" smtClean="0"/>
              <a:t> code).</a:t>
            </a:r>
            <a:endParaRPr lang="fr-FR" sz="2400" i="1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Step 3:  </a:t>
            </a:r>
            <a:r>
              <a:rPr lang="en-US" sz="2400" dirty="0" smtClean="0"/>
              <a:t>run </a:t>
            </a:r>
            <a:r>
              <a:rPr lang="en-US" sz="2400" dirty="0"/>
              <a:t>your non-regression tests </a:t>
            </a:r>
            <a:endParaRPr lang="en-US" sz="2400" dirty="0" smtClean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180000" y="1249660"/>
            <a:ext cx="11844000" cy="830997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>
            <a:defPPr>
              <a:defRPr lang="fr-FR"/>
            </a:defPPr>
            <a:lvl1pPr>
              <a:defRPr sz="2400">
                <a:solidFill>
                  <a:schemeClr val="bg1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$ </a:t>
            </a:r>
            <a:r>
              <a:rPr lang="en-US" dirty="0" err="1"/>
              <a:t>mypy</a:t>
            </a:r>
            <a:r>
              <a:rPr lang="en-US" dirty="0"/>
              <a:t> --strict my_module.py</a:t>
            </a:r>
          </a:p>
          <a:p>
            <a:r>
              <a:rPr lang="en-US" dirty="0"/>
              <a:t>my_module.py:11: error: Function is missing a return type annotation</a:t>
            </a: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80000" y="3560803"/>
            <a:ext cx="11844000" cy="1200329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>
            <a:defPPr>
              <a:defRPr lang="fr-FR"/>
            </a:defPPr>
            <a:lvl1pPr>
              <a:defRPr sz="2400">
                <a:solidFill>
                  <a:schemeClr val="bg1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$ </a:t>
            </a:r>
            <a:r>
              <a:rPr lang="en-US" dirty="0" err="1"/>
              <a:t>mypy</a:t>
            </a:r>
            <a:r>
              <a:rPr lang="en-US" dirty="0"/>
              <a:t> </a:t>
            </a:r>
            <a:r>
              <a:rPr lang="en-US" dirty="0" smtClean="0"/>
              <a:t>*.</a:t>
            </a:r>
            <a:r>
              <a:rPr lang="en-US" dirty="0" err="1"/>
              <a:t>py</a:t>
            </a:r>
            <a:endParaRPr lang="en-US" dirty="0"/>
          </a:p>
          <a:p>
            <a:r>
              <a:rPr lang="en-US" dirty="0"/>
              <a:t>mod2.py:5: error: Argument 1 to "</a:t>
            </a:r>
            <a:r>
              <a:rPr lang="en-US" dirty="0" err="1"/>
              <a:t>my_func</a:t>
            </a:r>
            <a:r>
              <a:rPr lang="en-US" dirty="0"/>
              <a:t>" has incompatible type "float"; expected "</a:t>
            </a:r>
            <a:r>
              <a:rPr lang="en-US" dirty="0" err="1"/>
              <a:t>int</a:t>
            </a:r>
            <a:r>
              <a:rPr lang="en-US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49675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Where to add type annotation</a:t>
            </a:r>
            <a:endParaRPr lang="fr-FR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928554"/>
            <a:ext cx="11909029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# </a:t>
            </a:r>
            <a:r>
              <a:rPr lang="fr-FR" altLang="fr-FR" sz="2400" dirty="0" err="1" smtClean="0">
                <a:solidFill>
                  <a:srgbClr val="A0A1A7"/>
                </a:solidFill>
                <a:latin typeface="Consolas" panose="020B0609020204030204" pitchFamily="49" charset="0"/>
              </a:rPr>
              <a:t>annotate</a:t>
            </a:r>
            <a:r>
              <a:rPr lang="fr-FR" altLang="fr-FR" sz="2400" dirty="0" smtClean="0">
                <a:solidFill>
                  <a:srgbClr val="A0A1A7"/>
                </a:solidFill>
                <a:latin typeface="Consolas" panose="020B0609020204030204" pitchFamily="49" charset="0"/>
              </a:rPr>
              <a:t> all </a:t>
            </a:r>
            <a:r>
              <a:rPr lang="fr-FR" altLang="fr-FR" sz="2400" dirty="0" err="1" smtClean="0">
                <a:solidFill>
                  <a:srgbClr val="A0A1A7"/>
                </a:solidFill>
                <a:latin typeface="Consolas" panose="020B0609020204030204" pitchFamily="49" charset="0"/>
              </a:rPr>
              <a:t>your</a:t>
            </a:r>
            <a:r>
              <a:rPr lang="fr-FR" altLang="fr-FR" sz="2400" dirty="0" smtClean="0">
                <a:solidFill>
                  <a:srgbClr val="A0A1A7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 smtClean="0">
                <a:solidFill>
                  <a:srgbClr val="A0A1A7"/>
                </a:solidFill>
                <a:latin typeface="Consolas" panose="020B0609020204030204" pitchFamily="49" charset="0"/>
              </a:rPr>
              <a:t>functions</a:t>
            </a:r>
            <a:r>
              <a:rPr lang="fr-FR" altLang="fr-FR" sz="2400" dirty="0" smtClean="0">
                <a:solidFill>
                  <a:srgbClr val="A0A1A7"/>
                </a:solidFill>
                <a:latin typeface="Consolas" panose="020B0609020204030204" pitchFamily="49" charset="0"/>
              </a:rPr>
              <a:t> and </a:t>
            </a:r>
            <a:r>
              <a:rPr lang="fr-FR" altLang="fr-FR" sz="2400" dirty="0" err="1" smtClean="0">
                <a:solidFill>
                  <a:srgbClr val="A0A1A7"/>
                </a:solidFill>
                <a:latin typeface="Consolas" panose="020B0609020204030204" pitchFamily="49" charset="0"/>
              </a:rPr>
              <a:t>methods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rgbClr val="A0A1A7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2400" dirty="0">
              <a:solidFill>
                <a:srgbClr val="A0A1A7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variable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value do not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need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type annotation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vat_rate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OK,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vat_rate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an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int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rgbClr val="A0A1A7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unless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the value type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not correct…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reduced_vat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vat_rate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5.5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mypy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vat_rate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does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not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accept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vat_rate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OK for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values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985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Where to add type annotations</a:t>
            </a:r>
            <a:endParaRPr lang="fr-FR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1592173"/>
            <a:ext cx="987001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All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containers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need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annotations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[]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Mypy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can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not figure out the content type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List[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[]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OK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 smtClean="0">
                <a:solidFill>
                  <a:srgbClr val="A0A1A7"/>
                </a:solidFill>
                <a:latin typeface="Consolas" panose="020B0609020204030204" pitchFamily="49" charset="0"/>
              </a:rPr>
              <a:t># </a:t>
            </a:r>
            <a:r>
              <a:rPr lang="fr-FR" altLang="fr-FR" sz="2400" dirty="0" err="1" smtClean="0">
                <a:solidFill>
                  <a:srgbClr val="A0A1A7"/>
                </a:solidFill>
                <a:latin typeface="Consolas" panose="020B0609020204030204" pitchFamily="49" charset="0"/>
              </a:rPr>
              <a:t>Dict</a:t>
            </a:r>
            <a:r>
              <a:rPr lang="fr-FR" altLang="fr-FR" sz="2400" dirty="0" smtClean="0">
                <a:solidFill>
                  <a:srgbClr val="A0A1A7"/>
                </a:solidFill>
                <a:latin typeface="Consolas" panose="020B0609020204030204" pitchFamily="49" charset="0"/>
              </a:rPr>
              <a:t> and </a:t>
            </a:r>
            <a:r>
              <a:rPr lang="fr-FR" altLang="fr-FR" sz="2400" dirty="0" err="1" smtClean="0">
                <a:solidFill>
                  <a:srgbClr val="A0A1A7"/>
                </a:solidFill>
                <a:latin typeface="Consolas" panose="020B0609020204030204" pitchFamily="49" charset="0"/>
              </a:rPr>
              <a:t>other</a:t>
            </a:r>
            <a:r>
              <a:rPr lang="fr-FR" altLang="fr-FR" sz="2400" dirty="0" smtClean="0">
                <a:solidFill>
                  <a:srgbClr val="A0A1A7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 smtClean="0">
                <a:solidFill>
                  <a:srgbClr val="A0A1A7"/>
                </a:solidFill>
                <a:latin typeface="Consolas" panose="020B0609020204030204" pitchFamily="49" charset="0"/>
              </a:rPr>
              <a:t>empty</a:t>
            </a:r>
            <a:r>
              <a:rPr lang="fr-FR" altLang="fr-FR" sz="2400" dirty="0" smtClean="0">
                <a:solidFill>
                  <a:srgbClr val="A0A1A7"/>
                </a:solidFill>
                <a:latin typeface="Consolas" panose="020B0609020204030204" pitchFamily="49" charset="0"/>
              </a:rPr>
              <a:t> containers </a:t>
            </a:r>
            <a:r>
              <a:rPr lang="fr-FR" altLang="fr-FR" sz="2400" dirty="0" err="1" smtClean="0">
                <a:solidFill>
                  <a:srgbClr val="A0A1A7"/>
                </a:solidFill>
                <a:latin typeface="Consolas" panose="020B0609020204030204" pitchFamily="49" charset="0"/>
              </a:rPr>
              <a:t>need</a:t>
            </a:r>
            <a:r>
              <a:rPr lang="fr-FR" altLang="fr-FR" sz="2400" dirty="0" smtClean="0">
                <a:solidFill>
                  <a:srgbClr val="A0A1A7"/>
                </a:solidFill>
                <a:latin typeface="Consolas" panose="020B0609020204030204" pitchFamily="49" charset="0"/>
              </a:rPr>
              <a:t> annotations</a:t>
            </a:r>
            <a:endParaRPr lang="fr-FR" altLang="fr-FR" sz="2400" dirty="0">
              <a:solidFill>
                <a:srgbClr val="A0A1A7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birth_dates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, Date]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 err="1" smtClean="0">
                <a:solidFill>
                  <a:srgbClr val="383A42"/>
                </a:solidFill>
                <a:latin typeface="Consolas" panose="020B0609020204030204" pitchFamily="49" charset="0"/>
              </a:rPr>
              <a:t>birth_dates</a:t>
            </a:r>
            <a:r>
              <a:rPr lang="fr-FR" altLang="fr-FR" sz="2400" dirty="0" smtClean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= </a:t>
            </a:r>
            <a:r>
              <a:rPr lang="en-US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{}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856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Let’s practice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Example 1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3522697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0000" y="3404356"/>
            <a:ext cx="11844000" cy="341632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mypy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--strict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ab.py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python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ab.py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File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“ab.py", line 4, in A</a:t>
            </a:r>
            <a:b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use_another_a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 self, a: A ) -&gt; None:</a:t>
            </a:r>
            <a:b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NameError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: name 'A' is not defined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File “ab.py", line 7, in A</a:t>
            </a:r>
            <a:b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use_b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 self, b: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Optional[B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] ) -&gt; None:</a:t>
            </a:r>
            <a:b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NameError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: name 'B' is not defined</a:t>
            </a:r>
            <a:endParaRPr lang="fr-FR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-6724"/>
            <a:ext cx="783099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class A: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use_another_a</a:t>
            </a: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(self, a: </a:t>
            </a: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-&gt; None</a:t>
            </a: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pass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use_b</a:t>
            </a: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(self, b: </a:t>
            </a:r>
            <a:r>
              <a:rPr kumimoji="0" lang="fr-FR" altLang="fr-FR" sz="240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[B]</a:t>
            </a: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-&gt; None</a:t>
            </a: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pass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class B: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pass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</a:p>
        </p:txBody>
      </p:sp>
      <p:cxnSp>
        <p:nvCxnSpPr>
          <p:cNvPr id="4" name="Connecteur droit 3"/>
          <p:cNvCxnSpPr/>
          <p:nvPr/>
        </p:nvCxnSpPr>
        <p:spPr>
          <a:xfrm flipV="1">
            <a:off x="5400675" y="1962150"/>
            <a:ext cx="3524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8" name="Connecteur droit 7"/>
          <p:cNvCxnSpPr/>
          <p:nvPr/>
        </p:nvCxnSpPr>
        <p:spPr>
          <a:xfrm flipV="1">
            <a:off x="5262562" y="819150"/>
            <a:ext cx="25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41064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5" animBg="1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530173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__future__ import annotations 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# python 3.7 </a:t>
            </a:r>
            <a:r>
              <a:rPr lang="fr-FR" altLang="fr-FR" sz="2400" dirty="0" err="1">
                <a:solidFill>
                  <a:srgbClr val="A0A1A7"/>
                </a:solidFill>
                <a:latin typeface="Consolas" panose="020B0609020204030204" pitchFamily="49" charset="0"/>
              </a:rPr>
              <a:t>only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class A: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use_another_a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(self, a: 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-&gt; None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pass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use_b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(self, b: </a:t>
            </a:r>
            <a:r>
              <a:rPr lang="fr-FR" altLang="fr-FR" sz="2400" dirty="0" err="1" smtClean="0">
                <a:latin typeface="Consolas" panose="020B0609020204030204" pitchFamily="49" charset="0"/>
              </a:rPr>
              <a:t>Optional</a:t>
            </a:r>
            <a:r>
              <a:rPr lang="fr-FR" altLang="fr-FR" sz="2400" dirty="0" smtClean="0">
                <a:latin typeface="Consolas" panose="020B0609020204030204" pitchFamily="49" charset="0"/>
              </a:rPr>
              <a:t>[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]) -&gt; None: </a:t>
            </a:r>
            <a:endParaRPr kumimoji="0" lang="fr-FR" altLang="fr-FR" sz="240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pass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class B: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pass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0000" y="4328648"/>
            <a:ext cx="11844000" cy="2448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mypy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--strict ab.py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python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ab.py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  <a:endParaRPr lang="fr-FR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185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allAtOnce"/>
      <p:bldP spid="3" grpId="0" uiExpand="1" build="allAtOnce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Python code can be obscure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2505771"/>
            <a:ext cx="10515600" cy="4134255"/>
          </a:xfrm>
        </p:spPr>
        <p:txBody>
          <a:bodyPr>
            <a:normAutofit/>
          </a:bodyPr>
          <a:lstStyle/>
          <a:p>
            <a:r>
              <a:rPr lang="en-US" dirty="0" smtClean="0"/>
              <a:t>You do not know the types of the arguments</a:t>
            </a:r>
          </a:p>
          <a:p>
            <a:endParaRPr lang="en-US" dirty="0" smtClean="0"/>
          </a:p>
          <a:p>
            <a:r>
              <a:rPr lang="en-US" dirty="0" smtClean="0"/>
              <a:t>The function may accept multiple types and you don’t know it</a:t>
            </a:r>
          </a:p>
          <a:p>
            <a:endParaRPr lang="en-US" dirty="0" smtClean="0"/>
          </a:p>
          <a:p>
            <a:r>
              <a:rPr lang="en-US" dirty="0" err="1" smtClean="0"/>
              <a:t>Docstrings</a:t>
            </a:r>
            <a:r>
              <a:rPr lang="en-US" dirty="0" smtClean="0"/>
              <a:t> (when present) may not be accurate or useful</a:t>
            </a:r>
          </a:p>
          <a:p>
            <a:endParaRPr lang="en-US" dirty="0" smtClean="0"/>
          </a:p>
          <a:p>
            <a:r>
              <a:rPr lang="en-US" dirty="0" smtClean="0"/>
              <a:t>You may break production code just be providing an unexpected type and you will only notice it at run-time.</a:t>
            </a:r>
          </a:p>
          <a:p>
            <a:endParaRPr lang="en-US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999549"/>
            <a:ext cx="613180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validate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"""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Validates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the input data"""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form.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validate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(data)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857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8170827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# </a:t>
            </a:r>
            <a:r>
              <a:rPr lang="fr-FR" altLang="fr-FR" sz="2400" dirty="0" err="1" smtClean="0">
                <a:solidFill>
                  <a:srgbClr val="A0A1A7"/>
                </a:solidFill>
                <a:latin typeface="Consolas" panose="020B0609020204030204" pitchFamily="49" charset="0"/>
              </a:rPr>
              <a:t>Other</a:t>
            </a:r>
            <a:r>
              <a:rPr lang="fr-FR" altLang="fr-FR" sz="2400" dirty="0" smtClean="0">
                <a:solidFill>
                  <a:srgbClr val="A0A1A7"/>
                </a:solidFill>
                <a:latin typeface="Consolas" panose="020B0609020204030204" pitchFamily="49" charset="0"/>
              </a:rPr>
              <a:t> solution: put annotations </a:t>
            </a:r>
            <a:r>
              <a:rPr lang="fr-FR" altLang="fr-FR" sz="2400" dirty="0" err="1" smtClean="0">
                <a:solidFill>
                  <a:srgbClr val="A0A1A7"/>
                </a:solidFill>
                <a:latin typeface="Consolas" panose="020B0609020204030204" pitchFamily="49" charset="0"/>
              </a:rPr>
              <a:t>inside</a:t>
            </a:r>
            <a:r>
              <a:rPr lang="fr-FR" altLang="fr-FR" sz="2400" dirty="0" smtClean="0">
                <a:solidFill>
                  <a:srgbClr val="A0A1A7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 smtClean="0">
                <a:solidFill>
                  <a:srgbClr val="A0A1A7"/>
                </a:solidFill>
                <a:latin typeface="Consolas" panose="020B0609020204030204" pitchFamily="49" charset="0"/>
              </a:rPr>
              <a:t>quotes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rgbClr val="A626A4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2400" dirty="0">
              <a:solidFill>
                <a:srgbClr val="A626A4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class A: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use_another_a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(self, a: 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-&gt; None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pass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use_b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(self, b: </a:t>
            </a:r>
            <a:r>
              <a:rPr kumimoji="0" lang="fr-FR" altLang="fr-FR" sz="240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Optional</a:t>
            </a: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"B</a:t>
            </a:r>
            <a:r>
              <a:rPr lang="fr-FR" altLang="fr-FR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fr-FR" altLang="fr-FR" sz="2400" dirty="0" smtClean="0">
                <a:latin typeface="Consolas" panose="020B0609020204030204" pitchFamily="49" charset="0"/>
              </a:rPr>
              <a:t>]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-&gt; None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pass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class B: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pass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0000" y="4328648"/>
            <a:ext cx="11844000" cy="2448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mypy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--strict ab.py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python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ab.py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  <a:endParaRPr lang="fr-FR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49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  <p:bldP spid="4" grpId="0" uiExpand="1" build="allAtOnce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Let’s practice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Example 2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68985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1229356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rgbClr val="A626A4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2400" dirty="0">
              <a:solidFill>
                <a:srgbClr val="A626A4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class A: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__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init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__(self, </a:t>
            </a:r>
            <a:r>
              <a:rPr lang="fr-FR" altLang="fr-FR" sz="2400" dirty="0" err="1" smtClean="0">
                <a:latin typeface="Consolas" panose="020B0609020204030204" pitchFamily="49" charset="0"/>
              </a:rPr>
              <a:t>step_init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= None)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-&gt; None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self.step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= </a:t>
            </a:r>
            <a:r>
              <a:rPr lang="fr-FR" altLang="fr-FR" sz="2400" dirty="0" err="1" smtClean="0">
                <a:latin typeface="Consolas" panose="020B0609020204030204" pitchFamily="49" charset="0"/>
              </a:rPr>
              <a:t>step_init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lang="fr-FR" altLang="fr-FR" sz="2400" dirty="0" err="1" smtClean="0">
                <a:latin typeface="Consolas" panose="020B0609020204030204" pitchFamily="49" charset="0"/>
              </a:rPr>
              <a:t>get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_step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(self)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return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self.step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+ 1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180000" y="4866324"/>
            <a:ext cx="11844000" cy="1836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mypy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--strict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a.py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a.py:6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: error: Unsupported operand types for + ("Optional[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]" and "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")</a:t>
            </a:r>
            <a:endParaRPr lang="fr-FR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5992876" y="2120945"/>
            <a:ext cx="2964180" cy="562160"/>
          </a:xfrm>
          <a:prstGeom prst="wedgeRoundRectCallout">
            <a:avLst>
              <a:gd name="adj1" fmla="val -81397"/>
              <a:gd name="adj2" fmla="val 66829"/>
              <a:gd name="adj3" fmla="val 16667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FF0000"/>
                </a:solidFill>
              </a:rPr>
              <a:t>Mypy</a:t>
            </a:r>
            <a:r>
              <a:rPr lang="en-US" sz="2400" b="1" dirty="0">
                <a:solidFill>
                  <a:srgbClr val="FF0000"/>
                </a:solidFill>
              </a:rPr>
              <a:t> found a </a:t>
            </a:r>
            <a:r>
              <a:rPr lang="en-US" sz="2400" b="1" dirty="0" smtClean="0">
                <a:solidFill>
                  <a:srgbClr val="FF0000"/>
                </a:solidFill>
              </a:rPr>
              <a:t>bug !</a:t>
            </a:r>
            <a:endParaRPr lang="fr-FR" sz="2400" b="1" dirty="0">
              <a:solidFill>
                <a:srgbClr val="FF0000"/>
              </a:solidFill>
            </a:endParaRPr>
          </a:p>
        </p:txBody>
      </p:sp>
      <p:cxnSp>
        <p:nvCxnSpPr>
          <p:cNvPr id="3" name="Connecteur droit 2"/>
          <p:cNvCxnSpPr/>
          <p:nvPr/>
        </p:nvCxnSpPr>
        <p:spPr>
          <a:xfrm>
            <a:off x="1438275" y="3067051"/>
            <a:ext cx="3362325" cy="190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283799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allAtOnce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1229356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# S</a:t>
            </a:r>
            <a:r>
              <a:rPr lang="fr-FR" altLang="fr-FR" sz="2400" dirty="0" smtClean="0">
                <a:solidFill>
                  <a:srgbClr val="A0A1A7"/>
                </a:solidFill>
                <a:latin typeface="Consolas" panose="020B0609020204030204" pitchFamily="49" charset="0"/>
              </a:rPr>
              <a:t>olution 1: </a:t>
            </a:r>
            <a:r>
              <a:rPr lang="fr-FR" altLang="fr-FR" sz="2400" dirty="0" err="1" smtClean="0">
                <a:solidFill>
                  <a:srgbClr val="A0A1A7"/>
                </a:solidFill>
                <a:latin typeface="Consolas" panose="020B0609020204030204" pitchFamily="49" charset="0"/>
              </a:rPr>
              <a:t>prepend</a:t>
            </a:r>
            <a:r>
              <a:rPr lang="fr-FR" altLang="fr-FR" sz="2400" dirty="0" smtClean="0">
                <a:solidFill>
                  <a:srgbClr val="A0A1A7"/>
                </a:solidFill>
                <a:latin typeface="Consolas" panose="020B0609020204030204" pitchFamily="49" charset="0"/>
              </a:rPr>
              <a:t> a check for None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rgbClr val="A626A4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2400" dirty="0">
              <a:solidFill>
                <a:srgbClr val="A626A4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class A: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__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init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__(self, </a:t>
            </a:r>
            <a:r>
              <a:rPr lang="fr-FR" altLang="fr-FR" sz="2400" dirty="0" err="1" smtClean="0">
                <a:latin typeface="Consolas" panose="020B0609020204030204" pitchFamily="49" charset="0"/>
              </a:rPr>
              <a:t>step</a:t>
            </a:r>
            <a:r>
              <a:rPr lang="fr-FR" altLang="fr-FR" sz="2400" dirty="0" err="1">
                <a:latin typeface="Consolas" panose="020B0609020204030204" pitchFamily="49" charset="0"/>
              </a:rPr>
              <a:t>_init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Optional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] = None) -&gt; None: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self.step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= </a:t>
            </a:r>
            <a:r>
              <a:rPr lang="fr-FR" altLang="fr-FR" sz="2400" dirty="0" err="1" smtClean="0">
                <a:latin typeface="Consolas" panose="020B0609020204030204" pitchFamily="49" charset="0"/>
              </a:rPr>
              <a:t>step</a:t>
            </a:r>
            <a:r>
              <a:rPr lang="fr-FR" altLang="fr-FR" sz="2400" dirty="0" err="1">
                <a:latin typeface="Consolas" panose="020B0609020204030204" pitchFamily="49" charset="0"/>
              </a:rPr>
              <a:t>_init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lang="fr-FR" altLang="fr-FR" sz="2400" dirty="0" err="1" smtClean="0">
                <a:latin typeface="Consolas" panose="020B0609020204030204" pitchFamily="49" charset="0"/>
              </a:rPr>
              <a:t>get_step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(self) -&gt;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        # deal </a:t>
            </a:r>
            <a:r>
              <a:rPr lang="fr-FR" altLang="fr-FR" sz="2400" dirty="0" err="1">
                <a:solidFill>
                  <a:srgbClr val="A0A1A7"/>
                </a:solidFill>
                <a:latin typeface="Consolas" panose="020B0609020204030204" pitchFamily="49" charset="0"/>
              </a:rPr>
              <a:t>with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 smtClean="0">
                <a:solidFill>
                  <a:srgbClr val="A0A1A7"/>
                </a:solidFill>
                <a:latin typeface="Consolas" panose="020B0609020204030204" pitchFamily="49" charset="0"/>
              </a:rPr>
              <a:t>self.step</a:t>
            </a:r>
            <a:r>
              <a:rPr lang="fr-FR" altLang="fr-FR" sz="2400" dirty="0" smtClean="0">
                <a:solidFill>
                  <a:srgbClr val="A0A1A7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>
                <a:solidFill>
                  <a:srgbClr val="A0A1A7"/>
                </a:solidFill>
                <a:latin typeface="Consolas" panose="020B0609020204030204" pitchFamily="49" charset="0"/>
              </a:rPr>
              <a:t>being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 None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      if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self.step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None: return 0 </a:t>
            </a:r>
            <a:endParaRPr kumimoji="0" lang="fr-FR" altLang="fr-FR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#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now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we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can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proceed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return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self.step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+ 1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0000" y="4942928"/>
            <a:ext cx="11844000" cy="1764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mypy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--strict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a.py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  <a:endParaRPr lang="fr-FR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89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/>
      <p:bldP spid="3" grpId="0" uiExpand="1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1909029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Solution 2: default initialise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the right type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class A: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__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init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__(self, </a:t>
            </a:r>
            <a:r>
              <a:rPr lang="fr-FR" altLang="fr-FR" sz="2400" dirty="0" err="1" smtClean="0">
                <a:latin typeface="Consolas" panose="020B0609020204030204" pitchFamily="49" charset="0"/>
              </a:rPr>
              <a:t>step</a:t>
            </a:r>
            <a:r>
              <a:rPr lang="fr-FR" altLang="fr-FR" sz="2400" dirty="0" err="1">
                <a:latin typeface="Consolas" panose="020B0609020204030204" pitchFamily="49" charset="0"/>
              </a:rPr>
              <a:t>_init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Optional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] = None) -&gt; None: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self.step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= </a:t>
            </a:r>
            <a:r>
              <a:rPr lang="fr-FR" altLang="fr-FR" sz="24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ste</a:t>
            </a:r>
            <a:r>
              <a:rPr lang="fr-FR" altLang="fr-FR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p_init</a:t>
            </a:r>
            <a:r>
              <a:rPr lang="fr-FR" altLang="fr-F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or 0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self.step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type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always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use_step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(self) -&gt;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return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self.step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+ 1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0000" y="4942928"/>
            <a:ext cx="11844000" cy="1764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mypy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--strict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a.py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  <a:endParaRPr lang="fr-FR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62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allAtOnce"/>
      <p:bldP spid="5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530173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Solution 3: do not use </a:t>
            </a:r>
            <a:r>
              <a:rPr kumimoji="0" lang="fr-FR" altLang="fr-FR" sz="2400" b="0" i="1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, have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better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default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class A: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__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init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__(self, </a:t>
            </a:r>
            <a:r>
              <a:rPr lang="fr-FR" altLang="fr-FR" sz="2400" dirty="0" err="1" smtClean="0">
                <a:latin typeface="Consolas" panose="020B0609020204030204" pitchFamily="49" charset="0"/>
              </a:rPr>
              <a:t>step</a:t>
            </a:r>
            <a:r>
              <a:rPr lang="fr-FR" altLang="fr-FR" sz="2400" dirty="0" err="1">
                <a:latin typeface="Consolas" panose="020B0609020204030204" pitchFamily="49" charset="0"/>
              </a:rPr>
              <a:t>_init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= 0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) -&gt; None: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self.step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= </a:t>
            </a:r>
            <a:r>
              <a:rPr lang="fr-FR" altLang="fr-FR" sz="2400" dirty="0" err="1" smtClean="0">
                <a:latin typeface="Consolas" panose="020B0609020204030204" pitchFamily="49" charset="0"/>
              </a:rPr>
              <a:t>step</a:t>
            </a:r>
            <a:r>
              <a:rPr lang="fr-FR" altLang="fr-FR" sz="2400" dirty="0" err="1">
                <a:latin typeface="Consolas" panose="020B0609020204030204" pitchFamily="49" charset="0"/>
              </a:rPr>
              <a:t>_init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lang="fr-FR" altLang="fr-FR" sz="2400" dirty="0" err="1" smtClean="0">
                <a:latin typeface="Consolas" panose="020B0609020204030204" pitchFamily="49" charset="0"/>
              </a:rPr>
              <a:t>get_step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(self) -&gt;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return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self.step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+ 1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0000" y="4942928"/>
            <a:ext cx="11844000" cy="1764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mypy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--strict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a.py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  <a:endParaRPr lang="fr-FR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3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1229356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Solution 4: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disable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1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checking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in </a:t>
            </a:r>
            <a:r>
              <a:rPr lang="fr-FR" altLang="fr-FR" sz="2400" i="1" dirty="0" err="1" smtClean="0">
                <a:solidFill>
                  <a:srgbClr val="A0A1A7"/>
                </a:solidFill>
                <a:latin typeface="Consolas" panose="020B0609020204030204" pitchFamily="49" charset="0"/>
              </a:rPr>
              <a:t>M</a:t>
            </a:r>
            <a:r>
              <a:rPr kumimoji="0" lang="fr-FR" altLang="fr-FR" sz="2400" b="0" i="1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ypy</a:t>
            </a:r>
            <a:r>
              <a:rPr kumimoji="0" lang="fr-FR" altLang="fr-FR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class A: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__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init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__(self, </a:t>
            </a:r>
            <a:r>
              <a:rPr lang="fr-FR" altLang="fr-FR" sz="2400" dirty="0" err="1" smtClean="0">
                <a:latin typeface="Consolas" panose="020B0609020204030204" pitchFamily="49" charset="0"/>
              </a:rPr>
              <a:t>step</a:t>
            </a:r>
            <a:r>
              <a:rPr lang="fr-FR" altLang="fr-FR" sz="2400" dirty="0" err="1">
                <a:latin typeface="Consolas" panose="020B0609020204030204" pitchFamily="49" charset="0"/>
              </a:rPr>
              <a:t>_init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Optional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] = None) -&gt; None: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self.step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= </a:t>
            </a:r>
            <a:r>
              <a:rPr lang="fr-FR" altLang="fr-FR" sz="2400" dirty="0" err="1" smtClean="0">
                <a:latin typeface="Consolas" panose="020B0609020204030204" pitchFamily="49" charset="0"/>
              </a:rPr>
              <a:t>step</a:t>
            </a:r>
            <a:r>
              <a:rPr lang="fr-FR" altLang="fr-FR" sz="2400" dirty="0" err="1">
                <a:latin typeface="Consolas" panose="020B0609020204030204" pitchFamily="49" charset="0"/>
              </a:rPr>
              <a:t>_init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lang="fr-FR" altLang="fr-FR" sz="2400" dirty="0" err="1" smtClean="0">
                <a:latin typeface="Consolas" panose="020B0609020204030204" pitchFamily="49" charset="0"/>
              </a:rPr>
              <a:t>get_step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(self) -&gt;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return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self.step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+ 1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0000" y="4942926"/>
            <a:ext cx="11844000" cy="156966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mypy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--strict </a:t>
            </a:r>
            <a:r>
              <a:rPr lang="en-US" sz="24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--</a:t>
            </a:r>
            <a:r>
              <a:rPr lang="en-US" sz="2400" b="1" dirty="0">
                <a:solidFill>
                  <a:srgbClr val="FFC000"/>
                </a:solidFill>
                <a:latin typeface="Consolas" panose="020B0609020204030204" pitchFamily="49" charset="0"/>
              </a:rPr>
              <a:t>no-strict-optional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a.py</a:t>
            </a: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</a:p>
          <a:p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28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allAtOnce"/>
      <p:bldP spid="5" grpId="0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1229356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Solution 5: silence the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(not a good practice)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class A: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__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init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__(self, </a:t>
            </a:r>
            <a:r>
              <a:rPr lang="fr-FR" altLang="fr-FR" sz="2400" dirty="0" err="1" smtClean="0">
                <a:latin typeface="Consolas" panose="020B0609020204030204" pitchFamily="49" charset="0"/>
              </a:rPr>
              <a:t>step</a:t>
            </a:r>
            <a:r>
              <a:rPr lang="fr-FR" altLang="fr-FR" sz="2400" dirty="0" err="1">
                <a:latin typeface="Consolas" panose="020B0609020204030204" pitchFamily="49" charset="0"/>
              </a:rPr>
              <a:t>_init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Optional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] = None) -&gt; None: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self.step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= </a:t>
            </a:r>
            <a:r>
              <a:rPr lang="fr-FR" altLang="fr-FR" sz="2400" dirty="0" err="1" smtClean="0">
                <a:latin typeface="Consolas" panose="020B0609020204030204" pitchFamily="49" charset="0"/>
              </a:rPr>
              <a:t>step</a:t>
            </a:r>
            <a:r>
              <a:rPr lang="fr-FR" altLang="fr-FR" sz="2400" dirty="0" err="1">
                <a:latin typeface="Consolas" panose="020B0609020204030204" pitchFamily="49" charset="0"/>
              </a:rPr>
              <a:t>_init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lang="fr-FR" altLang="fr-FR" sz="2400" dirty="0" err="1" smtClean="0">
                <a:latin typeface="Consolas" panose="020B0609020204030204" pitchFamily="49" charset="0"/>
              </a:rPr>
              <a:t>get_step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(self) -&gt;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return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self.step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+ 1 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# type: ignore </a:t>
            </a:r>
            <a:endParaRPr kumimoji="0" lang="fr-FR" altLang="fr-FR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0000" y="4942928"/>
            <a:ext cx="11844000" cy="1764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mypy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--strict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a.py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  <a:endParaRPr lang="fr-FR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50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allAtOnce"/>
      <p:bldP spid="5" grpId="0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Let’s practice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Example 3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74989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0"/>
            <a:ext cx="987001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Dealing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multiple types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altLang="fr-FR" sz="2400" dirty="0">
                <a:solidFill>
                  <a:srgbClr val="50A14F"/>
                </a:solidFill>
                <a:latin typeface="Consolas" panose="020B0609020204030204" pitchFamily="49" charset="0"/>
              </a:rPr>
              <a:t>Union[</a:t>
            </a:r>
            <a:r>
              <a:rPr lang="fr-FR" altLang="fr-FR" sz="2400" dirty="0" err="1">
                <a:solidFill>
                  <a:srgbClr val="50A14F"/>
                </a:solidFill>
                <a:latin typeface="Consolas" panose="020B0609020204030204" pitchFamily="49" charset="0"/>
              </a:rPr>
              <a:t>str</a:t>
            </a:r>
            <a:r>
              <a:rPr lang="fr-FR" altLang="fr-FR" sz="2400" dirty="0">
                <a:solidFill>
                  <a:srgbClr val="50A14F"/>
                </a:solidFill>
                <a:latin typeface="Consolas" panose="020B0609020204030204" pitchFamily="49" charset="0"/>
              </a:rPr>
              <a:t>, bytes, List[</a:t>
            </a:r>
            <a:r>
              <a:rPr lang="fr-FR" altLang="fr-FR" sz="2400" dirty="0" err="1">
                <a:solidFill>
                  <a:srgbClr val="50A14F"/>
                </a:solidFill>
                <a:latin typeface="Consolas" panose="020B0609020204030204" pitchFamily="49" charset="0"/>
              </a:rPr>
              <a:t>str</a:t>
            </a:r>
            <a:r>
              <a:rPr lang="fr-FR" altLang="fr-FR" sz="2400" dirty="0">
                <a:solidFill>
                  <a:srgbClr val="50A14F"/>
                </a:solidFill>
                <a:latin typeface="Consolas" panose="020B0609020204030204" pitchFamily="49" charset="0"/>
              </a:rPr>
              <a:t>]]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 -&gt;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thing.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0000" y="3226424"/>
            <a:ext cx="11844000" cy="341632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mypy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--strict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upper.py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upper.py:5: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error: Argument 1 to "join" of "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" has incompatible type "Union[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, bytes, List[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]]"; expected "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Iterable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]"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upper.py:8: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error: Incompatible return value type (got "Union[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, bytes,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List[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]]",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expected "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")</a:t>
            </a:r>
            <a:b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Connecteur droit 3"/>
          <p:cNvCxnSpPr/>
          <p:nvPr/>
        </p:nvCxnSpPr>
        <p:spPr>
          <a:xfrm>
            <a:off x="791632" y="2677656"/>
            <a:ext cx="331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" name="Connecteur droit 4"/>
          <p:cNvCxnSpPr/>
          <p:nvPr/>
        </p:nvCxnSpPr>
        <p:spPr>
          <a:xfrm flipV="1">
            <a:off x="3293533" y="1955801"/>
            <a:ext cx="180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422690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Theory of Type Annotations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163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6118568" y="2146905"/>
            <a:ext cx="3567684" cy="805135"/>
          </a:xfrm>
          <a:prstGeom prst="wedgeRoundRectCallout">
            <a:avLst>
              <a:gd name="adj1" fmla="val -99552"/>
              <a:gd name="adj2" fmla="val -8885"/>
              <a:gd name="adj3" fmla="val 16667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FF0000"/>
                </a:solidFill>
              </a:rPr>
              <a:t>Mypy</a:t>
            </a:r>
            <a:r>
              <a:rPr lang="en-US" sz="2400" b="1" dirty="0">
                <a:solidFill>
                  <a:srgbClr val="FF0000"/>
                </a:solidFill>
              </a:rPr>
              <a:t> found a </a:t>
            </a:r>
            <a:r>
              <a:rPr lang="en-US" sz="2400" b="1" dirty="0" smtClean="0">
                <a:solidFill>
                  <a:srgbClr val="FF0000"/>
                </a:solidFill>
              </a:rPr>
              <a:t>bug !</a:t>
            </a:r>
          </a:p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I forgot to deal with bytes</a:t>
            </a:r>
            <a:endParaRPr lang="fr-FR" sz="24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0000" y="3226424"/>
            <a:ext cx="11844000" cy="341632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mypy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--strict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upper.py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upper.py:7: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error: Incompatible return value type (got "Union[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, bytes]", expected "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")</a:t>
            </a:r>
            <a:b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0"/>
            <a:ext cx="1088952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Solution: use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isinstance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upper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Union[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str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, bytes, List[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str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]]) -&gt;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str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if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isinstance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mypy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understand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isinstance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= "".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join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)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so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() passes fine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return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thing.upper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()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6" name="Connecteur droit 5"/>
          <p:cNvCxnSpPr/>
          <p:nvPr/>
        </p:nvCxnSpPr>
        <p:spPr>
          <a:xfrm>
            <a:off x="791632" y="2677656"/>
            <a:ext cx="331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166834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uiExpand="1" build="allAtOnce" animBg="1"/>
      <p:bldP spid="8" grpId="0" uiExpand="1" build="p" bldLvl="2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0000" y="4421561"/>
            <a:ext cx="11844000" cy="2308324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mypy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--strict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upper.py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</a:p>
          <a:p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0549683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Solution: use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isinstance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() and catch all types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upper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Union[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str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, bytes, List[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str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]]) -&gt;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str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if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isinstance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list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):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= "".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join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)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isinstance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 bytes): 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we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also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check for bytes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thing.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decode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"UTF8"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, all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paths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make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a string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thing.upper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()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OK,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returning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49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" grpId="0" uiExpand="1" build="allAtOnce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0000" y="5069261"/>
            <a:ext cx="11844000" cy="156966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mypy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--strict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upper.py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</a:p>
          <a:p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530173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Solution: use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cast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and catch all types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altLang="fr-FR" sz="2400" dirty="0">
                <a:solidFill>
                  <a:srgbClr val="50A14F"/>
                </a:solidFill>
                <a:latin typeface="Consolas" panose="020B0609020204030204" pitchFamily="49" charset="0"/>
              </a:rPr>
              <a:t>Union[</a:t>
            </a:r>
            <a:r>
              <a:rPr lang="fr-FR" altLang="fr-FR" sz="2400" dirty="0" err="1">
                <a:solidFill>
                  <a:srgbClr val="50A14F"/>
                </a:solidFill>
                <a:latin typeface="Consolas" panose="020B0609020204030204" pitchFamily="49" charset="0"/>
              </a:rPr>
              <a:t>str</a:t>
            </a:r>
            <a:r>
              <a:rPr lang="fr-FR" altLang="fr-FR" sz="2400" dirty="0">
                <a:solidFill>
                  <a:srgbClr val="50A14F"/>
                </a:solidFill>
                <a:latin typeface="Consolas" panose="020B0609020204030204" pitchFamily="49" charset="0"/>
              </a:rPr>
              <a:t>, bytes, List[</a:t>
            </a:r>
            <a:r>
              <a:rPr lang="fr-FR" altLang="fr-FR" sz="2400" dirty="0" err="1">
                <a:solidFill>
                  <a:srgbClr val="50A14F"/>
                </a:solidFill>
                <a:latin typeface="Consolas" panose="020B0609020204030204" pitchFamily="49" charset="0"/>
              </a:rPr>
              <a:t>str</a:t>
            </a:r>
            <a:r>
              <a:rPr lang="fr-FR" altLang="fr-FR" sz="2400" dirty="0">
                <a:solidFill>
                  <a:srgbClr val="50A14F"/>
                </a:solidFill>
                <a:latin typeface="Consolas" panose="020B0609020204030204" pitchFamily="49" charset="0"/>
              </a:rPr>
              <a:t>]]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 -&gt;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      </a:t>
            </a:r>
            <a:r>
              <a:rPr lang="fr-FR" altLang="fr-FR" sz="2400" b="1" dirty="0" err="1" smtClean="0">
                <a:solidFill>
                  <a:srgbClr val="383A42"/>
                </a:solidFill>
                <a:latin typeface="Consolas" panose="020B0609020204030204" pitchFamily="49" charset="0"/>
              </a:rPr>
              <a:t>thing</a:t>
            </a:r>
            <a:r>
              <a:rPr lang="fr-FR" altLang="fr-FR" sz="2400" b="1" dirty="0" smtClean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b="1" dirty="0">
                <a:solidFill>
                  <a:srgbClr val="A626A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2400" b="1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cast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(List[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) </a:t>
            </a:r>
            <a:endParaRPr kumimoji="0" lang="fr-FR" altLang="fr-FR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bytes: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        </a:t>
            </a:r>
            <a:r>
              <a:rPr lang="fr-FR" altLang="fr-FR" sz="2400" b="1" dirty="0" err="1" smtClean="0">
                <a:solidFill>
                  <a:srgbClr val="383A42"/>
                </a:solidFill>
                <a:latin typeface="Consolas" panose="020B0609020204030204" pitchFamily="49" charset="0"/>
              </a:rPr>
              <a:t>thing</a:t>
            </a:r>
            <a:r>
              <a:rPr lang="fr-FR" altLang="fr-FR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b="1" dirty="0">
                <a:solidFill>
                  <a:srgbClr val="A626A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cast</a:t>
            </a:r>
            <a:r>
              <a:rPr lang="fr-FR" altLang="fr-F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(bytes, </a:t>
            </a:r>
            <a:r>
              <a:rPr lang="fr-FR" altLang="fr-FR" sz="24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thing</a:t>
            </a:r>
            <a:r>
              <a:rPr lang="fr-FR" altLang="fr-FR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 </a:t>
            </a:r>
            <a:endParaRPr lang="fr-FR" altLang="fr-FR" sz="2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thing.</a:t>
            </a:r>
            <a:r>
              <a:rPr kumimoji="0" lang="fr-FR" altLang="fr-FR" sz="2400" i="0" u="none" strike="noStrike" cap="none" normalizeH="0" baseline="0" dirty="0" err="1" smtClean="0">
                <a:ln>
                  <a:noFill/>
                </a:ln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decode</a:t>
            </a:r>
            <a:r>
              <a:rPr lang="fr-FR" altLang="fr-FR" sz="2400" dirty="0" smtClean="0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2400" dirty="0" smtClean="0">
                <a:solidFill>
                  <a:srgbClr val="50A14F"/>
                </a:solidFill>
                <a:latin typeface="Consolas" panose="020B0609020204030204" pitchFamily="49" charset="0"/>
              </a:rPr>
              <a:t>"</a:t>
            </a:r>
            <a:r>
              <a:rPr lang="fr-FR" altLang="fr-FR" sz="2400" dirty="0">
                <a:solidFill>
                  <a:srgbClr val="50A14F"/>
                </a:solidFill>
                <a:latin typeface="Consolas" panose="020B0609020204030204" pitchFamily="49" charset="0"/>
              </a:rPr>
              <a:t>UTF8"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   </a:t>
            </a:r>
            <a:r>
              <a:rPr lang="fr-FR" altLang="fr-F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b="1" dirty="0" err="1" smtClean="0">
                <a:solidFill>
                  <a:srgbClr val="383A42"/>
                </a:solidFill>
                <a:latin typeface="Consolas" panose="020B0609020204030204" pitchFamily="49" charset="0"/>
              </a:rPr>
              <a:t>thing</a:t>
            </a:r>
            <a:r>
              <a:rPr lang="fr-FR" altLang="fr-FR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b="1" dirty="0">
                <a:solidFill>
                  <a:srgbClr val="A626A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cast</a:t>
            </a:r>
            <a:r>
              <a:rPr lang="fr-FR" altLang="fr-F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str</a:t>
            </a:r>
            <a:r>
              <a:rPr lang="fr-FR" altLang="fr-F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fr-FR" altLang="fr-FR" sz="24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thing</a:t>
            </a:r>
            <a:r>
              <a:rPr lang="fr-FR" altLang="fr-FR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 </a:t>
            </a:r>
            <a:endParaRPr lang="fr-FR" altLang="fr-FR" sz="2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thing.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63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uiExpand="1" build="allAtOnce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Let’s practice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Example 4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5994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10549683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file form_validator.py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 err="1">
                <a:solidFill>
                  <a:srgbClr val="A626A4"/>
                </a:solidFill>
                <a:latin typeface="Consolas" panose="020B0609020204030204" pitchFamily="49" charset="0"/>
              </a:rPr>
              <a:t>def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>
                <a:solidFill>
                  <a:srgbClr val="0184BC"/>
                </a:solidFill>
                <a:latin typeface="Consolas" panose="020B0609020204030204" pitchFamily="49" charset="0"/>
              </a:rPr>
              <a:t>validate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2400" dirty="0" err="1">
                <a:solidFill>
                  <a:srgbClr val="E45649"/>
                </a:solidFill>
                <a:latin typeface="Consolas" panose="020B0609020204030204" pitchFamily="49" charset="0"/>
              </a:rPr>
              <a:t>form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, </a:t>
            </a:r>
            <a:r>
              <a:rPr lang="fr-FR" altLang="fr-FR" sz="2400" dirty="0">
                <a:solidFill>
                  <a:srgbClr val="E45649"/>
                </a:solidFill>
                <a:latin typeface="Consolas" panose="020B0609020204030204" pitchFamily="49" charset="0"/>
              </a:rPr>
              <a:t>data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):</a:t>
            </a:r>
            <a:r>
              <a:rPr lang="fr-FR" altLang="fr-FR" sz="2400" dirty="0">
                <a:latin typeface="Consolas" panose="020B0609020204030204" pitchFamily="49" charset="0"/>
              </a:rPr>
              <a:t> </a:t>
            </a:r>
            <a:endParaRPr lang="fr-FR" altLang="fr-FR" sz="2400" dirty="0"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    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# ... (do </a:t>
            </a:r>
            <a:r>
              <a:rPr lang="fr-FR" altLang="fr-FR" sz="2400" dirty="0" err="1">
                <a:solidFill>
                  <a:srgbClr val="A0A1A7"/>
                </a:solidFill>
                <a:latin typeface="Consolas" panose="020B0609020204030204" pitchFamily="49" charset="0"/>
              </a:rPr>
              <a:t>some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>
                <a:solidFill>
                  <a:srgbClr val="A0A1A7"/>
                </a:solidFill>
                <a:latin typeface="Consolas" panose="020B0609020204030204" pitchFamily="49" charset="0"/>
              </a:rPr>
              <a:t>pre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-validation </a:t>
            </a:r>
            <a:r>
              <a:rPr lang="fr-FR" altLang="fr-FR" sz="2400" dirty="0" err="1">
                <a:solidFill>
                  <a:srgbClr val="A0A1A7"/>
                </a:solidFill>
                <a:latin typeface="Consolas" panose="020B0609020204030204" pitchFamily="49" charset="0"/>
              </a:rPr>
              <a:t>stuff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    </a:t>
            </a:r>
            <a:r>
              <a:rPr lang="fr-FR" altLang="fr-FR" sz="2400" dirty="0">
                <a:solidFill>
                  <a:srgbClr val="A626A4"/>
                </a:solidFill>
                <a:latin typeface="Consolas" panose="020B0609020204030204" pitchFamily="49" charset="0"/>
              </a:rPr>
              <a:t>return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>
                <a:solidFill>
                  <a:srgbClr val="383A42"/>
                </a:solidFill>
                <a:latin typeface="Consolas" panose="020B0609020204030204" pitchFamily="49" charset="0"/>
              </a:rPr>
              <a:t>form.</a:t>
            </a:r>
            <a:r>
              <a:rPr lang="fr-FR" altLang="fr-FR" sz="2400" dirty="0" err="1">
                <a:solidFill>
                  <a:srgbClr val="E45649"/>
                </a:solidFill>
                <a:latin typeface="Consolas" panose="020B0609020204030204" pitchFamily="49" charset="0"/>
              </a:rPr>
              <a:t>validate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(data)</a:t>
            </a:r>
            <a:r>
              <a:rPr lang="fr-FR" altLang="fr-FR" sz="2400" dirty="0">
                <a:latin typeface="Consolas" panose="020B0609020204030204" pitchFamily="49" charset="0"/>
              </a:rPr>
              <a:t> </a:t>
            </a:r>
            <a:endParaRPr lang="fr-FR" altLang="fr-FR" sz="2400" dirty="0" smtClean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fr-FR" sz="2400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solidFill>
                  <a:srgbClr val="A626A4"/>
                </a:solidFill>
                <a:latin typeface="Consolas" panose="020B0609020204030204" pitchFamily="49" charset="0"/>
              </a:rPr>
              <a:t>class</a:t>
            </a:r>
            <a:r>
              <a:rPr lang="fr-FR" altLang="fr-FR" sz="2400" dirty="0">
                <a:solidFill>
                  <a:srgbClr val="C18401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>
                <a:solidFill>
                  <a:srgbClr val="C18401"/>
                </a:solidFill>
                <a:latin typeface="Consolas" panose="020B0609020204030204" pitchFamily="49" charset="0"/>
              </a:rPr>
              <a:t>UserForm</a:t>
            </a:r>
            <a:r>
              <a:rPr lang="fr-FR" altLang="fr-FR" sz="2400" dirty="0">
                <a:solidFill>
                  <a:srgbClr val="C18401"/>
                </a:solidFill>
                <a:latin typeface="Consolas" panose="020B0609020204030204" pitchFamily="49" charset="0"/>
              </a:rPr>
              <a:t>:</a:t>
            </a:r>
            <a:r>
              <a:rPr lang="fr-FR" altLang="fr-FR" sz="2400" dirty="0">
                <a:latin typeface="Consolas" panose="020B0609020204030204" pitchFamily="49" charset="0"/>
              </a:rPr>
              <a:t> </a:t>
            </a:r>
            <a:endParaRPr lang="fr-FR" altLang="fr-FR" sz="2400" dirty="0"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    </a:t>
            </a:r>
            <a:r>
              <a:rPr lang="fr-FR" altLang="fr-FR" sz="2400" dirty="0" err="1">
                <a:solidFill>
                  <a:srgbClr val="A626A4"/>
                </a:solidFill>
                <a:latin typeface="Consolas" panose="020B0609020204030204" pitchFamily="49" charset="0"/>
              </a:rPr>
              <a:t>def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>
                <a:solidFill>
                  <a:srgbClr val="0184BC"/>
                </a:solidFill>
                <a:latin typeface="Consolas" panose="020B0609020204030204" pitchFamily="49" charset="0"/>
              </a:rPr>
              <a:t>validate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2400" dirty="0">
                <a:solidFill>
                  <a:srgbClr val="E45649"/>
                </a:solidFill>
                <a:latin typeface="Consolas" panose="020B0609020204030204" pitchFamily="49" charset="0"/>
              </a:rPr>
              <a:t>self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, </a:t>
            </a:r>
            <a:r>
              <a:rPr lang="fr-FR" altLang="fr-FR" sz="2400" dirty="0">
                <a:solidFill>
                  <a:srgbClr val="E45649"/>
                </a:solidFill>
                <a:latin typeface="Consolas" panose="020B0609020204030204" pitchFamily="49" charset="0"/>
              </a:rPr>
              <a:t>data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):</a:t>
            </a:r>
            <a:r>
              <a:rPr lang="fr-FR" altLang="fr-FR" sz="2400" dirty="0">
                <a:latin typeface="Consolas" panose="020B0609020204030204" pitchFamily="49" charset="0"/>
              </a:rPr>
              <a:t> </a:t>
            </a:r>
            <a:endParaRPr lang="fr-FR" altLang="fr-FR" sz="2400" dirty="0"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        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"""</a:t>
            </a:r>
            <a:r>
              <a:rPr lang="fr-FR" altLang="fr-FR" sz="2400" dirty="0" err="1">
                <a:solidFill>
                  <a:srgbClr val="A0A1A7"/>
                </a:solidFill>
                <a:latin typeface="Consolas" panose="020B0609020204030204" pitchFamily="49" charset="0"/>
              </a:rPr>
              <a:t>Validates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 the data. Data must </a:t>
            </a:r>
            <a:r>
              <a:rPr lang="fr-FR" altLang="fr-FR" sz="2400" dirty="0" err="1">
                <a:solidFill>
                  <a:srgbClr val="A0A1A7"/>
                </a:solidFill>
                <a:latin typeface="Consolas" panose="020B0609020204030204" pitchFamily="49" charset="0"/>
              </a:rPr>
              <a:t>be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 a </a:t>
            </a:r>
            <a:r>
              <a:rPr lang="fr-FR" altLang="fr-FR" sz="2400" dirty="0" err="1">
                <a:solidFill>
                  <a:srgbClr val="A0A1A7"/>
                </a:solidFill>
                <a:latin typeface="Consolas" panose="020B0609020204030204" pitchFamily="49" charset="0"/>
              </a:rPr>
              <a:t>list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 of </a:t>
            </a:r>
            <a:r>
              <a:rPr lang="fr-FR" altLang="fr-FR" sz="2400" dirty="0" err="1">
                <a:solidFill>
                  <a:srgbClr val="A0A1A7"/>
                </a:solidFill>
                <a:latin typeface="Consolas" panose="020B0609020204030204" pitchFamily="49" charset="0"/>
              </a:rPr>
              <a:t>int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"""</a:t>
            </a:r>
            <a:r>
              <a:rPr lang="fr-FR" altLang="fr-FR" sz="2400" dirty="0">
                <a:latin typeface="Consolas" panose="020B0609020204030204" pitchFamily="49" charset="0"/>
              </a:rPr>
              <a:t> </a:t>
            </a:r>
            <a:endParaRPr lang="fr-FR" altLang="fr-FR" sz="2400" dirty="0"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        data[</a:t>
            </a:r>
            <a:r>
              <a:rPr lang="fr-FR" altLang="fr-FR" sz="2400" dirty="0">
                <a:solidFill>
                  <a:srgbClr val="C18401"/>
                </a:solidFill>
                <a:latin typeface="Consolas" panose="020B0609020204030204" pitchFamily="49" charset="0"/>
              </a:rPr>
              <a:t>4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] </a:t>
            </a:r>
            <a:r>
              <a:rPr lang="fr-FR" altLang="fr-FR" sz="2400" dirty="0">
                <a:solidFill>
                  <a:srgbClr val="A626A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 data[</a:t>
            </a:r>
            <a:r>
              <a:rPr lang="fr-FR" altLang="fr-FR" sz="2400" dirty="0">
                <a:solidFill>
                  <a:srgbClr val="C18401"/>
                </a:solidFill>
                <a:latin typeface="Consolas" panose="020B0609020204030204" pitchFamily="49" charset="0"/>
              </a:rPr>
              <a:t>1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] </a:t>
            </a:r>
            <a:r>
              <a:rPr lang="fr-FR" altLang="fr-FR" sz="2400" dirty="0">
                <a:solidFill>
                  <a:srgbClr val="A626A4"/>
                </a:solidFill>
                <a:latin typeface="Consolas" panose="020B0609020204030204" pitchFamily="49" charset="0"/>
              </a:rPr>
              <a:t>*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 data[</a:t>
            </a:r>
            <a:r>
              <a:rPr lang="fr-FR" altLang="fr-FR" sz="2400" dirty="0">
                <a:solidFill>
                  <a:srgbClr val="C18401"/>
                </a:solidFill>
                <a:latin typeface="Consolas" panose="020B0609020204030204" pitchFamily="49" charset="0"/>
              </a:rPr>
              <a:t>2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] </a:t>
            </a:r>
            <a:r>
              <a:rPr lang="fr-FR" altLang="fr-FR" sz="2400" dirty="0">
                <a:solidFill>
                  <a:srgbClr val="A626A4"/>
                </a:solidFill>
                <a:latin typeface="Consolas" panose="020B0609020204030204" pitchFamily="49" charset="0"/>
              </a:rPr>
              <a:t>%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 data[</a:t>
            </a:r>
            <a:r>
              <a:rPr lang="fr-FR" altLang="fr-FR" sz="2400" dirty="0">
                <a:solidFill>
                  <a:srgbClr val="C18401"/>
                </a:solidFill>
                <a:latin typeface="Consolas" panose="020B0609020204030204" pitchFamily="49" charset="0"/>
              </a:rPr>
              <a:t>3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]</a:t>
            </a:r>
            <a:r>
              <a:rPr lang="fr-FR" altLang="fr-FR" sz="2400" dirty="0">
                <a:latin typeface="Consolas" panose="020B0609020204030204" pitchFamily="49" charset="0"/>
              </a:rPr>
              <a:t> </a:t>
            </a:r>
            <a:endParaRPr lang="fr-FR" altLang="fr-FR" sz="2400" dirty="0"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        </a:t>
            </a:r>
            <a:r>
              <a:rPr lang="fr-FR" altLang="fr-FR" sz="2400" dirty="0">
                <a:solidFill>
                  <a:srgbClr val="A626A4"/>
                </a:solidFill>
                <a:latin typeface="Consolas" panose="020B0609020204030204" pitchFamily="49" charset="0"/>
              </a:rPr>
              <a:t>return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 data[</a:t>
            </a:r>
            <a:r>
              <a:rPr lang="fr-FR" altLang="fr-FR" sz="2400" dirty="0">
                <a:solidFill>
                  <a:srgbClr val="C18401"/>
                </a:solidFill>
                <a:latin typeface="Consolas" panose="020B0609020204030204" pitchFamily="49" charset="0"/>
              </a:rPr>
              <a:t>4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] </a:t>
            </a:r>
            <a:r>
              <a:rPr lang="fr-FR" altLang="fr-FR" sz="2400" dirty="0">
                <a:solidFill>
                  <a:srgbClr val="A626A4"/>
                </a:solidFill>
                <a:latin typeface="Consolas" panose="020B0609020204030204" pitchFamily="49" charset="0"/>
              </a:rPr>
              <a:t>&gt;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>
                <a:solidFill>
                  <a:srgbClr val="C18401"/>
                </a:solidFill>
                <a:latin typeface="Consolas" panose="020B0609020204030204" pitchFamily="49" charset="0"/>
              </a:rPr>
              <a:t>21</a:t>
            </a:r>
            <a:endParaRPr lang="fr-FR" altLang="fr-FR" sz="2400" dirty="0"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2400" dirty="0">
              <a:solidFill>
                <a:srgbClr val="383A4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17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7321235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 smtClean="0">
                <a:solidFill>
                  <a:srgbClr val="A0A1A7"/>
                </a:solidFill>
                <a:latin typeface="Consolas" panose="020B0609020204030204" pitchFamily="49" charset="0"/>
              </a:rPr>
              <a:t># 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file production_code.py</a:t>
            </a:r>
            <a:r>
              <a:rPr lang="fr-FR" altLang="fr-FR" sz="2400" dirty="0">
                <a:latin typeface="Consolas" panose="020B0609020204030204" pitchFamily="49" charset="0"/>
              </a:rPr>
              <a:t> </a:t>
            </a:r>
            <a:endParaRPr lang="fr-FR" altLang="fr-FR" sz="2400" dirty="0"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2400" dirty="0">
                <a:latin typeface="Consolas" panose="020B0609020204030204" pitchFamily="49" charset="0"/>
              </a:rPr>
              <a:t> </a:t>
            </a:r>
            <a:endParaRPr lang="fr-FR" altLang="fr-FR" sz="2400" dirty="0"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 err="1">
                <a:solidFill>
                  <a:srgbClr val="A626A4"/>
                </a:solidFill>
                <a:latin typeface="Consolas" panose="020B0609020204030204" pitchFamily="49" charset="0"/>
              </a:rPr>
              <a:t>def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>
                <a:solidFill>
                  <a:srgbClr val="0184BC"/>
                </a:solidFill>
                <a:latin typeface="Consolas" panose="020B0609020204030204" pitchFamily="49" charset="0"/>
              </a:rPr>
              <a:t>production_</a:t>
            </a:r>
            <a:r>
              <a:rPr lang="en-US" altLang="fr-FR" sz="2400" dirty="0">
                <a:solidFill>
                  <a:srgbClr val="0184BC"/>
                </a:solidFill>
                <a:latin typeface="Consolas" panose="020B0609020204030204" pitchFamily="49" charset="0"/>
              </a:rPr>
              <a:t>code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():</a:t>
            </a:r>
            <a:r>
              <a:rPr lang="fr-FR" altLang="fr-FR" sz="2400" dirty="0">
                <a:latin typeface="Consolas" panose="020B0609020204030204" pitchFamily="49" charset="0"/>
              </a:rPr>
              <a:t> </a:t>
            </a:r>
            <a:endParaRPr lang="fr-FR" altLang="fr-FR" sz="2400" dirty="0"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    </a:t>
            </a:r>
            <a:r>
              <a:rPr lang="fr-FR" altLang="fr-FR" sz="2400" dirty="0" err="1">
                <a:solidFill>
                  <a:srgbClr val="383A42"/>
                </a:solidFill>
                <a:latin typeface="Consolas" panose="020B0609020204030204" pitchFamily="49" charset="0"/>
              </a:rPr>
              <a:t>userForm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>
                <a:solidFill>
                  <a:srgbClr val="A626A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>
                <a:solidFill>
                  <a:srgbClr val="E45649"/>
                </a:solidFill>
                <a:latin typeface="Consolas" panose="020B0609020204030204" pitchFamily="49" charset="0"/>
              </a:rPr>
              <a:t>UserForm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()</a:t>
            </a:r>
            <a:r>
              <a:rPr lang="fr-FR" altLang="fr-FR" sz="2400" dirty="0">
                <a:latin typeface="Consolas" panose="020B0609020204030204" pitchFamily="49" charset="0"/>
              </a:rPr>
              <a:t> </a:t>
            </a:r>
            <a:endParaRPr lang="fr-FR" altLang="fr-FR" sz="2400" dirty="0"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    data </a:t>
            </a:r>
            <a:r>
              <a:rPr lang="fr-FR" altLang="fr-FR" sz="2400" dirty="0">
                <a:solidFill>
                  <a:srgbClr val="A626A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 [</a:t>
            </a:r>
            <a:r>
              <a:rPr lang="fr-FR" altLang="fr-FR" sz="2400" dirty="0">
                <a:solidFill>
                  <a:srgbClr val="C18401"/>
                </a:solidFill>
                <a:latin typeface="Consolas" panose="020B0609020204030204" pitchFamily="49" charset="0"/>
              </a:rPr>
              <a:t>0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, </a:t>
            </a:r>
            <a:r>
              <a:rPr lang="fr-FR" altLang="fr-FR" sz="2400" dirty="0">
                <a:solidFill>
                  <a:srgbClr val="C18401"/>
                </a:solidFill>
                <a:latin typeface="Consolas" panose="020B0609020204030204" pitchFamily="49" charset="0"/>
              </a:rPr>
              <a:t>1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, </a:t>
            </a:r>
            <a:r>
              <a:rPr lang="fr-FR" altLang="fr-FR" sz="2400" dirty="0">
                <a:solidFill>
                  <a:srgbClr val="C18401"/>
                </a:solidFill>
                <a:latin typeface="Consolas" panose="020B0609020204030204" pitchFamily="49" charset="0"/>
              </a:rPr>
              <a:t>2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, </a:t>
            </a:r>
            <a:r>
              <a:rPr lang="fr-FR" altLang="fr-FR" sz="2400" dirty="0">
                <a:solidFill>
                  <a:srgbClr val="C18401"/>
                </a:solidFill>
                <a:latin typeface="Consolas" panose="020B0609020204030204" pitchFamily="49" charset="0"/>
              </a:rPr>
              <a:t>3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, </a:t>
            </a:r>
            <a:r>
              <a:rPr lang="fr-FR" altLang="fr-FR" sz="2400" dirty="0">
                <a:solidFill>
                  <a:srgbClr val="C18401"/>
                </a:solidFill>
                <a:latin typeface="Consolas" panose="020B0609020204030204" pitchFamily="49" charset="0"/>
              </a:rPr>
              <a:t>4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, </a:t>
            </a:r>
            <a:r>
              <a:rPr lang="fr-FR" altLang="fr-FR" sz="2400" dirty="0">
                <a:solidFill>
                  <a:srgbClr val="C18401"/>
                </a:solidFill>
                <a:latin typeface="Consolas" panose="020B0609020204030204" pitchFamily="49" charset="0"/>
              </a:rPr>
              <a:t>5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, </a:t>
            </a:r>
            <a:r>
              <a:rPr lang="fr-FR" altLang="fr-FR" sz="2400" dirty="0">
                <a:solidFill>
                  <a:srgbClr val="C18401"/>
                </a:solidFill>
                <a:latin typeface="Consolas" panose="020B0609020204030204" pitchFamily="49" charset="0"/>
              </a:rPr>
              <a:t>6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, </a:t>
            </a:r>
            <a:r>
              <a:rPr lang="fr-FR" altLang="fr-FR" sz="2400" dirty="0">
                <a:solidFill>
                  <a:srgbClr val="C18401"/>
                </a:solidFill>
                <a:latin typeface="Consolas" panose="020B0609020204030204" pitchFamily="49" charset="0"/>
              </a:rPr>
              <a:t>7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, </a:t>
            </a:r>
            <a:r>
              <a:rPr lang="fr-FR" altLang="fr-FR" sz="2400" dirty="0">
                <a:solidFill>
                  <a:srgbClr val="C18401"/>
                </a:solidFill>
                <a:latin typeface="Consolas" panose="020B0609020204030204" pitchFamily="49" charset="0"/>
              </a:rPr>
              <a:t>8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, </a:t>
            </a:r>
            <a:r>
              <a:rPr lang="fr-FR" altLang="fr-FR" sz="2400" dirty="0">
                <a:solidFill>
                  <a:srgbClr val="C18401"/>
                </a:solidFill>
                <a:latin typeface="Consolas" panose="020B0609020204030204" pitchFamily="49" charset="0"/>
              </a:rPr>
              <a:t>9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]</a:t>
            </a:r>
            <a:r>
              <a:rPr lang="fr-FR" altLang="fr-FR" sz="2400" dirty="0">
                <a:latin typeface="Consolas" panose="020B0609020204030204" pitchFamily="49" charset="0"/>
              </a:rPr>
              <a:t> </a:t>
            </a:r>
            <a:endParaRPr lang="fr-FR" altLang="fr-FR" sz="2400" dirty="0" smtClean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2400" dirty="0"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    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# ... </a:t>
            </a:r>
            <a:endParaRPr lang="fr-FR" altLang="fr-FR" sz="2400" dirty="0" smtClean="0">
              <a:solidFill>
                <a:srgbClr val="A0A1A7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    </a:t>
            </a:r>
            <a:r>
              <a:rPr lang="fr-FR" altLang="fr-FR" sz="2400" dirty="0">
                <a:solidFill>
                  <a:srgbClr val="A626A4"/>
                </a:solidFill>
                <a:latin typeface="Consolas" panose="020B0609020204030204" pitchFamily="49" charset="0"/>
              </a:rPr>
              <a:t>return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 smtClean="0">
                <a:solidFill>
                  <a:srgbClr val="E45649"/>
                </a:solidFill>
                <a:latin typeface="Consolas" panose="020B0609020204030204" pitchFamily="49" charset="0"/>
              </a:rPr>
              <a:t>validate</a:t>
            </a:r>
            <a:r>
              <a:rPr lang="fr-FR" altLang="fr-FR" sz="2400" dirty="0" smtClean="0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2400" dirty="0" err="1" smtClean="0">
                <a:solidFill>
                  <a:srgbClr val="383A42"/>
                </a:solidFill>
                <a:latin typeface="Consolas" panose="020B0609020204030204" pitchFamily="49" charset="0"/>
              </a:rPr>
              <a:t>userForm</a:t>
            </a:r>
            <a:r>
              <a:rPr lang="fr-FR" altLang="fr-FR" sz="2400" dirty="0" smtClean="0">
                <a:solidFill>
                  <a:srgbClr val="383A42"/>
                </a:solidFill>
                <a:latin typeface="Consolas" panose="020B0609020204030204" pitchFamily="49" charset="0"/>
              </a:rPr>
              <a:t>, 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data)</a:t>
            </a:r>
            <a:r>
              <a:rPr lang="fr-FR" altLang="fr-FR" sz="2400" dirty="0">
                <a:latin typeface="Consolas" panose="020B0609020204030204" pitchFamily="49" charset="0"/>
              </a:rPr>
              <a:t> </a:t>
            </a:r>
            <a:endParaRPr lang="fr-FR" altLang="fr-FR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7947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783099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file production_code.py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production_code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():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userForm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=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UserForm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()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    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# data = [0, 1, 2, 3, 4, 5, 6, 7, 8, 9]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data = </a:t>
            </a:r>
            <a:r>
              <a:rPr lang="fr-FR" altLang="fr-F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range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(10)</a:t>
            </a:r>
            <a:endParaRPr kumimoji="0" lang="fr-FR" altLang="fr-FR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...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validate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userForm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, data)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4379" y="3313644"/>
            <a:ext cx="11844000" cy="341632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python production_code.py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Traceback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(most recent call last):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File "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production_code.py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", line 7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in &lt;module&gt;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production_code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File "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form_validator.py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", line 4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in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validate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return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form.validate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(data)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File "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form_validator.py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", line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9,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in validate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data[4] = data[1] * data[2] % data[3]</a:t>
            </a:r>
          </a:p>
          <a:p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TypeError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: 'range' object does not support item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assignment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Connecteur droit 3"/>
          <p:cNvCxnSpPr/>
          <p:nvPr/>
        </p:nvCxnSpPr>
        <p:spPr>
          <a:xfrm>
            <a:off x="780745" y="3046988"/>
            <a:ext cx="51519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70515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allAtOnce"/>
      <p:bldP spid="3" grpId="0" uiExpand="1" build="p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10549683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file form_validator.py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 err="1">
                <a:latin typeface="Consolas" panose="020B0609020204030204" pitchFamily="49" charset="0"/>
              </a:rPr>
              <a:t>def</a:t>
            </a:r>
            <a:r>
              <a:rPr lang="fr-FR" altLang="fr-FR" sz="2400" dirty="0">
                <a:latin typeface="Consolas" panose="020B0609020204030204" pitchFamily="49" charset="0"/>
              </a:rPr>
              <a:t> </a:t>
            </a:r>
            <a:r>
              <a:rPr lang="fr-FR" altLang="fr-FR" sz="2400" dirty="0" err="1" smtClean="0">
                <a:latin typeface="Consolas" panose="020B0609020204030204" pitchFamily="49" charset="0"/>
              </a:rPr>
              <a:t>validate</a:t>
            </a:r>
            <a:r>
              <a:rPr lang="fr-FR" altLang="fr-FR" sz="2400" dirty="0" smtClean="0">
                <a:latin typeface="Consolas" panose="020B0609020204030204" pitchFamily="49" charset="0"/>
              </a:rPr>
              <a:t>(</a:t>
            </a:r>
            <a:r>
              <a:rPr lang="fr-FR" altLang="fr-FR" sz="2400" dirty="0" err="1" smtClean="0">
                <a:latin typeface="Consolas" panose="020B0609020204030204" pitchFamily="49" charset="0"/>
              </a:rPr>
              <a:t>form</a:t>
            </a:r>
            <a:r>
              <a:rPr lang="fr-FR" altLang="fr-FR" sz="2400" dirty="0" smtClean="0">
                <a:latin typeface="Consolas" panose="020B0609020204030204" pitchFamily="49" charset="0"/>
              </a:rPr>
              <a:t>: </a:t>
            </a:r>
            <a:r>
              <a:rPr lang="fr-FR" altLang="fr-FR" sz="24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UserForm</a:t>
            </a:r>
            <a:r>
              <a:rPr lang="fr-FR" altLang="fr-FR" sz="2400" dirty="0" smtClean="0">
                <a:solidFill>
                  <a:srgbClr val="383A42"/>
                </a:solidFill>
                <a:latin typeface="Consolas" panose="020B0609020204030204" pitchFamily="49" charset="0"/>
              </a:rPr>
              <a:t>,</a:t>
            </a:r>
            <a:r>
              <a:rPr lang="fr-FR" altLang="fr-FR" sz="2400" dirty="0" smtClean="0">
                <a:latin typeface="Consolas" panose="020B0609020204030204" pitchFamily="49" charset="0"/>
              </a:rPr>
              <a:t> data: </a:t>
            </a:r>
            <a:r>
              <a:rPr lang="fr-FR" altLang="fr-FR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List[</a:t>
            </a:r>
            <a:r>
              <a:rPr lang="fr-FR" altLang="fr-FR" sz="24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fr-FR" altLang="fr-FR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fr-FR" altLang="fr-FR" sz="2400" dirty="0" smtClean="0">
                <a:solidFill>
                  <a:srgbClr val="383A42"/>
                </a:solidFill>
                <a:latin typeface="Consolas" panose="020B0609020204030204" pitchFamily="49" charset="0"/>
              </a:rPr>
              <a:t>):</a:t>
            </a:r>
            <a:r>
              <a:rPr lang="fr-FR" altLang="fr-FR" sz="2400" dirty="0" smtClean="0">
                <a:latin typeface="Consolas" panose="020B0609020204030204" pitchFamily="49" charset="0"/>
              </a:rPr>
              <a:t> </a:t>
            </a:r>
            <a:endParaRPr lang="fr-FR" altLang="fr-FR" sz="2400" dirty="0"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    # ... (do </a:t>
            </a:r>
            <a:r>
              <a:rPr lang="fr-FR" altLang="fr-FR" sz="2400" dirty="0" err="1">
                <a:solidFill>
                  <a:srgbClr val="A0A1A7"/>
                </a:solidFill>
                <a:latin typeface="Consolas" panose="020B0609020204030204" pitchFamily="49" charset="0"/>
              </a:rPr>
              <a:t>some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>
                <a:solidFill>
                  <a:srgbClr val="A0A1A7"/>
                </a:solidFill>
                <a:latin typeface="Consolas" panose="020B0609020204030204" pitchFamily="49" charset="0"/>
              </a:rPr>
              <a:t>pre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-validation </a:t>
            </a:r>
            <a:r>
              <a:rPr lang="fr-FR" altLang="fr-FR" sz="2400" dirty="0" err="1">
                <a:solidFill>
                  <a:srgbClr val="A0A1A7"/>
                </a:solidFill>
                <a:latin typeface="Consolas" panose="020B0609020204030204" pitchFamily="49" charset="0"/>
              </a:rPr>
              <a:t>stuff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latin typeface="Consolas" panose="020B0609020204030204" pitchFamily="49" charset="0"/>
              </a:rPr>
              <a:t>    return </a:t>
            </a:r>
            <a:r>
              <a:rPr lang="fr-FR" altLang="fr-FR" sz="2400" dirty="0" err="1">
                <a:latin typeface="Consolas" panose="020B0609020204030204" pitchFamily="49" charset="0"/>
              </a:rPr>
              <a:t>form.validate</a:t>
            </a:r>
            <a:r>
              <a:rPr lang="fr-FR" altLang="fr-FR" sz="2400" dirty="0">
                <a:latin typeface="Consolas" panose="020B0609020204030204" pitchFamily="49" charset="0"/>
              </a:rPr>
              <a:t>(data) </a:t>
            </a:r>
            <a:endParaRPr lang="fr-FR" altLang="fr-FR" sz="2400" dirty="0" smtClean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fr-FR" sz="2400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latin typeface="Consolas" panose="020B0609020204030204" pitchFamily="49" charset="0"/>
              </a:rPr>
              <a:t>class </a:t>
            </a:r>
            <a:r>
              <a:rPr lang="fr-FR" altLang="fr-FR" sz="2400" dirty="0" err="1">
                <a:latin typeface="Consolas" panose="020B0609020204030204" pitchFamily="49" charset="0"/>
              </a:rPr>
              <a:t>UserForm</a:t>
            </a:r>
            <a:r>
              <a:rPr lang="fr-FR" altLang="fr-FR" sz="2400" dirty="0">
                <a:latin typeface="Consolas" panose="020B0609020204030204" pitchFamily="49" charset="0"/>
              </a:rPr>
              <a:t>: </a:t>
            </a:r>
            <a:endParaRPr lang="fr-FR" altLang="fr-FR" sz="2400" dirty="0"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latin typeface="Consolas" panose="020B0609020204030204" pitchFamily="49" charset="0"/>
              </a:rPr>
              <a:t>    </a:t>
            </a:r>
            <a:r>
              <a:rPr lang="fr-FR" altLang="fr-FR" sz="2400" dirty="0" err="1">
                <a:latin typeface="Consolas" panose="020B0609020204030204" pitchFamily="49" charset="0"/>
              </a:rPr>
              <a:t>def</a:t>
            </a:r>
            <a:r>
              <a:rPr lang="fr-FR" altLang="fr-FR" sz="2400" dirty="0">
                <a:latin typeface="Consolas" panose="020B0609020204030204" pitchFamily="49" charset="0"/>
              </a:rPr>
              <a:t> </a:t>
            </a:r>
            <a:r>
              <a:rPr lang="fr-FR" altLang="fr-FR" sz="2400" dirty="0" err="1" smtClean="0">
                <a:latin typeface="Consolas" panose="020B0609020204030204" pitchFamily="49" charset="0"/>
              </a:rPr>
              <a:t>validate</a:t>
            </a:r>
            <a:r>
              <a:rPr lang="fr-FR" altLang="fr-FR" sz="2400" dirty="0" smtClean="0">
                <a:latin typeface="Consolas" panose="020B0609020204030204" pitchFamily="49" charset="0"/>
              </a:rPr>
              <a:t>(self, data: </a:t>
            </a:r>
            <a:r>
              <a:rPr lang="fr-FR" altLang="fr-FR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List[</a:t>
            </a:r>
            <a:r>
              <a:rPr lang="fr-FR" altLang="fr-FR" sz="24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fr-FR" altLang="fr-FR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fr-FR" altLang="fr-FR" sz="2400" dirty="0" smtClean="0">
                <a:solidFill>
                  <a:srgbClr val="383A42"/>
                </a:solidFill>
                <a:latin typeface="Consolas" panose="020B0609020204030204" pitchFamily="49" charset="0"/>
              </a:rPr>
              <a:t>):</a:t>
            </a:r>
            <a:r>
              <a:rPr lang="fr-FR" altLang="fr-FR" sz="2400" dirty="0" smtClean="0">
                <a:latin typeface="Consolas" panose="020B0609020204030204" pitchFamily="49" charset="0"/>
              </a:rPr>
              <a:t> </a:t>
            </a:r>
            <a:endParaRPr lang="fr-FR" altLang="fr-FR" sz="2400" dirty="0"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latin typeface="Consolas" panose="020B0609020204030204" pitchFamily="49" charset="0"/>
              </a:rPr>
              <a:t> 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       """</a:t>
            </a:r>
            <a:r>
              <a:rPr lang="fr-FR" altLang="fr-FR" sz="2400" dirty="0" err="1">
                <a:solidFill>
                  <a:srgbClr val="A0A1A7"/>
                </a:solidFill>
                <a:latin typeface="Consolas" panose="020B0609020204030204" pitchFamily="49" charset="0"/>
              </a:rPr>
              <a:t>Validates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 the data. Data must </a:t>
            </a:r>
            <a:r>
              <a:rPr lang="fr-FR" altLang="fr-FR" sz="2400" dirty="0" err="1">
                <a:solidFill>
                  <a:srgbClr val="A0A1A7"/>
                </a:solidFill>
                <a:latin typeface="Consolas" panose="020B0609020204030204" pitchFamily="49" charset="0"/>
              </a:rPr>
              <a:t>be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 a </a:t>
            </a:r>
            <a:r>
              <a:rPr lang="fr-FR" altLang="fr-FR" sz="2400" dirty="0" err="1">
                <a:solidFill>
                  <a:srgbClr val="A0A1A7"/>
                </a:solidFill>
                <a:latin typeface="Consolas" panose="020B0609020204030204" pitchFamily="49" charset="0"/>
              </a:rPr>
              <a:t>list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 of </a:t>
            </a:r>
            <a:r>
              <a:rPr lang="fr-FR" altLang="fr-FR" sz="2400" dirty="0" err="1">
                <a:solidFill>
                  <a:srgbClr val="A0A1A7"/>
                </a:solidFill>
                <a:latin typeface="Consolas" panose="020B0609020204030204" pitchFamily="49" charset="0"/>
              </a:rPr>
              <a:t>int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"""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latin typeface="Consolas" panose="020B0609020204030204" pitchFamily="49" charset="0"/>
              </a:rPr>
              <a:t>        data[4] = data[1] * data[2] % data[3] </a:t>
            </a:r>
            <a:endParaRPr lang="fr-FR" altLang="fr-FR" sz="2400" dirty="0"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latin typeface="Consolas" panose="020B0609020204030204" pitchFamily="49" charset="0"/>
              </a:rPr>
              <a:t>        return data[4] &gt; 21</a:t>
            </a:r>
            <a:endParaRPr lang="fr-FR" altLang="fr-FR" sz="2400" dirty="0"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2400" dirty="0">
              <a:solidFill>
                <a:srgbClr val="383A4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40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783099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file production_code.py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production_code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()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-&gt;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userForm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=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UserForm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()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    # data = [0, 1, 2, 3, 4, 5, 6, 7, 8, 9]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data = </a:t>
            </a:r>
            <a:r>
              <a:rPr lang="fr-FR" altLang="fr-FR" sz="2400" dirty="0">
                <a:latin typeface="Consolas" panose="020B0609020204030204" pitchFamily="49" charset="0"/>
              </a:rPr>
              <a:t>range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(10)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    # </a:t>
            </a:r>
            <a:r>
              <a:rPr lang="fr-FR" altLang="fr-FR" sz="2400" dirty="0" smtClean="0">
                <a:solidFill>
                  <a:srgbClr val="A0A1A7"/>
                </a:solidFill>
                <a:latin typeface="Consolas" panose="020B0609020204030204" pitchFamily="49" charset="0"/>
              </a:rPr>
              <a:t>...</a:t>
            </a:r>
            <a:endParaRPr lang="fr-FR" altLang="fr-FR" sz="2400" dirty="0">
              <a:solidFill>
                <a:srgbClr val="A0A1A7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validate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userForm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, data)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4379" y="3313644"/>
            <a:ext cx="11844000" cy="341632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mypy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production_code.py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production_code.py:7: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error: Argument 1 to "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validate"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has incompatible type "range"; expected "List[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]“</a:t>
            </a:r>
          </a:p>
          <a:p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90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allAtOnce"/>
      <p:bldP spid="3" grpId="0" build="p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783099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file production_code.py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lang="fr-FR" altLang="fr-FR" sz="2400" dirty="0" err="1" smtClean="0">
                <a:latin typeface="Consolas" panose="020B0609020204030204" pitchFamily="49" charset="0"/>
              </a:rPr>
              <a:t>some_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production_code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()</a:t>
            </a: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-&gt; </a:t>
            </a:r>
            <a:r>
              <a:rPr kumimoji="0" lang="fr-FR" altLang="fr-FR" sz="240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bool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userForm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=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UserForm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()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    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# data = [0, 1, 2, 3, 4, 5, 6, 7, 8, 9]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data =</a:t>
            </a:r>
            <a:r>
              <a:rPr kumimoji="0" lang="fr-FR" altLang="fr-FR" sz="2400" b="0" i="0" u="none" strike="noStrike" cap="none" normalizeH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1" i="0" u="none" strike="noStrike" cap="none" normalizeH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fr-FR" altLang="fr-FR" sz="24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altLang="fr-FR" sz="2400" dirty="0" smtClean="0">
                <a:latin typeface="Consolas" panose="020B0609020204030204" pitchFamily="49" charset="0"/>
              </a:rPr>
              <a:t>range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(10)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fr-FR" altLang="fr-FR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...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validate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userForm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, data)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4379" y="3313644"/>
            <a:ext cx="11844000" cy="341632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mypy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production_code.py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$ python production_code.py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</a:p>
          <a:p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92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Very</a:t>
            </a:r>
            <a:r>
              <a:rPr lang="fr-FR" dirty="0" smtClean="0"/>
              <a:t> </a:t>
            </a:r>
            <a:r>
              <a:rPr lang="fr-FR" dirty="0" err="1" smtClean="0"/>
              <a:t>brief</a:t>
            </a:r>
            <a:r>
              <a:rPr lang="fr-FR" dirty="0" smtClean="0"/>
              <a:t> </a:t>
            </a:r>
            <a:r>
              <a:rPr lang="fr-FR" dirty="0" err="1" smtClean="0"/>
              <a:t>history</a:t>
            </a:r>
            <a:r>
              <a:rPr lang="fr-FR" dirty="0" smtClean="0"/>
              <a:t> of type annotations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685351"/>
            <a:ext cx="12192000" cy="527179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fr-FR" sz="3200" dirty="0" err="1" smtClean="0"/>
              <a:t>Function</a:t>
            </a:r>
            <a:r>
              <a:rPr lang="fr-FR" sz="3200" dirty="0" smtClean="0"/>
              <a:t> argument annotations </a:t>
            </a:r>
            <a:r>
              <a:rPr lang="fr-FR" sz="3200" dirty="0" err="1" smtClean="0"/>
              <a:t>introduced</a:t>
            </a:r>
            <a:r>
              <a:rPr lang="fr-FR" sz="3200" dirty="0" smtClean="0"/>
              <a:t> for Python 3.0 in 2006 by Guido van </a:t>
            </a:r>
            <a:r>
              <a:rPr lang="fr-FR" sz="3200" dirty="0" err="1" smtClean="0"/>
              <a:t>Rossum</a:t>
            </a:r>
            <a:endParaRPr lang="fr-FR" sz="32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fr-FR" sz="32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200" dirty="0" smtClean="0"/>
              <a:t>Type annotations introduced in Python 3.5 (2015)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fr-FR" sz="32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fr-FR" sz="3200" dirty="0" err="1" smtClean="0"/>
              <a:t>Further</a:t>
            </a:r>
            <a:r>
              <a:rPr lang="fr-FR" sz="3200" dirty="0" smtClean="0"/>
              <a:t> </a:t>
            </a:r>
            <a:r>
              <a:rPr lang="fr-FR" sz="3200" dirty="0" err="1" smtClean="0"/>
              <a:t>improved</a:t>
            </a:r>
            <a:r>
              <a:rPr lang="fr-FR" sz="3200" dirty="0" smtClean="0"/>
              <a:t> in Python 3.6 (2016) and Python 3.7 (2018)</a:t>
            </a:r>
          </a:p>
        </p:txBody>
      </p:sp>
    </p:spTree>
    <p:extLst>
      <p:ext uri="{BB962C8B-B14F-4D97-AF65-F5344CB8AC3E}">
        <p14:creationId xmlns:p14="http://schemas.microsoft.com/office/powerpoint/2010/main" val="1664454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Let’s practice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 smtClean="0"/>
              <a:t>Monkeytype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334525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Let the monkey find the types for you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905164"/>
            <a:ext cx="10515600" cy="59528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You can also use </a:t>
            </a:r>
            <a:r>
              <a:rPr lang="en-US" i="1" dirty="0" err="1" smtClean="0"/>
              <a:t>PyAnnotate</a:t>
            </a:r>
            <a:r>
              <a:rPr lang="en-US" i="1" dirty="0" smtClean="0"/>
              <a:t> </a:t>
            </a:r>
            <a:r>
              <a:rPr lang="en-US" dirty="0" smtClean="0"/>
              <a:t>which does the same thing.</a:t>
            </a:r>
            <a:endParaRPr lang="en-US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93387" y="2608750"/>
            <a:ext cx="11263009" cy="156966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alt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fr-FR" altLang="fr-F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monkeytype</a:t>
            </a:r>
            <a:r>
              <a:rPr lang="fr-FR" alt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run</a:t>
            </a:r>
            <a:r>
              <a:rPr lang="fr-FR" alt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all_unit_tests.py </a:t>
            </a:r>
          </a:p>
          <a:p>
            <a:r>
              <a:rPr lang="fr-FR" alt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fr-FR" altLang="fr-F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monkeytype</a:t>
            </a:r>
            <a:r>
              <a:rPr lang="fr-FR" alt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run</a:t>
            </a:r>
            <a:r>
              <a:rPr lang="fr-FR" alt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end_to_end_tests.py </a:t>
            </a:r>
          </a:p>
          <a:p>
            <a:r>
              <a:rPr lang="fr-FR" alt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fr-FR" altLang="fr-F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monkeytype</a:t>
            </a:r>
            <a:r>
              <a:rPr lang="fr-FR" alt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run</a:t>
            </a:r>
            <a:r>
              <a:rPr lang="fr-FR" alt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production_code.py </a:t>
            </a:r>
          </a:p>
          <a:p>
            <a:r>
              <a:rPr lang="fr-FR" alt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fr-FR" altLang="fr-F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monkeytype</a:t>
            </a:r>
            <a:r>
              <a:rPr lang="fr-FR" alt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apply</a:t>
            </a:r>
            <a:r>
              <a:rPr lang="fr-FR" alt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validate</a:t>
            </a:r>
            <a:r>
              <a:rPr lang="fr-FR" alt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93387" y="1159038"/>
            <a:ext cx="613180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validate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"""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Validates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the input data"""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form.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validate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(data)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93387" y="4512975"/>
            <a:ext cx="817082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validate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 Union[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UserForm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AdminForm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smtClean="0">
                <a:solidFill>
                  <a:srgbClr val="383A42"/>
                </a:solidFill>
                <a:latin typeface="Consolas" panose="020B0609020204030204" pitchFamily="49" charset="0"/>
              </a:rPr>
              <a:t>           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altLang="fr-FR" sz="2400" dirty="0" smtClean="0">
                <a:solidFill>
                  <a:srgbClr val="383A42"/>
                </a:solidFill>
                <a:latin typeface="Consolas" panose="020B0609020204030204" pitchFamily="49" charset="0"/>
              </a:rPr>
              <a:t>List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])</a:t>
            </a:r>
            <a:r>
              <a:rPr kumimoji="0" lang="fr-FR" altLang="fr-FR" sz="2400" b="0" i="0" u="none" strike="noStrike" cap="none" normalizeH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"""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Validates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the input data"""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form.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validate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(data)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088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 animBg="1"/>
      <p:bldP spid="7" grpId="0"/>
      <p:bldP spid="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2072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905164"/>
            <a:ext cx="10515600" cy="52717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Type annotation is powerful to bug finder. Use it !</a:t>
            </a:r>
          </a:p>
          <a:p>
            <a:endParaRPr lang="en-US" dirty="0" smtClean="0"/>
          </a:p>
          <a:p>
            <a:r>
              <a:rPr lang="en-US" dirty="0" smtClean="0"/>
              <a:t>Type annotation is also good way of documenting your code</a:t>
            </a:r>
          </a:p>
          <a:p>
            <a:endParaRPr lang="en-US" dirty="0" smtClean="0"/>
          </a:p>
          <a:p>
            <a:r>
              <a:rPr lang="en-US" dirty="0" smtClean="0"/>
              <a:t>Feedback from developers using type annotation: “It rocks !”</a:t>
            </a:r>
          </a:p>
          <a:p>
            <a:endParaRPr lang="en-US" dirty="0" smtClean="0"/>
          </a:p>
          <a:p>
            <a:r>
              <a:rPr lang="en-US" dirty="0" smtClean="0"/>
              <a:t>Some Python dynamic constructs are difficult to verify statically</a:t>
            </a:r>
          </a:p>
          <a:p>
            <a:pPr marL="457200" lvl="1" indent="0">
              <a:buNone/>
            </a:pPr>
            <a:r>
              <a:rPr lang="en-US" dirty="0" smtClean="0"/>
              <a:t>That’s why you should go step-by-step when adding annotations</a:t>
            </a:r>
          </a:p>
          <a:p>
            <a:pPr marL="457200" lvl="1" indent="0">
              <a:buNone/>
            </a:pPr>
            <a:r>
              <a:rPr lang="en-US" i="1" dirty="0" err="1" smtClean="0"/>
              <a:t>Mypy</a:t>
            </a:r>
            <a:r>
              <a:rPr lang="en-US" dirty="0" smtClean="0"/>
              <a:t> has excellent documentation to complement this presentation</a:t>
            </a:r>
          </a:p>
          <a:p>
            <a:endParaRPr lang="en-US" dirty="0"/>
          </a:p>
          <a:p>
            <a:r>
              <a:rPr lang="en-US" dirty="0" smtClean="0"/>
              <a:t>Tools like </a:t>
            </a:r>
            <a:r>
              <a:rPr lang="en-US" i="1" dirty="0" err="1" smtClean="0"/>
              <a:t>MonkeyType</a:t>
            </a:r>
            <a:r>
              <a:rPr lang="en-US" dirty="0" smtClean="0"/>
              <a:t> or </a:t>
            </a:r>
            <a:r>
              <a:rPr lang="en-US" i="1" dirty="0" err="1" smtClean="0"/>
              <a:t>PyAnnotate</a:t>
            </a:r>
            <a:r>
              <a:rPr lang="en-US" dirty="0" smtClean="0"/>
              <a:t> can really help.</a:t>
            </a:r>
            <a:endParaRPr lang="en-US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2261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79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Philippe </a:t>
            </a:r>
            <a:r>
              <a:rPr lang="en-US" dirty="0" err="1" smtClean="0"/>
              <a:t>Fremy</a:t>
            </a:r>
            <a:r>
              <a:rPr lang="en-US" dirty="0" smtClean="0"/>
              <a:t> / IDEMIA in Bordeaux</a:t>
            </a:r>
            <a:br>
              <a:rPr lang="en-US" dirty="0" smtClean="0"/>
            </a:br>
            <a:r>
              <a:rPr lang="en-US" sz="4400" i="1" dirty="0" smtClean="0"/>
              <a:t>(IDEMIA is recruiting)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i="1" dirty="0" smtClean="0"/>
              <a:t>philippe.fremy@idemia.com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Slides are online at </a:t>
            </a:r>
            <a:r>
              <a:rPr lang="en-US" dirty="0" err="1" smtClean="0"/>
              <a:t>PyParis</a:t>
            </a:r>
            <a:r>
              <a:rPr lang="en-US" dirty="0" smtClean="0"/>
              <a:t> website and at: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github.com/bluebird75/whoiam</a:t>
            </a:r>
            <a:r>
              <a:rPr lang="en-US" dirty="0"/>
              <a:t/>
            </a:r>
            <a:br>
              <a:rPr lang="en-US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731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Time for questions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334" y="0"/>
            <a:ext cx="2207227" cy="92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86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Resources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905164"/>
            <a:ext cx="10515600" cy="5952836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Mypy</a:t>
            </a:r>
            <a:r>
              <a:rPr lang="en-US" dirty="0" smtClean="0"/>
              <a:t> static type checker</a:t>
            </a:r>
          </a:p>
          <a:p>
            <a:pPr lvl="1"/>
            <a:r>
              <a:rPr lang="en-US" dirty="0" smtClean="0">
                <a:hlinkClick r:id="rId2"/>
              </a:rPr>
              <a:t>https://github.com/python/mypy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://mypy.readthedocs.io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Pyre static type checker</a:t>
            </a:r>
          </a:p>
          <a:p>
            <a:pPr lvl="1"/>
            <a:r>
              <a:rPr lang="en-US" dirty="0">
                <a:hlinkClick r:id="rId4"/>
              </a:rPr>
              <a:t>https://www.facebook.com/notes/protect-the-graph/pyre-fast-type-checking-for-python/2048520695388071/</a:t>
            </a:r>
          </a:p>
          <a:p>
            <a:pPr lvl="1"/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://pyre-check.org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Python’s typing module</a:t>
            </a:r>
          </a:p>
          <a:p>
            <a:pPr lvl="1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docs.python.org/3/library/typing.html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PyCon</a:t>
            </a:r>
            <a:r>
              <a:rPr lang="en-US" dirty="0" smtClean="0"/>
              <a:t> US 2018, excellent talks on Type Annotation</a:t>
            </a:r>
          </a:p>
          <a:p>
            <a:pPr lvl="1"/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www.youtube.com/watch?v=0c46YHS3RY8</a:t>
            </a:r>
            <a:endParaRPr lang="en-US" dirty="0" smtClean="0"/>
          </a:p>
          <a:p>
            <a:pPr lvl="1"/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www.youtube.com/watch?v=pMgmKJyWKn8&amp;t=369s</a:t>
            </a:r>
            <a:endParaRPr lang="en-US" dirty="0" smtClean="0"/>
          </a:p>
          <a:p>
            <a:endParaRPr lang="en-US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652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Let’s </a:t>
            </a:r>
            <a:r>
              <a:rPr lang="en-US" dirty="0" smtClean="0"/>
              <a:t>practice - extra track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Example 5</a:t>
            </a:r>
          </a:p>
          <a:p>
            <a:pPr algn="ctr"/>
            <a:r>
              <a:rPr lang="en-US" sz="4000" dirty="0" smtClean="0"/>
              <a:t>This would not fit into the 40 minutes track</a:t>
            </a:r>
            <a:endParaRPr lang="en-US" sz="4000" dirty="0" smtClean="0"/>
          </a:p>
          <a:p>
            <a:pPr algn="ctr"/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379864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2223686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file a.py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fr-FR" sz="2400" b="0" i="0" u="none" strike="noStrike" cap="none" normalizeH="0" baseline="0" dirty="0" smtClean="0">
              <a:ln>
                <a:noFill/>
              </a:ln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fr-FR" sz="2400" dirty="0" smtClean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 A: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altLang="fr-FR" sz="2400" dirty="0" smtClean="0">
                <a:solidFill>
                  <a:srgbClr val="A0A1A7"/>
                </a:solidFill>
                <a:latin typeface="Consolas" panose="020B0609020204030204" pitchFamily="49" charset="0"/>
              </a:rPr>
              <a:t># ...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3960000"/>
            <a:ext cx="290335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file b.py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A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 B(A):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pass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0" y="3990026"/>
            <a:ext cx="12192000" cy="274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185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5112297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file a.py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fr-FR" sz="24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class A: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use_some_b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pass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3960000"/>
            <a:ext cx="290335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# file b.py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from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a import A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class B(A):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pass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0" y="3960000"/>
            <a:ext cx="12192000" cy="274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403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Syntax</a:t>
            </a:r>
            <a:r>
              <a:rPr lang="fr-FR" dirty="0" smtClean="0"/>
              <a:t> for type annotation</a:t>
            </a:r>
            <a:endParaRPr lang="fr-FR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1444734"/>
            <a:ext cx="1194435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a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my_func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(a 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, b 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= "") -&gt;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bool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...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a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class A: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my_method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(self, a 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, b 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altLang="fr-F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smtClean="0">
                <a:latin typeface="Consolas" panose="020B0609020204030204" pitchFamily="49" charset="0"/>
              </a:rPr>
              <a:t>= 0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) -&gt; None: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...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7312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allAtOnce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3960000"/>
            <a:ext cx="290335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# file b.py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from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a import A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class B(A):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pass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0" y="3960000"/>
            <a:ext cx="12192000" cy="274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9728"/>
            <a:ext cx="6981398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file a.py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2400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class A: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use_some_b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(self, b: 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-&gt; None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pass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500000" y="2988000"/>
            <a:ext cx="7560000" cy="37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mypy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--strict a.py b.py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a.py:6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: error: Name 'B' is not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defined</a:t>
            </a:r>
          </a:p>
          <a:p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11" name="Connecteur droit 10"/>
          <p:cNvCxnSpPr/>
          <p:nvPr/>
        </p:nvCxnSpPr>
        <p:spPr>
          <a:xfrm>
            <a:off x="4773156" y="2677657"/>
            <a:ext cx="231981" cy="13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40938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build="p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3960000"/>
            <a:ext cx="290335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file b.py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from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a import A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class B(A):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pass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0" y="3960000"/>
            <a:ext cx="12192000" cy="274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9728"/>
            <a:ext cx="6981398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file a.py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b import B </a:t>
            </a:r>
            <a:endParaRPr kumimoji="0" lang="fr-FR" altLang="fr-FR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2400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class A: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use_some_b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(self, b: B) -&gt; None: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pass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4" name="Bulle ronde 23"/>
          <p:cNvSpPr/>
          <p:nvPr/>
        </p:nvSpPr>
        <p:spPr>
          <a:xfrm>
            <a:off x="7490297" y="107005"/>
            <a:ext cx="2772383" cy="1047158"/>
          </a:xfrm>
          <a:prstGeom prst="wedgeEllipseCallout">
            <a:avLst>
              <a:gd name="adj1" fmla="val -56505"/>
              <a:gd name="adj2" fmla="val 8177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Ouch, import cycle !</a:t>
            </a:r>
            <a:endParaRPr lang="fr-FR" sz="2400" b="1" dirty="0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500000" y="2988000"/>
            <a:ext cx="7560000" cy="37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mypy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--strict a.py b.py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</a:p>
          <a:p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$ python a.py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File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"b.py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", line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2,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in &lt;module&gt;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from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a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import A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File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"a.py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", line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2,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in &lt;module&gt;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from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b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import B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File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"b.py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", line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2,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in &lt;module&gt;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from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a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import A</a:t>
            </a:r>
          </a:p>
          <a:p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ImportError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: cannot import name 'A' from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'a'</a:t>
            </a:r>
            <a:endParaRPr lang="fr-FR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pSp>
        <p:nvGrpSpPr>
          <p:cNvPr id="27" name="Groupe 26"/>
          <p:cNvGrpSpPr/>
          <p:nvPr/>
        </p:nvGrpSpPr>
        <p:grpSpPr>
          <a:xfrm>
            <a:off x="2752344" y="612648"/>
            <a:ext cx="4526280" cy="3915058"/>
            <a:chOff x="2752344" y="612648"/>
            <a:chExt cx="4526280" cy="3915058"/>
          </a:xfrm>
        </p:grpSpPr>
        <p:cxnSp>
          <p:nvCxnSpPr>
            <p:cNvPr id="14" name="Connecteur droit avec flèche 13"/>
            <p:cNvCxnSpPr/>
            <p:nvPr/>
          </p:nvCxnSpPr>
          <p:spPr>
            <a:xfrm flipH="1">
              <a:off x="2752344" y="612648"/>
              <a:ext cx="4526280" cy="9144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/>
            <p:cNvCxnSpPr/>
            <p:nvPr/>
          </p:nvCxnSpPr>
          <p:spPr>
            <a:xfrm flipH="1">
              <a:off x="2752344" y="4518562"/>
              <a:ext cx="4526280" cy="9144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/>
            <p:nvPr/>
          </p:nvCxnSpPr>
          <p:spPr>
            <a:xfrm flipV="1">
              <a:off x="7278624" y="612648"/>
              <a:ext cx="0" cy="3915058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Connecteur droit 12"/>
          <p:cNvCxnSpPr/>
          <p:nvPr/>
        </p:nvCxnSpPr>
        <p:spPr>
          <a:xfrm flipV="1">
            <a:off x="101630" y="4777273"/>
            <a:ext cx="2501611" cy="2154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7" name="Connecteur droit 16"/>
          <p:cNvCxnSpPr/>
          <p:nvPr/>
        </p:nvCxnSpPr>
        <p:spPr>
          <a:xfrm flipV="1">
            <a:off x="101630" y="811763"/>
            <a:ext cx="2566925" cy="1532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73275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allAtOnce"/>
      <p:bldP spid="24" grpId="0" animBg="1"/>
      <p:bldP spid="25" grpId="0" uiExpand="1" build="allAtOnce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3960000"/>
            <a:ext cx="290335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file b.py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from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a import A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class B(A):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pass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0" y="3960000"/>
            <a:ext cx="12192000" cy="274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7321235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file a.py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we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do</a:t>
            </a:r>
            <a:r>
              <a:rPr kumimoji="0" lang="fr-FR" altLang="fr-FR" sz="2400" b="0" i="0" u="none" strike="noStrike" cap="none" normalizeH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not import B and use </a:t>
            </a:r>
            <a:r>
              <a:rPr kumimoji="0" lang="fr-FR" altLang="fr-FR" sz="2400" b="0" i="0" u="none" strike="noStrike" cap="none" normalizeH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quotes</a:t>
            </a:r>
            <a:r>
              <a:rPr kumimoji="0" lang="fr-FR" altLang="fr-FR" sz="2400" b="0" i="0" u="none" strike="noStrike" cap="none" normalizeH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 smtClean="0">
                <a:solidFill>
                  <a:srgbClr val="A0A1A7"/>
                </a:solidFill>
                <a:latin typeface="Consolas" panose="020B0609020204030204" pitchFamily="49" charset="0"/>
              </a:rPr>
              <a:t># </a:t>
            </a:r>
            <a:r>
              <a:rPr kumimoji="0" lang="fr-FR" altLang="fr-FR" sz="2400" b="0" i="0" u="none" strike="noStrike" cap="none" normalizeH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like</a:t>
            </a:r>
            <a:r>
              <a:rPr kumimoji="0" lang="fr-FR" altLang="fr-FR" sz="2400" b="0" i="0" u="none" strike="noStrike" cap="none" normalizeH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in </a:t>
            </a:r>
            <a:r>
              <a:rPr kumimoji="0" lang="fr-FR" altLang="fr-FR" sz="2400" b="0" i="0" u="none" strike="noStrike" cap="none" normalizeH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kumimoji="0" lang="fr-FR" altLang="fr-FR" sz="2400" b="0" i="0" u="none" strike="noStrike" cap="none" normalizeH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references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rgbClr val="A626A4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24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class A: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use_some_b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(self, b: 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-&gt; None: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pass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82800" y="3960000"/>
            <a:ext cx="7609200" cy="267765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$ python a.py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mypy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--strict a.py b.py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a.py:6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: error: Name 'B' is not defined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4773156" y="2677657"/>
            <a:ext cx="510044" cy="204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423705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  <p:bldP spid="6" grpId="0" uiExpand="1" build="allAtOnce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7321235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file a.py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typing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import TYPE_CHECKING </a:t>
            </a:r>
            <a:endParaRPr kumimoji="0" lang="fr-FR" altLang="fr-FR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if TYPE_CHECKING: </a:t>
            </a:r>
            <a:endParaRPr kumimoji="0" lang="fr-FR" altLang="fr-FR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b import B </a:t>
            </a:r>
            <a:endParaRPr kumimoji="0" lang="fr-FR" altLang="fr-FR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class A: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use_some_b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(self, b: 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-&gt; None: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pass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3" name="Connecteur droit 2"/>
          <p:cNvCxnSpPr/>
          <p:nvPr/>
        </p:nvCxnSpPr>
        <p:spPr>
          <a:xfrm>
            <a:off x="0" y="3960000"/>
            <a:ext cx="12192000" cy="274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3960000"/>
            <a:ext cx="290335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file b.py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from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a import A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class B(A):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pass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82800" y="3960000"/>
            <a:ext cx="7609200" cy="156966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$ python a.py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mypy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--strict a.py b.py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endParaRPr lang="fr-FR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5741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allAtOnce"/>
      <p:bldP spid="5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166843"/>
            <a:ext cx="8340745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Variables 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only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python 3.6 and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later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 smtClean="0">
                <a:solidFill>
                  <a:srgbClr val="383A42"/>
                </a:solidFill>
                <a:latin typeface="Consolas" panose="020B0609020204030204" pitchFamily="49" charset="0"/>
              </a:rPr>
              <a:t>a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= 0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 smtClean="0">
                <a:solidFill>
                  <a:srgbClr val="383A42"/>
                </a:solidFill>
                <a:latin typeface="Consolas" panose="020B0609020204030204" pitchFamily="49" charset="0"/>
              </a:rPr>
              <a:t>b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class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MyClass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c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type of the instance variable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 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only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python 3.6 and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later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__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init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__(self) -&gt; None: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self.c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= 33.17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self.d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= "I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am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a string"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Syntax</a:t>
            </a:r>
            <a:r>
              <a:rPr lang="fr-FR" dirty="0"/>
              <a:t> for type </a:t>
            </a:r>
            <a:r>
              <a:rPr lang="fr-FR" dirty="0" smtClean="0"/>
              <a:t>annotation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4838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Available types for annotations</a:t>
            </a:r>
            <a:endParaRPr lang="fr-F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93107"/>
            <a:ext cx="10379765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fr-FR" altLang="fr-FR" sz="2400" b="0" i="1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defines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general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content type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my_list_int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List[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= [1,2,3]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fr-FR" altLang="fr-FR" sz="2400" dirty="0" smtClean="0">
                <a:solidFill>
                  <a:srgbClr val="A0A1A7"/>
                </a:solidFill>
                <a:latin typeface="Consolas" panose="020B0609020204030204" pitchFamily="49" charset="0"/>
              </a:rPr>
              <a:t>multiple types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content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requires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1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Union</a:t>
            </a:r>
            <a:r>
              <a:rPr kumimoji="0" lang="fr-FR" altLang="fr-FR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my_multi</a:t>
            </a:r>
            <a:r>
              <a:rPr kumimoji="0" lang="en-US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_type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List[ Union[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] ]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= [</a:t>
            </a:r>
            <a:r>
              <a:rPr kumimoji="0" lang="fr-FR" altLang="fr-FR" sz="2400" b="0" i="0" u="none" strike="noStrike" cap="none" normalizeH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True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, 33 </a:t>
            </a:r>
            <a:r>
              <a:rPr lang="fr-FR" altLang="fr-FR" sz="2400" dirty="0" smtClean="0">
                <a:latin typeface="Consolas" panose="020B0609020204030204" pitchFamily="49" charset="0"/>
              </a:rPr>
              <a:t>]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fr-FR" sz="2400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# </a:t>
            </a:r>
            <a:r>
              <a:rPr lang="fr-FR" altLang="fr-FR" sz="2400" i="1" dirty="0" err="1">
                <a:solidFill>
                  <a:srgbClr val="A0A1A7"/>
                </a:solidFill>
                <a:latin typeface="Consolas" panose="020B0609020204030204" pitchFamily="49" charset="0"/>
              </a:rPr>
              <a:t>Tuple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>
                <a:solidFill>
                  <a:srgbClr val="A0A1A7"/>
                </a:solidFill>
                <a:latin typeface="Consolas" panose="020B0609020204030204" pitchFamily="49" charset="0"/>
              </a:rPr>
              <a:t>usually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>
                <a:solidFill>
                  <a:srgbClr val="A0A1A7"/>
                </a:solidFill>
                <a:latin typeface="Consolas" panose="020B0609020204030204" pitchFamily="49" charset="0"/>
              </a:rPr>
              <a:t>define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>
                <a:solidFill>
                  <a:srgbClr val="A0A1A7"/>
                </a:solidFill>
                <a:latin typeface="Consolas" panose="020B0609020204030204" pitchFamily="49" charset="0"/>
              </a:rPr>
              <a:t>precisely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 all </a:t>
            </a:r>
            <a:r>
              <a:rPr lang="fr-FR" altLang="fr-FR" sz="2400" dirty="0" err="1">
                <a:solidFill>
                  <a:srgbClr val="A0A1A7"/>
                </a:solidFill>
                <a:latin typeface="Consolas" panose="020B0609020204030204" pitchFamily="49" charset="0"/>
              </a:rPr>
              <a:t>their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>
                <a:solidFill>
                  <a:srgbClr val="A0A1A7"/>
                </a:solidFill>
                <a:latin typeface="Consolas" panose="020B0609020204030204" pitchFamily="49" charset="0"/>
              </a:rPr>
              <a:t>members</a:t>
            </a:r>
            <a:r>
              <a:rPr lang="fr-FR" altLang="fr-FR" sz="2400" dirty="0">
                <a:latin typeface="Consolas" panose="020B0609020204030204" pitchFamily="49" charset="0"/>
              </a:rPr>
              <a:t> </a:t>
            </a:r>
            <a:endParaRPr lang="fr-FR" altLang="fr-FR" sz="2400" dirty="0"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 err="1">
                <a:solidFill>
                  <a:srgbClr val="383A42"/>
                </a:solidFill>
                <a:latin typeface="Consolas" panose="020B0609020204030204" pitchFamily="49" charset="0"/>
              </a:rPr>
              <a:t>my_tuple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: </a:t>
            </a:r>
            <a:r>
              <a:rPr lang="fr-FR" altLang="fr-FR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Tuple</a:t>
            </a:r>
            <a:r>
              <a:rPr lang="fr-FR" altLang="fr-F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fr-FR" altLang="fr-FR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fr-FR" altLang="fr-F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fr-FR" altLang="fr-FR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str</a:t>
            </a:r>
            <a:r>
              <a:rPr lang="fr-FR" altLang="fr-F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fr-FR" altLang="fr-FR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float</a:t>
            </a:r>
            <a:r>
              <a:rPr lang="fr-FR" altLang="fr-F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] </a:t>
            </a:r>
            <a:r>
              <a:rPr lang="fr-FR" altLang="fr-FR" sz="2400" dirty="0">
                <a:latin typeface="Consolas" panose="020B0609020204030204" pitchFamily="49" charset="0"/>
              </a:rPr>
              <a:t>= (1, "abc", 3.14) </a:t>
            </a:r>
            <a:endParaRPr lang="fr-FR" altLang="fr-FR" sz="2400" dirty="0"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2400" dirty="0">
                <a:latin typeface="Consolas" panose="020B0609020204030204" pitchFamily="49" charset="0"/>
              </a:rPr>
              <a:t> </a:t>
            </a:r>
            <a:endParaRPr lang="fr-FR" altLang="fr-FR" sz="2400" dirty="0"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# </a:t>
            </a:r>
            <a:r>
              <a:rPr lang="fr-FR" altLang="fr-FR" sz="2400" i="1" dirty="0" err="1" smtClean="0">
                <a:solidFill>
                  <a:srgbClr val="A0A1A7"/>
                </a:solidFill>
                <a:latin typeface="Consolas" panose="020B0609020204030204" pitchFamily="49" charset="0"/>
              </a:rPr>
              <a:t>Tuple</a:t>
            </a:r>
            <a:r>
              <a:rPr lang="fr-FR" altLang="fr-FR" sz="2400" dirty="0" smtClean="0">
                <a:solidFill>
                  <a:srgbClr val="A0A1A7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 smtClean="0">
                <a:solidFill>
                  <a:srgbClr val="A0A1A7"/>
                </a:solidFill>
                <a:latin typeface="Consolas" panose="020B0609020204030204" pitchFamily="49" charset="0"/>
              </a:rPr>
              <a:t>can</a:t>
            </a:r>
            <a:r>
              <a:rPr lang="fr-FR" altLang="fr-FR" sz="2400" dirty="0" smtClean="0">
                <a:solidFill>
                  <a:srgbClr val="A0A1A7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 smtClean="0">
                <a:solidFill>
                  <a:srgbClr val="A0A1A7"/>
                </a:solidFill>
                <a:latin typeface="Consolas" panose="020B0609020204030204" pitchFamily="49" charset="0"/>
              </a:rPr>
              <a:t>also</a:t>
            </a:r>
            <a:r>
              <a:rPr lang="fr-FR" altLang="fr-FR" sz="2400" dirty="0" smtClean="0">
                <a:solidFill>
                  <a:srgbClr val="A0A1A7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 smtClean="0">
                <a:solidFill>
                  <a:srgbClr val="A0A1A7"/>
                </a:solidFill>
                <a:latin typeface="Consolas" panose="020B0609020204030204" pitchFamily="49" charset="0"/>
              </a:rPr>
              <a:t>declare</a:t>
            </a:r>
            <a:r>
              <a:rPr lang="fr-FR" altLang="fr-FR" sz="2400" dirty="0" smtClean="0">
                <a:solidFill>
                  <a:srgbClr val="A0A1A7"/>
                </a:solidFill>
                <a:latin typeface="Consolas" panose="020B0609020204030204" pitchFamily="49" charset="0"/>
              </a:rPr>
              <a:t> a </a:t>
            </a:r>
            <a:r>
              <a:rPr lang="fr-FR" altLang="fr-FR" sz="2400" dirty="0" err="1" smtClean="0">
                <a:solidFill>
                  <a:srgbClr val="A0A1A7"/>
                </a:solidFill>
                <a:latin typeface="Consolas" panose="020B0609020204030204" pitchFamily="49" charset="0"/>
              </a:rPr>
              <a:t>general</a:t>
            </a:r>
            <a:r>
              <a:rPr lang="fr-FR" altLang="fr-FR" sz="2400" dirty="0" smtClean="0">
                <a:solidFill>
                  <a:srgbClr val="A0A1A7"/>
                </a:solidFill>
                <a:latin typeface="Consolas" panose="020B0609020204030204" pitchFamily="49" charset="0"/>
              </a:rPr>
              <a:t> content type</a:t>
            </a:r>
            <a:r>
              <a:rPr lang="fr-FR" altLang="fr-FR" sz="2400" dirty="0" smtClean="0">
                <a:latin typeface="Consolas" panose="020B0609020204030204" pitchFamily="49" charset="0"/>
              </a:rPr>
              <a:t> </a:t>
            </a:r>
            <a:endParaRPr lang="fr-FR" altLang="fr-FR" sz="2400" dirty="0"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 err="1">
                <a:solidFill>
                  <a:srgbClr val="383A42"/>
                </a:solidFill>
                <a:latin typeface="Consolas" panose="020B0609020204030204" pitchFamily="49" charset="0"/>
              </a:rPr>
              <a:t>my_float_tuple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: </a:t>
            </a:r>
            <a:r>
              <a:rPr lang="fr-FR" altLang="fr-FR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Tuple</a:t>
            </a:r>
            <a:r>
              <a:rPr lang="fr-FR" altLang="fr-F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fr-FR" altLang="fr-FR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float</a:t>
            </a:r>
            <a:r>
              <a:rPr lang="fr-FR" altLang="fr-F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, ...] </a:t>
            </a:r>
            <a:r>
              <a:rPr lang="fr-FR" altLang="fr-FR" sz="2400" dirty="0">
                <a:latin typeface="Consolas" panose="020B0609020204030204" pitchFamily="49" charset="0"/>
              </a:rPr>
              <a:t>= (11.14, 20.18, 0.1) </a:t>
            </a:r>
            <a:endParaRPr lang="fr-FR" altLang="fr-FR" sz="2400" dirty="0"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352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Available types for annotations</a:t>
            </a:r>
            <a:endParaRPr lang="fr-FR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114134"/>
            <a:ext cx="766107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fr-FR" altLang="fr-FR" sz="2400" b="0" i="1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defines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keys and</a:t>
            </a:r>
            <a:r>
              <a:rPr kumimoji="0" lang="fr-FR" altLang="fr-FR" sz="2400" b="0" i="0" u="none" strike="noStrike" cap="none" normalizeH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content type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my_dict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= { </a:t>
            </a:r>
            <a:r>
              <a:rPr lang="fr-FR" altLang="fr-FR" sz="2400" dirty="0" smtClean="0">
                <a:latin typeface="Consolas" panose="020B0609020204030204" pitchFamily="49" charset="0"/>
              </a:rPr>
              <a:t>"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33</a:t>
            </a:r>
            <a:r>
              <a:rPr lang="fr-FR" altLang="fr-FR" sz="2400" dirty="0" smtClean="0">
                <a:latin typeface="Consolas" panose="020B0609020204030204" pitchFamily="49" charset="0"/>
              </a:rPr>
              <a:t>"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17 }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fr-FR" altLang="fr-FR" sz="2400" dirty="0" smtClean="0">
                <a:solidFill>
                  <a:srgbClr val="A0A1A7"/>
                </a:solidFill>
                <a:latin typeface="Consolas" panose="020B0609020204030204" pitchFamily="49" charset="0"/>
              </a:rPr>
              <a:t>Containers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may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be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combined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school_coords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Tuple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] ] </a:t>
            </a:r>
            <a:endParaRPr kumimoji="0" lang="fr-FR" altLang="fr-FR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school_coords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fr-FR" altLang="fr-FR" sz="2400" dirty="0" smtClean="0">
                <a:solidFill>
                  <a:srgbClr val="50A14F"/>
                </a:solidFill>
                <a:latin typeface="Consolas" panose="020B0609020204030204" pitchFamily="49" charset="0"/>
              </a:rPr>
              <a:t>"</a:t>
            </a:r>
            <a:r>
              <a:rPr lang="fr-FR" altLang="fr-FR" sz="2400" dirty="0" err="1">
                <a:solidFill>
                  <a:srgbClr val="50A14F"/>
                </a:solidFill>
                <a:latin typeface="Consolas" panose="020B0609020204030204" pitchFamily="49" charset="0"/>
              </a:rPr>
              <a:t>Epita</a:t>
            </a:r>
            <a:r>
              <a:rPr lang="fr-FR" altLang="fr-FR" sz="2400" dirty="0" smtClean="0">
                <a:solidFill>
                  <a:srgbClr val="50A14F"/>
                </a:solidFill>
                <a:latin typeface="Consolas" panose="020B0609020204030204" pitchFamily="49" charset="0"/>
              </a:rPr>
              <a:t>"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 (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)}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21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154426"/>
            <a:ext cx="885050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fr-FR" altLang="fr-FR" sz="2400" b="0" i="1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valid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type annotation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f(a</a:t>
            </a: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) -&gt;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...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fr-FR" altLang="fr-FR" sz="2400" b="0" i="1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always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used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in a </a:t>
            </a:r>
            <a:r>
              <a:rPr kumimoji="0" lang="fr-FR" altLang="fr-FR" sz="2400" b="0" i="1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Union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f(a: 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Union[None,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) -&gt;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...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fr-FR" altLang="fr-FR" sz="2400" b="0" i="1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Union[None, </a:t>
            </a:r>
            <a:r>
              <a:rPr kumimoji="0" lang="fr-FR" altLang="fr-FR" sz="2400" b="0" i="1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0" i="1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may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be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spelled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as </a:t>
            </a:r>
            <a:r>
              <a:rPr kumimoji="0" lang="fr-FR" altLang="fr-FR" sz="2400" b="0" i="1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f(a: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= None) -&gt;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...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Available types for annotations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7278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11995</TotalTime>
  <Words>1666</Words>
  <Application>Microsoft Office PowerPoint</Application>
  <PresentationFormat>Grand écran</PresentationFormat>
  <Paragraphs>612</Paragraphs>
  <Slides>53</Slides>
  <Notes>25</Notes>
  <HiddenSlides>2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53</vt:i4>
      </vt:variant>
    </vt:vector>
  </HeadingPairs>
  <TitlesOfParts>
    <vt:vector size="59" baseType="lpstr">
      <vt:lpstr>Arial Unicode MS</vt:lpstr>
      <vt:lpstr>Arial</vt:lpstr>
      <vt:lpstr>Calibri</vt:lpstr>
      <vt:lpstr>Calibri Light</vt:lpstr>
      <vt:lpstr>Consolas</vt:lpstr>
      <vt:lpstr>Thème Office</vt:lpstr>
      <vt:lpstr>Using Type Annotations in Python</vt:lpstr>
      <vt:lpstr>Python code can be obscure</vt:lpstr>
      <vt:lpstr>Theory of Type Annotations</vt:lpstr>
      <vt:lpstr>Very brief history of type annotations</vt:lpstr>
      <vt:lpstr>Syntax for type annotation</vt:lpstr>
      <vt:lpstr>Syntax for type annotation</vt:lpstr>
      <vt:lpstr>Available types for annotations</vt:lpstr>
      <vt:lpstr>Available types for annotations</vt:lpstr>
      <vt:lpstr>Available types for annotations</vt:lpstr>
      <vt:lpstr>And there is more…</vt:lpstr>
      <vt:lpstr>How does Python handle type annotations ?</vt:lpstr>
      <vt:lpstr>Type Annotations verification tools</vt:lpstr>
      <vt:lpstr>How to get started with annotations</vt:lpstr>
      <vt:lpstr>Proceed one module at a time</vt:lpstr>
      <vt:lpstr>Where to add type annotation</vt:lpstr>
      <vt:lpstr>Where to add type annotations</vt:lpstr>
      <vt:lpstr>Let’s practice</vt:lpstr>
      <vt:lpstr>Présentation PowerPoint</vt:lpstr>
      <vt:lpstr>Présentation PowerPoint</vt:lpstr>
      <vt:lpstr>Présentation PowerPoint</vt:lpstr>
      <vt:lpstr>Let’s practice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Let’s practice</vt:lpstr>
      <vt:lpstr>Présentation PowerPoint</vt:lpstr>
      <vt:lpstr>Présentation PowerPoint</vt:lpstr>
      <vt:lpstr>Présentation PowerPoint</vt:lpstr>
      <vt:lpstr>Présentation PowerPoint</vt:lpstr>
      <vt:lpstr>Let’s practice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Let’s practice</vt:lpstr>
      <vt:lpstr>Let the monkey find the types for you</vt:lpstr>
      <vt:lpstr>Conclusion</vt:lpstr>
      <vt:lpstr>Conclusion</vt:lpstr>
      <vt:lpstr>Philippe Fremy / IDEMIA in Bordeaux (IDEMIA is recruiting)  philippe.fremy@idemia.com  Slides are online at PyParis website and at: https://github.com/bluebird75/whoiam </vt:lpstr>
      <vt:lpstr>Time for questions</vt:lpstr>
      <vt:lpstr>Resources</vt:lpstr>
      <vt:lpstr>Let’s practice - extra track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Type Annotations in Python</dc:title>
  <dc:creator>Philippe Fremy</dc:creator>
  <cp:lastModifiedBy>Philippe Fremy</cp:lastModifiedBy>
  <cp:revision>144</cp:revision>
  <dcterms:created xsi:type="dcterms:W3CDTF">2018-11-03T10:36:01Z</dcterms:created>
  <dcterms:modified xsi:type="dcterms:W3CDTF">2018-11-15T07:28:25Z</dcterms:modified>
</cp:coreProperties>
</file>