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584"/>
    <p:restoredTop sz="94678"/>
  </p:normalViewPr>
  <p:slideViewPr>
    <p:cSldViewPr snapToGrid="0">
      <p:cViewPr varScale="1">
        <p:scale>
          <a:sx n="147" d="100"/>
          <a:sy n="147" d="100"/>
        </p:scale>
        <p:origin x="216" y="10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66adb5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66adb5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c54f8e9f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c54f8e9f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c54f8e9f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c54f8e9f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c54f8e9f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c54f8e9f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d69de16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d69de16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c54f8e9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c54f8e9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c3593fd5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c3593fd5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c3593fd5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c3593fd5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c54f8e9f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c54f8e9f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d69de168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d69de168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69de168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69de168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54f8e9fc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54f8e9fc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d69de168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d69de168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69de168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69de168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d69de168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d69de168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d69de168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d69de168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d69de168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d69de168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d69de168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d69de168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d69de168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d69de168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d69de168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d69de168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d69de168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d69de168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e16782d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e16782d0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a1cf96cc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a1cf96cc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e16782d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e16782d0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e16782d0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e16782d0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c54f8e9f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c54f8e9f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ce7ce53f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ce7ce53f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ce7ce53f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ce7ce53f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ce7ce53f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ce7ce53f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ce7ce53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ce7ce53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ce7ce53f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ce7ce53f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ce7ce53f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ce7ce53f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ce7ce53f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ce7ce53f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1cf96c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a1cf96c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d69de168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d69de168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d69de168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d69de168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d69de168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d69de168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d69de168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d69de168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e16782d0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e16782d0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e16782d0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e16782d0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e16782d0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e16782d0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e16782d0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e16782d0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d69de168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d69de168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d69de168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d69de168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c3593fd5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c3593fd5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d69de168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d69de168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54f8e9f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54f8e9f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54f8e9f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54f8e9f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c54f8e9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c54f8e9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c54f8e9f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c54f8e9f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GpJBdUCeEHbOW4QDsoNIS6D0-cZIcPMc/view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inferring the infection pathway of influenza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can we speed up this recognition process?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00" y="2426800"/>
            <a:ext cx="2316849" cy="22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800" y="2426800"/>
            <a:ext cx="2219950" cy="22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r="40525"/>
          <a:stretch/>
        </p:blipFill>
        <p:spPr>
          <a:xfrm flipH="1">
            <a:off x="5790500" y="2426800"/>
            <a:ext cx="1070500" cy="22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5014500" y="1919225"/>
            <a:ext cx="1846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cell </a:t>
            </a:r>
            <a:r>
              <a:rPr lang="zh-CN" b="1"/>
              <a:t>recognize</a:t>
            </a:r>
            <a:r>
              <a:rPr lang="zh-CN"/>
              <a:t> virus as invader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07411" y="1998183"/>
            <a:ext cx="13101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host cell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119925" y="1997275"/>
            <a:ext cx="1530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virus </a:t>
            </a:r>
            <a:r>
              <a:rPr lang="zh-CN" b="1"/>
              <a:t>invades</a:t>
            </a:r>
            <a:endParaRPr b="1"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5">
            <a:alphaModFix/>
          </a:blip>
          <a:srcRect l="59986" r="3"/>
          <a:stretch/>
        </p:blipFill>
        <p:spPr>
          <a:xfrm flipH="1">
            <a:off x="5014495" y="2426800"/>
            <a:ext cx="738825" cy="22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0472" y="3821722"/>
            <a:ext cx="1846501" cy="85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0475" y="2093236"/>
            <a:ext cx="1846501" cy="1463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>
            <a:stCxn id="145" idx="2"/>
            <a:endCxn id="144" idx="0"/>
          </p:cNvCxnSpPr>
          <p:nvPr/>
        </p:nvCxnSpPr>
        <p:spPr>
          <a:xfrm>
            <a:off x="7923725" y="3556501"/>
            <a:ext cx="0" cy="26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2"/>
          <p:cNvSpPr txBox="1"/>
          <p:nvPr/>
        </p:nvSpPr>
        <p:spPr>
          <a:xfrm>
            <a:off x="7000475" y="1362650"/>
            <a:ext cx="18465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make custom antibodies to track invading viruses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4344800" y="1093763"/>
            <a:ext cx="824400" cy="12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FF0000"/>
                </a:solidFill>
              </a:rPr>
              <a:t>?</a:t>
            </a:r>
            <a:endParaRPr sz="7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we show our bodies </a:t>
            </a:r>
            <a:r>
              <a:rPr lang="zh-CN" b="1"/>
              <a:t>vaccines: a non-functional version of the virus</a:t>
            </a:r>
            <a:r>
              <a:rPr lang="zh-CN"/>
              <a:t> before we are invaded, so that our bodies can make lots of antibodies in advance!</a:t>
            </a:r>
            <a:endParaRPr b="1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625" y="2483475"/>
            <a:ext cx="14859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800" y="2483475"/>
            <a:ext cx="14859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975" y="2483475"/>
            <a:ext cx="14859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459750" y="2944225"/>
            <a:ext cx="14307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which virus will survive till next year?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we show our bodies </a:t>
            </a:r>
            <a:r>
              <a:rPr lang="zh-CN" b="1"/>
              <a:t>vaccines: a non-functional version of the virus</a:t>
            </a:r>
            <a:r>
              <a:rPr lang="zh-CN"/>
              <a:t> before we are invaded, so that our bodies can make lots of antibodies in advance!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625" y="2483475"/>
            <a:ext cx="14859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2738950" y="2909350"/>
            <a:ext cx="405900" cy="370500"/>
          </a:xfrm>
          <a:prstGeom prst="rect">
            <a:avLst/>
          </a:prstGeom>
          <a:solidFill>
            <a:srgbClr val="65C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2575000" y="2825650"/>
            <a:ext cx="733800" cy="5379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2257175" y="2004675"/>
            <a:ext cx="14859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survivor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we show our bodies </a:t>
            </a:r>
            <a:r>
              <a:rPr lang="zh-CN" b="1"/>
              <a:t>vaccines: a non-functional version of the virus</a:t>
            </a:r>
            <a:r>
              <a:rPr lang="zh-CN"/>
              <a:t> before we are invaded, so that our bodies can make lots of antibodies in advance!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625" y="2483475"/>
            <a:ext cx="14859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2738950" y="2909350"/>
            <a:ext cx="405900" cy="370500"/>
          </a:xfrm>
          <a:prstGeom prst="rect">
            <a:avLst/>
          </a:prstGeom>
          <a:solidFill>
            <a:srgbClr val="65C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2575000" y="2825650"/>
            <a:ext cx="733800" cy="5379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2257175" y="2004675"/>
            <a:ext cx="14859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survivor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r="40525"/>
          <a:stretch/>
        </p:blipFill>
        <p:spPr>
          <a:xfrm flipH="1">
            <a:off x="5790500" y="2426800"/>
            <a:ext cx="1070500" cy="22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5014500" y="1919225"/>
            <a:ext cx="1846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cell </a:t>
            </a:r>
            <a:r>
              <a:rPr lang="zh-CN" b="1"/>
              <a:t>recognize</a:t>
            </a:r>
            <a:r>
              <a:rPr lang="zh-CN"/>
              <a:t> virus as invader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0472" y="3821722"/>
            <a:ext cx="1846501" cy="85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0475" y="2093236"/>
            <a:ext cx="1846501" cy="1463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5"/>
          <p:cNvCxnSpPr>
            <a:stCxn id="179" idx="2"/>
            <a:endCxn id="178" idx="0"/>
          </p:cNvCxnSpPr>
          <p:nvPr/>
        </p:nvCxnSpPr>
        <p:spPr>
          <a:xfrm>
            <a:off x="7923725" y="3556501"/>
            <a:ext cx="0" cy="26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 l="59986" r="3"/>
          <a:stretch/>
        </p:blipFill>
        <p:spPr>
          <a:xfrm flipH="1">
            <a:off x="5014495" y="2426800"/>
            <a:ext cx="738825" cy="22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4867325" y="2483475"/>
            <a:ext cx="2061000" cy="19371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 how does it actually look?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8" y="1143672"/>
            <a:ext cx="9158691" cy="342643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>
            <a:off x="3119933" y="1998172"/>
            <a:ext cx="5947200" cy="145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3256925" y="2879737"/>
            <a:ext cx="5810100" cy="129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599961" y="3745183"/>
            <a:ext cx="1310100" cy="372300"/>
          </a:xfrm>
          <a:prstGeom prst="rect">
            <a:avLst/>
          </a:prstGeom>
          <a:solidFill>
            <a:srgbClr val="BDE1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l="87471" t="58005" r="2937" b="16122"/>
          <a:stretch/>
        </p:blipFill>
        <p:spPr>
          <a:xfrm>
            <a:off x="3353673" y="1240646"/>
            <a:ext cx="878399" cy="88645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1427591" y="2715427"/>
            <a:ext cx="684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u="sng"/>
              <a:t>RNA</a:t>
            </a:r>
            <a:endParaRPr b="1" u="sng"/>
          </a:p>
        </p:txBody>
      </p:sp>
      <p:sp>
        <p:nvSpPr>
          <p:cNvPr id="194" name="Google Shape;194;p26"/>
          <p:cNvSpPr/>
          <p:nvPr/>
        </p:nvSpPr>
        <p:spPr>
          <a:xfrm>
            <a:off x="207411" y="1998183"/>
            <a:ext cx="1310100" cy="372300"/>
          </a:xfrm>
          <a:prstGeom prst="rect">
            <a:avLst/>
          </a:prstGeom>
          <a:solidFill>
            <a:srgbClr val="BDE1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Host Cell</a:t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3119925" y="1997275"/>
            <a:ext cx="1530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virus invades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so how does it actually look?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-178100" y="924525"/>
            <a:ext cx="9638700" cy="3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8" y="1143672"/>
            <a:ext cx="9158691" cy="342643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4694700" y="2884075"/>
            <a:ext cx="43725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5136375" y="2879725"/>
            <a:ext cx="3930600" cy="129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l="87471" t="58005" r="2937" b="16122"/>
          <a:stretch/>
        </p:blipFill>
        <p:spPr>
          <a:xfrm>
            <a:off x="3353673" y="1240646"/>
            <a:ext cx="878399" cy="88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1427591" y="2715427"/>
            <a:ext cx="684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u="sng"/>
              <a:t>RNA</a:t>
            </a:r>
            <a:endParaRPr b="1" u="sng"/>
          </a:p>
        </p:txBody>
      </p:sp>
      <p:sp>
        <p:nvSpPr>
          <p:cNvPr id="207" name="Google Shape;207;p27"/>
          <p:cNvSpPr/>
          <p:nvPr/>
        </p:nvSpPr>
        <p:spPr>
          <a:xfrm>
            <a:off x="6639525" y="2037450"/>
            <a:ext cx="2427600" cy="8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-178100" y="924525"/>
            <a:ext cx="9638700" cy="3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8" y="1143672"/>
            <a:ext cx="9158691" cy="342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l="87471" t="58005" r="2937" b="16122"/>
          <a:stretch/>
        </p:blipFill>
        <p:spPr>
          <a:xfrm>
            <a:off x="3353673" y="1240646"/>
            <a:ext cx="878399" cy="88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1427591" y="2715427"/>
            <a:ext cx="684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u="sng"/>
              <a:t>RNA</a:t>
            </a:r>
            <a:endParaRPr b="1" u="sng"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 how does it actually look?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-178087" y="924588"/>
            <a:ext cx="9638700" cy="3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8" y="1143672"/>
            <a:ext cx="9158691" cy="342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l="87471" t="58005" r="2937" b="16122"/>
          <a:stretch/>
        </p:blipFill>
        <p:spPr>
          <a:xfrm>
            <a:off x="3353673" y="1240646"/>
            <a:ext cx="878399" cy="88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1427591" y="2715427"/>
            <a:ext cx="684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u="sng"/>
              <a:t>RNA</a:t>
            </a:r>
            <a:endParaRPr b="1" u="sng"/>
          </a:p>
        </p:txBody>
      </p:sp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 how does it actually look?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975" y="1421200"/>
            <a:ext cx="3486875" cy="297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can AI help us fight against the flu?</a:t>
            </a: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b="1"/>
              <a:t>infer the past</a:t>
            </a:r>
            <a:r>
              <a:rPr lang="zh-CN"/>
              <a:t>: infer ancestral virus strains (ancestors of modern day flu virus) so that we can understand how the flu is spreading, and visualize where the flu will go next</a:t>
            </a:r>
            <a:endParaRPr/>
          </a:p>
          <a:p>
            <a:pPr marL="457200" lvl="0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CN" b="1"/>
              <a:t>infer the future</a:t>
            </a:r>
            <a:r>
              <a:rPr lang="zh-CN"/>
              <a:t>: infer future virus strains so that we can develop vaccines to guard people against  the next flu season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Definitions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genetic sequence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“a genetic sequence is a </a:t>
            </a:r>
            <a:r>
              <a:rPr lang="zh-CN" b="1"/>
              <a:t>list of letters or nucleotides</a:t>
            </a:r>
            <a:r>
              <a:rPr lang="zh-CN"/>
              <a:t> on a strand of DNA (made up of ACGT) or RNA (ACGU) molecule”; it defines who we are… and who they are!</a:t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100" y="1961525"/>
            <a:ext cx="3486875" cy="2978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/>
          <p:nvPr/>
        </p:nvSpPr>
        <p:spPr>
          <a:xfrm>
            <a:off x="6580900" y="2895600"/>
            <a:ext cx="1219200" cy="121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6" name="Google Shape;246;p32"/>
          <p:cNvCxnSpPr/>
          <p:nvPr/>
        </p:nvCxnSpPr>
        <p:spPr>
          <a:xfrm rot="10800000">
            <a:off x="4544200" y="3297300"/>
            <a:ext cx="2036700" cy="207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2"/>
          <p:cNvSpPr txBox="1"/>
          <p:nvPr/>
        </p:nvSpPr>
        <p:spPr>
          <a:xfrm>
            <a:off x="311700" y="2950938"/>
            <a:ext cx="46620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CC0000"/>
                </a:solidFill>
              </a:rPr>
              <a:t>A</a:t>
            </a:r>
            <a:r>
              <a:rPr lang="zh-CN" sz="2400">
                <a:solidFill>
                  <a:srgbClr val="1155CC"/>
                </a:solidFill>
              </a:rPr>
              <a:t>C</a:t>
            </a:r>
            <a:r>
              <a:rPr lang="zh-CN" sz="2400">
                <a:solidFill>
                  <a:srgbClr val="F1C232"/>
                </a:solidFill>
              </a:rPr>
              <a:t>G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CC0000"/>
                </a:solidFill>
              </a:rPr>
              <a:t>AA</a:t>
            </a:r>
            <a:r>
              <a:rPr lang="zh-CN" sz="2400">
                <a:solidFill>
                  <a:srgbClr val="F1C232"/>
                </a:solidFill>
              </a:rPr>
              <a:t>G</a:t>
            </a:r>
            <a:r>
              <a:rPr lang="zh-CN" sz="2400">
                <a:solidFill>
                  <a:srgbClr val="6AA84F"/>
                </a:solidFill>
              </a:rPr>
              <a:t>UUUU</a:t>
            </a:r>
            <a:r>
              <a:rPr lang="zh-CN" sz="2400">
                <a:solidFill>
                  <a:srgbClr val="F1C232"/>
                </a:solidFill>
              </a:rPr>
              <a:t>G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CC0000"/>
                </a:solidFill>
              </a:rPr>
              <a:t>A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F1C232"/>
                </a:solidFill>
              </a:rPr>
              <a:t>G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1155CC"/>
                </a:solidFill>
              </a:rPr>
              <a:t> </a:t>
            </a:r>
            <a:r>
              <a:rPr lang="zh-CN" sz="2400"/>
              <a:t>…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genetic sequence</a:t>
            </a:r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“a genetic sequence is a </a:t>
            </a:r>
            <a:r>
              <a:rPr lang="zh-CN" b="1"/>
              <a:t>list of letters or nucleotides</a:t>
            </a:r>
            <a:r>
              <a:rPr lang="zh-CN"/>
              <a:t> on a strand of DNA (made up of ACGT) or RNA (ACGU) molecule”; it defines who we are… and who they are!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100" y="1961525"/>
            <a:ext cx="3486875" cy="297877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/>
          <p:nvPr/>
        </p:nvSpPr>
        <p:spPr>
          <a:xfrm>
            <a:off x="6580900" y="2895600"/>
            <a:ext cx="1219200" cy="121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311700" y="2950938"/>
            <a:ext cx="46620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CC0000"/>
                </a:solidFill>
              </a:rPr>
              <a:t>A</a:t>
            </a:r>
            <a:r>
              <a:rPr lang="zh-CN" sz="2400">
                <a:solidFill>
                  <a:srgbClr val="1155CC"/>
                </a:solidFill>
              </a:rPr>
              <a:t>C</a:t>
            </a:r>
            <a:r>
              <a:rPr lang="zh-CN" sz="2400">
                <a:solidFill>
                  <a:srgbClr val="F1C232"/>
                </a:solidFill>
              </a:rPr>
              <a:t>G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CC0000"/>
                </a:solidFill>
              </a:rPr>
              <a:t>AA</a:t>
            </a:r>
            <a:r>
              <a:rPr lang="zh-CN" sz="2400">
                <a:solidFill>
                  <a:srgbClr val="F1C232"/>
                </a:solidFill>
              </a:rPr>
              <a:t>G</a:t>
            </a:r>
            <a:r>
              <a:rPr lang="zh-CN" sz="2400">
                <a:solidFill>
                  <a:srgbClr val="6AA84F"/>
                </a:solidFill>
              </a:rPr>
              <a:t>UUUU</a:t>
            </a:r>
            <a:r>
              <a:rPr lang="zh-CN" sz="2400">
                <a:solidFill>
                  <a:srgbClr val="F1C232"/>
                </a:solidFill>
              </a:rPr>
              <a:t>G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CC0000"/>
                </a:solidFill>
              </a:rPr>
              <a:t>A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F1C232"/>
                </a:solidFill>
              </a:rPr>
              <a:t>G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1155CC"/>
                </a:solidFill>
              </a:rPr>
              <a:t> </a:t>
            </a:r>
            <a:r>
              <a:rPr lang="zh-CN" sz="2400"/>
              <a:t>…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CC0000"/>
                </a:solidFill>
              </a:rPr>
              <a:t>A</a:t>
            </a:r>
            <a:r>
              <a:rPr lang="zh-CN" sz="2400">
                <a:solidFill>
                  <a:srgbClr val="1155CC"/>
                </a:solidFill>
              </a:rPr>
              <a:t>C</a:t>
            </a:r>
            <a:r>
              <a:rPr lang="zh-CN" sz="2400">
                <a:solidFill>
                  <a:srgbClr val="F1C232"/>
                </a:solidFill>
              </a:rPr>
              <a:t>G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CC0000"/>
                </a:solidFill>
              </a:rPr>
              <a:t>A</a:t>
            </a:r>
            <a:r>
              <a:rPr lang="zh-CN" sz="2400">
                <a:solidFill>
                  <a:srgbClr val="F1C232"/>
                </a:solidFill>
              </a:rPr>
              <a:t>GG</a:t>
            </a:r>
            <a:r>
              <a:rPr lang="zh-CN" sz="2400">
                <a:solidFill>
                  <a:srgbClr val="6AA84F"/>
                </a:solidFill>
              </a:rPr>
              <a:t>UUUU</a:t>
            </a:r>
            <a:r>
              <a:rPr lang="zh-CN" sz="2400">
                <a:solidFill>
                  <a:srgbClr val="F1C232"/>
                </a:solidFill>
              </a:rPr>
              <a:t>G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CC0000"/>
                </a:solidFill>
              </a:rPr>
              <a:t>A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F1C232"/>
                </a:solidFill>
              </a:rPr>
              <a:t>G</a:t>
            </a:r>
            <a:r>
              <a:rPr lang="zh-CN" sz="2400">
                <a:solidFill>
                  <a:srgbClr val="6AA84F"/>
                </a:solidFill>
              </a:rPr>
              <a:t>U</a:t>
            </a:r>
            <a:r>
              <a:rPr lang="zh-CN" sz="2400">
                <a:solidFill>
                  <a:srgbClr val="1155CC"/>
                </a:solidFill>
              </a:rPr>
              <a:t> </a:t>
            </a:r>
            <a:r>
              <a:rPr lang="zh-CN" sz="2400">
                <a:solidFill>
                  <a:schemeClr val="dk1"/>
                </a:solidFill>
              </a:rPr>
              <a:t>…</a:t>
            </a:r>
            <a:endParaRPr sz="2400"/>
          </a:p>
        </p:txBody>
      </p:sp>
      <p:cxnSp>
        <p:nvCxnSpPr>
          <p:cNvPr id="257" name="Google Shape;257;p33"/>
          <p:cNvCxnSpPr/>
          <p:nvPr/>
        </p:nvCxnSpPr>
        <p:spPr>
          <a:xfrm rot="10800000">
            <a:off x="4544200" y="3297300"/>
            <a:ext cx="2036700" cy="207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33"/>
          <p:cNvSpPr/>
          <p:nvPr/>
        </p:nvSpPr>
        <p:spPr>
          <a:xfrm>
            <a:off x="1316175" y="3920900"/>
            <a:ext cx="1399200" cy="401700"/>
          </a:xfrm>
          <a:prstGeom prst="wedgeRectCallout">
            <a:avLst>
              <a:gd name="adj1" fmla="val -27226"/>
              <a:gd name="adj2" fmla="val -8450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evolution!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/>
          <p:nvPr/>
        </p:nvSpPr>
        <p:spPr>
          <a:xfrm>
            <a:off x="1870375" y="2618500"/>
            <a:ext cx="5417100" cy="2064300"/>
          </a:xfrm>
          <a:prstGeom prst="roundRect">
            <a:avLst>
              <a:gd name="adj" fmla="val 6039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phylogenetic tree</a:t>
            </a:r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“a phylogeny, phylogenetic tree, or evolutionary tree is </a:t>
            </a:r>
            <a:r>
              <a:rPr lang="zh-CN" b="1"/>
              <a:t>a branching diagram or "tree" showing the evolutionary relationships among various biological organisms</a:t>
            </a:r>
            <a:r>
              <a:rPr lang="zh-CN"/>
              <a:t> (i.e. different strains of influenza virus) based on similarities and differences in their physical or genetic characteristics (i.e. genetic sequences)”</a:t>
            </a:r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2111950" y="2726726"/>
            <a:ext cx="49339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/>
          <p:nvPr/>
        </p:nvSpPr>
        <p:spPr>
          <a:xfrm>
            <a:off x="1316175" y="3920900"/>
            <a:ext cx="1399200" cy="401700"/>
          </a:xfrm>
          <a:prstGeom prst="wedgeRectCallout">
            <a:avLst>
              <a:gd name="adj1" fmla="val 37136"/>
              <a:gd name="adj2" fmla="val -879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evolution!</a:t>
            </a:r>
            <a:endParaRPr sz="1800"/>
          </a:p>
        </p:txBody>
      </p:sp>
      <p:sp>
        <p:nvSpPr>
          <p:cNvPr id="268" name="Google Shape;268;p34"/>
          <p:cNvSpPr txBox="1"/>
          <p:nvPr/>
        </p:nvSpPr>
        <p:spPr>
          <a:xfrm>
            <a:off x="1870375" y="4703625"/>
            <a:ext cx="1898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Nunito"/>
                <a:ea typeface="Nunito"/>
                <a:cs typeface="Nunito"/>
                <a:sym typeface="Nunito"/>
              </a:rPr>
              <a:t>influenza virus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2111950" y="2726726"/>
            <a:ext cx="49339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clade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“a clade in a phylogenetic tree is a </a:t>
            </a:r>
            <a:r>
              <a:rPr lang="zh-CN" b="1"/>
              <a:t>group of organisms that consists of a common ancestor and all its descendants</a:t>
            </a:r>
            <a:r>
              <a:rPr lang="zh-CN"/>
              <a:t>, and represents a single branch on the phylogenetic tree”</a:t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1787275" y="3394350"/>
            <a:ext cx="1662600" cy="1302300"/>
          </a:xfrm>
          <a:prstGeom prst="roundRect">
            <a:avLst>
              <a:gd name="adj" fmla="val 6039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1787275" y="4703625"/>
            <a:ext cx="3006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Nunito"/>
                <a:ea typeface="Nunito"/>
                <a:cs typeface="Nunito"/>
                <a:sym typeface="Nunito"/>
              </a:rPr>
              <a:t>subtype of influenza virus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2111950" y="2726726"/>
            <a:ext cx="49339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strain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“a strain is a low-level taxonomic rank used at the intraspecific level (within a species)”</a:t>
            </a: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1967350" y="4308750"/>
            <a:ext cx="471000" cy="415800"/>
          </a:xfrm>
          <a:prstGeom prst="roundRect">
            <a:avLst>
              <a:gd name="adj" fmla="val 6039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1967350" y="4703625"/>
            <a:ext cx="4073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Nunito"/>
                <a:ea typeface="Nunito"/>
                <a:cs typeface="Nunito"/>
                <a:sym typeface="Nunito"/>
              </a:rPr>
              <a:t>a strain of influenza virus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let’s make our phylogeny!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 make our phylogeny, we use the sequences of our influenza virus strains and a couple of methods</a:t>
            </a:r>
            <a:endParaRPr sz="1800"/>
          </a:p>
        </p:txBody>
      </p:sp>
      <p:sp>
        <p:nvSpPr>
          <p:cNvPr id="297" name="Google Shape;29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data:</a:t>
            </a: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zh-CN" sz="1600" b="1"/>
              <a:t>FASTA.fa</a:t>
            </a:r>
            <a:r>
              <a:rPr lang="zh-CN" sz="1600"/>
              <a:t>: we use influenza subtype A/H3N2 genetic sequences from years 1997 - 2017 (n = 10370), in particular the HA gene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 b="1"/>
              <a:t>alignment.fa</a:t>
            </a:r>
            <a:r>
              <a:rPr lang="zh-CN" sz="1600"/>
              <a:t>: we aligned FASTA.fa using MAFFT, a multiple sequence alignment program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 b="1"/>
              <a:t>tree</a:t>
            </a:r>
            <a:r>
              <a:rPr lang="zh-CN" sz="1600"/>
              <a:t>: we use the RAxML (maximum likelihood) method to obtain our phylogenetic tree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 we conduct multiple sequence alignment MAFFT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body" idx="1"/>
          </p:nvPr>
        </p:nvSpPr>
        <p:spPr>
          <a:xfrm>
            <a:off x="3666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200" b="1">
                <a:solidFill>
                  <a:srgbClr val="222222"/>
                </a:solidFill>
                <a:highlight>
                  <a:srgbClr val="FFFFFF"/>
                </a:highlight>
              </a:rPr>
              <a:t>Multiple Sequence Alignment (MSA)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is generally the alignment of three or more biological sequences (protein or nucleic acid) of similar length. </a:t>
            </a:r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366625" y="3684450"/>
            <a:ext cx="73743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MAFFT </a:t>
            </a:r>
            <a:endParaRPr sz="1100" b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292100" lvl="0" indent="0" rt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we use MAFFT which is suitable for medium-large alignments.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103" y="1797428"/>
            <a:ext cx="5083925" cy="17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given the alignments, we can infer the phylogeny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Neibour Joining:</a:t>
            </a:r>
            <a:r>
              <a:rPr lang="zh-CN"/>
              <a:t>	</a:t>
            </a:r>
            <a:endParaRPr/>
          </a:p>
          <a:p>
            <a:pPr marL="457200" lvl="0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zh-CN" sz="1000">
                <a:solidFill>
                  <a:schemeClr val="dk1"/>
                </a:solidFill>
              </a:rPr>
              <a:t>The input is a distance matrix D, specifying the distance between each pair of strains (taxa).</a:t>
            </a:r>
            <a:endParaRPr sz="10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    2.  	Calculate an axillary matrix Q, based on D as follows:</a:t>
            </a:r>
            <a:endParaRPr sz="10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   3.	Find the pairs </a:t>
            </a:r>
            <a:r>
              <a:rPr lang="zh-CN" sz="1000" i="1">
                <a:solidFill>
                  <a:schemeClr val="dk1"/>
                </a:solidFill>
              </a:rPr>
              <a:t>i</a:t>
            </a:r>
            <a:r>
              <a:rPr lang="zh-CN" sz="1000">
                <a:solidFill>
                  <a:schemeClr val="dk1"/>
                </a:solidFill>
              </a:rPr>
              <a:t> and </a:t>
            </a:r>
            <a:r>
              <a:rPr lang="zh-CN" sz="1000" i="1">
                <a:solidFill>
                  <a:schemeClr val="dk1"/>
                </a:solidFill>
              </a:rPr>
              <a:t>j</a:t>
            </a:r>
            <a:r>
              <a:rPr lang="zh-CN" sz="1000">
                <a:solidFill>
                  <a:schemeClr val="dk1"/>
                </a:solidFill>
              </a:rPr>
              <a:t> such that the value of </a:t>
            </a:r>
            <a:r>
              <a:rPr lang="zh-CN" sz="1000" i="1">
                <a:solidFill>
                  <a:schemeClr val="dk1"/>
                </a:solidFill>
              </a:rPr>
              <a:t>Q(i , j) </a:t>
            </a:r>
            <a:r>
              <a:rPr lang="zh-CN" sz="1000">
                <a:solidFill>
                  <a:schemeClr val="dk1"/>
                </a:solidFill>
              </a:rPr>
              <a:t>has its lowest value. </a:t>
            </a:r>
            <a:endParaRPr sz="100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These taxa are joined to a newly created node and form a cherry.</a:t>
            </a:r>
            <a:endParaRPr sz="10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  4. 	Calculate the distance from each of the taxa to the new node.</a:t>
            </a:r>
            <a:endParaRPr sz="10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  5. 	Start the algorithm again, use the distances computed in the previous step</a:t>
            </a:r>
            <a:endParaRPr sz="100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 and replace the pair of joined neighbors with a new node.</a:t>
            </a:r>
            <a:endParaRPr sz="10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UPGMA: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Parsimony: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Maximum Liklihood: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Baysian Method:</a:t>
            </a: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575" y="1414950"/>
            <a:ext cx="2768724" cy="315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UPGMA </a:t>
            </a:r>
            <a:r>
              <a:rPr lang="zh-CN" sz="1400" b="1">
                <a:solidFill>
                  <a:srgbClr val="222222"/>
                </a:solidFill>
                <a:highlight>
                  <a:srgbClr val="FFFFFF"/>
                </a:highlight>
              </a:rPr>
              <a:t>(Unweighted Pair Group Method with Arithmetic Mean) </a:t>
            </a:r>
            <a:endParaRPr sz="1400" b="1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222222"/>
                </a:solidFill>
                <a:highlight>
                  <a:srgbClr val="FFFFFF"/>
                </a:highlight>
              </a:rPr>
              <a:t>The UPGMA algorithm constructs a rooted tree that reflects the structure present in a distance matrix. At each step, the nearest two clusters are combined into a higher-level cluster. The distance between any two clusters A and B each of size is taken to be the average of all distances between pairs of objects in A and B, that is, the mean distance between elements of each cluster.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222222"/>
                </a:solidFill>
                <a:highlight>
                  <a:srgbClr val="FFFFFF"/>
                </a:highlight>
              </a:rPr>
              <a:t>The UPGMA algorithm produces rooted tree and it assumes an ultrametric tree in which the distances from the root to every branch tip are equal.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/>
          </p:nvPr>
        </p:nvSpPr>
        <p:spPr>
          <a:xfrm>
            <a:off x="311700" y="512850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given the alignments, we can infer the phylogeny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300" y="2628275"/>
            <a:ext cx="2502025" cy="18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yearly fight against the flu</a:t>
            </a:r>
            <a:endParaRPr b="1"/>
          </a:p>
        </p:txBody>
      </p:sp>
      <p:pic>
        <p:nvPicPr>
          <p:cNvPr id="66" name="Google Shape;66;p15" title="cell_vs_viru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113" y="1152475"/>
            <a:ext cx="5329766" cy="39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b="1">
                <a:solidFill>
                  <a:srgbClr val="222222"/>
                </a:solidFill>
                <a:highlight>
                  <a:srgbClr val="FFFFFF"/>
                </a:highlight>
              </a:rPr>
              <a:t>Maximum Parsimony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A procedure to find the minimum number of changes needed to explain the data for a </a:t>
            </a:r>
            <a:r>
              <a:rPr lang="zh-CN">
                <a:solidFill>
                  <a:srgbClr val="000000"/>
                </a:solidFill>
              </a:rPr>
              <a:t>given tree topology, where species are assigned to leaves</a:t>
            </a:r>
            <a:r>
              <a:rPr lang="zh-CN">
                <a:solidFill>
                  <a:schemeClr val="dk1"/>
                </a:solidFill>
              </a:rPr>
              <a:t>. (Small Parsimony Problem)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311700" y="512850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given the alignments, we can infer the phylogeny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Maximum Liklihood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3366"/>
                </a:solidFill>
              </a:rPr>
              <a:t>Maximum likelihood is a commonley used method to build trees.</a:t>
            </a:r>
            <a:endParaRPr sz="1400">
              <a:solidFill>
                <a:srgbClr val="003366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3366"/>
                </a:solidFill>
              </a:rPr>
              <a:t>Likelihood provides probabilities of the sequences given a model of their evolution on a particular tree.</a:t>
            </a:r>
            <a:endParaRPr sz="1400">
              <a:solidFill>
                <a:srgbClr val="003366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3366"/>
                </a:solidFill>
              </a:rPr>
              <a:t>The more probable the sequences given the tree, the more the tree is preferred.</a:t>
            </a:r>
            <a:endParaRPr sz="1400">
              <a:solidFill>
                <a:srgbClr val="003366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3366"/>
                </a:solidFill>
              </a:rPr>
              <a:t>All possible trees are considered; computationally intense.</a:t>
            </a:r>
            <a:endParaRPr sz="1400">
              <a:solidFill>
                <a:srgbClr val="003366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3366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352950" y="451550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given the alignments, we can infer the phylogeny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b="1"/>
              <a:t>infer the past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ancestral sequence reconstruction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once we have a phylogeny tree,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/>
              <a:t>we want to know who the ancestors of our current strains are so we would know how the flu spread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45"/>
          <p:cNvPicPr preferRelativeResize="0"/>
          <p:nvPr/>
        </p:nvPicPr>
        <p:blipFill rotWithShape="1">
          <a:blip r:embed="rId3">
            <a:alphaModFix/>
          </a:blip>
          <a:srcRect r="63656"/>
          <a:stretch/>
        </p:blipFill>
        <p:spPr>
          <a:xfrm>
            <a:off x="5143000" y="1652575"/>
            <a:ext cx="1405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5"/>
          <p:cNvSpPr txBox="1"/>
          <p:nvPr/>
        </p:nvSpPr>
        <p:spPr>
          <a:xfrm>
            <a:off x="7788000" y="4904975"/>
            <a:ext cx="13560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© J.Dutheil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>
            <a:spLocks noGrp="1"/>
          </p:cNvSpPr>
          <p:nvPr>
            <p:ph type="body" idx="1"/>
          </p:nvPr>
        </p:nvSpPr>
        <p:spPr>
          <a:xfrm>
            <a:off x="0" y="1771200"/>
            <a:ext cx="4984800" cy="29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zh-CN">
                <a:solidFill>
                  <a:srgbClr val="3C78D8"/>
                </a:solidFill>
              </a:rPr>
              <a:t>Known strains</a:t>
            </a:r>
            <a:endParaRPr>
              <a:solidFill>
                <a:srgbClr val="3C78D8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zh-CN">
                <a:solidFill>
                  <a:srgbClr val="CC0000"/>
                </a:solidFill>
              </a:rPr>
              <a:t>Unknown ancestral strains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9" name="Google Shape;34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once we have a phylogeny tree,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/>
              <a:t>we want to know who the ancestors of our current strains are so we would know how the flu spread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0" name="Google Shape;350;p46"/>
          <p:cNvPicPr preferRelativeResize="0"/>
          <p:nvPr/>
        </p:nvPicPr>
        <p:blipFill rotWithShape="1">
          <a:blip r:embed="rId3">
            <a:alphaModFix/>
          </a:blip>
          <a:srcRect r="62707"/>
          <a:stretch/>
        </p:blipFill>
        <p:spPr>
          <a:xfrm>
            <a:off x="5143000" y="1652575"/>
            <a:ext cx="14421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6"/>
          <p:cNvSpPr/>
          <p:nvPr/>
        </p:nvSpPr>
        <p:spPr>
          <a:xfrm>
            <a:off x="5119075" y="2311975"/>
            <a:ext cx="1466100" cy="25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6"/>
          <p:cNvSpPr/>
          <p:nvPr/>
        </p:nvSpPr>
        <p:spPr>
          <a:xfrm>
            <a:off x="5119075" y="1588250"/>
            <a:ext cx="1466100" cy="644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6"/>
          <p:cNvSpPr txBox="1"/>
          <p:nvPr/>
        </p:nvSpPr>
        <p:spPr>
          <a:xfrm>
            <a:off x="7788000" y="4904975"/>
            <a:ext cx="13560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© J.Dutheil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>
            <a:spLocks noGrp="1"/>
          </p:cNvSpPr>
          <p:nvPr>
            <p:ph type="body" idx="1"/>
          </p:nvPr>
        </p:nvSpPr>
        <p:spPr>
          <a:xfrm>
            <a:off x="0" y="1771200"/>
            <a:ext cx="4984800" cy="29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zh-CN">
                <a:solidFill>
                  <a:srgbClr val="3C78D8"/>
                </a:solidFill>
              </a:rPr>
              <a:t>Known strains</a:t>
            </a:r>
            <a:endParaRPr>
              <a:solidFill>
                <a:srgbClr val="3C78D8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zh-CN">
                <a:solidFill>
                  <a:srgbClr val="CC0000"/>
                </a:solidFill>
              </a:rPr>
              <a:t>Unknown ancestral strains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once we have a phylogeny tree,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/>
              <a:t>we want to know who the ancestors of our current strains are so we would know how the flu spread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000" y="1652563"/>
            <a:ext cx="38671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7"/>
          <p:cNvSpPr/>
          <p:nvPr/>
        </p:nvSpPr>
        <p:spPr>
          <a:xfrm>
            <a:off x="5119075" y="2311975"/>
            <a:ext cx="1466100" cy="25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7"/>
          <p:cNvSpPr/>
          <p:nvPr/>
        </p:nvSpPr>
        <p:spPr>
          <a:xfrm>
            <a:off x="5119075" y="1588250"/>
            <a:ext cx="1466100" cy="644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7"/>
          <p:cNvSpPr txBox="1"/>
          <p:nvPr/>
        </p:nvSpPr>
        <p:spPr>
          <a:xfrm>
            <a:off x="7788000" y="4904975"/>
            <a:ext cx="13560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© J.Dutheil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>
            <a:spLocks noGrp="1"/>
          </p:cNvSpPr>
          <p:nvPr>
            <p:ph type="body" idx="1"/>
          </p:nvPr>
        </p:nvSpPr>
        <p:spPr>
          <a:xfrm>
            <a:off x="0" y="1771200"/>
            <a:ext cx="4984800" cy="29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zh-CN">
                <a:solidFill>
                  <a:srgbClr val="3C78D8"/>
                </a:solidFill>
              </a:rPr>
              <a:t>Known strains</a:t>
            </a:r>
            <a:endParaRPr>
              <a:solidFill>
                <a:srgbClr val="3C78D8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zh-CN">
                <a:solidFill>
                  <a:srgbClr val="CC0000"/>
                </a:solidFill>
              </a:rPr>
              <a:t>Unknown ancestral strains</a:t>
            </a:r>
            <a:endParaRPr>
              <a:solidFill>
                <a:srgbClr val="CC0000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Inferred using </a:t>
            </a:r>
            <a:r>
              <a:rPr lang="zh-CN" b="1">
                <a:solidFill>
                  <a:srgbClr val="000000"/>
                </a:solidFill>
              </a:rPr>
              <a:t>maximum parsimony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once we have a phylogeny tree,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/>
              <a:t>we want to know who the ancestors of our current strains are so we would know how the flu spread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0" name="Google Shape;3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000" y="1652563"/>
            <a:ext cx="38671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8"/>
          <p:cNvSpPr/>
          <p:nvPr/>
        </p:nvSpPr>
        <p:spPr>
          <a:xfrm>
            <a:off x="5119075" y="2311975"/>
            <a:ext cx="1466100" cy="25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5119075" y="1588250"/>
            <a:ext cx="1466100" cy="644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8"/>
          <p:cNvSpPr txBox="1"/>
          <p:nvPr/>
        </p:nvSpPr>
        <p:spPr>
          <a:xfrm>
            <a:off x="7788000" y="4904975"/>
            <a:ext cx="13560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© J.Dutheil</a:t>
            </a:r>
            <a:endParaRPr sz="1100"/>
          </a:p>
        </p:txBody>
      </p:sp>
      <p:pic>
        <p:nvPicPr>
          <p:cNvPr id="374" name="Google Shape;37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950" y="2647950"/>
            <a:ext cx="38862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>
            <a:spLocks noGrp="1"/>
          </p:cNvSpPr>
          <p:nvPr>
            <p:ph type="body" idx="1"/>
          </p:nvPr>
        </p:nvSpPr>
        <p:spPr>
          <a:xfrm>
            <a:off x="0" y="1771200"/>
            <a:ext cx="4984800" cy="29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zh-CN">
                <a:solidFill>
                  <a:srgbClr val="3C78D8"/>
                </a:solidFill>
              </a:rPr>
              <a:t>Known strains</a:t>
            </a:r>
            <a:endParaRPr>
              <a:solidFill>
                <a:srgbClr val="3C78D8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zh-CN">
                <a:solidFill>
                  <a:srgbClr val="CC0000"/>
                </a:solidFill>
              </a:rPr>
              <a:t>Unknown ancestral strains</a:t>
            </a:r>
            <a:endParaRPr>
              <a:solidFill>
                <a:srgbClr val="CC0000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Inferred using </a:t>
            </a:r>
            <a:r>
              <a:rPr lang="zh-CN" b="1">
                <a:solidFill>
                  <a:srgbClr val="000000"/>
                </a:solidFill>
              </a:rPr>
              <a:t>maximum parsimony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0" name="Google Shape;38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once we have a phylogeny tree,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/>
              <a:t>we want to know who the ancestors of our current strains are so we would know how the flu spread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000" y="1652563"/>
            <a:ext cx="38671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950" y="2647950"/>
            <a:ext cx="3886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950" y="3652850"/>
            <a:ext cx="3886200" cy="125211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9"/>
          <p:cNvSpPr/>
          <p:nvPr/>
        </p:nvSpPr>
        <p:spPr>
          <a:xfrm>
            <a:off x="5119075" y="2311975"/>
            <a:ext cx="1466100" cy="25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9"/>
          <p:cNvSpPr/>
          <p:nvPr/>
        </p:nvSpPr>
        <p:spPr>
          <a:xfrm>
            <a:off x="5119075" y="1588250"/>
            <a:ext cx="1466100" cy="644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7788000" y="4904975"/>
            <a:ext cx="13560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© J.Dutheil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>
            <a:spLocks noGrp="1"/>
          </p:cNvSpPr>
          <p:nvPr>
            <p:ph type="body" idx="1"/>
          </p:nvPr>
        </p:nvSpPr>
        <p:spPr>
          <a:xfrm>
            <a:off x="0" y="1771200"/>
            <a:ext cx="4984800" cy="29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zh-CN">
                <a:solidFill>
                  <a:srgbClr val="3C78D8"/>
                </a:solidFill>
              </a:rPr>
              <a:t>Known strains</a:t>
            </a:r>
            <a:endParaRPr>
              <a:solidFill>
                <a:srgbClr val="3C78D8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zh-CN">
                <a:solidFill>
                  <a:srgbClr val="CC0000"/>
                </a:solidFill>
              </a:rPr>
              <a:t>Unknown ancestral strains</a:t>
            </a:r>
            <a:endParaRPr>
              <a:solidFill>
                <a:srgbClr val="CC0000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Inferred using </a:t>
            </a:r>
            <a:r>
              <a:rPr lang="zh-CN" b="1">
                <a:solidFill>
                  <a:srgbClr val="000000"/>
                </a:solidFill>
              </a:rPr>
              <a:t>maximum parsimony</a:t>
            </a:r>
            <a:endParaRPr>
              <a:solidFill>
                <a:srgbClr val="000000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Choosing between the different options: </a:t>
            </a:r>
            <a:r>
              <a:rPr lang="zh-CN" b="1">
                <a:solidFill>
                  <a:srgbClr val="000000"/>
                </a:solidFill>
              </a:rPr>
              <a:t>ACCTRAN</a:t>
            </a:r>
            <a:r>
              <a:rPr lang="zh-CN">
                <a:solidFill>
                  <a:srgbClr val="000000"/>
                </a:solidFill>
              </a:rPr>
              <a:t> = ”</a:t>
            </a:r>
            <a:r>
              <a:rPr lang="zh-CN">
                <a:solidFill>
                  <a:srgbClr val="E69138"/>
                </a:solidFill>
              </a:rPr>
              <a:t>ACC</a:t>
            </a:r>
            <a:r>
              <a:rPr lang="zh-CN">
                <a:solidFill>
                  <a:srgbClr val="000000"/>
                </a:solidFill>
              </a:rPr>
              <a:t>elerates the evolutionary </a:t>
            </a:r>
            <a:r>
              <a:rPr lang="zh-CN">
                <a:solidFill>
                  <a:srgbClr val="E69138"/>
                </a:solidFill>
              </a:rPr>
              <a:t>TRAN</a:t>
            </a:r>
            <a:r>
              <a:rPr lang="zh-CN">
                <a:solidFill>
                  <a:srgbClr val="000000"/>
                </a:solidFill>
              </a:rPr>
              <a:t>sformation of a character, pushing it down the tree as far as possible.”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2" name="Google Shape;39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once we have a phylogeny tree,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we want to know who the ancestors of our current strains are so we would know how the flu spread</a:t>
            </a:r>
            <a:endParaRPr sz="1800"/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000" y="1652563"/>
            <a:ext cx="38671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950" y="2647950"/>
            <a:ext cx="3886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950" y="3652850"/>
            <a:ext cx="3886200" cy="125211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0"/>
          <p:cNvSpPr/>
          <p:nvPr/>
        </p:nvSpPr>
        <p:spPr>
          <a:xfrm>
            <a:off x="5119075" y="2311975"/>
            <a:ext cx="1466100" cy="25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0"/>
          <p:cNvSpPr/>
          <p:nvPr/>
        </p:nvSpPr>
        <p:spPr>
          <a:xfrm>
            <a:off x="5119075" y="1588250"/>
            <a:ext cx="1466100" cy="644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0"/>
          <p:cNvSpPr txBox="1"/>
          <p:nvPr/>
        </p:nvSpPr>
        <p:spPr>
          <a:xfrm>
            <a:off x="7788000" y="4904975"/>
            <a:ext cx="13560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© J.Dutheil</a:t>
            </a:r>
            <a:endParaRPr sz="1100"/>
          </a:p>
        </p:txBody>
      </p:sp>
      <p:sp>
        <p:nvSpPr>
          <p:cNvPr id="399" name="Google Shape;399;p50"/>
          <p:cNvSpPr/>
          <p:nvPr/>
        </p:nvSpPr>
        <p:spPr>
          <a:xfrm>
            <a:off x="7604975" y="1588250"/>
            <a:ext cx="1466100" cy="983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780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now that we have inferred the ancestral sequences, let’s match them up with known strains, so we can see how the flu spread!</a:t>
            </a:r>
            <a:endParaRPr sz="1800"/>
          </a:p>
        </p:txBody>
      </p:sp>
      <p:pic>
        <p:nvPicPr>
          <p:cNvPr id="405" name="Google Shape;405;p51"/>
          <p:cNvPicPr preferRelativeResize="0"/>
          <p:nvPr/>
        </p:nvPicPr>
        <p:blipFill rotWithShape="1">
          <a:blip r:embed="rId3">
            <a:alphaModFix/>
          </a:blip>
          <a:srcRect l="65409"/>
          <a:stretch/>
        </p:blipFill>
        <p:spPr>
          <a:xfrm>
            <a:off x="5919200" y="2800450"/>
            <a:ext cx="13376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725" y="1995950"/>
            <a:ext cx="3723676" cy="26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1"/>
          <p:cNvSpPr/>
          <p:nvPr/>
        </p:nvSpPr>
        <p:spPr>
          <a:xfrm>
            <a:off x="5279675" y="2978075"/>
            <a:ext cx="724800" cy="511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yearly fight against the flu</a:t>
            </a:r>
            <a:endParaRPr b="1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b="1"/>
              <a:t>culprit</a:t>
            </a:r>
            <a:r>
              <a:rPr lang="zh-CN"/>
              <a:t>: Influenza virus (we call subtypes of influenza viruses: </a:t>
            </a:r>
            <a:r>
              <a:rPr lang="zh-CN" b="1"/>
              <a:t>strains</a:t>
            </a:r>
            <a:r>
              <a:rPr lang="zh-CN"/>
              <a:t>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b="1"/>
              <a:t>police</a:t>
            </a:r>
            <a:r>
              <a:rPr lang="zh-CN"/>
              <a:t>: white blood cells; antibodies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b="1"/>
              <a:t>help</a:t>
            </a:r>
            <a:r>
              <a:rPr lang="zh-CN"/>
              <a:t>: vaccines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infer the future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predicting the evolution of the influenza virus using topological phylogenetic properties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seeing how the flu will spread is great, next let’s predict which strains will cause next season’s flu!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i.e. which strain will persist into the future given a specified period of time</a:t>
            </a:r>
            <a:endParaRPr sz="1800"/>
          </a:p>
        </p:txBody>
      </p:sp>
      <p:sp>
        <p:nvSpPr>
          <p:cNvPr id="418" name="Google Shape;418;p53"/>
          <p:cNvSpPr txBox="1">
            <a:spLocks noGrp="1"/>
          </p:cNvSpPr>
          <p:nvPr>
            <p:ph type="body" idx="1"/>
          </p:nvPr>
        </p:nvSpPr>
        <p:spPr>
          <a:xfrm>
            <a:off x="311700" y="1925775"/>
            <a:ext cx="8520600" cy="26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/>
              <a:t>hypothesis:</a:t>
            </a:r>
            <a:endParaRPr sz="1600" b="1"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only fit influenza strains will persist to cause the next season of influenza outbreak; this </a:t>
            </a:r>
            <a:r>
              <a:rPr lang="zh-CN" sz="1600" b="1"/>
              <a:t>fitness affects features of clade</a:t>
            </a:r>
            <a:r>
              <a:rPr lang="zh-CN" sz="1600"/>
              <a:t> structure and branching patterns (including timing), and this information can be extracted using machine learning tools</a:t>
            </a:r>
            <a:endParaRPr sz="1600"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therefore, </a:t>
            </a:r>
            <a:r>
              <a:rPr lang="zh-CN" sz="1600" b="1"/>
              <a:t>a successful strain or internal node would be at the root of this clade</a:t>
            </a:r>
            <a:r>
              <a:rPr lang="zh-CN" sz="1600"/>
              <a:t> and current strains with high fitness are likely to be the leaves of the successful clade 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knowing that, let’s start with clade extraction</a:t>
            </a:r>
            <a:endParaRPr sz="1800"/>
          </a:p>
        </p:txBody>
      </p:sp>
      <p:pic>
        <p:nvPicPr>
          <p:cNvPr id="424" name="Google Shape;4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00" y="1142425"/>
            <a:ext cx="47720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knowing that, let’s start with clade extraction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and feature extraction</a:t>
            </a:r>
            <a:endParaRPr/>
          </a:p>
        </p:txBody>
      </p:sp>
      <p:sp>
        <p:nvSpPr>
          <p:cNvPr id="430" name="Google Shape;430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we assign a vector of </a:t>
            </a:r>
            <a:r>
              <a:rPr lang="zh-CN" b="1"/>
              <a:t>25 features</a:t>
            </a:r>
            <a:r>
              <a:rPr lang="zh-CN"/>
              <a:t> to each clade and build our prediction models based on these feature vectors; the phylogenetic properties that we use as our feature vector or predictors are: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Tips, sackin, colless, Variance, I2, B1, B2, avgLadder, Ilnumber, pitchforks,     maxHeight, MaxWidth, DelW, Stairs1, Stairs2, Cherries, BS, MeanPairwiseDist, MaxPairwiseDist, diameter, WienerIndex, betweenness, closeness, eigenvector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Tree Shape Statistics</a:t>
            </a:r>
            <a:endParaRPr/>
          </a:p>
        </p:txBody>
      </p:sp>
      <p:sp>
        <p:nvSpPr>
          <p:cNvPr id="436" name="Google Shape;436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62626"/>
                </a:solidFill>
              </a:rPr>
              <a:t>Tip (External node, leaf)</a:t>
            </a:r>
            <a:endParaRPr sz="1400">
              <a:solidFill>
                <a:srgbClr val="26262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62626"/>
                </a:solidFill>
              </a:rPr>
              <a:t>Internal node</a:t>
            </a:r>
            <a:endParaRPr sz="1400">
              <a:solidFill>
                <a:srgbClr val="26262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262626"/>
                </a:solidFill>
              </a:rPr>
              <a:t>lowest common ancestor:</a:t>
            </a:r>
            <a:endParaRPr sz="1400">
              <a:solidFill>
                <a:srgbClr val="26262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222222"/>
                </a:solidFill>
                <a:highlight>
                  <a:srgbClr val="FFFFFF"/>
                </a:highlight>
              </a:rPr>
              <a:t>The lowest common </a:t>
            </a:r>
            <a:r>
              <a:rPr lang="zh-CN" sz="800" b="1">
                <a:solidFill>
                  <a:srgbClr val="222222"/>
                </a:solidFill>
                <a:highlight>
                  <a:srgbClr val="FFFFFF"/>
                </a:highlight>
              </a:rPr>
              <a:t>ancestor</a:t>
            </a:r>
            <a:r>
              <a:rPr lang="zh-CN" sz="800">
                <a:solidFill>
                  <a:srgbClr val="222222"/>
                </a:solidFill>
                <a:highlight>
                  <a:srgbClr val="FFFFFF"/>
                </a:highlight>
              </a:rPr>
              <a:t> between two nodes is defined</a:t>
            </a:r>
            <a:endParaRPr sz="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>
                <a:solidFill>
                  <a:srgbClr val="222222"/>
                </a:solidFill>
                <a:highlight>
                  <a:srgbClr val="FFFFFF"/>
                </a:highlight>
              </a:rPr>
              <a:t> as the lowest node in T that has both n1 and n2 as descendants</a:t>
            </a:r>
            <a:endParaRPr sz="800">
              <a:solidFill>
                <a:srgbClr val="26262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262626"/>
                </a:solidFill>
              </a:rPr>
              <a:t>Depth:</a:t>
            </a:r>
            <a:endParaRPr sz="1400">
              <a:solidFill>
                <a:srgbClr val="26262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lang="zh-CN" sz="800" b="1">
                <a:solidFill>
                  <a:srgbClr val="222222"/>
                </a:solidFill>
                <a:highlight>
                  <a:srgbClr val="FFFFFF"/>
                </a:highlight>
              </a:rPr>
              <a:t>depth</a:t>
            </a:r>
            <a:r>
              <a:rPr lang="zh-CN" sz="800">
                <a:solidFill>
                  <a:srgbClr val="222222"/>
                </a:solidFill>
                <a:highlight>
                  <a:srgbClr val="FFFFFF"/>
                </a:highlight>
              </a:rPr>
              <a:t> of a node is the number of edges from the </a:t>
            </a:r>
            <a:endParaRPr sz="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>
                <a:solidFill>
                  <a:srgbClr val="222222"/>
                </a:solidFill>
                <a:highlight>
                  <a:srgbClr val="FFFFFF"/>
                </a:highlight>
              </a:rPr>
              <a:t>root to the node.</a:t>
            </a:r>
            <a:endParaRPr sz="800">
              <a:solidFill>
                <a:srgbClr val="26262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62626"/>
                </a:solidFill>
              </a:rPr>
              <a:t>Height: </a:t>
            </a:r>
            <a:r>
              <a:rPr lang="zh-CN" sz="800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lang="zh-CN" sz="800" b="1">
                <a:solidFill>
                  <a:srgbClr val="222222"/>
                </a:solidFill>
                <a:highlight>
                  <a:srgbClr val="FFFFFF"/>
                </a:highlight>
              </a:rPr>
              <a:t>height of a node</a:t>
            </a:r>
            <a:r>
              <a:rPr lang="zh-CN" sz="800">
                <a:solidFill>
                  <a:srgbClr val="222222"/>
                </a:solidFill>
                <a:highlight>
                  <a:srgbClr val="FFFFFF"/>
                </a:highlight>
              </a:rPr>
              <a:t> is the number of edges from the </a:t>
            </a:r>
            <a:r>
              <a:rPr lang="zh-CN" sz="800" b="1">
                <a:solidFill>
                  <a:srgbClr val="222222"/>
                </a:solidFill>
                <a:highlight>
                  <a:srgbClr val="FFFFFF"/>
                </a:highlight>
              </a:rPr>
              <a:t>node</a:t>
            </a:r>
            <a:r>
              <a:rPr lang="zh-CN" sz="800">
                <a:solidFill>
                  <a:srgbClr val="222222"/>
                </a:solidFill>
                <a:highlight>
                  <a:srgbClr val="FFFFFF"/>
                </a:highlight>
              </a:rPr>
              <a:t> to the deepest leaf.</a:t>
            </a:r>
            <a:endParaRPr sz="800">
              <a:solidFill>
                <a:srgbClr val="262626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37" name="Google Shape;43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00" y="1249375"/>
            <a:ext cx="5626375" cy="30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Tree Shape Statistics</a:t>
            </a:r>
            <a:endParaRPr/>
          </a:p>
        </p:txBody>
      </p:sp>
      <p:sp>
        <p:nvSpPr>
          <p:cNvPr id="443" name="Google Shape;443;p57"/>
          <p:cNvSpPr txBox="1">
            <a:spLocks noGrp="1"/>
          </p:cNvSpPr>
          <p:nvPr>
            <p:ph type="body" idx="1"/>
          </p:nvPr>
        </p:nvSpPr>
        <p:spPr>
          <a:xfrm>
            <a:off x="311700" y="1091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Cherry number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Pitchforks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Clades of size x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Maximum ladder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44" name="Google Shape;4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00" y="1091625"/>
            <a:ext cx="5141001" cy="2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Tree Shape Statistics</a:t>
            </a:r>
            <a:endParaRPr/>
          </a:p>
        </p:txBody>
      </p:sp>
      <p:sp>
        <p:nvSpPr>
          <p:cNvPr id="450" name="Google Shape;45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Colless imbalance</a:t>
            </a:r>
            <a:r>
              <a:rPr lang="zh-C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sum of absolute values </a:t>
            </a:r>
            <a:r>
              <a:rPr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|r-s</a:t>
            </a:r>
            <a:r>
              <a:rPr lang="zh-C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for all internal nodes, where </a:t>
            </a:r>
            <a:r>
              <a:rPr lang="zh-C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zh-C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zh-C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zh-C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 numbers of leaves in the left and right subtree of a node, respectively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51" name="Google Shape;4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75" y="2374750"/>
            <a:ext cx="4385125" cy="19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Tree Shape Statistics</a:t>
            </a:r>
            <a:endParaRPr/>
          </a:p>
        </p:txBody>
      </p:sp>
      <p:sp>
        <p:nvSpPr>
          <p:cNvPr id="457" name="Google Shape;45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Sackin index</a:t>
            </a:r>
            <a:r>
              <a:rPr lang="zh-C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average path length from a leaf to the root of the tree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58" name="Google Shape;45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650" y="1965525"/>
            <a:ext cx="49339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knowing that, let’s start with clade extraction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and feature extraction</a:t>
            </a:r>
            <a:endParaRPr/>
          </a:p>
        </p:txBody>
      </p:sp>
      <p:pic>
        <p:nvPicPr>
          <p:cNvPr id="464" name="Google Shape;4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850" y="1322525"/>
            <a:ext cx="48622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using those features, we train our classifier, SVM with radial kernel; the results:</a:t>
            </a:r>
            <a:endParaRPr/>
          </a:p>
        </p:txBody>
      </p:sp>
      <p:pic>
        <p:nvPicPr>
          <p:cNvPr id="470" name="Google Shape;47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275" y="1504274"/>
            <a:ext cx="4412650" cy="35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 our body’s </a:t>
            </a:r>
            <a:r>
              <a:rPr lang="zh-CN" b="1"/>
              <a:t>host cells</a:t>
            </a:r>
            <a:r>
              <a:rPr lang="zh-CN"/>
              <a:t> are a fortress,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and the virus is an invader (</a:t>
            </a:r>
            <a:r>
              <a:rPr lang="zh-CN" b="1"/>
              <a:t>antigen</a:t>
            </a:r>
            <a:r>
              <a:rPr lang="zh-CN"/>
              <a:t>)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00" y="2426800"/>
            <a:ext cx="2316849" cy="22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800" y="2426800"/>
            <a:ext cx="2219950" cy="22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207411" y="1998183"/>
            <a:ext cx="13101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host cell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119925" y="1997275"/>
            <a:ext cx="1530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virus </a:t>
            </a:r>
            <a:r>
              <a:rPr lang="zh-CN" b="1"/>
              <a:t>invades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did it!</a:t>
            </a:r>
            <a:endParaRPr/>
          </a:p>
        </p:txBody>
      </p:sp>
      <p:sp>
        <p:nvSpPr>
          <p:cNvPr id="476" name="Google Shape;476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 this presentation, we learned how to: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 influenza genetic sequences to </a:t>
            </a:r>
            <a:r>
              <a:rPr lang="zh-CN" b="1"/>
              <a:t>infer a phylogeny</a:t>
            </a:r>
            <a:r>
              <a:rPr lang="zh-CN"/>
              <a:t>, or evolutionary tree of the influenza virus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 the phylogeny to </a:t>
            </a:r>
            <a:r>
              <a:rPr lang="zh-CN" b="1"/>
              <a:t>infer ancestral influenza strains</a:t>
            </a:r>
            <a:r>
              <a:rPr lang="zh-CN"/>
              <a:t> to understand how the flu is spread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 the phylogeny to </a:t>
            </a:r>
            <a:r>
              <a:rPr lang="zh-CN" b="1"/>
              <a:t>predict future persisting influenza strains</a:t>
            </a:r>
            <a:r>
              <a:rPr lang="zh-CN"/>
              <a:t> to help with development of vaccines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 when a virus comes in, we need to first recognize that its an invader (</a:t>
            </a:r>
            <a:r>
              <a:rPr lang="zh-CN" b="1"/>
              <a:t>antigen</a:t>
            </a:r>
            <a:r>
              <a:rPr lang="zh-CN"/>
              <a:t>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l="15389" r="23996"/>
          <a:stretch/>
        </p:blipFill>
        <p:spPr>
          <a:xfrm>
            <a:off x="412650" y="2302600"/>
            <a:ext cx="3176300" cy="23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1. when a virus comes in, we need to first recognize that its an invader (</a:t>
            </a:r>
            <a:r>
              <a:rPr lang="zh-CN" b="1"/>
              <a:t>antigen</a:t>
            </a:r>
            <a:r>
              <a:rPr lang="zh-CN"/>
              <a:t>)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l="15389" r="23996"/>
          <a:stretch/>
        </p:blipFill>
        <p:spPr>
          <a:xfrm>
            <a:off x="412650" y="2302600"/>
            <a:ext cx="3176300" cy="23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l="41745" t="15023"/>
          <a:stretch/>
        </p:blipFill>
        <p:spPr>
          <a:xfrm rot="2047098">
            <a:off x="2212422" y="1975518"/>
            <a:ext cx="993746" cy="67302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2964926" y="1839775"/>
            <a:ext cx="1957800" cy="306300"/>
          </a:xfrm>
          <a:prstGeom prst="wedgeRectCallout">
            <a:avLst>
              <a:gd name="adj1" fmla="val -51876"/>
              <a:gd name="adj2" fmla="val 8411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I… I think he’s a virus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430450" y="2911925"/>
            <a:ext cx="1304400" cy="859500"/>
          </a:xfrm>
          <a:prstGeom prst="wedgeRectCallout">
            <a:avLst>
              <a:gd name="adj1" fmla="val -56242"/>
              <a:gd name="adj2" fmla="val 845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Look… an antibodies found a virus... kill?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after we’ve realized that viruses are invaders, we create </a:t>
            </a:r>
            <a:r>
              <a:rPr lang="zh-CN" b="1"/>
              <a:t>antibodies</a:t>
            </a:r>
            <a:r>
              <a:rPr lang="zh-CN"/>
              <a:t> to tell everyone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l="15389" r="23996"/>
          <a:stretch/>
        </p:blipFill>
        <p:spPr>
          <a:xfrm>
            <a:off x="412650" y="2302600"/>
            <a:ext cx="3176300" cy="23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l="41745" t="15023"/>
          <a:stretch/>
        </p:blipFill>
        <p:spPr>
          <a:xfrm rot="2047098">
            <a:off x="2212422" y="1975518"/>
            <a:ext cx="993746" cy="67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2964926" y="1839775"/>
            <a:ext cx="1957800" cy="306300"/>
          </a:xfrm>
          <a:prstGeom prst="wedgeRectCallout">
            <a:avLst>
              <a:gd name="adj1" fmla="val -51876"/>
              <a:gd name="adj2" fmla="val 8411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I… I think he’s a virus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3430450" y="2911925"/>
            <a:ext cx="1304400" cy="859500"/>
          </a:xfrm>
          <a:prstGeom prst="wedgeRectCallout">
            <a:avLst>
              <a:gd name="adj1" fmla="val -56242"/>
              <a:gd name="adj2" fmla="val 845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Look… an antibodies found a virus... kill?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5">
            <a:alphaModFix/>
          </a:blip>
          <a:srcRect r="40525"/>
          <a:stretch/>
        </p:blipFill>
        <p:spPr>
          <a:xfrm flipH="1">
            <a:off x="5790500" y="2426800"/>
            <a:ext cx="1070500" cy="22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5014500" y="1919225"/>
            <a:ext cx="1846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cell </a:t>
            </a:r>
            <a:r>
              <a:rPr lang="zh-CN" b="1"/>
              <a:t>recognize</a:t>
            </a:r>
            <a:r>
              <a:rPr lang="zh-CN"/>
              <a:t> virus as invader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5">
            <a:alphaModFix/>
          </a:blip>
          <a:srcRect l="59986" r="3"/>
          <a:stretch/>
        </p:blipFill>
        <p:spPr>
          <a:xfrm flipH="1">
            <a:off x="5014495" y="2426800"/>
            <a:ext cx="738825" cy="22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472" y="3821722"/>
            <a:ext cx="1846501" cy="85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0475" y="2093236"/>
            <a:ext cx="1846501" cy="1463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0"/>
          <p:cNvCxnSpPr>
            <a:stCxn id="110" idx="2"/>
            <a:endCxn id="109" idx="0"/>
          </p:cNvCxnSpPr>
          <p:nvPr/>
        </p:nvCxnSpPr>
        <p:spPr>
          <a:xfrm>
            <a:off x="7923725" y="3556501"/>
            <a:ext cx="0" cy="26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20"/>
          <p:cNvSpPr txBox="1"/>
          <p:nvPr/>
        </p:nvSpPr>
        <p:spPr>
          <a:xfrm>
            <a:off x="7000475" y="1362650"/>
            <a:ext cx="18465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make custom antibodies to track invading viruses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after we’ve realized that viruses are invaders, we create </a:t>
            </a:r>
            <a:r>
              <a:rPr lang="zh-CN" b="1"/>
              <a:t>antibodies</a:t>
            </a:r>
            <a:r>
              <a:rPr lang="zh-CN"/>
              <a:t> to tell everyone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472" y="3821722"/>
            <a:ext cx="1846501" cy="85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475" y="2093236"/>
            <a:ext cx="1846501" cy="1463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1"/>
          <p:cNvCxnSpPr>
            <a:stCxn id="119" idx="2"/>
            <a:endCxn id="118" idx="0"/>
          </p:cNvCxnSpPr>
          <p:nvPr/>
        </p:nvCxnSpPr>
        <p:spPr>
          <a:xfrm>
            <a:off x="7923725" y="3556501"/>
            <a:ext cx="0" cy="26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1"/>
          <p:cNvSpPr txBox="1"/>
          <p:nvPr/>
        </p:nvSpPr>
        <p:spPr>
          <a:xfrm>
            <a:off x="7000475" y="1362650"/>
            <a:ext cx="18465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make custom antibodies to track invading viruses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5">
            <a:alphaModFix/>
          </a:blip>
          <a:srcRect l="15389" r="23996"/>
          <a:stretch/>
        </p:blipFill>
        <p:spPr>
          <a:xfrm>
            <a:off x="412650" y="2302600"/>
            <a:ext cx="3176300" cy="23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l="41745" t="15023"/>
          <a:stretch/>
        </p:blipFill>
        <p:spPr>
          <a:xfrm rot="-2687016">
            <a:off x="894546" y="2089712"/>
            <a:ext cx="992384" cy="6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l="41745" t="15023"/>
          <a:stretch/>
        </p:blipFill>
        <p:spPr>
          <a:xfrm rot="2047098">
            <a:off x="2212422" y="1975518"/>
            <a:ext cx="993746" cy="673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l="41745" t="15023"/>
          <a:stretch/>
        </p:blipFill>
        <p:spPr>
          <a:xfrm rot="5399994">
            <a:off x="2312729" y="2684385"/>
            <a:ext cx="988626" cy="67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l="41745" t="15023"/>
          <a:stretch/>
        </p:blipFill>
        <p:spPr>
          <a:xfrm rot="-3930178">
            <a:off x="817858" y="2637310"/>
            <a:ext cx="989901" cy="67562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2964926" y="1839775"/>
            <a:ext cx="1957800" cy="306300"/>
          </a:xfrm>
          <a:prstGeom prst="wedgeRectCallout">
            <a:avLst>
              <a:gd name="adj1" fmla="val -51876"/>
              <a:gd name="adj2" fmla="val 8411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We’ve found a virus!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430450" y="2911925"/>
            <a:ext cx="1304400" cy="859500"/>
          </a:xfrm>
          <a:prstGeom prst="wedgeRectCallout">
            <a:avLst>
              <a:gd name="adj1" fmla="val -56242"/>
              <a:gd name="adj2" fmla="val 845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Look! Antibodies found a virus! Kill!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6">
            <a:alphaModFix/>
          </a:blip>
          <a:srcRect r="40525"/>
          <a:stretch/>
        </p:blipFill>
        <p:spPr>
          <a:xfrm flipH="1">
            <a:off x="5790500" y="2426800"/>
            <a:ext cx="1070500" cy="22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5014500" y="1919225"/>
            <a:ext cx="1846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cell </a:t>
            </a:r>
            <a:r>
              <a:rPr lang="zh-CN" b="1"/>
              <a:t>recognize</a:t>
            </a:r>
            <a:r>
              <a:rPr lang="zh-CN"/>
              <a:t> virus as invader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6">
            <a:alphaModFix/>
          </a:blip>
          <a:srcRect l="59986" r="3"/>
          <a:stretch/>
        </p:blipFill>
        <p:spPr>
          <a:xfrm flipH="1">
            <a:off x="5014495" y="2426800"/>
            <a:ext cx="738825" cy="22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Microsoft Macintosh PowerPoint</Application>
  <PresentationFormat>On-screen Show (16:9)</PresentationFormat>
  <Paragraphs>200</Paragraphs>
  <Slides>50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Nunito</vt:lpstr>
      <vt:lpstr>Times New Roman</vt:lpstr>
      <vt:lpstr>Simple Light</vt:lpstr>
      <vt:lpstr>inferring the infection pathway of influenza</vt:lpstr>
      <vt:lpstr>background</vt:lpstr>
      <vt:lpstr>our yearly fight against the flu</vt:lpstr>
      <vt:lpstr>our yearly fight against the flu</vt:lpstr>
      <vt:lpstr>0. our body’s host cells are a fortress,  and the virus is an invader (antigen)</vt:lpstr>
      <vt:lpstr>1. when a virus comes in, we need to first recognize that its an invader (antigen)</vt:lpstr>
      <vt:lpstr>1. when a virus comes in, we need to first recognize that its an invader (antigen) </vt:lpstr>
      <vt:lpstr>2. after we’ve realized that viruses are invaders, we create antibodies to tell everyone</vt:lpstr>
      <vt:lpstr>2. after we’ve realized that viruses are invaders, we create antibodies to tell everyone</vt:lpstr>
      <vt:lpstr>how can we speed up this recognition process?</vt:lpstr>
      <vt:lpstr>3. we show our bodies vaccines: a non-functional version of the virus before we are invaded, so that our bodies can make lots of antibodies in advance!</vt:lpstr>
      <vt:lpstr>3. we show our bodies vaccines: a non-functional version of the virus before we are invaded, so that our bodies can make lots of antibodies in advance!</vt:lpstr>
      <vt:lpstr>3. we show our bodies vaccines: a non-functional version of the virus before we are invaded, so that our bodies can make lots of antibodies in advance!</vt:lpstr>
      <vt:lpstr>so how does it actually look?</vt:lpstr>
      <vt:lpstr>so how does it actually look? </vt:lpstr>
      <vt:lpstr>so how does it actually look? </vt:lpstr>
      <vt:lpstr>so how does it actually look? </vt:lpstr>
      <vt:lpstr>how can AI help us fight against the flu?</vt:lpstr>
      <vt:lpstr>Definitions</vt:lpstr>
      <vt:lpstr>genetic sequence</vt:lpstr>
      <vt:lpstr>genetic sequence</vt:lpstr>
      <vt:lpstr>phylogenetic tree</vt:lpstr>
      <vt:lpstr>clade</vt:lpstr>
      <vt:lpstr>strain</vt:lpstr>
      <vt:lpstr>let’s make our phylogeny!</vt:lpstr>
      <vt:lpstr>to make our phylogeny, we use the sequences of our influenza virus strains and a couple of methods</vt:lpstr>
      <vt:lpstr>1. we conduct multiple sequence alignment MAFFT</vt:lpstr>
      <vt:lpstr>2. given the alignments, we can infer the phylogeny</vt:lpstr>
      <vt:lpstr>2. given the alignments, we can infer the phylogeny</vt:lpstr>
      <vt:lpstr>2. given the alignments, we can infer the phylogeny</vt:lpstr>
      <vt:lpstr>2. given the alignments, we can infer the phylogeny</vt:lpstr>
      <vt:lpstr>infer the past ancestral sequence reconstruction</vt:lpstr>
      <vt:lpstr>once we have a phylogeny tree, we want to know who the ancestors of our current strains are so we would know how the flu spread </vt:lpstr>
      <vt:lpstr>once we have a phylogeny tree, we want to know who the ancestors of our current strains are so we would know how the flu spread </vt:lpstr>
      <vt:lpstr>once we have a phylogeny tree, we want to know who the ancestors of our current strains are so we would know how the flu spread </vt:lpstr>
      <vt:lpstr>once we have a phylogeny tree, we want to know who the ancestors of our current strains are so we would know how the flu spread </vt:lpstr>
      <vt:lpstr>once we have a phylogeny tree, we want to know who the ancestors of our current strains are so we would know how the flu spread </vt:lpstr>
      <vt:lpstr>once we have a phylogeny tree, we want to know who the ancestors of our current strains are so we would know how the flu spread</vt:lpstr>
      <vt:lpstr>now that we have inferred the ancestral sequences, let’s match them up with known strains, so we can see how the flu spread!</vt:lpstr>
      <vt:lpstr>infer the future predicting the evolution of the influenza virus using topological phylogenetic properties</vt:lpstr>
      <vt:lpstr>seeing how the flu will spread is great, next let’s predict which strains will cause next season’s flu!  i.e. which strain will persist into the future given a specified period of time</vt:lpstr>
      <vt:lpstr>knowing that, let’s start with clade extraction</vt:lpstr>
      <vt:lpstr>knowing that, let’s start with clade extraction and feature extraction</vt:lpstr>
      <vt:lpstr>Tree Shape Statistics</vt:lpstr>
      <vt:lpstr>Tree Shape Statistics</vt:lpstr>
      <vt:lpstr>Tree Shape Statistics</vt:lpstr>
      <vt:lpstr>Tree Shape Statistics</vt:lpstr>
      <vt:lpstr>knowing that, let’s start with clade extraction and feature extraction</vt:lpstr>
      <vt:lpstr>using those features, we train our classifier, SVM with radial kernel; the results:</vt:lpstr>
      <vt:lpstr>we did it!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the infection pathway of influenza</dc:title>
  <cp:lastModifiedBy>AG</cp:lastModifiedBy>
  <cp:revision>1</cp:revision>
  <dcterms:modified xsi:type="dcterms:W3CDTF">2018-08-18T04:19:25Z</dcterms:modified>
</cp:coreProperties>
</file>