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90" y="-2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D5B1B4F-26A0-4E88-8A3B-A29C90965570}" type="datetimeFigureOut">
              <a:rPr lang="en-GB" smtClean="0"/>
              <a:t>20/07/2015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0DC028-D722-4D45-96A9-CAA754A0CD64}" type="slidenum">
              <a:rPr lang="en-GB" smtClean="0"/>
              <a:t>‹#›</a:t>
            </a:fld>
            <a:endParaRPr lang="en-GB"/>
          </a:p>
        </p:txBody>
      </p:sp>
    </p:spTree>
    <p:extLst>
      <p:ext uri="{BB962C8B-B14F-4D97-AF65-F5344CB8AC3E}">
        <p14:creationId xmlns:p14="http://schemas.microsoft.com/office/powerpoint/2010/main" val="3648939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5B1B4F-26A0-4E88-8A3B-A29C90965570}" type="datetimeFigureOut">
              <a:rPr lang="en-GB" smtClean="0"/>
              <a:t>20/07/2015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0DC028-D722-4D45-96A9-CAA754A0CD64}" type="slidenum">
              <a:rPr lang="en-GB" smtClean="0"/>
              <a:t>‹#›</a:t>
            </a:fld>
            <a:endParaRPr lang="en-GB"/>
          </a:p>
        </p:txBody>
      </p:sp>
    </p:spTree>
    <p:extLst>
      <p:ext uri="{BB962C8B-B14F-4D97-AF65-F5344CB8AC3E}">
        <p14:creationId xmlns:p14="http://schemas.microsoft.com/office/powerpoint/2010/main" val="101621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5B1B4F-26A0-4E88-8A3B-A29C90965570}" type="datetimeFigureOut">
              <a:rPr lang="en-GB" smtClean="0"/>
              <a:t>20/07/2015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0DC028-D722-4D45-96A9-CAA754A0CD64}" type="slidenum">
              <a:rPr lang="en-GB" smtClean="0"/>
              <a:t>‹#›</a:t>
            </a:fld>
            <a:endParaRPr lang="en-GB"/>
          </a:p>
        </p:txBody>
      </p:sp>
    </p:spTree>
    <p:extLst>
      <p:ext uri="{BB962C8B-B14F-4D97-AF65-F5344CB8AC3E}">
        <p14:creationId xmlns:p14="http://schemas.microsoft.com/office/powerpoint/2010/main" val="369192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5B1B4F-26A0-4E88-8A3B-A29C90965570}" type="datetimeFigureOut">
              <a:rPr lang="en-GB" smtClean="0"/>
              <a:t>20/07/2015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0DC028-D722-4D45-96A9-CAA754A0CD64}" type="slidenum">
              <a:rPr lang="en-GB" smtClean="0"/>
              <a:t>‹#›</a:t>
            </a:fld>
            <a:endParaRPr lang="en-GB"/>
          </a:p>
        </p:txBody>
      </p:sp>
    </p:spTree>
    <p:extLst>
      <p:ext uri="{BB962C8B-B14F-4D97-AF65-F5344CB8AC3E}">
        <p14:creationId xmlns:p14="http://schemas.microsoft.com/office/powerpoint/2010/main" val="258391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5B1B4F-26A0-4E88-8A3B-A29C90965570}" type="datetimeFigureOut">
              <a:rPr lang="en-GB" smtClean="0"/>
              <a:t>20/07/2015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0DC028-D722-4D45-96A9-CAA754A0CD64}" type="slidenum">
              <a:rPr lang="en-GB" smtClean="0"/>
              <a:t>‹#›</a:t>
            </a:fld>
            <a:endParaRPr lang="en-GB"/>
          </a:p>
        </p:txBody>
      </p:sp>
    </p:spTree>
    <p:extLst>
      <p:ext uri="{BB962C8B-B14F-4D97-AF65-F5344CB8AC3E}">
        <p14:creationId xmlns:p14="http://schemas.microsoft.com/office/powerpoint/2010/main" val="234815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D5B1B4F-26A0-4E88-8A3B-A29C90965570}" type="datetimeFigureOut">
              <a:rPr lang="en-GB" smtClean="0"/>
              <a:t>20/07/2015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0DC028-D722-4D45-96A9-CAA754A0CD64}" type="slidenum">
              <a:rPr lang="en-GB" smtClean="0"/>
              <a:t>‹#›</a:t>
            </a:fld>
            <a:endParaRPr lang="en-GB"/>
          </a:p>
        </p:txBody>
      </p:sp>
    </p:spTree>
    <p:extLst>
      <p:ext uri="{BB962C8B-B14F-4D97-AF65-F5344CB8AC3E}">
        <p14:creationId xmlns:p14="http://schemas.microsoft.com/office/powerpoint/2010/main" val="336351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D5B1B4F-26A0-4E88-8A3B-A29C90965570}" type="datetimeFigureOut">
              <a:rPr lang="en-GB" smtClean="0"/>
              <a:t>20/07/2015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0DC028-D722-4D45-96A9-CAA754A0CD64}" type="slidenum">
              <a:rPr lang="en-GB" smtClean="0"/>
              <a:t>‹#›</a:t>
            </a:fld>
            <a:endParaRPr lang="en-GB"/>
          </a:p>
        </p:txBody>
      </p:sp>
    </p:spTree>
    <p:extLst>
      <p:ext uri="{BB962C8B-B14F-4D97-AF65-F5344CB8AC3E}">
        <p14:creationId xmlns:p14="http://schemas.microsoft.com/office/powerpoint/2010/main" val="1984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D5B1B4F-26A0-4E88-8A3B-A29C90965570}" type="datetimeFigureOut">
              <a:rPr lang="en-GB" smtClean="0"/>
              <a:t>20/07/2015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0DC028-D722-4D45-96A9-CAA754A0CD64}" type="slidenum">
              <a:rPr lang="en-GB" smtClean="0"/>
              <a:t>‹#›</a:t>
            </a:fld>
            <a:endParaRPr lang="en-GB"/>
          </a:p>
        </p:txBody>
      </p:sp>
    </p:spTree>
    <p:extLst>
      <p:ext uri="{BB962C8B-B14F-4D97-AF65-F5344CB8AC3E}">
        <p14:creationId xmlns:p14="http://schemas.microsoft.com/office/powerpoint/2010/main" val="273895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B1B4F-26A0-4E88-8A3B-A29C90965570}" type="datetimeFigureOut">
              <a:rPr lang="en-GB" smtClean="0"/>
              <a:t>20/07/2015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70DC028-D722-4D45-96A9-CAA754A0CD64}" type="slidenum">
              <a:rPr lang="en-GB" smtClean="0"/>
              <a:t>‹#›</a:t>
            </a:fld>
            <a:endParaRPr lang="en-GB"/>
          </a:p>
        </p:txBody>
      </p:sp>
    </p:spTree>
    <p:extLst>
      <p:ext uri="{BB962C8B-B14F-4D97-AF65-F5344CB8AC3E}">
        <p14:creationId xmlns:p14="http://schemas.microsoft.com/office/powerpoint/2010/main" val="156442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5B1B4F-26A0-4E88-8A3B-A29C90965570}" type="datetimeFigureOut">
              <a:rPr lang="en-GB" smtClean="0"/>
              <a:t>20/07/2015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0DC028-D722-4D45-96A9-CAA754A0CD64}" type="slidenum">
              <a:rPr lang="en-GB" smtClean="0"/>
              <a:t>‹#›</a:t>
            </a:fld>
            <a:endParaRPr lang="en-GB"/>
          </a:p>
        </p:txBody>
      </p:sp>
    </p:spTree>
    <p:extLst>
      <p:ext uri="{BB962C8B-B14F-4D97-AF65-F5344CB8AC3E}">
        <p14:creationId xmlns:p14="http://schemas.microsoft.com/office/powerpoint/2010/main" val="421387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5B1B4F-26A0-4E88-8A3B-A29C90965570}" type="datetimeFigureOut">
              <a:rPr lang="en-GB" smtClean="0"/>
              <a:t>20/07/2015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0DC028-D722-4D45-96A9-CAA754A0CD64}" type="slidenum">
              <a:rPr lang="en-GB" smtClean="0"/>
              <a:t>‹#›</a:t>
            </a:fld>
            <a:endParaRPr lang="en-GB"/>
          </a:p>
        </p:txBody>
      </p:sp>
    </p:spTree>
    <p:extLst>
      <p:ext uri="{BB962C8B-B14F-4D97-AF65-F5344CB8AC3E}">
        <p14:creationId xmlns:p14="http://schemas.microsoft.com/office/powerpoint/2010/main" val="2924819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B1B4F-26A0-4E88-8A3B-A29C90965570}" type="datetimeFigureOut">
              <a:rPr lang="en-GB" smtClean="0"/>
              <a:t>20/07/2015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DC028-D722-4D45-96A9-CAA754A0CD64}" type="slidenum">
              <a:rPr lang="en-GB" smtClean="0"/>
              <a:t>‹#›</a:t>
            </a:fld>
            <a:endParaRPr lang="en-GB"/>
          </a:p>
        </p:txBody>
      </p:sp>
    </p:spTree>
    <p:extLst>
      <p:ext uri="{BB962C8B-B14F-4D97-AF65-F5344CB8AC3E}">
        <p14:creationId xmlns:p14="http://schemas.microsoft.com/office/powerpoint/2010/main" val="3069141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apievangelist.com/2012/01/12/the-secret-to-amazons-success-internal-api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Independent_software_vendor" TargetMode="External"/><Relationship Id="rId2" Type="http://schemas.openxmlformats.org/officeDocument/2006/relationships/hyperlink" Target="https://www.gartner.com/doc/2949725/magic-quadrant-trading-platforms" TargetMode="External"/><Relationship Id="rId1" Type="http://schemas.openxmlformats.org/officeDocument/2006/relationships/slideLayout" Target="../slideLayouts/slideLayout2.xml"/><Relationship Id="rId4" Type="http://schemas.openxmlformats.org/officeDocument/2006/relationships/hyperlink" Target="https://en.wikipedia.org/wiki/Third-party_software_componen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Platform_as_a_service" TargetMode="External"/><Relationship Id="rId7" Type="http://schemas.openxmlformats.org/officeDocument/2006/relationships/hyperlink" Target="http://searchcloudcomputing.techtarget.com/definition/Infrastructure-as-a-Service-IaaS" TargetMode="External"/><Relationship Id="rId2" Type="http://schemas.openxmlformats.org/officeDocument/2006/relationships/hyperlink" Target="http://apprenda.com/library/paas/iaas-paas-saas-explained-compared/" TargetMode="External"/><Relationship Id="rId1" Type="http://schemas.openxmlformats.org/officeDocument/2006/relationships/slideLayout" Target="../slideLayouts/slideLayout2.xml"/><Relationship Id="rId6" Type="http://schemas.openxmlformats.org/officeDocument/2006/relationships/hyperlink" Target="https://451research.com/report-long?icid=933" TargetMode="External"/><Relationship Id="rId5" Type="http://schemas.openxmlformats.org/officeDocument/2006/relationships/hyperlink" Target="https://en.wikipedia.org/wiki/Storage_as_a_service" TargetMode="External"/><Relationship Id="rId4" Type="http://schemas.openxmlformats.org/officeDocument/2006/relationships/hyperlink" Target="https://en.wikipedia.org/wiki/Software_as_a_servic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End-user_developmen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ix_Sigma" TargetMode="External"/><Relationship Id="rId2" Type="http://schemas.openxmlformats.org/officeDocument/2006/relationships/hyperlink" Target="https://en.wikipedia.org/wiki/5_Whys" TargetMode="External"/><Relationship Id="rId1" Type="http://schemas.openxmlformats.org/officeDocument/2006/relationships/slideLayout" Target="../slideLayouts/slideLayout2.xml"/><Relationship Id="rId4" Type="http://schemas.openxmlformats.org/officeDocument/2006/relationships/hyperlink" Target="http://www.lean.org/WhatsLea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ervice-level_agreement" TargetMode="External"/><Relationship Id="rId2" Type="http://schemas.openxmlformats.org/officeDocument/2006/relationships/hyperlink" Target="https://en.wikipedia.org/wiki/Performance_indicator" TargetMode="External"/><Relationship Id="rId1" Type="http://schemas.openxmlformats.org/officeDocument/2006/relationships/slideLayout" Target="../slideLayouts/slideLayout2.xml"/><Relationship Id="rId4" Type="http://schemas.openxmlformats.org/officeDocument/2006/relationships/hyperlink" Target="https://en.wikipedia.org/wiki/Straight-through_process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Version_control" TargetMode="External"/><Relationship Id="rId2" Type="http://schemas.openxmlformats.org/officeDocument/2006/relationships/hyperlink" Target="https://en.wikipedia.org/wiki/Identifier" TargetMode="External"/><Relationship Id="rId1" Type="http://schemas.openxmlformats.org/officeDocument/2006/relationships/slideLayout" Target="../slideLayouts/slideLayout2.xml"/><Relationship Id="rId6" Type="http://schemas.openxmlformats.org/officeDocument/2006/relationships/hyperlink" Target="https://en.wikipedia.org/wiki/Root_cause_analysis" TargetMode="External"/><Relationship Id="rId5" Type="http://schemas.openxmlformats.org/officeDocument/2006/relationships/hyperlink" Target="https://en.wikipedia.org/wiki/Tuple-versioning" TargetMode="External"/><Relationship Id="rId4" Type="http://schemas.openxmlformats.org/officeDocument/2006/relationships/hyperlink" Target="https://en.wikipedia.org/wiki/Bitemporal_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496337" y="2025650"/>
            <a:ext cx="5635757"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a:spcBef>
                <a:spcPct val="30000"/>
              </a:spcBef>
              <a:defRPr sz="3200">
                <a:solidFill>
                  <a:schemeClr val="tx2"/>
                </a:solidFill>
                <a:latin typeface="Arial" charset="0"/>
                <a:cs typeface="Arial" charset="0"/>
              </a:defRPr>
            </a:lvl1pPr>
            <a:lvl2pPr algn="l">
              <a:spcBef>
                <a:spcPct val="30000"/>
              </a:spcBef>
              <a:defRPr sz="3200">
                <a:solidFill>
                  <a:schemeClr val="tx2"/>
                </a:solidFill>
                <a:latin typeface="Arial" charset="0"/>
                <a:cs typeface="Arial" charset="0"/>
              </a:defRPr>
            </a:lvl2pPr>
            <a:lvl3pPr algn="l">
              <a:spcBef>
                <a:spcPct val="30000"/>
              </a:spcBef>
              <a:defRPr sz="3200">
                <a:solidFill>
                  <a:schemeClr val="tx2"/>
                </a:solidFill>
                <a:latin typeface="Arial" charset="0"/>
                <a:cs typeface="Arial" charset="0"/>
              </a:defRPr>
            </a:lvl3pPr>
            <a:lvl4pPr algn="l">
              <a:spcBef>
                <a:spcPct val="30000"/>
              </a:spcBef>
              <a:defRPr sz="3200">
                <a:solidFill>
                  <a:schemeClr val="tx2"/>
                </a:solidFill>
                <a:latin typeface="Arial" charset="0"/>
                <a:cs typeface="Arial" charset="0"/>
              </a:defRPr>
            </a:lvl4pPr>
            <a:lvl5pPr algn="l">
              <a:spcBef>
                <a:spcPct val="30000"/>
              </a:spcBef>
              <a:defRPr sz="3200">
                <a:solidFill>
                  <a:schemeClr val="tx2"/>
                </a:solidFill>
                <a:latin typeface="Arial" charset="0"/>
                <a:cs typeface="Arial" charset="0"/>
              </a:defRPr>
            </a:lvl5pPr>
            <a:lvl6pPr marL="457200" fontAlgn="base">
              <a:spcBef>
                <a:spcPct val="30000"/>
              </a:spcBef>
              <a:spcAft>
                <a:spcPct val="0"/>
              </a:spcAft>
              <a:defRPr sz="3200">
                <a:solidFill>
                  <a:schemeClr val="tx2"/>
                </a:solidFill>
                <a:latin typeface="Arial" charset="0"/>
                <a:cs typeface="Arial" charset="0"/>
              </a:defRPr>
            </a:lvl6pPr>
            <a:lvl7pPr marL="914400" fontAlgn="base">
              <a:spcBef>
                <a:spcPct val="30000"/>
              </a:spcBef>
              <a:spcAft>
                <a:spcPct val="0"/>
              </a:spcAft>
              <a:defRPr sz="3200">
                <a:solidFill>
                  <a:schemeClr val="tx2"/>
                </a:solidFill>
                <a:latin typeface="Arial" charset="0"/>
                <a:cs typeface="Arial" charset="0"/>
              </a:defRPr>
            </a:lvl7pPr>
            <a:lvl8pPr marL="1371600" fontAlgn="base">
              <a:spcBef>
                <a:spcPct val="30000"/>
              </a:spcBef>
              <a:spcAft>
                <a:spcPct val="0"/>
              </a:spcAft>
              <a:defRPr sz="3200">
                <a:solidFill>
                  <a:schemeClr val="tx2"/>
                </a:solidFill>
                <a:latin typeface="Arial" charset="0"/>
                <a:cs typeface="Arial" charset="0"/>
              </a:defRPr>
            </a:lvl8pPr>
            <a:lvl9pPr marL="1828800" fontAlgn="base">
              <a:spcBef>
                <a:spcPct val="30000"/>
              </a:spcBef>
              <a:spcAft>
                <a:spcPct val="0"/>
              </a:spcAft>
              <a:defRPr sz="3200">
                <a:solidFill>
                  <a:schemeClr val="tx2"/>
                </a:solidFill>
                <a:latin typeface="Arial" charset="0"/>
                <a:cs typeface="Arial" charset="0"/>
              </a:defRPr>
            </a:lvl9pPr>
          </a:lstStyle>
          <a:p>
            <a:pPr>
              <a:spcBef>
                <a:spcPct val="0"/>
              </a:spcBef>
            </a:pPr>
            <a:r>
              <a:rPr lang="en-GB" altLang="en-US" dirty="0" smtClean="0"/>
              <a:t>Principles of</a:t>
            </a:r>
          </a:p>
          <a:p>
            <a:pPr>
              <a:spcBef>
                <a:spcPct val="0"/>
              </a:spcBef>
            </a:pPr>
            <a:r>
              <a:rPr lang="en-GB" altLang="en-US" dirty="0" smtClean="0"/>
              <a:t>Good Software Development</a:t>
            </a:r>
          </a:p>
        </p:txBody>
      </p:sp>
    </p:spTree>
    <p:extLst>
      <p:ext uri="{BB962C8B-B14F-4D97-AF65-F5344CB8AC3E}">
        <p14:creationId xmlns:p14="http://schemas.microsoft.com/office/powerpoint/2010/main" val="386163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Principles: Data Corollaries</a:t>
            </a:r>
            <a:endParaRPr lang="en-GB" b="1" dirty="0"/>
          </a:p>
        </p:txBody>
      </p:sp>
      <p:sp>
        <p:nvSpPr>
          <p:cNvPr id="3" name="Content Placeholder 2"/>
          <p:cNvSpPr>
            <a:spLocks noGrp="1"/>
          </p:cNvSpPr>
          <p:nvPr>
            <p:ph idx="1"/>
          </p:nvPr>
        </p:nvSpPr>
        <p:spPr/>
        <p:txBody>
          <a:bodyPr>
            <a:normAutofit/>
          </a:bodyPr>
          <a:lstStyle/>
          <a:p>
            <a:r>
              <a:rPr lang="en-GB" sz="1500" dirty="0"/>
              <a:t>A fact should have a single master source; there should be a single </a:t>
            </a:r>
            <a:r>
              <a:rPr lang="en-GB" sz="1500" i="1" dirty="0"/>
              <a:t>version</a:t>
            </a:r>
            <a:r>
              <a:rPr lang="en-GB" sz="1500" dirty="0"/>
              <a:t> of "the truth"</a:t>
            </a:r>
          </a:p>
          <a:p>
            <a:pPr lvl="1"/>
            <a:r>
              <a:rPr lang="en-GB" sz="1300" dirty="0"/>
              <a:t>Reduce data duplication</a:t>
            </a:r>
          </a:p>
          <a:p>
            <a:pPr lvl="1"/>
            <a:r>
              <a:rPr lang="en-GB" sz="1300" dirty="0"/>
              <a:t>Minimise the need for reconciliations</a:t>
            </a:r>
          </a:p>
          <a:p>
            <a:pPr lvl="1"/>
            <a:r>
              <a:rPr lang="en-GB" sz="1300" dirty="0"/>
              <a:t>Where possible only amend data at its master source</a:t>
            </a:r>
          </a:p>
          <a:p>
            <a:pPr lvl="1"/>
            <a:r>
              <a:rPr lang="en-GB" sz="1300" dirty="0"/>
              <a:t>Data "copies" can lead to bifurcation, divergence, staleness and the need for reconciliation</a:t>
            </a:r>
          </a:p>
          <a:p>
            <a:r>
              <a:rPr lang="en-GB" sz="1500" dirty="0"/>
              <a:t>Publish data from the master source once</a:t>
            </a:r>
          </a:p>
          <a:p>
            <a:pPr lvl="1"/>
            <a:r>
              <a:rPr lang="en-GB" sz="1300" dirty="0"/>
              <a:t>Don't forward data</a:t>
            </a:r>
          </a:p>
          <a:p>
            <a:pPr lvl="1"/>
            <a:r>
              <a:rPr lang="en-GB" sz="1300" dirty="0"/>
              <a:t>Don't pass data through intermediate systems</a:t>
            </a:r>
          </a:p>
          <a:p>
            <a:pPr lvl="1"/>
            <a:r>
              <a:rPr lang="en-GB" sz="1300" dirty="0"/>
              <a:t>All functions across the organisation should use the same data source(s)</a:t>
            </a:r>
          </a:p>
          <a:p>
            <a:r>
              <a:rPr lang="en-GB" sz="1500" dirty="0"/>
              <a:t>Leverage consolidation of data (stores)</a:t>
            </a:r>
          </a:p>
          <a:p>
            <a:pPr lvl="1"/>
            <a:r>
              <a:rPr lang="en-GB" sz="1300" dirty="0"/>
              <a:t>Fully realise the value of the data, and minimise the costs of owning/managing the data</a:t>
            </a:r>
          </a:p>
          <a:p>
            <a:pPr lvl="1"/>
            <a:r>
              <a:rPr lang="en-GB" sz="1300" dirty="0"/>
              <a:t>Realise this via storing the truth once, without duplication or </a:t>
            </a:r>
            <a:r>
              <a:rPr lang="en-GB" sz="1300" dirty="0" err="1"/>
              <a:t>lossy</a:t>
            </a:r>
            <a:r>
              <a:rPr lang="en-GB" sz="1300" dirty="0"/>
              <a:t> copies</a:t>
            </a:r>
          </a:p>
        </p:txBody>
      </p:sp>
    </p:spTree>
    <p:extLst>
      <p:ext uri="{BB962C8B-B14F-4D97-AF65-F5344CB8AC3E}">
        <p14:creationId xmlns:p14="http://schemas.microsoft.com/office/powerpoint/2010/main" val="3080641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Principles: Data – “grown up” bits</a:t>
            </a:r>
            <a:endParaRPr lang="en-GB" b="1" dirty="0"/>
          </a:p>
        </p:txBody>
      </p:sp>
      <p:sp>
        <p:nvSpPr>
          <p:cNvPr id="3" name="Content Placeholder 2"/>
          <p:cNvSpPr>
            <a:spLocks noGrp="1"/>
          </p:cNvSpPr>
          <p:nvPr>
            <p:ph idx="1"/>
          </p:nvPr>
        </p:nvSpPr>
        <p:spPr/>
        <p:txBody>
          <a:bodyPr>
            <a:normAutofit/>
          </a:bodyPr>
          <a:lstStyle/>
          <a:p>
            <a:pPr marL="0" indent="0">
              <a:buNone/>
            </a:pPr>
            <a:r>
              <a:rPr lang="en-GB" sz="1500" b="1" dirty="0"/>
              <a:t>Data Governance, Architecture and Documentation</a:t>
            </a:r>
          </a:p>
          <a:p>
            <a:r>
              <a:rPr lang="en-GB" sz="1500" dirty="0"/>
              <a:t>Metadata associated with Master sources should be documented and maintained</a:t>
            </a:r>
          </a:p>
          <a:p>
            <a:pPr lvl="1"/>
            <a:r>
              <a:rPr lang="en-GB" sz="1300" dirty="0"/>
              <a:t>This governance could be called Data Architecture</a:t>
            </a:r>
          </a:p>
          <a:p>
            <a:pPr marL="0" indent="0">
              <a:buNone/>
            </a:pPr>
            <a:endParaRPr lang="en-GB" sz="1500" b="1" dirty="0" smtClean="0"/>
          </a:p>
          <a:p>
            <a:pPr marL="0" indent="0">
              <a:buNone/>
            </a:pPr>
            <a:r>
              <a:rPr lang="en-GB" sz="1500" b="1" dirty="0" smtClean="0"/>
              <a:t>Data </a:t>
            </a:r>
            <a:r>
              <a:rPr lang="en-GB" sz="1500" b="1" dirty="0"/>
              <a:t>Legal, Regulatory and Control Concerns</a:t>
            </a:r>
          </a:p>
          <a:p>
            <a:r>
              <a:rPr lang="en-GB" sz="1500" dirty="0"/>
              <a:t>Data must take into account all applicable local legislation, statutory obligations and relevant company policies</a:t>
            </a:r>
          </a:p>
          <a:p>
            <a:r>
              <a:rPr lang="en-GB" sz="1500" dirty="0"/>
              <a:t>Data must abide by all relevant IT, audit, data secrecy and security policies</a:t>
            </a:r>
          </a:p>
          <a:p>
            <a:r>
              <a:rPr lang="en-GB" sz="1500" dirty="0"/>
              <a:t>Consider data obfuscation, for instance when publishing for example by copying from production to test.</a:t>
            </a:r>
          </a:p>
        </p:txBody>
      </p:sp>
    </p:spTree>
    <p:extLst>
      <p:ext uri="{BB962C8B-B14F-4D97-AF65-F5344CB8AC3E}">
        <p14:creationId xmlns:p14="http://schemas.microsoft.com/office/powerpoint/2010/main" val="974528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Principles: Software &amp; Automation</a:t>
            </a:r>
            <a:endParaRPr lang="en-GB" b="1" dirty="0"/>
          </a:p>
        </p:txBody>
      </p:sp>
      <p:sp>
        <p:nvSpPr>
          <p:cNvPr id="3" name="Content Placeholder 2"/>
          <p:cNvSpPr>
            <a:spLocks noGrp="1"/>
          </p:cNvSpPr>
          <p:nvPr>
            <p:ph idx="1"/>
          </p:nvPr>
        </p:nvSpPr>
        <p:spPr/>
        <p:txBody>
          <a:bodyPr>
            <a:normAutofit/>
          </a:bodyPr>
          <a:lstStyle/>
          <a:p>
            <a:r>
              <a:rPr lang="en-GB" sz="1500" dirty="0"/>
              <a:t>Optimise what you have</a:t>
            </a:r>
          </a:p>
          <a:p>
            <a:pPr lvl="1"/>
            <a:r>
              <a:rPr lang="en-GB" sz="1300" dirty="0"/>
              <a:t>Prefer incremental improvement to new build / replace</a:t>
            </a:r>
          </a:p>
          <a:p>
            <a:pPr lvl="1"/>
            <a:r>
              <a:rPr lang="en-GB" sz="1300" dirty="0"/>
              <a:t>Unless the 5-why’s and these rules clearly indicate build/buy is better</a:t>
            </a:r>
          </a:p>
          <a:p>
            <a:r>
              <a:rPr lang="en-GB" sz="1500" dirty="0"/>
              <a:t>Reduce complexity rather than building on it</a:t>
            </a:r>
          </a:p>
          <a:p>
            <a:r>
              <a:rPr lang="en-GB" sz="1500" dirty="0"/>
              <a:t>Automate processes rather than employing people to provide operational processing</a:t>
            </a:r>
          </a:p>
          <a:p>
            <a:r>
              <a:rPr lang="en-GB" sz="1500" dirty="0"/>
              <a:t>Use extensive comprehensive detailed system monitoring (hardware, software, data, workflows) tightly coupled with the DevOps team to fix issues quickly and effectively</a:t>
            </a:r>
          </a:p>
          <a:p>
            <a:pPr lvl="1"/>
            <a:r>
              <a:rPr lang="en-GB" sz="1300" dirty="0"/>
              <a:t>Minimise/remove handovers, written SLAS, email, “over-the-fence” mentality</a:t>
            </a:r>
          </a:p>
          <a:p>
            <a:pPr lvl="1"/>
            <a:r>
              <a:rPr lang="en-GB" sz="1300" dirty="0"/>
              <a:t>Codify all important metrics/MI/control rules/measures; don’t rely on people to interpret/escalate etc</a:t>
            </a:r>
          </a:p>
        </p:txBody>
      </p:sp>
    </p:spTree>
    <p:extLst>
      <p:ext uri="{BB962C8B-B14F-4D97-AF65-F5344CB8AC3E}">
        <p14:creationId xmlns:p14="http://schemas.microsoft.com/office/powerpoint/2010/main" val="2372779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Principles: Software/Testing</a:t>
            </a:r>
            <a:endParaRPr lang="en-GB" b="1" dirty="0"/>
          </a:p>
        </p:txBody>
      </p:sp>
      <p:sp>
        <p:nvSpPr>
          <p:cNvPr id="3" name="Content Placeholder 2"/>
          <p:cNvSpPr>
            <a:spLocks noGrp="1"/>
          </p:cNvSpPr>
          <p:nvPr>
            <p:ph idx="1"/>
          </p:nvPr>
        </p:nvSpPr>
        <p:spPr/>
        <p:txBody>
          <a:bodyPr>
            <a:normAutofit/>
          </a:bodyPr>
          <a:lstStyle/>
          <a:p>
            <a:r>
              <a:rPr lang="en-GB" sz="1500" dirty="0"/>
              <a:t>Incorporate testing into development so that unit testing is standard</a:t>
            </a:r>
          </a:p>
          <a:p>
            <a:r>
              <a:rPr lang="en-GB" sz="1500" dirty="0"/>
              <a:t>Implement assurance tests (agreed with product owners, stakeholders etc)</a:t>
            </a:r>
          </a:p>
          <a:p>
            <a:r>
              <a:rPr lang="en-GB" sz="1500" dirty="0"/>
              <a:t>Automate testing</a:t>
            </a:r>
          </a:p>
          <a:p>
            <a:r>
              <a:rPr lang="en-GB" sz="1500" dirty="0"/>
              <a:t>Promote visibility and transparency of the test results data to all stakeholders</a:t>
            </a:r>
          </a:p>
        </p:txBody>
      </p:sp>
    </p:spTree>
    <p:extLst>
      <p:ext uri="{BB962C8B-B14F-4D97-AF65-F5344CB8AC3E}">
        <p14:creationId xmlns:p14="http://schemas.microsoft.com/office/powerpoint/2010/main" val="1624686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Principles: Software/Services</a:t>
            </a:r>
            <a:endParaRPr lang="en-GB" b="1" dirty="0"/>
          </a:p>
        </p:txBody>
      </p:sp>
      <p:sp>
        <p:nvSpPr>
          <p:cNvPr id="3" name="Content Placeholder 2"/>
          <p:cNvSpPr>
            <a:spLocks noGrp="1"/>
          </p:cNvSpPr>
          <p:nvPr>
            <p:ph idx="1"/>
          </p:nvPr>
        </p:nvSpPr>
        <p:spPr/>
        <p:txBody>
          <a:bodyPr>
            <a:normAutofit/>
          </a:bodyPr>
          <a:lstStyle/>
          <a:p>
            <a:r>
              <a:rPr lang="en-GB" sz="1500" dirty="0"/>
              <a:t>Read </a:t>
            </a:r>
            <a:r>
              <a:rPr lang="en-GB" sz="1500" dirty="0">
                <a:hlinkClick r:id="rId2"/>
              </a:rPr>
              <a:t>Jeff Bezos' mandate</a:t>
            </a:r>
            <a:endParaRPr lang="en-GB" sz="1500" dirty="0"/>
          </a:p>
          <a:p>
            <a:r>
              <a:rPr lang="en-GB" sz="1500" dirty="0"/>
              <a:t>Use open-standards APIs</a:t>
            </a:r>
          </a:p>
          <a:p>
            <a:pPr lvl="1"/>
            <a:r>
              <a:rPr lang="en-GB" sz="1300" dirty="0"/>
              <a:t>eg REST, SQL, ODBC, JDBC</a:t>
            </a:r>
          </a:p>
          <a:p>
            <a:r>
              <a:rPr lang="en-GB" sz="1500" dirty="0"/>
              <a:t>Provide fit-for-purpose APIs</a:t>
            </a:r>
          </a:p>
          <a:p>
            <a:pPr lvl="1"/>
            <a:r>
              <a:rPr lang="en-GB" sz="1300" dirty="0"/>
              <a:t>eg Authentication, Authorisation, Enablement, </a:t>
            </a:r>
            <a:r>
              <a:rPr lang="en-GB" sz="1300" dirty="0" err="1"/>
              <a:t>Perimissions</a:t>
            </a:r>
            <a:endParaRPr lang="en-GB" sz="1300" dirty="0"/>
          </a:p>
          <a:p>
            <a:pPr lvl="1"/>
            <a:r>
              <a:rPr lang="en-GB" sz="1300" dirty="0"/>
              <a:t>eg CRUD, Query, Streaming</a:t>
            </a:r>
          </a:p>
          <a:p>
            <a:pPr lvl="1"/>
            <a:r>
              <a:rPr lang="en-GB" sz="1300" dirty="0"/>
              <a:t>eg Transactions support</a:t>
            </a:r>
          </a:p>
          <a:p>
            <a:r>
              <a:rPr lang="en-GB" sz="1500" dirty="0"/>
              <a:t>Converge on common APIs (technologies, patterns)</a:t>
            </a:r>
          </a:p>
          <a:p>
            <a:pPr lvl="1"/>
            <a:r>
              <a:rPr lang="en-GB" sz="1300" dirty="0"/>
              <a:t>where it makes sense, and in order to ease interoperability</a:t>
            </a:r>
          </a:p>
          <a:p>
            <a:pPr lvl="1"/>
            <a:r>
              <a:rPr lang="en-GB" sz="1300" dirty="0"/>
              <a:t>but not at the expense of innovation or evolution</a:t>
            </a:r>
          </a:p>
        </p:txBody>
      </p:sp>
    </p:spTree>
    <p:extLst>
      <p:ext uri="{BB962C8B-B14F-4D97-AF65-F5344CB8AC3E}">
        <p14:creationId xmlns:p14="http://schemas.microsoft.com/office/powerpoint/2010/main" val="2539123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Principles: Software/Data Services</a:t>
            </a:r>
            <a:endParaRPr lang="en-GB" b="1" dirty="0"/>
          </a:p>
        </p:txBody>
      </p:sp>
      <p:sp>
        <p:nvSpPr>
          <p:cNvPr id="3" name="Content Placeholder 2"/>
          <p:cNvSpPr>
            <a:spLocks noGrp="1"/>
          </p:cNvSpPr>
          <p:nvPr>
            <p:ph idx="1"/>
          </p:nvPr>
        </p:nvSpPr>
        <p:spPr/>
        <p:txBody>
          <a:bodyPr>
            <a:normAutofit/>
          </a:bodyPr>
          <a:lstStyle/>
          <a:p>
            <a:pPr marL="0" indent="0">
              <a:buNone/>
            </a:pPr>
            <a:r>
              <a:rPr lang="en-GB" sz="1500" b="1" dirty="0"/>
              <a:t>Data Services</a:t>
            </a:r>
          </a:p>
          <a:p>
            <a:r>
              <a:rPr lang="en-GB" sz="1500" dirty="0"/>
              <a:t>Prefer enterprise strength technology solutions</a:t>
            </a:r>
          </a:p>
          <a:p>
            <a:pPr lvl="1"/>
            <a:r>
              <a:rPr lang="en-GB" sz="1300" dirty="0"/>
              <a:t>For example, spreadsheets can rapidly get out of control</a:t>
            </a:r>
          </a:p>
          <a:p>
            <a:r>
              <a:rPr lang="en-GB" sz="1500" dirty="0"/>
              <a:t>Prefer shared services</a:t>
            </a:r>
          </a:p>
          <a:p>
            <a:pPr lvl="1"/>
            <a:r>
              <a:rPr lang="en-GB" sz="1300" dirty="0"/>
              <a:t>For example, bifurcated and stale copies on email, can rapidly get out of control</a:t>
            </a:r>
          </a:p>
          <a:p>
            <a:pPr marL="0" indent="0">
              <a:buNone/>
            </a:pPr>
            <a:endParaRPr lang="en-GB" sz="1500" b="1" dirty="0" smtClean="0"/>
          </a:p>
          <a:p>
            <a:pPr marL="0" indent="0">
              <a:buNone/>
            </a:pPr>
            <a:r>
              <a:rPr lang="en-GB" sz="1500" b="1" dirty="0" smtClean="0"/>
              <a:t>Data </a:t>
            </a:r>
            <a:r>
              <a:rPr lang="en-GB" sz="1500" b="1" dirty="0"/>
              <a:t>Service Corollaries</a:t>
            </a:r>
          </a:p>
          <a:p>
            <a:r>
              <a:rPr lang="en-GB" sz="1500" dirty="0"/>
              <a:t>Data should be made available via quality services that meet organisational requirements</a:t>
            </a:r>
          </a:p>
          <a:p>
            <a:r>
              <a:rPr lang="en-GB" sz="1500" dirty="0"/>
              <a:t>Do not (force application teams to) store local copies or duplicate data</a:t>
            </a:r>
          </a:p>
          <a:p>
            <a:r>
              <a:rPr lang="en-GB" sz="1500" dirty="0"/>
              <a:t>Prefer application teams to obtain data from the master sources</a:t>
            </a:r>
          </a:p>
          <a:p>
            <a:pPr lvl="1"/>
            <a:r>
              <a:rPr lang="en-GB" sz="1300" dirty="0"/>
              <a:t>at run-time, on-demand, as required, rather than caching locally</a:t>
            </a:r>
          </a:p>
        </p:txBody>
      </p:sp>
    </p:spTree>
    <p:extLst>
      <p:ext uri="{BB962C8B-B14F-4D97-AF65-F5344CB8AC3E}">
        <p14:creationId xmlns:p14="http://schemas.microsoft.com/office/powerpoint/2010/main" val="200978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Principles: Infrastructure (hardware)</a:t>
            </a:r>
            <a:endParaRPr lang="en-GB" b="1" dirty="0"/>
          </a:p>
        </p:txBody>
      </p:sp>
      <p:sp>
        <p:nvSpPr>
          <p:cNvPr id="3" name="Content Placeholder 2"/>
          <p:cNvSpPr>
            <a:spLocks noGrp="1"/>
          </p:cNvSpPr>
          <p:nvPr>
            <p:ph idx="1"/>
          </p:nvPr>
        </p:nvSpPr>
        <p:spPr/>
        <p:txBody>
          <a:bodyPr>
            <a:normAutofit/>
          </a:bodyPr>
          <a:lstStyle/>
          <a:p>
            <a:r>
              <a:rPr lang="en-GB" sz="1500" dirty="0"/>
              <a:t>Prefer cloud over managing and maintaining your own data </a:t>
            </a:r>
            <a:r>
              <a:rPr lang="en-GB" sz="1500" dirty="0" err="1"/>
              <a:t>centers</a:t>
            </a:r>
            <a:r>
              <a:rPr lang="en-GB" sz="1500" dirty="0"/>
              <a:t> / servers / infrastructure</a:t>
            </a:r>
          </a:p>
          <a:p>
            <a:r>
              <a:rPr lang="en-GB" sz="1500" dirty="0"/>
              <a:t>Prefer tools over manual processes/procedures</a:t>
            </a:r>
          </a:p>
          <a:p>
            <a:r>
              <a:rPr lang="en-GB" sz="1500" dirty="0"/>
              <a:t>Prefer scripts/code over documentation</a:t>
            </a:r>
          </a:p>
          <a:p>
            <a:r>
              <a:rPr lang="en-GB" sz="1500" dirty="0"/>
              <a:t>Prefer machines over people</a:t>
            </a:r>
          </a:p>
        </p:txBody>
      </p:sp>
    </p:spTree>
    <p:extLst>
      <p:ext uri="{BB962C8B-B14F-4D97-AF65-F5344CB8AC3E}">
        <p14:creationId xmlns:p14="http://schemas.microsoft.com/office/powerpoint/2010/main" val="1977437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Principles: Buy vs Build</a:t>
            </a:r>
            <a:endParaRPr lang="en-GB" b="1" dirty="0"/>
          </a:p>
        </p:txBody>
      </p:sp>
      <p:sp>
        <p:nvSpPr>
          <p:cNvPr id="3" name="Content Placeholder 2"/>
          <p:cNvSpPr>
            <a:spLocks noGrp="1"/>
          </p:cNvSpPr>
          <p:nvPr>
            <p:ph idx="1"/>
          </p:nvPr>
        </p:nvSpPr>
        <p:spPr/>
        <p:txBody>
          <a:bodyPr numCol="2">
            <a:noAutofit/>
          </a:bodyPr>
          <a:lstStyle/>
          <a:p>
            <a:pPr marL="0" indent="0">
              <a:buNone/>
            </a:pPr>
            <a:r>
              <a:rPr lang="en-GB" sz="1500" b="1" dirty="0"/>
              <a:t>Services, Software Packages and Building Software</a:t>
            </a:r>
            <a:endParaRPr lang="en-GB" sz="1500" dirty="0"/>
          </a:p>
          <a:p>
            <a:pPr marL="0" indent="0">
              <a:buNone/>
            </a:pPr>
            <a:endParaRPr lang="en-GB" sz="1500" dirty="0" smtClean="0"/>
          </a:p>
          <a:p>
            <a:pPr marL="0" indent="0">
              <a:buNone/>
            </a:pPr>
            <a:r>
              <a:rPr lang="en-GB" sz="1500" dirty="0" smtClean="0"/>
              <a:t>When </a:t>
            </a:r>
            <a:r>
              <a:rPr lang="en-GB" sz="1500" dirty="0"/>
              <a:t>it comes to composing a software system, there are a myriad ways of acquiring, integrating and running software.</a:t>
            </a:r>
          </a:p>
          <a:p>
            <a:pPr marL="0" indent="0">
              <a:buNone/>
            </a:pPr>
            <a:endParaRPr lang="en-GB" sz="1500" b="1" dirty="0" smtClean="0"/>
          </a:p>
          <a:p>
            <a:pPr marL="0" indent="0">
              <a:buNone/>
            </a:pPr>
            <a:r>
              <a:rPr lang="en-GB" sz="1500" b="1" dirty="0" smtClean="0"/>
              <a:t>Software </a:t>
            </a:r>
            <a:r>
              <a:rPr lang="en-GB" sz="1500" b="1" dirty="0"/>
              <a:t>offerings</a:t>
            </a:r>
          </a:p>
          <a:p>
            <a:pPr marL="0" indent="0">
              <a:buNone/>
            </a:pPr>
            <a:endParaRPr lang="en-GB" sz="1500" dirty="0" smtClean="0"/>
          </a:p>
          <a:p>
            <a:pPr marL="0" indent="0">
              <a:buNone/>
            </a:pPr>
            <a:r>
              <a:rPr lang="en-GB" sz="1500" dirty="0" smtClean="0"/>
              <a:t>In </a:t>
            </a:r>
            <a:r>
              <a:rPr lang="en-GB" sz="1500" dirty="0"/>
              <a:t>general, one could consider:</a:t>
            </a:r>
          </a:p>
          <a:p>
            <a:pPr>
              <a:buFont typeface="+mj-lt"/>
              <a:buAutoNum type="arabicPeriod"/>
            </a:pPr>
            <a:r>
              <a:rPr lang="en-GB" sz="1500" dirty="0"/>
              <a:t>Prefer buying a </a:t>
            </a:r>
            <a:r>
              <a:rPr lang="en-GB" sz="1500" i="1" dirty="0"/>
              <a:t>platform</a:t>
            </a:r>
            <a:r>
              <a:rPr lang="en-GB" sz="1500" dirty="0"/>
              <a:t> over buying a </a:t>
            </a:r>
            <a:r>
              <a:rPr lang="en-GB" sz="1500" i="1" dirty="0"/>
              <a:t>service</a:t>
            </a:r>
            <a:endParaRPr lang="en-GB" sz="1500" dirty="0"/>
          </a:p>
          <a:p>
            <a:pPr>
              <a:buFont typeface="+mj-lt"/>
              <a:buAutoNum type="arabicPeriod"/>
            </a:pPr>
            <a:r>
              <a:rPr lang="en-GB" sz="1500" dirty="0"/>
              <a:t>Prefer buying a service over buying a software package</a:t>
            </a:r>
          </a:p>
          <a:p>
            <a:pPr>
              <a:buFont typeface="+mj-lt"/>
              <a:buAutoNum type="arabicPeriod"/>
            </a:pPr>
            <a:r>
              <a:rPr lang="en-GB" sz="1500" dirty="0"/>
              <a:t>Prefer buying a </a:t>
            </a:r>
            <a:r>
              <a:rPr lang="en-GB" sz="1500" i="1" dirty="0"/>
              <a:t>software </a:t>
            </a:r>
            <a:r>
              <a:rPr lang="en-GB" sz="1500" i="1" dirty="0" err="1"/>
              <a:t>packags</a:t>
            </a:r>
            <a:r>
              <a:rPr lang="en-GB" sz="1500" dirty="0"/>
              <a:t> over </a:t>
            </a:r>
            <a:r>
              <a:rPr lang="en-GB" sz="1500" i="1" dirty="0"/>
              <a:t>building software</a:t>
            </a:r>
            <a:endParaRPr lang="en-GB" sz="1500" dirty="0"/>
          </a:p>
          <a:p>
            <a:pPr marL="0" indent="0">
              <a:buNone/>
            </a:pPr>
            <a:endParaRPr lang="en-GB" sz="1500" dirty="0" smtClean="0"/>
          </a:p>
          <a:p>
            <a:pPr marL="0" indent="0">
              <a:buNone/>
            </a:pPr>
            <a:endParaRPr lang="en-GB" sz="1500" dirty="0" smtClean="0"/>
          </a:p>
          <a:p>
            <a:pPr marL="0" indent="0">
              <a:buNone/>
            </a:pPr>
            <a:endParaRPr lang="en-GB" sz="1500" dirty="0"/>
          </a:p>
          <a:p>
            <a:pPr marL="0" indent="0">
              <a:buNone/>
            </a:pPr>
            <a:r>
              <a:rPr lang="en-GB" sz="1500" dirty="0" smtClean="0"/>
              <a:t>Buying </a:t>
            </a:r>
            <a:r>
              <a:rPr lang="en-GB" sz="1500" dirty="0"/>
              <a:t>a vendor platform, typically involves paying a vendor to manage the software system for you. It may be ran on-site or off-site, but the vendor will manage it all for you. Your users just use the platform.</a:t>
            </a:r>
          </a:p>
          <a:p>
            <a:pPr marL="0" indent="0">
              <a:buNone/>
            </a:pPr>
            <a:endParaRPr lang="en-GB" sz="1500" dirty="0" smtClean="0"/>
          </a:p>
          <a:p>
            <a:pPr marL="0" indent="0">
              <a:buNone/>
            </a:pPr>
            <a:r>
              <a:rPr lang="en-GB" sz="1500" dirty="0" smtClean="0"/>
              <a:t>Vendor </a:t>
            </a:r>
            <a:r>
              <a:rPr lang="en-GB" sz="1500" dirty="0"/>
              <a:t>platforms and vendor services typically both entail paying an annual license for a period (years), and in return getting a </a:t>
            </a:r>
            <a:r>
              <a:rPr lang="en-GB" sz="1500" i="1" dirty="0"/>
              <a:t>managed service</a:t>
            </a:r>
            <a:r>
              <a:rPr lang="en-GB" sz="1500" dirty="0" smtClean="0"/>
              <a:t>.</a:t>
            </a:r>
          </a:p>
          <a:p>
            <a:pPr marL="0" indent="0">
              <a:buNone/>
            </a:pPr>
            <a:endParaRPr lang="en-GB" sz="1500" dirty="0"/>
          </a:p>
          <a:p>
            <a:r>
              <a:rPr lang="en-GB" sz="1500" dirty="0"/>
              <a:t>Vendor Platform (</a:t>
            </a:r>
            <a:r>
              <a:rPr lang="en-GB" sz="1500" dirty="0">
                <a:hlinkClick r:id="rId2"/>
              </a:rPr>
              <a:t>e.g. see: Gartner's Trading Platforms "magic quadrant"</a:t>
            </a:r>
            <a:r>
              <a:rPr lang="en-GB" sz="1500" dirty="0"/>
              <a:t>)</a:t>
            </a:r>
          </a:p>
          <a:p>
            <a:r>
              <a:rPr lang="en-GB" sz="1500" dirty="0"/>
              <a:t>Vendor Service</a:t>
            </a:r>
          </a:p>
          <a:p>
            <a:r>
              <a:rPr lang="en-GB" sz="1500" dirty="0">
                <a:hlinkClick r:id="rId3"/>
              </a:rPr>
              <a:t>Vendor software package</a:t>
            </a:r>
            <a:endParaRPr lang="en-GB" sz="1500" dirty="0"/>
          </a:p>
          <a:p>
            <a:r>
              <a:rPr lang="en-GB" sz="1500" dirty="0">
                <a:hlinkClick r:id="rId4"/>
              </a:rPr>
              <a:t>Vendor software component</a:t>
            </a:r>
            <a:endParaRPr lang="en-GB" sz="1500" dirty="0"/>
          </a:p>
          <a:p>
            <a:pPr marL="0" indent="0">
              <a:buNone/>
            </a:pPr>
            <a:endParaRPr lang="en-GB" sz="1500" dirty="0" smtClean="0"/>
          </a:p>
          <a:p>
            <a:pPr marL="0" indent="0">
              <a:buNone/>
            </a:pPr>
            <a:r>
              <a:rPr lang="en-GB" sz="1500" dirty="0" smtClean="0"/>
              <a:t>Another </a:t>
            </a:r>
            <a:r>
              <a:rPr lang="en-GB" sz="1500" dirty="0"/>
              <a:t>option is to buy a service, and integrate that service into your system.</a:t>
            </a:r>
          </a:p>
        </p:txBody>
      </p:sp>
    </p:spTree>
    <p:extLst>
      <p:ext uri="{BB962C8B-B14F-4D97-AF65-F5344CB8AC3E}">
        <p14:creationId xmlns:p14="http://schemas.microsoft.com/office/powerpoint/2010/main" val="38305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Principles: Buy vs Build</a:t>
            </a:r>
            <a:endParaRPr lang="en-GB" b="1" dirty="0"/>
          </a:p>
        </p:txBody>
      </p:sp>
      <p:sp>
        <p:nvSpPr>
          <p:cNvPr id="3" name="Content Placeholder 2"/>
          <p:cNvSpPr>
            <a:spLocks noGrp="1"/>
          </p:cNvSpPr>
          <p:nvPr>
            <p:ph idx="1"/>
          </p:nvPr>
        </p:nvSpPr>
        <p:spPr/>
        <p:txBody>
          <a:bodyPr>
            <a:noAutofit/>
          </a:bodyPr>
          <a:lstStyle/>
          <a:p>
            <a:pPr marL="0" indent="0">
              <a:buNone/>
            </a:pPr>
            <a:r>
              <a:rPr lang="en-GB" sz="1500" b="1" dirty="0"/>
              <a:t>Service offerings (</a:t>
            </a:r>
            <a:r>
              <a:rPr lang="en-GB" sz="1500" b="1" dirty="0">
                <a:hlinkClick r:id="rId2"/>
              </a:rPr>
              <a:t>explained</a:t>
            </a:r>
            <a:r>
              <a:rPr lang="en-GB" sz="1500" b="1" dirty="0" smtClean="0"/>
              <a:t>)</a:t>
            </a:r>
          </a:p>
          <a:p>
            <a:pPr marL="0" indent="0">
              <a:buNone/>
            </a:pPr>
            <a:endParaRPr lang="en-GB" sz="1500" dirty="0"/>
          </a:p>
          <a:p>
            <a:r>
              <a:rPr lang="en-GB" sz="1500" dirty="0">
                <a:hlinkClick r:id="rId3"/>
              </a:rPr>
              <a:t>Platform-as-a-Service</a:t>
            </a:r>
            <a:endParaRPr lang="en-GB" sz="1500" dirty="0"/>
          </a:p>
          <a:p>
            <a:r>
              <a:rPr lang="en-GB" sz="1500" dirty="0">
                <a:hlinkClick r:id="rId4"/>
              </a:rPr>
              <a:t>Software-as-a-Service</a:t>
            </a:r>
            <a:endParaRPr lang="en-GB" sz="1500" dirty="0"/>
          </a:p>
          <a:p>
            <a:r>
              <a:rPr lang="en-GB" sz="1500" dirty="0">
                <a:hlinkClick r:id="rId5"/>
              </a:rPr>
              <a:t>Storage-as-a-Service</a:t>
            </a:r>
            <a:endParaRPr lang="en-GB" sz="1500" dirty="0"/>
          </a:p>
          <a:p>
            <a:r>
              <a:rPr lang="en-GB" sz="1500" dirty="0">
                <a:hlinkClick r:id="rId6"/>
              </a:rPr>
              <a:t>Compute-as-a-Service</a:t>
            </a:r>
            <a:endParaRPr lang="en-GB" sz="1500" dirty="0"/>
          </a:p>
          <a:p>
            <a:r>
              <a:rPr lang="en-GB" sz="1500" dirty="0">
                <a:hlinkClick r:id="rId7"/>
              </a:rPr>
              <a:t>Infrastructure-as-a-Service</a:t>
            </a:r>
            <a:endParaRPr lang="en-GB" sz="1500" dirty="0"/>
          </a:p>
          <a:p>
            <a:pPr marL="0" indent="0">
              <a:buNone/>
            </a:pPr>
            <a:endParaRPr lang="en-GB" sz="1500" dirty="0" smtClean="0"/>
          </a:p>
          <a:p>
            <a:pPr marL="0" indent="0">
              <a:buNone/>
            </a:pPr>
            <a:r>
              <a:rPr lang="en-GB" sz="1500" dirty="0" smtClean="0"/>
              <a:t>Beyond </a:t>
            </a:r>
            <a:r>
              <a:rPr lang="en-GB" sz="1500" dirty="0"/>
              <a:t>platforms and services, you can integrate a smaller scale vendor software package or some software (components) into your own system. Vendor software and components may incur an initial license (with perpetual rights to use) or an ongoing license fee.</a:t>
            </a:r>
          </a:p>
        </p:txBody>
      </p:sp>
    </p:spTree>
    <p:extLst>
      <p:ext uri="{BB962C8B-B14F-4D97-AF65-F5344CB8AC3E}">
        <p14:creationId xmlns:p14="http://schemas.microsoft.com/office/powerpoint/2010/main" val="2636769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Principles: Buy vs Build</a:t>
            </a:r>
            <a:endParaRPr lang="en-GB" b="1" dirty="0"/>
          </a:p>
        </p:txBody>
      </p:sp>
      <p:sp>
        <p:nvSpPr>
          <p:cNvPr id="3" name="Content Placeholder 2"/>
          <p:cNvSpPr>
            <a:spLocks noGrp="1"/>
          </p:cNvSpPr>
          <p:nvPr>
            <p:ph idx="1"/>
          </p:nvPr>
        </p:nvSpPr>
        <p:spPr/>
        <p:txBody>
          <a:bodyPr>
            <a:noAutofit/>
          </a:bodyPr>
          <a:lstStyle/>
          <a:p>
            <a:pPr marL="0" indent="0">
              <a:buNone/>
            </a:pPr>
            <a:r>
              <a:rPr lang="en-GB" sz="1500" b="1" dirty="0"/>
              <a:t>Software aspects</a:t>
            </a:r>
          </a:p>
          <a:p>
            <a:r>
              <a:rPr lang="en-GB" sz="1500" dirty="0"/>
              <a:t>All software has various aspects.</a:t>
            </a:r>
          </a:p>
          <a:p>
            <a:r>
              <a:rPr lang="en-GB" sz="1500" dirty="0"/>
              <a:t>Free vs </a:t>
            </a:r>
            <a:r>
              <a:rPr lang="en-GB" sz="1500" dirty="0" err="1"/>
              <a:t>Freemium</a:t>
            </a:r>
            <a:r>
              <a:rPr lang="en-GB" sz="1500" dirty="0"/>
              <a:t> vs Paid</a:t>
            </a:r>
          </a:p>
          <a:p>
            <a:r>
              <a:rPr lang="en-GB" sz="1500" dirty="0"/>
              <a:t>Open Source vs Closed Source</a:t>
            </a:r>
          </a:p>
          <a:p>
            <a:r>
              <a:rPr lang="en-GB" sz="1500" dirty="0"/>
              <a:t>Open license vs Proprietary License</a:t>
            </a:r>
          </a:p>
        </p:txBody>
      </p:sp>
    </p:spTree>
    <p:extLst>
      <p:ext uri="{BB962C8B-B14F-4D97-AF65-F5344CB8AC3E}">
        <p14:creationId xmlns:p14="http://schemas.microsoft.com/office/powerpoint/2010/main" val="340385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High-level Objectives</a:t>
            </a:r>
          </a:p>
        </p:txBody>
      </p:sp>
      <p:sp>
        <p:nvSpPr>
          <p:cNvPr id="3" name="Content Placeholder 2"/>
          <p:cNvSpPr>
            <a:spLocks noGrp="1"/>
          </p:cNvSpPr>
          <p:nvPr>
            <p:ph idx="1"/>
          </p:nvPr>
        </p:nvSpPr>
        <p:spPr/>
        <p:txBody>
          <a:bodyPr>
            <a:normAutofit fontScale="55000" lnSpcReduction="20000"/>
          </a:bodyPr>
          <a:lstStyle/>
          <a:p>
            <a:pPr marL="0" indent="0">
              <a:buNone/>
            </a:pPr>
            <a:r>
              <a:rPr lang="en-GB" dirty="0"/>
              <a:t>From a customer's perspective, good software should play a part in achieving the following for their business</a:t>
            </a:r>
            <a:r>
              <a:rPr lang="en-GB" dirty="0" smtClean="0"/>
              <a:t>.</a:t>
            </a:r>
          </a:p>
          <a:p>
            <a:pPr marL="0" indent="0">
              <a:buNone/>
            </a:pPr>
            <a:endParaRPr lang="en-GB" dirty="0"/>
          </a:p>
          <a:p>
            <a:pPr marL="0" indent="0">
              <a:buNone/>
            </a:pPr>
            <a:r>
              <a:rPr lang="en-GB" b="1" dirty="0"/>
              <a:t>Cheaper</a:t>
            </a:r>
            <a:endParaRPr lang="en-GB" dirty="0"/>
          </a:p>
          <a:p>
            <a:r>
              <a:rPr lang="en-GB" dirty="0"/>
              <a:t>Optimise Costs</a:t>
            </a:r>
          </a:p>
          <a:p>
            <a:r>
              <a:rPr lang="en-GB" dirty="0"/>
              <a:t>Optimise people</a:t>
            </a:r>
          </a:p>
          <a:p>
            <a:pPr lvl="1"/>
            <a:r>
              <a:rPr lang="en-GB" dirty="0"/>
              <a:t>Prefer automation over expensive humans</a:t>
            </a:r>
          </a:p>
          <a:p>
            <a:pPr marL="0" indent="0">
              <a:buNone/>
            </a:pPr>
            <a:r>
              <a:rPr lang="en-GB" b="1" dirty="0"/>
              <a:t>Smarter</a:t>
            </a:r>
            <a:endParaRPr lang="en-GB" dirty="0"/>
          </a:p>
          <a:p>
            <a:r>
              <a:rPr lang="en-GB" dirty="0"/>
              <a:t>Eliminate inefficiencies</a:t>
            </a:r>
          </a:p>
          <a:p>
            <a:r>
              <a:rPr lang="en-GB" dirty="0"/>
              <a:t>Simplify; reduce complexity</a:t>
            </a:r>
          </a:p>
          <a:p>
            <a:r>
              <a:rPr lang="en-GB" dirty="0"/>
              <a:t>Minimise operational overheads</a:t>
            </a:r>
          </a:p>
          <a:p>
            <a:pPr marL="0" indent="0">
              <a:buNone/>
            </a:pPr>
            <a:r>
              <a:rPr lang="en-GB" b="1" dirty="0"/>
              <a:t>Better</a:t>
            </a:r>
            <a:endParaRPr lang="en-GB" dirty="0"/>
          </a:p>
          <a:p>
            <a:r>
              <a:rPr lang="en-GB" dirty="0"/>
              <a:t>Deliver what the customer needs</a:t>
            </a:r>
          </a:p>
          <a:p>
            <a:pPr lvl="1"/>
            <a:r>
              <a:rPr lang="en-GB" dirty="0"/>
              <a:t>(business, stakeholders, clients etc)</a:t>
            </a:r>
          </a:p>
          <a:p>
            <a:pPr lvl="1"/>
            <a:r>
              <a:rPr lang="en-GB" dirty="0"/>
              <a:t>Quality of service to customers is primary</a:t>
            </a:r>
          </a:p>
          <a:p>
            <a:r>
              <a:rPr lang="en-GB" dirty="0"/>
              <a:t>Minimise the need for </a:t>
            </a:r>
            <a:r>
              <a:rPr lang="en-GB" dirty="0">
                <a:hlinkClick r:id="rId2"/>
              </a:rPr>
              <a:t>End-User Developed Applications</a:t>
            </a:r>
            <a:endParaRPr lang="en-GB" dirty="0"/>
          </a:p>
          <a:p>
            <a:pPr lvl="1"/>
            <a:r>
              <a:rPr lang="en-GB" dirty="0"/>
              <a:t>In a large enterprise, proliferation of EUDAs can become a burden</a:t>
            </a:r>
          </a:p>
          <a:p>
            <a:pPr marL="0" indent="0">
              <a:buNone/>
            </a:pPr>
            <a:endParaRPr lang="en-GB" dirty="0"/>
          </a:p>
        </p:txBody>
      </p:sp>
    </p:spTree>
    <p:extLst>
      <p:ext uri="{BB962C8B-B14F-4D97-AF65-F5344CB8AC3E}">
        <p14:creationId xmlns:p14="http://schemas.microsoft.com/office/powerpoint/2010/main" val="196846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Principles: Buy vs Build</a:t>
            </a:r>
            <a:endParaRPr lang="en-GB" b="1" dirty="0"/>
          </a:p>
        </p:txBody>
      </p:sp>
      <p:sp>
        <p:nvSpPr>
          <p:cNvPr id="3" name="Content Placeholder 2"/>
          <p:cNvSpPr>
            <a:spLocks noGrp="1"/>
          </p:cNvSpPr>
          <p:nvPr>
            <p:ph idx="1"/>
          </p:nvPr>
        </p:nvSpPr>
        <p:spPr/>
        <p:txBody>
          <a:bodyPr numCol="2">
            <a:noAutofit/>
          </a:bodyPr>
          <a:lstStyle/>
          <a:p>
            <a:pPr marL="0" indent="0">
              <a:buNone/>
            </a:pPr>
            <a:r>
              <a:rPr lang="en-GB" sz="1500" b="1" dirty="0"/>
              <a:t>Considerations</a:t>
            </a:r>
          </a:p>
          <a:p>
            <a:r>
              <a:rPr lang="en-GB" sz="1500" dirty="0"/>
              <a:t>There are many considerations when determining how to run a software system.</a:t>
            </a:r>
          </a:p>
          <a:p>
            <a:r>
              <a:rPr lang="en-GB" sz="1500" dirty="0"/>
              <a:t>Initial cost</a:t>
            </a:r>
          </a:p>
          <a:p>
            <a:r>
              <a:rPr lang="en-GB" sz="1500" dirty="0"/>
              <a:t>Ongoing cost</a:t>
            </a:r>
          </a:p>
          <a:p>
            <a:r>
              <a:rPr lang="en-GB" sz="1500" dirty="0"/>
              <a:t>Support &amp; Maintenance (including cost)</a:t>
            </a:r>
          </a:p>
          <a:p>
            <a:r>
              <a:rPr lang="en-GB" sz="1500" dirty="0"/>
              <a:t>Expected lifetime</a:t>
            </a:r>
          </a:p>
          <a:p>
            <a:r>
              <a:rPr lang="en-GB" sz="1500" dirty="0"/>
              <a:t>Features</a:t>
            </a:r>
          </a:p>
          <a:p>
            <a:r>
              <a:rPr lang="en-GB" sz="1500" dirty="0"/>
              <a:t>Infrastructure requirements</a:t>
            </a:r>
          </a:p>
          <a:p>
            <a:r>
              <a:rPr lang="en-GB" sz="1500" dirty="0"/>
              <a:t>Operational requirements (how is your operating model affected)</a:t>
            </a:r>
          </a:p>
          <a:p>
            <a:r>
              <a:rPr lang="en-GB" sz="1500" dirty="0"/>
              <a:t>Customisability (what can be customised)</a:t>
            </a:r>
          </a:p>
          <a:p>
            <a:r>
              <a:rPr lang="en-GB" sz="1500" dirty="0" err="1"/>
              <a:t>Evolvability</a:t>
            </a:r>
            <a:r>
              <a:rPr lang="en-GB" sz="1500" dirty="0"/>
              <a:t> requirements (what may need to be changed)</a:t>
            </a:r>
          </a:p>
          <a:p>
            <a:r>
              <a:rPr lang="en-GB" sz="1500" dirty="0"/>
              <a:t>Upgrade paths</a:t>
            </a:r>
          </a:p>
          <a:p>
            <a:r>
              <a:rPr lang="en-GB" sz="1500" dirty="0"/>
              <a:t>Cost of change</a:t>
            </a:r>
          </a:p>
          <a:p>
            <a:r>
              <a:rPr lang="en-GB" sz="1500" dirty="0"/>
              <a:t>Cost to switch (decommission, replace, vendor lock-in)</a:t>
            </a:r>
          </a:p>
          <a:p>
            <a:r>
              <a:rPr lang="en-GB" sz="1500" dirty="0"/>
              <a:t>Appetite to managing software development</a:t>
            </a:r>
          </a:p>
          <a:p>
            <a:r>
              <a:rPr lang="en-GB" sz="1500" dirty="0"/>
              <a:t>Regulatory constraints (eg off-site hosting of data, encryption)</a:t>
            </a:r>
          </a:p>
          <a:p>
            <a:r>
              <a:rPr lang="en-GB" sz="1500" dirty="0"/>
              <a:t>Service Level Agreements</a:t>
            </a:r>
          </a:p>
          <a:p>
            <a:r>
              <a:rPr lang="en-GB" sz="1500" dirty="0"/>
              <a:t>Contractual Rights</a:t>
            </a:r>
          </a:p>
          <a:p>
            <a:r>
              <a:rPr lang="en-GB" sz="1500" dirty="0"/>
              <a:t>Expertise required (in-house)</a:t>
            </a:r>
          </a:p>
          <a:p>
            <a:r>
              <a:rPr lang="en-GB" sz="1500" dirty="0"/>
              <a:t>Risk of function fragmentation; bought "bundled" functionality duplicating what already have, so risk of fragmentation</a:t>
            </a:r>
          </a:p>
        </p:txBody>
      </p:sp>
    </p:spTree>
    <p:extLst>
      <p:ext uri="{BB962C8B-B14F-4D97-AF65-F5344CB8AC3E}">
        <p14:creationId xmlns:p14="http://schemas.microsoft.com/office/powerpoint/2010/main" val="88240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Principles: Culture</a:t>
            </a:r>
            <a:endParaRPr lang="en-GB" b="1" dirty="0"/>
          </a:p>
        </p:txBody>
      </p:sp>
      <p:sp>
        <p:nvSpPr>
          <p:cNvPr id="3" name="Content Placeholder 2"/>
          <p:cNvSpPr>
            <a:spLocks noGrp="1"/>
          </p:cNvSpPr>
          <p:nvPr>
            <p:ph idx="1"/>
          </p:nvPr>
        </p:nvSpPr>
        <p:spPr/>
        <p:txBody>
          <a:bodyPr>
            <a:normAutofit fontScale="47500" lnSpcReduction="20000"/>
          </a:bodyPr>
          <a:lstStyle/>
          <a:p>
            <a:r>
              <a:rPr lang="en-GB" dirty="0"/>
              <a:t>Embrace Agile</a:t>
            </a:r>
          </a:p>
          <a:p>
            <a:pPr lvl="1"/>
            <a:r>
              <a:rPr lang="en-GB" dirty="0"/>
              <a:t>small teams, self-sufficient, driven by product visions, serving customers, that can change direction quickly</a:t>
            </a:r>
          </a:p>
          <a:p>
            <a:pPr lvl="1"/>
            <a:r>
              <a:rPr lang="en-GB" dirty="0"/>
              <a:t>without tight coupling to the rest of the org / architecture</a:t>
            </a:r>
          </a:p>
          <a:p>
            <a:r>
              <a:rPr lang="en-GB" dirty="0"/>
              <a:t>Embrace DevOps</a:t>
            </a:r>
          </a:p>
          <a:p>
            <a:pPr lvl="1"/>
            <a:r>
              <a:rPr lang="en-GB" dirty="0"/>
              <a:t>which means get rid of IT Support teams, get rid of Infrastructure teams</a:t>
            </a:r>
          </a:p>
          <a:p>
            <a:pPr lvl="1"/>
            <a:r>
              <a:rPr lang="en-GB" dirty="0"/>
              <a:t>combine dev &amp; ops as one</a:t>
            </a:r>
          </a:p>
          <a:p>
            <a:pPr lvl="1"/>
            <a:r>
              <a:rPr lang="en-GB" dirty="0"/>
              <a:t>not through org or process, through culture and constant collaboration</a:t>
            </a:r>
          </a:p>
          <a:p>
            <a:r>
              <a:rPr lang="en-GB" dirty="0"/>
              <a:t>Incentivise teams to fix issues rather than work around them</a:t>
            </a:r>
          </a:p>
          <a:p>
            <a:pPr lvl="1"/>
            <a:r>
              <a:rPr lang="en-GB" dirty="0"/>
              <a:t>If you “address” the issue but the solution is more complex, with more process, or more people, you’ve failed</a:t>
            </a:r>
          </a:p>
          <a:p>
            <a:r>
              <a:rPr lang="en-GB" dirty="0"/>
              <a:t>Use the </a:t>
            </a:r>
            <a:r>
              <a:rPr lang="en-GB" dirty="0">
                <a:hlinkClick r:id="rId2"/>
              </a:rPr>
              <a:t>“5-why’s”</a:t>
            </a:r>
            <a:r>
              <a:rPr lang="en-GB" dirty="0"/>
              <a:t>(</a:t>
            </a:r>
            <a:r>
              <a:rPr lang="en-GB" dirty="0">
                <a:hlinkClick r:id="rId3"/>
              </a:rPr>
              <a:t>six-sigma</a:t>
            </a:r>
            <a:r>
              <a:rPr lang="en-GB" dirty="0"/>
              <a:t>) to properly understand an issue</a:t>
            </a:r>
          </a:p>
          <a:p>
            <a:pPr lvl="1"/>
            <a:r>
              <a:rPr lang="en-GB" dirty="0"/>
              <a:t>Properly understand the actual low-level cause not just a symptom</a:t>
            </a:r>
          </a:p>
          <a:p>
            <a:r>
              <a:rPr lang="en-GB" dirty="0"/>
              <a:t>Federate architecture (enterprise/systems/data)</a:t>
            </a:r>
          </a:p>
          <a:p>
            <a:pPr lvl="1"/>
            <a:r>
              <a:rPr lang="en-GB" dirty="0"/>
              <a:t>Prefer good culture, cross-team collaboration to ivory towers</a:t>
            </a:r>
          </a:p>
          <a:p>
            <a:pPr lvl="1"/>
            <a:r>
              <a:rPr lang="en-GB" dirty="0"/>
              <a:t>Facilitate with good information sharing tools (best of breed wiki’s, best of breed CASE tools, open access to information)</a:t>
            </a:r>
          </a:p>
          <a:p>
            <a:r>
              <a:rPr lang="en-GB" dirty="0"/>
              <a:t>Embrace (internal) Open Source</a:t>
            </a:r>
          </a:p>
          <a:p>
            <a:pPr lvl="1"/>
            <a:r>
              <a:rPr lang="en-GB" dirty="0"/>
              <a:t>If you build something useful, share your service with the community</a:t>
            </a:r>
          </a:p>
          <a:p>
            <a:pPr lvl="1"/>
            <a:r>
              <a:rPr lang="en-GB" dirty="0"/>
              <a:t>which could be the world, or within your own organisation</a:t>
            </a:r>
          </a:p>
          <a:p>
            <a:r>
              <a:rPr lang="en-GB" dirty="0"/>
              <a:t>Think </a:t>
            </a:r>
            <a:r>
              <a:rPr lang="en-GB" dirty="0">
                <a:hlinkClick r:id="rId4"/>
              </a:rPr>
              <a:t>LEAN</a:t>
            </a:r>
            <a:endParaRPr lang="en-GB" dirty="0"/>
          </a:p>
        </p:txBody>
      </p:sp>
    </p:spTree>
    <p:extLst>
      <p:ext uri="{BB962C8B-B14F-4D97-AF65-F5344CB8AC3E}">
        <p14:creationId xmlns:p14="http://schemas.microsoft.com/office/powerpoint/2010/main" val="328773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Principles: Culture/People</a:t>
            </a:r>
            <a:endParaRPr lang="en-GB" b="1" dirty="0"/>
          </a:p>
        </p:txBody>
      </p:sp>
      <p:sp>
        <p:nvSpPr>
          <p:cNvPr id="3" name="Content Placeholder 2"/>
          <p:cNvSpPr>
            <a:spLocks noGrp="1"/>
          </p:cNvSpPr>
          <p:nvPr>
            <p:ph idx="1"/>
          </p:nvPr>
        </p:nvSpPr>
        <p:spPr/>
        <p:txBody>
          <a:bodyPr>
            <a:normAutofit/>
          </a:bodyPr>
          <a:lstStyle/>
          <a:p>
            <a:r>
              <a:rPr lang="en-GB" sz="1500" dirty="0"/>
              <a:t>Hire good people</a:t>
            </a:r>
          </a:p>
          <a:p>
            <a:r>
              <a:rPr lang="en-GB" sz="1500" dirty="0"/>
              <a:t>Let them do their job</a:t>
            </a:r>
          </a:p>
          <a:p>
            <a:r>
              <a:rPr lang="en-GB" sz="1500" dirty="0"/>
              <a:t>Keep good people</a:t>
            </a:r>
          </a:p>
          <a:p>
            <a:pPr lvl="1"/>
            <a:r>
              <a:rPr lang="en-GB" sz="1300" dirty="0"/>
              <a:t>Hire motivated, smart people and provide an environment for them to deliver properly</a:t>
            </a:r>
          </a:p>
          <a:p>
            <a:r>
              <a:rPr lang="en-GB" sz="1500" dirty="0"/>
              <a:t>Foster openness and evolution (via natural selection)</a:t>
            </a:r>
          </a:p>
          <a:p>
            <a:pPr lvl="1"/>
            <a:r>
              <a:rPr lang="en-GB" sz="1300" dirty="0"/>
              <a:t>Enable the good people to collaborate, and innovate</a:t>
            </a:r>
          </a:p>
          <a:p>
            <a:pPr lvl="1"/>
            <a:r>
              <a:rPr lang="en-GB" sz="1300" dirty="0"/>
              <a:t>Prefer incremental innovation (where good ideas/solutions survive) to big, preconceived solutions</a:t>
            </a:r>
          </a:p>
          <a:p>
            <a:r>
              <a:rPr lang="en-GB" sz="1500" dirty="0"/>
              <a:t>Take inspiration from the natural/'outside' world</a:t>
            </a:r>
          </a:p>
          <a:p>
            <a:pPr lvl="1"/>
            <a:r>
              <a:rPr lang="en-GB" sz="1300" dirty="0"/>
              <a:t>Observe, learn, apply rather than trying to solve problems in isolation</a:t>
            </a:r>
          </a:p>
          <a:p>
            <a:r>
              <a:rPr lang="en-GB" sz="1500" dirty="0"/>
              <a:t>Don’t tolerate mediocrity</a:t>
            </a:r>
          </a:p>
          <a:p>
            <a:pPr lvl="1"/>
            <a:r>
              <a:rPr lang="en-GB" sz="1300" dirty="0"/>
              <a:t>Proactively exit non-performers, annually</a:t>
            </a:r>
          </a:p>
        </p:txBody>
      </p:sp>
    </p:spTree>
    <p:extLst>
      <p:ext uri="{BB962C8B-B14F-4D97-AF65-F5344CB8AC3E}">
        <p14:creationId xmlns:p14="http://schemas.microsoft.com/office/powerpoint/2010/main" val="291617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Principles: Architectural Drivers</a:t>
            </a:r>
            <a:endParaRPr lang="en-GB" b="1" dirty="0"/>
          </a:p>
        </p:txBody>
      </p:sp>
      <p:sp>
        <p:nvSpPr>
          <p:cNvPr id="3" name="Content Placeholder 2"/>
          <p:cNvSpPr>
            <a:spLocks noGrp="1"/>
          </p:cNvSpPr>
          <p:nvPr>
            <p:ph idx="1"/>
          </p:nvPr>
        </p:nvSpPr>
        <p:spPr/>
        <p:txBody>
          <a:bodyPr>
            <a:normAutofit/>
          </a:bodyPr>
          <a:lstStyle/>
          <a:p>
            <a:r>
              <a:rPr lang="en-GB" sz="1500" dirty="0"/>
              <a:t>Identify a simple architecture</a:t>
            </a:r>
          </a:p>
          <a:p>
            <a:pPr lvl="1"/>
            <a:r>
              <a:rPr lang="en-GB" sz="1300" dirty="0"/>
              <a:t>If you can't express an idea simply, it probably isn't simple</a:t>
            </a:r>
          </a:p>
          <a:p>
            <a:pPr lvl="1"/>
            <a:r>
              <a:rPr lang="en-GB" sz="1300" dirty="0"/>
              <a:t>Make it is as simple as possible, but not simpler</a:t>
            </a:r>
          </a:p>
          <a:p>
            <a:r>
              <a:rPr lang="en-GB" sz="1500" dirty="0"/>
              <a:t>Design for automation</a:t>
            </a:r>
          </a:p>
          <a:p>
            <a:r>
              <a:rPr lang="en-GB" sz="1500" dirty="0"/>
              <a:t>Consider scalability - up and down!</a:t>
            </a:r>
          </a:p>
          <a:p>
            <a:r>
              <a:rPr lang="en-GB" sz="1500" dirty="0"/>
              <a:t>Think about how cost effective it is (easy to understand, optimise)</a:t>
            </a:r>
          </a:p>
          <a:p>
            <a:r>
              <a:rPr lang="en-GB" sz="1500" dirty="0"/>
              <a:t>Focus bespoke engineering effort on differentiating services</a:t>
            </a:r>
          </a:p>
          <a:p>
            <a:pPr lvl="1"/>
            <a:r>
              <a:rPr lang="en-GB" sz="1300" dirty="0"/>
              <a:t>Consider off-the-shelf products and re-use for routine services</a:t>
            </a:r>
          </a:p>
        </p:txBody>
      </p:sp>
    </p:spTree>
    <p:extLst>
      <p:ext uri="{BB962C8B-B14F-4D97-AF65-F5344CB8AC3E}">
        <p14:creationId xmlns:p14="http://schemas.microsoft.com/office/powerpoint/2010/main" val="166516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Principles: Architecture</a:t>
            </a:r>
            <a:endParaRPr lang="en-GB" b="1" dirty="0"/>
          </a:p>
        </p:txBody>
      </p:sp>
      <p:sp>
        <p:nvSpPr>
          <p:cNvPr id="3" name="Content Placeholder 2"/>
          <p:cNvSpPr>
            <a:spLocks noGrp="1"/>
          </p:cNvSpPr>
          <p:nvPr>
            <p:ph idx="1"/>
          </p:nvPr>
        </p:nvSpPr>
        <p:spPr/>
        <p:txBody>
          <a:bodyPr>
            <a:normAutofit fontScale="47500" lnSpcReduction="20000"/>
          </a:bodyPr>
          <a:lstStyle/>
          <a:p>
            <a:r>
              <a:rPr lang="en-GB" dirty="0"/>
              <a:t>Think outside your company; look at what companies/individuals in the outside world do.</a:t>
            </a:r>
          </a:p>
          <a:p>
            <a:r>
              <a:rPr lang="en-GB" dirty="0"/>
              <a:t>Prefer open standards to proprietary inventions</a:t>
            </a:r>
          </a:p>
          <a:p>
            <a:r>
              <a:rPr lang="en-GB" dirty="0"/>
              <a:t>Prefer open source software to vendor lock-in</a:t>
            </a:r>
          </a:p>
          <a:p>
            <a:r>
              <a:rPr lang="en-GB" dirty="0"/>
              <a:t>Prefer established design patterns to one-off solutions</a:t>
            </a:r>
          </a:p>
          <a:p>
            <a:r>
              <a:rPr lang="en-GB" dirty="0"/>
              <a:t>Prefer ("real-time") API interfaces to ("batch-based") file interfaces</a:t>
            </a:r>
          </a:p>
          <a:p>
            <a:pPr lvl="1"/>
            <a:r>
              <a:rPr lang="en-GB" dirty="0"/>
              <a:t>A message-bus can be an API</a:t>
            </a:r>
          </a:p>
          <a:p>
            <a:r>
              <a:rPr lang="en-GB" dirty="0"/>
              <a:t>Prefer collaboration and knowledge sharing to committees and process</a:t>
            </a:r>
          </a:p>
          <a:p>
            <a:r>
              <a:rPr lang="en-GB" dirty="0"/>
              <a:t>Prefer time-boxed focused spikes/prototypes/proof-of-concepts to debate</a:t>
            </a:r>
          </a:p>
          <a:p>
            <a:r>
              <a:rPr lang="en-GB" dirty="0"/>
              <a:t>Prefer delivery to presentation</a:t>
            </a:r>
          </a:p>
          <a:p>
            <a:r>
              <a:rPr lang="en-GB" dirty="0"/>
              <a:t>Prefer engineering diagrams and code to PowerPoint, Word etc</a:t>
            </a:r>
          </a:p>
          <a:p>
            <a:r>
              <a:rPr lang="en-GB" dirty="0"/>
              <a:t>Prefer evolution to revolution (less risky)</a:t>
            </a:r>
          </a:p>
          <a:p>
            <a:r>
              <a:rPr lang="en-GB" dirty="0"/>
              <a:t>When integrating a software package into a proprietary stack, abstract</a:t>
            </a:r>
          </a:p>
          <a:p>
            <a:pPr lvl="1"/>
            <a:r>
              <a:rPr lang="en-GB" dirty="0"/>
              <a:t>Avoid vendor lock-in by abstracting the integration points</a:t>
            </a:r>
          </a:p>
          <a:p>
            <a:pPr lvl="1"/>
            <a:r>
              <a:rPr lang="en-GB" dirty="0"/>
              <a:t>Allow for technology swap-outs in the future</a:t>
            </a:r>
          </a:p>
          <a:p>
            <a:pPr lvl="1"/>
            <a:r>
              <a:rPr lang="en-GB" dirty="0"/>
              <a:t>Use the core functionality of the software package, not every feature</a:t>
            </a:r>
          </a:p>
          <a:p>
            <a:r>
              <a:rPr lang="en-GB" dirty="0"/>
              <a:t>Plan for operational monitoring early</a:t>
            </a:r>
          </a:p>
          <a:p>
            <a:pPr lvl="1"/>
            <a:r>
              <a:rPr lang="en-GB" dirty="0"/>
              <a:t>expose run-time performance metrics</a:t>
            </a:r>
          </a:p>
          <a:p>
            <a:pPr lvl="1"/>
            <a:r>
              <a:rPr lang="en-GB" dirty="0">
                <a:hlinkClick r:id="rId2"/>
              </a:rPr>
              <a:t>KPIs</a:t>
            </a:r>
            <a:r>
              <a:rPr lang="en-GB" dirty="0"/>
              <a:t> with </a:t>
            </a:r>
            <a:r>
              <a:rPr lang="en-GB" dirty="0">
                <a:hlinkClick r:id="rId3"/>
              </a:rPr>
              <a:t>SLAs</a:t>
            </a:r>
            <a:r>
              <a:rPr lang="en-GB" dirty="0"/>
              <a:t> etc</a:t>
            </a:r>
          </a:p>
          <a:p>
            <a:pPr lvl="1"/>
            <a:r>
              <a:rPr lang="en-GB" dirty="0"/>
              <a:t>eg to enable continuous monitoring of </a:t>
            </a:r>
            <a:r>
              <a:rPr lang="en-GB" dirty="0">
                <a:hlinkClick r:id="rId4"/>
              </a:rPr>
              <a:t>STP</a:t>
            </a:r>
            <a:endParaRPr lang="en-GB" dirty="0"/>
          </a:p>
        </p:txBody>
      </p:sp>
    </p:spTree>
    <p:extLst>
      <p:ext uri="{BB962C8B-B14F-4D97-AF65-F5344CB8AC3E}">
        <p14:creationId xmlns:p14="http://schemas.microsoft.com/office/powerpoint/2010/main" val="2090498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Principles: Architectural Corollaries</a:t>
            </a:r>
            <a:endParaRPr lang="en-GB" b="1" dirty="0"/>
          </a:p>
        </p:txBody>
      </p:sp>
      <p:sp>
        <p:nvSpPr>
          <p:cNvPr id="3" name="Content Placeholder 2"/>
          <p:cNvSpPr>
            <a:spLocks noGrp="1"/>
          </p:cNvSpPr>
          <p:nvPr>
            <p:ph idx="1"/>
          </p:nvPr>
        </p:nvSpPr>
        <p:spPr/>
        <p:txBody>
          <a:bodyPr>
            <a:normAutofit/>
          </a:bodyPr>
          <a:lstStyle/>
          <a:p>
            <a:r>
              <a:rPr lang="en-GB" sz="1500" dirty="0"/>
              <a:t>Don't fall into the trap of building vertical (asset specific) solutions</a:t>
            </a:r>
          </a:p>
          <a:p>
            <a:r>
              <a:rPr lang="en-GB" sz="1500" dirty="0"/>
              <a:t>Don't fall into the trap of building </a:t>
            </a:r>
            <a:r>
              <a:rPr lang="en-GB" sz="1500" dirty="0" err="1"/>
              <a:t>siloed</a:t>
            </a:r>
            <a:r>
              <a:rPr lang="en-GB" sz="1500" dirty="0"/>
              <a:t> (function specific) solutions</a:t>
            </a:r>
          </a:p>
          <a:p>
            <a:r>
              <a:rPr lang="en-GB" sz="1500" dirty="0"/>
              <a:t>Be aware of building a complex, </a:t>
            </a:r>
            <a:r>
              <a:rPr lang="en-GB" sz="1500" dirty="0" err="1"/>
              <a:t>siloed</a:t>
            </a:r>
            <a:r>
              <a:rPr lang="en-GB" sz="1500" dirty="0"/>
              <a:t> utopian architecture</a:t>
            </a:r>
          </a:p>
        </p:txBody>
      </p:sp>
    </p:spTree>
    <p:extLst>
      <p:ext uri="{BB962C8B-B14F-4D97-AF65-F5344CB8AC3E}">
        <p14:creationId xmlns:p14="http://schemas.microsoft.com/office/powerpoint/2010/main" val="165374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Principles: Enterprise Architecture</a:t>
            </a:r>
            <a:endParaRPr lang="en-GB" b="1" dirty="0"/>
          </a:p>
        </p:txBody>
      </p:sp>
      <p:sp>
        <p:nvSpPr>
          <p:cNvPr id="3" name="Content Placeholder 2"/>
          <p:cNvSpPr>
            <a:spLocks noGrp="1"/>
          </p:cNvSpPr>
          <p:nvPr>
            <p:ph idx="1"/>
          </p:nvPr>
        </p:nvSpPr>
        <p:spPr/>
        <p:txBody>
          <a:bodyPr>
            <a:normAutofit/>
          </a:bodyPr>
          <a:lstStyle/>
          <a:p>
            <a:r>
              <a:rPr lang="en-GB" sz="1500" dirty="0"/>
              <a:t>Consider layers:</a:t>
            </a:r>
          </a:p>
          <a:p>
            <a:pPr lvl="1"/>
            <a:r>
              <a:rPr lang="en-GB" sz="1300" dirty="0"/>
              <a:t>Data services</a:t>
            </a:r>
          </a:p>
          <a:p>
            <a:pPr lvl="1"/>
            <a:r>
              <a:rPr lang="en-GB" sz="1300" dirty="0"/>
              <a:t>Computation services</a:t>
            </a:r>
          </a:p>
          <a:p>
            <a:pPr lvl="1"/>
            <a:r>
              <a:rPr lang="en-GB" sz="1300" dirty="0"/>
              <a:t>Workflow services</a:t>
            </a:r>
          </a:p>
          <a:p>
            <a:pPr lvl="1"/>
            <a:r>
              <a:rPr lang="en-GB" sz="1300" dirty="0"/>
              <a:t>User interaction services</a:t>
            </a:r>
          </a:p>
          <a:p>
            <a:pPr lvl="1"/>
            <a:r>
              <a:rPr lang="en-GB" sz="1300" dirty="0"/>
              <a:t>Collaboration services</a:t>
            </a:r>
          </a:p>
          <a:p>
            <a:pPr lvl="1"/>
            <a:r>
              <a:rPr lang="en-GB" sz="1300" dirty="0"/>
              <a:t>...</a:t>
            </a:r>
          </a:p>
          <a:p>
            <a:r>
              <a:rPr lang="en-GB" sz="1500" dirty="0"/>
              <a:t>Look for similarities and synergies</a:t>
            </a:r>
          </a:p>
          <a:p>
            <a:pPr lvl="1"/>
            <a:r>
              <a:rPr lang="en-GB" sz="1300" dirty="0"/>
              <a:t>with a view to building cross-function, cross-asset services</a:t>
            </a:r>
          </a:p>
          <a:p>
            <a:pPr lvl="1"/>
            <a:r>
              <a:rPr lang="en-GB" sz="1300" dirty="0"/>
              <a:t>Avoid clear duplication; try to re-use systems, services, components etc</a:t>
            </a:r>
          </a:p>
        </p:txBody>
      </p:sp>
    </p:spTree>
    <p:extLst>
      <p:ext uri="{BB962C8B-B14F-4D97-AF65-F5344CB8AC3E}">
        <p14:creationId xmlns:p14="http://schemas.microsoft.com/office/powerpoint/2010/main" val="209686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Principles: Data</a:t>
            </a:r>
            <a:endParaRPr lang="en-GB" b="1" dirty="0"/>
          </a:p>
        </p:txBody>
      </p:sp>
      <p:sp>
        <p:nvSpPr>
          <p:cNvPr id="3" name="Content Placeholder 2"/>
          <p:cNvSpPr>
            <a:spLocks noGrp="1"/>
          </p:cNvSpPr>
          <p:nvPr>
            <p:ph idx="1"/>
          </p:nvPr>
        </p:nvSpPr>
        <p:spPr/>
        <p:txBody>
          <a:bodyPr>
            <a:normAutofit/>
          </a:bodyPr>
          <a:lstStyle/>
          <a:p>
            <a:pPr marL="0" indent="0">
              <a:buNone/>
            </a:pPr>
            <a:r>
              <a:rPr lang="en-GB" sz="1500" b="1" dirty="0"/>
              <a:t>Data Modelling</a:t>
            </a:r>
          </a:p>
          <a:p>
            <a:r>
              <a:rPr lang="en-GB" sz="1500" dirty="0"/>
              <a:t>Data are facts</a:t>
            </a:r>
          </a:p>
          <a:p>
            <a:r>
              <a:rPr lang="en-GB" sz="1500" dirty="0"/>
              <a:t>Facts should have keys (</a:t>
            </a:r>
            <a:r>
              <a:rPr lang="en-GB" sz="1500" dirty="0">
                <a:hlinkClick r:id="rId2"/>
              </a:rPr>
              <a:t>identifier</a:t>
            </a:r>
            <a:r>
              <a:rPr lang="en-GB" sz="1500" dirty="0"/>
              <a:t>)</a:t>
            </a:r>
          </a:p>
          <a:p>
            <a:r>
              <a:rPr lang="en-GB" sz="1500" dirty="0"/>
              <a:t>Facts should have a master source</a:t>
            </a:r>
          </a:p>
          <a:p>
            <a:r>
              <a:rPr lang="en-GB" sz="1500" dirty="0"/>
              <a:t>There can be many master sources, but only one master source for a given fact</a:t>
            </a:r>
          </a:p>
          <a:p>
            <a:r>
              <a:rPr lang="en-GB" sz="1500" dirty="0"/>
              <a:t>A fact should be </a:t>
            </a:r>
            <a:r>
              <a:rPr lang="en-GB" sz="1500" dirty="0">
                <a:hlinkClick r:id="rId3"/>
              </a:rPr>
              <a:t>versioned</a:t>
            </a:r>
            <a:endParaRPr lang="en-GB" sz="1500" dirty="0"/>
          </a:p>
          <a:p>
            <a:r>
              <a:rPr lang="en-GB" sz="1500" dirty="0"/>
              <a:t>The history of facts should be recorded</a:t>
            </a:r>
          </a:p>
          <a:p>
            <a:pPr lvl="1"/>
            <a:r>
              <a:rPr lang="en-GB" sz="1300" dirty="0"/>
              <a:t>eg </a:t>
            </a:r>
            <a:r>
              <a:rPr lang="en-GB" sz="1300" dirty="0" err="1">
                <a:hlinkClick r:id="rId4"/>
              </a:rPr>
              <a:t>bitemporal</a:t>
            </a:r>
            <a:r>
              <a:rPr lang="en-GB" sz="1300" dirty="0"/>
              <a:t>, </a:t>
            </a:r>
            <a:r>
              <a:rPr lang="en-GB" sz="1300" dirty="0">
                <a:hlinkClick r:id="rId5"/>
              </a:rPr>
              <a:t>tuple versioning</a:t>
            </a:r>
            <a:endParaRPr lang="en-GB" sz="1300" dirty="0"/>
          </a:p>
          <a:p>
            <a:pPr marL="0" indent="0">
              <a:buNone/>
            </a:pPr>
            <a:endParaRPr lang="en-GB" sz="1500" b="1" dirty="0" smtClean="0"/>
          </a:p>
          <a:p>
            <a:pPr marL="0" indent="0">
              <a:buNone/>
            </a:pPr>
            <a:r>
              <a:rPr lang="en-GB" sz="1500" b="1" dirty="0" smtClean="0"/>
              <a:t>Data </a:t>
            </a:r>
            <a:r>
              <a:rPr lang="en-GB" sz="1500" b="1" dirty="0"/>
              <a:t>Quality</a:t>
            </a:r>
          </a:p>
          <a:p>
            <a:r>
              <a:rPr lang="en-GB" sz="1500" dirty="0"/>
              <a:t>Perform </a:t>
            </a:r>
            <a:r>
              <a:rPr lang="en-GB" sz="1500" dirty="0">
                <a:hlinkClick r:id="rId6"/>
              </a:rPr>
              <a:t>Root Cause Analysis</a:t>
            </a:r>
            <a:r>
              <a:rPr lang="en-GB" sz="1500" dirty="0"/>
              <a:t> and fix data errors/inconsistencies at source</a:t>
            </a:r>
          </a:p>
          <a:p>
            <a:r>
              <a:rPr lang="en-GB" sz="1500" dirty="0"/>
              <a:t>Prefer prevention and proactive detection rather than allowing errors to propagate</a:t>
            </a:r>
          </a:p>
          <a:p>
            <a:r>
              <a:rPr lang="en-GB" sz="1500" dirty="0"/>
              <a:t>Enrichment of facts should be via the keys of the facts</a:t>
            </a:r>
          </a:p>
          <a:p>
            <a:r>
              <a:rPr lang="en-GB" sz="1500" dirty="0"/>
              <a:t>Minimise manual data adjustments and corrections; reduce operational overheads</a:t>
            </a:r>
          </a:p>
        </p:txBody>
      </p:sp>
    </p:spTree>
    <p:extLst>
      <p:ext uri="{BB962C8B-B14F-4D97-AF65-F5344CB8AC3E}">
        <p14:creationId xmlns:p14="http://schemas.microsoft.com/office/powerpoint/2010/main" val="1653519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1230</Words>
  <Application>Microsoft Office PowerPoint</Application>
  <PresentationFormat>On-screen Show (4:3)</PresentationFormat>
  <Paragraphs>234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High-level Objectives</vt:lpstr>
      <vt:lpstr>Principles: Culture</vt:lpstr>
      <vt:lpstr>Principles: Culture/People</vt:lpstr>
      <vt:lpstr>Principles: Architectural Drivers</vt:lpstr>
      <vt:lpstr>Principles: Architecture</vt:lpstr>
      <vt:lpstr>Principles: Architectural Corollaries</vt:lpstr>
      <vt:lpstr>Principles: Enterprise Architecture</vt:lpstr>
      <vt:lpstr>Principles: Data</vt:lpstr>
      <vt:lpstr>Principles: Data Corollaries</vt:lpstr>
      <vt:lpstr>Principles: Data – “grown up” bits</vt:lpstr>
      <vt:lpstr>Principles: Software &amp; Automation</vt:lpstr>
      <vt:lpstr>Principles: Software/Testing</vt:lpstr>
      <vt:lpstr>Principles: Software/Services</vt:lpstr>
      <vt:lpstr>Principles: Software/Data Services</vt:lpstr>
      <vt:lpstr>Principles: Infrastructure (hardware)</vt:lpstr>
      <vt:lpstr>Principles: Buy vs Build</vt:lpstr>
      <vt:lpstr>Principles: Buy vs Build</vt:lpstr>
      <vt:lpstr>Principles: Buy vs Build</vt:lpstr>
      <vt:lpstr>Principles: Buy vs Build</vt:lpstr>
    </vt:vector>
  </TitlesOfParts>
  <Company>Royal Bank of Scotland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VASEY, Mark, M&amp;IB</dc:creator>
  <cp:lastModifiedBy>VASEY, Mark, M&amp;IB</cp:lastModifiedBy>
  <cp:revision>5</cp:revision>
  <dcterms:created xsi:type="dcterms:W3CDTF">2015-07-20T14:05:48Z</dcterms:created>
  <dcterms:modified xsi:type="dcterms:W3CDTF">2015-07-20T14:24:26Z</dcterms:modified>
</cp:coreProperties>
</file>