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1"/>
  </p:notesMasterIdLst>
  <p:sldIdLst>
    <p:sldId id="483" r:id="rId2"/>
    <p:sldId id="484" r:id="rId3"/>
    <p:sldId id="485" r:id="rId4"/>
    <p:sldId id="487" r:id="rId5"/>
    <p:sldId id="500" r:id="rId6"/>
    <p:sldId id="488" r:id="rId7"/>
    <p:sldId id="499" r:id="rId8"/>
    <p:sldId id="501" r:id="rId9"/>
    <p:sldId id="502" r:id="rId10"/>
    <p:sldId id="503" r:id="rId11"/>
    <p:sldId id="508" r:id="rId12"/>
    <p:sldId id="510" r:id="rId13"/>
    <p:sldId id="509" r:id="rId14"/>
    <p:sldId id="511" r:id="rId15"/>
    <p:sldId id="516" r:id="rId16"/>
    <p:sldId id="517" r:id="rId17"/>
    <p:sldId id="518" r:id="rId18"/>
    <p:sldId id="519" r:id="rId19"/>
    <p:sldId id="52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322" autoAdjust="0"/>
  </p:normalViewPr>
  <p:slideViewPr>
    <p:cSldViewPr>
      <p:cViewPr varScale="1">
        <p:scale>
          <a:sx n="64" d="100"/>
          <a:sy n="64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B1E5-C528-468A-963D-BF35E1AF1E1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A91F6-4F39-4F10-A34C-93821633F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904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91F6-4F39-4F10-A34C-93821633FF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91F6-4F39-4F10-A34C-93821633FF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91F6-4F39-4F10-A34C-93821633FF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0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91F6-4F39-4F10-A34C-93821633F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7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77B543-D44E-4951-B157-340A4A622BD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83A0C8-0EC7-4EF1-8A17-F624BE5E6A2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0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91F6-4F39-4F10-A34C-93821633FFF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041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5350C-FA74-4484-9EA5-888BB71EC19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884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2B69F5-5D8B-4C7D-9DD8-5572A6C622A9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6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854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5350C-FA74-4484-9EA5-888BB71EC1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0B0D84-79B3-4E22-AA1D-A6E54958F84D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2345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13C108-BC0E-4D69-A44C-837D5B2E8DBE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286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35C7C45-2856-409A-A883-51154442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3125E-5D96-4942-95AB-EEB9F4CC6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3816D8C7-D77A-4272-81DA-8AF159A87D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C9498C-295E-4C94-8ADB-58D08022A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BD141C8-7A7B-49E1-AEA2-B108E9DAE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4CF0BE-FBD3-481E-94AA-67D5E2907B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7BFCD7-229F-4D23-9874-A02BC18E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469FD3-5E35-4E9A-8ADC-FC9AFB503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FA06129-B12A-4052-8391-9EECF2DA86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A4ACAA4-1CD7-4107-B649-EE321E756D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219200" y="762000"/>
            <a:ext cx="6705600" cy="1828800"/>
          </a:xfrm>
        </p:spPr>
        <p:txBody>
          <a:bodyPr/>
          <a:lstStyle/>
          <a:p>
            <a:pPr algn="ctr" eaLnBrk="1" hangingPunct="1"/>
            <a:r>
              <a:rPr lang="en-US" cap="none" dirty="0" smtClean="0"/>
              <a:t>Programming Fundamentals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438400" y="2895600"/>
            <a:ext cx="4876800" cy="14478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mtClean="0"/>
              <a:t>Mohammad Shahid Qureshi</a:t>
            </a:r>
          </a:p>
          <a:p>
            <a:pPr algn="ctr" eaLnBrk="1" hangingPunct="1">
              <a:buFont typeface="Arial" charset="0"/>
              <a:buNone/>
            </a:pPr>
            <a:r>
              <a:rPr lang="en-US" sz="1800" smtClean="0"/>
              <a:t>NU-FAST</a:t>
            </a:r>
          </a:p>
        </p:txBody>
      </p:sp>
    </p:spTree>
    <p:extLst>
      <p:ext uri="{BB962C8B-B14F-4D97-AF65-F5344CB8AC3E}">
        <p14:creationId xmlns:p14="http://schemas.microsoft.com/office/powerpoint/2010/main" val="1690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ascii-0-1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"/>
            <a:ext cx="8915400" cy="646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20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char </a:t>
            </a:r>
            <a:r>
              <a:rPr lang="en-US" b="1" dirty="0" err="1" smtClean="0"/>
              <a:t>arr</a:t>
            </a:r>
            <a:r>
              <a:rPr lang="en-US" b="1" dirty="0" smtClean="0"/>
              <a:t>[100];</a:t>
            </a:r>
          </a:p>
          <a:p>
            <a:r>
              <a:rPr lang="en-US" dirty="0" smtClean="0"/>
              <a:t>what is a Null character ?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  <a:endParaRPr lang="en-US" dirty="0"/>
          </a:p>
          <a:p>
            <a:pPr lvl="1"/>
            <a:r>
              <a:rPr lang="en-US" dirty="0"/>
              <a:t>char arrays </a:t>
            </a:r>
            <a:r>
              <a:rPr lang="en-US" dirty="0" smtClean="0"/>
              <a:t>are also called </a:t>
            </a:r>
            <a:r>
              <a:rPr lang="en-US" dirty="0"/>
              <a:t>as </a:t>
            </a:r>
            <a:r>
              <a:rPr lang="en-US" dirty="0" smtClean="0"/>
              <a:t>C strings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99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char name[50 ] = “SHAHID”;</a:t>
            </a:r>
          </a:p>
          <a:p>
            <a:r>
              <a:rPr lang="en-US" sz="2800" dirty="0" smtClean="0"/>
              <a:t>a null character is inserted after the last character.</a:t>
            </a:r>
          </a:p>
          <a:p>
            <a:r>
              <a:rPr lang="en-US" sz="2800" dirty="0" smtClean="0"/>
              <a:t>Above, array length is 50 but data length is 7</a:t>
            </a:r>
          </a:p>
        </p:txBody>
      </p:sp>
    </p:spTree>
    <p:extLst>
      <p:ext uri="{BB962C8B-B14F-4D97-AF65-F5344CB8AC3E}">
        <p14:creationId xmlns:p14="http://schemas.microsoft.com/office/powerpoint/2010/main" val="16353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array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char name[50];</a:t>
            </a:r>
          </a:p>
          <a:p>
            <a:r>
              <a:rPr lang="en-US" sz="2800" dirty="0" smtClean="0"/>
              <a:t>How to take input from the user </a:t>
            </a:r>
            <a:r>
              <a:rPr lang="en-US" sz="2400" dirty="0" smtClean="0"/>
              <a:t>using for loop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Or using </a:t>
            </a:r>
            <a:r>
              <a:rPr lang="en-US" sz="2800" dirty="0" err="1" smtClean="0"/>
              <a:t>cin</a:t>
            </a:r>
            <a:r>
              <a:rPr lang="en-US" sz="2800" dirty="0" smtClean="0"/>
              <a:t> without using loop</a:t>
            </a:r>
          </a:p>
          <a:p>
            <a:pPr lvl="1"/>
            <a:r>
              <a:rPr lang="en-US" sz="2500" dirty="0" err="1" smtClean="0"/>
              <a:t>cin</a:t>
            </a:r>
            <a:r>
              <a:rPr lang="en-US" sz="2500" dirty="0" smtClean="0"/>
              <a:t> &gt;&gt; name;</a:t>
            </a:r>
          </a:p>
          <a:p>
            <a:pPr lvl="1"/>
            <a:endParaRPr lang="en-US" sz="2500" dirty="0" smtClean="0"/>
          </a:p>
          <a:p>
            <a:pPr lvl="1"/>
            <a:r>
              <a:rPr lang="en-US" sz="2500" dirty="0" err="1" smtClean="0"/>
              <a:t>cin</a:t>
            </a:r>
            <a:r>
              <a:rPr lang="en-US" sz="2500" dirty="0" smtClean="0"/>
              <a:t> will stop taking input, whenever we will press Enter key, and inserts a null character where input stops.</a:t>
            </a:r>
          </a:p>
          <a:p>
            <a:pPr lvl="1"/>
            <a:r>
              <a:rPr lang="en-US" sz="2500" dirty="0" smtClean="0"/>
              <a:t>Solution is </a:t>
            </a:r>
            <a:r>
              <a:rPr lang="en-US" sz="2500" dirty="0" err="1" smtClean="0"/>
              <a:t>cin.getline</a:t>
            </a:r>
            <a:r>
              <a:rPr lang="en-US" sz="2500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743200"/>
            <a:ext cx="4495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=0;i&lt;50;i++)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&gt;&gt;name[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array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057400"/>
            <a:ext cx="4495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=0;i&lt;50;i++)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&lt;&lt;name[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471208"/>
            <a:ext cx="4495800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=0;i&lt;50;i++){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if(name[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]==‘\0’)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&lt;&lt;name[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950296"/>
            <a:ext cx="44958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&lt;&lt;name;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cannot do this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cannot assign like this:</a:t>
            </a:r>
          </a:p>
          <a:p>
            <a:pPr lvl="2">
              <a:buNone/>
            </a:pPr>
            <a:r>
              <a:rPr lang="en-US" sz="2400" dirty="0" smtClean="0"/>
              <a:t>char str1[ ] = "Hello" ;</a:t>
            </a:r>
          </a:p>
          <a:p>
            <a:pPr lvl="2">
              <a:buNone/>
            </a:pPr>
            <a:r>
              <a:rPr lang="en-US" sz="2400" dirty="0" smtClean="0"/>
              <a:t>char str2[10] ;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str2 = str1 ; /* error */</a:t>
            </a:r>
          </a:p>
          <a:p>
            <a:endParaRPr lang="en-US" dirty="0" smtClean="0"/>
          </a:p>
          <a:p>
            <a:r>
              <a:rPr lang="en-US" dirty="0" smtClean="0"/>
              <a:t>Also we cannot re-initialize a string:</a:t>
            </a:r>
          </a:p>
          <a:p>
            <a:pPr lvl="2">
              <a:buNone/>
            </a:pPr>
            <a:r>
              <a:rPr lang="en-US" sz="2400" dirty="0" smtClean="0"/>
              <a:t>char str1[ ] = "Hello" ;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str1 = "Bye" ; /* error */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 with </a:t>
            </a:r>
            <a:r>
              <a:rPr lang="en-US" smtClean="0"/>
              <a:t>char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the </a:t>
            </a:r>
            <a:r>
              <a:rPr lang="en-US" dirty="0" err="1" smtClean="0"/>
              <a:t>cstring</a:t>
            </a:r>
            <a:r>
              <a:rPr lang="en-US" dirty="0" smtClean="0"/>
              <a:t> length</a:t>
            </a:r>
          </a:p>
          <a:p>
            <a:r>
              <a:rPr lang="en-US" dirty="0" smtClean="0"/>
              <a:t>Copying one </a:t>
            </a:r>
            <a:r>
              <a:rPr lang="en-US" dirty="0" err="1" smtClean="0"/>
              <a:t>cstring</a:t>
            </a:r>
            <a:r>
              <a:rPr lang="en-US" dirty="0" smtClean="0"/>
              <a:t> to another </a:t>
            </a:r>
            <a:r>
              <a:rPr lang="en-US" dirty="0" err="1" smtClean="0"/>
              <a:t>cstring</a:t>
            </a:r>
            <a:endParaRPr lang="en-US" dirty="0" smtClean="0"/>
          </a:p>
          <a:p>
            <a:r>
              <a:rPr lang="en-US" dirty="0" smtClean="0"/>
              <a:t>Appending one </a:t>
            </a:r>
            <a:r>
              <a:rPr lang="en-US" dirty="0" err="1" smtClean="0"/>
              <a:t>cstring</a:t>
            </a:r>
            <a:r>
              <a:rPr lang="en-US" dirty="0" smtClean="0"/>
              <a:t> to another </a:t>
            </a:r>
            <a:r>
              <a:rPr lang="en-US" dirty="0" err="1" smtClean="0"/>
              <a:t>cstring</a:t>
            </a:r>
            <a:endParaRPr lang="en-US" dirty="0" smtClean="0"/>
          </a:p>
          <a:p>
            <a:r>
              <a:rPr lang="en-US" dirty="0" smtClean="0"/>
              <a:t>Comparing if two </a:t>
            </a:r>
            <a:r>
              <a:rPr lang="en-US" dirty="0" err="1" smtClean="0"/>
              <a:t>cstrings</a:t>
            </a:r>
            <a:r>
              <a:rPr lang="en-US" dirty="0" smtClean="0"/>
              <a:t> are equal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c-string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164A906-0050-4DBC-912C-293FCB34AB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C-String provides us functions to be used with strings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strlen</a:t>
            </a:r>
            <a:r>
              <a:rPr lang="en-US" sz="2400" dirty="0"/>
              <a:t>(string)</a:t>
            </a:r>
          </a:p>
          <a:p>
            <a:pPr lvl="1"/>
            <a:r>
              <a:rPr lang="en-US" sz="2000" dirty="0"/>
              <a:t>Returns a number equivalent to number of characters in the string</a:t>
            </a:r>
          </a:p>
          <a:p>
            <a:r>
              <a:rPr lang="en-US" sz="2400" dirty="0" err="1"/>
              <a:t>strcat</a:t>
            </a:r>
            <a:r>
              <a:rPr lang="en-US" sz="2400" dirty="0"/>
              <a:t>(</a:t>
            </a:r>
            <a:r>
              <a:rPr lang="en-US" sz="2400" dirty="0" err="1"/>
              <a:t>destStr</a:t>
            </a:r>
            <a:r>
              <a:rPr lang="en-US" sz="2400" dirty="0"/>
              <a:t>, </a:t>
            </a:r>
            <a:r>
              <a:rPr lang="en-US" sz="2400" dirty="0" err="1"/>
              <a:t>srcStr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destStr</a:t>
            </a:r>
            <a:r>
              <a:rPr lang="en-US" sz="2000" dirty="0"/>
              <a:t> and </a:t>
            </a:r>
            <a:r>
              <a:rPr lang="en-US" sz="2000" dirty="0" err="1"/>
              <a:t>srcStr</a:t>
            </a:r>
            <a:r>
              <a:rPr lang="en-US" sz="2000" dirty="0"/>
              <a:t> are combined and stored in </a:t>
            </a:r>
            <a:r>
              <a:rPr lang="en-US" sz="2000" dirty="0" err="1"/>
              <a:t>destStr</a:t>
            </a:r>
            <a:r>
              <a:rPr lang="en-US" sz="2000" dirty="0"/>
              <a:t>. The </a:t>
            </a:r>
            <a:r>
              <a:rPr lang="en-US" sz="2000" dirty="0" err="1"/>
              <a:t>destStr</a:t>
            </a:r>
            <a:r>
              <a:rPr lang="en-US" sz="2000" dirty="0"/>
              <a:t> should be large enough to hold the combined string</a:t>
            </a:r>
          </a:p>
          <a:p>
            <a:r>
              <a:rPr lang="en-US" sz="2400" dirty="0" err="1"/>
              <a:t>strcpy</a:t>
            </a:r>
            <a:r>
              <a:rPr lang="en-US" sz="2400" dirty="0"/>
              <a:t>(</a:t>
            </a:r>
            <a:r>
              <a:rPr lang="en-US" sz="2400" dirty="0" err="1"/>
              <a:t>destStr</a:t>
            </a:r>
            <a:r>
              <a:rPr lang="en-US" sz="2400" dirty="0"/>
              <a:t>, </a:t>
            </a:r>
            <a:r>
              <a:rPr lang="en-US" sz="2400" dirty="0" err="1"/>
              <a:t>srcStr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Copies the </a:t>
            </a:r>
            <a:r>
              <a:rPr lang="en-US" sz="2000" dirty="0" err="1"/>
              <a:t>srcStr</a:t>
            </a:r>
            <a:r>
              <a:rPr lang="en-US" sz="2000" dirty="0"/>
              <a:t> in </a:t>
            </a:r>
            <a:r>
              <a:rPr lang="en-US" sz="2000" dirty="0" err="1"/>
              <a:t>destStr</a:t>
            </a:r>
            <a:r>
              <a:rPr lang="en-US" sz="2000" dirty="0"/>
              <a:t> overwriting the contents of </a:t>
            </a:r>
            <a:r>
              <a:rPr lang="en-US" sz="2000" dirty="0" err="1"/>
              <a:t>destStr</a:t>
            </a:r>
            <a:endParaRPr lang="en-US" sz="2000" dirty="0"/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strcmp</a:t>
            </a:r>
            <a:r>
              <a:rPr lang="en-US" sz="2400" dirty="0"/>
              <a:t>(string1, string2)</a:t>
            </a:r>
          </a:p>
          <a:p>
            <a:pPr lvl="1"/>
            <a:r>
              <a:rPr lang="en-US" sz="2000" dirty="0"/>
              <a:t>An integer is returned that is -1, 0 or 1, depending on whether string1 is lexicographically less than, </a:t>
            </a:r>
            <a:r>
              <a:rPr lang="en-US" sz="2000" dirty="0" smtClean="0"/>
              <a:t>equal </a:t>
            </a:r>
            <a:r>
              <a:rPr lang="en-US" sz="2000" dirty="0"/>
              <a:t>to or greater than string2</a:t>
            </a:r>
          </a:p>
        </p:txBody>
      </p:sp>
    </p:spTree>
    <p:extLst>
      <p:ext uri="{BB962C8B-B14F-4D97-AF65-F5344CB8AC3E}">
        <p14:creationId xmlns:p14="http://schemas.microsoft.com/office/powerpoint/2010/main" val="3885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5AA97BD-6330-4122-9085-455E1CB41B7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533400" y="739200"/>
            <a:ext cx="77724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name[80] = "Programming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name2[80] = "Grade A";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 can write this line instead of above two lines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name2);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&lt;&lt;name&lt;&lt;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name2);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&lt;&lt;name&lt;&lt;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(name2, name);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cstring</a:t>
            </a:r>
            <a:r>
              <a:rPr lang="en-US" dirty="0" smtClean="0"/>
              <a:t> library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458200" cy="453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Function 	Use</a:t>
            </a:r>
          </a:p>
          <a:p>
            <a:pPr>
              <a:buNone/>
            </a:pPr>
            <a:r>
              <a:rPr lang="en-US" sz="2000" dirty="0" smtClean="0"/>
              <a:t>-----------------------------------------------------------------------------------------------</a:t>
            </a:r>
          </a:p>
          <a:p>
            <a:pPr>
              <a:buNone/>
            </a:pPr>
            <a:r>
              <a:rPr lang="en-US" sz="2000" dirty="0" err="1" smtClean="0"/>
              <a:t>strlen</a:t>
            </a:r>
            <a:r>
              <a:rPr lang="en-US" sz="2000" dirty="0" smtClean="0"/>
              <a:t> 		Finds length of a string</a:t>
            </a:r>
          </a:p>
          <a:p>
            <a:pPr>
              <a:buNone/>
            </a:pPr>
            <a:r>
              <a:rPr lang="en-US" sz="2000" dirty="0" err="1" smtClean="0"/>
              <a:t>strlwr</a:t>
            </a:r>
            <a:r>
              <a:rPr lang="en-US" sz="2000" dirty="0" smtClean="0"/>
              <a:t> 		Converts a string to lowercase</a:t>
            </a:r>
          </a:p>
          <a:p>
            <a:pPr>
              <a:buNone/>
            </a:pPr>
            <a:r>
              <a:rPr lang="en-US" sz="2000" dirty="0" err="1" smtClean="0"/>
              <a:t>strupr</a:t>
            </a:r>
            <a:r>
              <a:rPr lang="en-US" sz="2000" dirty="0" smtClean="0"/>
              <a:t> 		Converts a string to uppercase</a:t>
            </a:r>
          </a:p>
          <a:p>
            <a:pPr>
              <a:buNone/>
            </a:pPr>
            <a:r>
              <a:rPr lang="en-US" sz="2000" dirty="0" err="1" smtClean="0"/>
              <a:t>strcat</a:t>
            </a:r>
            <a:r>
              <a:rPr lang="en-US" sz="2000" dirty="0" smtClean="0"/>
              <a:t> 		Appends one string at the end of another</a:t>
            </a:r>
          </a:p>
          <a:p>
            <a:pPr>
              <a:buNone/>
            </a:pPr>
            <a:r>
              <a:rPr lang="en-US" sz="2000" dirty="0" err="1" smtClean="0"/>
              <a:t>strcpy</a:t>
            </a:r>
            <a:r>
              <a:rPr lang="en-US" sz="2000" dirty="0" smtClean="0"/>
              <a:t> 		Copies a string into another</a:t>
            </a:r>
          </a:p>
          <a:p>
            <a:pPr>
              <a:buNone/>
            </a:pPr>
            <a:r>
              <a:rPr lang="en-US" sz="2000" dirty="0" err="1" smtClean="0"/>
              <a:t>strcmp</a:t>
            </a:r>
            <a:r>
              <a:rPr lang="en-US" sz="2000" dirty="0" smtClean="0"/>
              <a:t> 		Compares two strings</a:t>
            </a:r>
          </a:p>
          <a:p>
            <a:pPr>
              <a:buNone/>
            </a:pPr>
            <a:r>
              <a:rPr lang="en-US" sz="2000" dirty="0" err="1" smtClean="0"/>
              <a:t>strcmpi</a:t>
            </a:r>
            <a:r>
              <a:rPr lang="en-US" sz="2000" dirty="0" smtClean="0"/>
              <a:t> 		Compares two strings without regard to case</a:t>
            </a:r>
          </a:p>
          <a:p>
            <a:pPr>
              <a:buNone/>
            </a:pPr>
            <a:r>
              <a:rPr lang="en-US" sz="2000" dirty="0" err="1" smtClean="0"/>
              <a:t>strset</a:t>
            </a:r>
            <a:r>
              <a:rPr lang="en-US" sz="2000" dirty="0" smtClean="0"/>
              <a:t> 		Sets all characters of string to a given character</a:t>
            </a:r>
          </a:p>
          <a:p>
            <a:pPr>
              <a:buNone/>
            </a:pPr>
            <a:r>
              <a:rPr lang="en-US" sz="2000" dirty="0" err="1" smtClean="0"/>
              <a:t>strrev</a:t>
            </a:r>
            <a:r>
              <a:rPr lang="en-US" sz="2000" dirty="0" smtClean="0"/>
              <a:t> 		Reverses string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0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About Instructor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GB" sz="2700" dirty="0"/>
          </a:p>
          <a:p>
            <a:pPr eaLnBrk="1" hangingPunct="1"/>
            <a:r>
              <a:rPr lang="en-GB" sz="2700" dirty="0" smtClean="0"/>
              <a:t>Contact</a:t>
            </a:r>
          </a:p>
          <a:p>
            <a:pPr lvl="1" eaLnBrk="1" hangingPunct="1"/>
            <a:r>
              <a:rPr lang="en-GB" sz="2000" dirty="0" smtClean="0"/>
              <a:t>Office#113, first floor, EE block</a:t>
            </a:r>
          </a:p>
          <a:p>
            <a:pPr lvl="1" eaLnBrk="1" hangingPunct="1"/>
            <a:r>
              <a:rPr lang="en-GB" sz="2000" dirty="0" smtClean="0"/>
              <a:t>Email: shahid.qureshi@nu.edu.pk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64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smtClean="0"/>
              <a:t>Credit Hours: </a:t>
            </a:r>
            <a:r>
              <a:rPr lang="en-US" sz="2100" dirty="0"/>
              <a:t>3</a:t>
            </a:r>
            <a:r>
              <a:rPr lang="en-US" sz="2100" dirty="0" smtClean="0"/>
              <a:t> (3 hours teaching + 3 hours lab per week)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smtClean="0"/>
              <a:t>Course website:</a:t>
            </a:r>
            <a:r>
              <a:rPr lang="en-US" sz="2100" dirty="0" smtClean="0"/>
              <a:t> Google </a:t>
            </a:r>
            <a:r>
              <a:rPr lang="en-US" sz="2100" dirty="0" err="1" smtClean="0"/>
              <a:t>ClassRoom</a:t>
            </a:r>
            <a:endParaRPr lang="en-US" sz="21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100" dirty="0" smtClean="0"/>
              <a:t>			To join use code</a:t>
            </a:r>
            <a:r>
              <a:rPr lang="en-US" sz="2100" dirty="0"/>
              <a:t>: </a:t>
            </a:r>
            <a:r>
              <a:rPr lang="en-US" sz="3600" dirty="0" smtClean="0"/>
              <a:t>uuyyuz5</a:t>
            </a:r>
            <a:endParaRPr lang="en-US" sz="21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smtClean="0"/>
              <a:t>Teaching Assistants (TA):</a:t>
            </a:r>
            <a:r>
              <a:rPr lang="en-US" sz="2100" dirty="0" smtClean="0"/>
              <a:t> will be communicated </a:t>
            </a:r>
            <a:r>
              <a:rPr lang="en-US" sz="2100" dirty="0" smtClean="0"/>
              <a:t>later</a:t>
            </a:r>
            <a:endParaRPr lang="en-US" sz="21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2448617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GB" smtClean="0"/>
              <a:t>Books </a:t>
            </a:r>
            <a:endParaRPr lang="en-US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612775" y="2362200"/>
            <a:ext cx="8153400" cy="3763963"/>
          </a:xfrm>
        </p:spPr>
        <p:txBody>
          <a:bodyPr>
            <a:normAutofit/>
          </a:bodyPr>
          <a:lstStyle/>
          <a:p>
            <a:pPr marL="862013" lvl="1" indent="-495300">
              <a:lnSpc>
                <a:spcPct val="80000"/>
              </a:lnSpc>
              <a:buFont typeface="Wingdings" pitchFamily="2" charset="2"/>
              <a:buChar char="q"/>
            </a:pPr>
            <a:r>
              <a:rPr lang="en-GB" sz="3200" dirty="0" smtClean="0"/>
              <a:t>C++ Programming</a:t>
            </a:r>
          </a:p>
          <a:p>
            <a:pPr marL="1136333" lvl="2" indent="-495300">
              <a:lnSpc>
                <a:spcPct val="80000"/>
              </a:lnSpc>
              <a:buFont typeface="Wingdings" pitchFamily="2" charset="2"/>
              <a:buChar char="q"/>
            </a:pPr>
            <a:r>
              <a:rPr lang="en-GB" sz="2800" dirty="0" smtClean="0"/>
              <a:t>By DS Malik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79952"/>
            <a:ext cx="2971800" cy="37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Grading (tentative)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1</a:t>
            </a:r>
            <a:r>
              <a:rPr lang="en-PK" sz="2800" dirty="0" smtClean="0"/>
              <a:t>5</a:t>
            </a:r>
            <a:r>
              <a:rPr lang="en-US" sz="2800" dirty="0" smtClean="0"/>
              <a:t>% </a:t>
            </a:r>
            <a:r>
              <a:rPr lang="en-US" sz="2800" dirty="0" smtClean="0"/>
              <a:t>-   Programming assignments</a:t>
            </a:r>
          </a:p>
          <a:p>
            <a:pPr eaLnBrk="1" hangingPunct="1"/>
            <a:r>
              <a:rPr lang="en-US" sz="2800" dirty="0" smtClean="0"/>
              <a:t>1</a:t>
            </a:r>
            <a:r>
              <a:rPr lang="en-PK" sz="2800" dirty="0" smtClean="0"/>
              <a:t>0</a:t>
            </a:r>
            <a:r>
              <a:rPr lang="en-US" sz="2800" dirty="0" smtClean="0"/>
              <a:t>%  </a:t>
            </a:r>
            <a:r>
              <a:rPr lang="en-US" sz="2800" dirty="0" smtClean="0"/>
              <a:t>-  Quizzes</a:t>
            </a:r>
          </a:p>
          <a:p>
            <a:pPr eaLnBrk="1" hangingPunct="1"/>
            <a:r>
              <a:rPr lang="en-PK" sz="2800" dirty="0"/>
              <a:t>1</a:t>
            </a:r>
            <a:r>
              <a:rPr lang="en-US" sz="2800" dirty="0" smtClean="0"/>
              <a:t>0</a:t>
            </a:r>
            <a:r>
              <a:rPr lang="en-US" sz="2800" dirty="0" smtClean="0"/>
              <a:t>%  -  </a:t>
            </a:r>
            <a:r>
              <a:rPr lang="en-PK" sz="2800" dirty="0" smtClean="0"/>
              <a:t>Sessional 1</a:t>
            </a:r>
          </a:p>
          <a:p>
            <a:pPr eaLnBrk="1" hangingPunct="1"/>
            <a:r>
              <a:rPr lang="en-PK" sz="2800" dirty="0" smtClean="0"/>
              <a:t>15%  -  Sessional 2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50%  -  Final</a:t>
            </a:r>
          </a:p>
        </p:txBody>
      </p:sp>
    </p:spTree>
    <p:extLst>
      <p:ext uri="{BB962C8B-B14F-4D97-AF65-F5344CB8AC3E}">
        <p14:creationId xmlns:p14="http://schemas.microsoft.com/office/powerpoint/2010/main" val="38375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z="4000" dirty="0" smtClean="0"/>
              <a:t>Programming stream at EE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612775" y="2209800"/>
            <a:ext cx="8153400" cy="3916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to Computing – 2+1 Cr 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sz="3600" b="1" dirty="0" smtClean="0"/>
              <a:t>Programming </a:t>
            </a:r>
            <a:r>
              <a:rPr lang="en-US" sz="3600" b="1" dirty="0" smtClean="0"/>
              <a:t>Fundamentals</a:t>
            </a:r>
            <a:r>
              <a:rPr lang="en-PK" sz="3600" b="1" dirty="0" smtClean="0"/>
              <a:t>:</a:t>
            </a:r>
            <a:r>
              <a:rPr lang="en-US" sz="3600" b="1" dirty="0" smtClean="0"/>
              <a:t>  </a:t>
            </a:r>
            <a:r>
              <a:rPr lang="en-US" sz="3600" b="1" dirty="0" smtClean="0"/>
              <a:t>3+1 Cr </a:t>
            </a:r>
            <a:r>
              <a:rPr lang="en-US" sz="3600" b="1" dirty="0" err="1" smtClean="0"/>
              <a:t>Hr</a:t>
            </a:r>
            <a:endParaRPr lang="en-US" sz="3600" b="1" dirty="0" smtClean="0"/>
          </a:p>
          <a:p>
            <a:r>
              <a:rPr lang="en-US" dirty="0" smtClean="0"/>
              <a:t>Data Structures – 3+1 </a:t>
            </a:r>
            <a:r>
              <a:rPr lang="en-US" dirty="0" err="1" smtClean="0"/>
              <a:t>CrHr</a:t>
            </a:r>
            <a:endParaRPr lang="en-US" dirty="0" smtClean="0"/>
          </a:p>
          <a:p>
            <a:r>
              <a:rPr lang="en-US" dirty="0" smtClean="0"/>
              <a:t>Operating System (Elective for Comp </a:t>
            </a:r>
            <a:r>
              <a:rPr lang="en-US" dirty="0" err="1" smtClean="0"/>
              <a:t>Engg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Network Programming (Elective for Comp </a:t>
            </a:r>
            <a:r>
              <a:rPr lang="en-US" dirty="0" err="1" smtClean="0"/>
              <a:t>Engg</a:t>
            </a:r>
            <a:r>
              <a:rPr lang="en-US" dirty="0" smtClean="0"/>
              <a:t>)</a:t>
            </a:r>
          </a:p>
          <a:p>
            <a:endParaRPr lang="en-PK" smtClean="0"/>
          </a:p>
          <a:p>
            <a:r>
              <a:rPr lang="en-US" smtClean="0"/>
              <a:t>Other </a:t>
            </a:r>
            <a:r>
              <a:rPr lang="en-US" dirty="0" smtClean="0"/>
              <a:t>than that you will be doing programming in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Assemblly</a:t>
            </a:r>
            <a:r>
              <a:rPr lang="en-US" dirty="0" smtClean="0"/>
              <a:t>, Verilog </a:t>
            </a:r>
            <a:r>
              <a:rPr lang="en-US" dirty="0" err="1" smtClean="0"/>
              <a:t>etc</a:t>
            </a:r>
            <a:r>
              <a:rPr lang="en-US" dirty="0" smtClean="0"/>
              <a:t> in other engineering courses</a:t>
            </a:r>
          </a:p>
        </p:txBody>
      </p:sp>
    </p:spTree>
    <p:extLst>
      <p:ext uri="{BB962C8B-B14F-4D97-AF65-F5344CB8AC3E}">
        <p14:creationId xmlns:p14="http://schemas.microsoft.com/office/powerpoint/2010/main" val="11880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133600" cy="5410200"/>
          </a:xfrm>
        </p:spPr>
        <p:txBody>
          <a:bodyPr/>
          <a:lstStyle/>
          <a:p>
            <a:r>
              <a:rPr lang="en-US" dirty="0" smtClean="0"/>
              <a:t>Programming stages</a:t>
            </a:r>
            <a:endParaRPr lang="en-US" dirty="0"/>
          </a:p>
        </p:txBody>
      </p:sp>
      <p:pic>
        <p:nvPicPr>
          <p:cNvPr id="1026" name="Picture 2" descr="D:\My Docs\Teaching\programmerexcusefunnyng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85800"/>
            <a:ext cx="6362700" cy="599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5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z="3600" smtClean="0"/>
              <a:t>Representing Information as Bit Patterns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r>
              <a:rPr lang="en-US" dirty="0" smtClean="0"/>
              <a:t>Everything in a computer is represented using binary numbers</a:t>
            </a:r>
          </a:p>
          <a:p>
            <a:pPr lvl="1"/>
            <a:r>
              <a:rPr lang="en-US" dirty="0" smtClean="0"/>
              <a:t>Numeric values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voice</a:t>
            </a:r>
          </a:p>
        </p:txBody>
      </p:sp>
    </p:spTree>
    <p:extLst>
      <p:ext uri="{BB962C8B-B14F-4D97-AF65-F5344CB8AC3E}">
        <p14:creationId xmlns:p14="http://schemas.microsoft.com/office/powerpoint/2010/main" val="1728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Representing Text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Text is represented by means of a code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Most common Code is ASCII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ASCII – American Standard Code for International Exchange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25" y="3695700"/>
            <a:ext cx="77533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29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10424</TotalTime>
  <Words>722</Words>
  <Application>Microsoft Office PowerPoint</Application>
  <PresentationFormat>On-screen Show (4:3)</PresentationFormat>
  <Paragraphs>154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Median</vt:lpstr>
      <vt:lpstr>Programming Fundamentals</vt:lpstr>
      <vt:lpstr>About Instructor</vt:lpstr>
      <vt:lpstr>Course Introduction</vt:lpstr>
      <vt:lpstr>Books </vt:lpstr>
      <vt:lpstr>Grading (tentative)</vt:lpstr>
      <vt:lpstr>Programming stream at EE</vt:lpstr>
      <vt:lpstr>Programming stages</vt:lpstr>
      <vt:lpstr>Representing Information as Bit Patterns</vt:lpstr>
      <vt:lpstr>Representing Text</vt:lpstr>
      <vt:lpstr>PowerPoint Presentation</vt:lpstr>
      <vt:lpstr>char Array</vt:lpstr>
      <vt:lpstr>Initialize string</vt:lpstr>
      <vt:lpstr>char array INPUT </vt:lpstr>
      <vt:lpstr>char array OUTPUT</vt:lpstr>
      <vt:lpstr>We cannot do this …</vt:lpstr>
      <vt:lpstr>Common operation with char arrays</vt:lpstr>
      <vt:lpstr>Common c-string functions</vt:lpstr>
      <vt:lpstr>PowerPoint Presentation</vt:lpstr>
      <vt:lpstr>Standard cstring library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Basics of Electrical Engineering</dc:title>
  <dc:creator>Aamer Munir</dc:creator>
  <cp:lastModifiedBy>admin</cp:lastModifiedBy>
  <cp:revision>1137</cp:revision>
  <dcterms:created xsi:type="dcterms:W3CDTF">2004-08-09T18:42:00Z</dcterms:created>
  <dcterms:modified xsi:type="dcterms:W3CDTF">2021-02-28T16:41:58Z</dcterms:modified>
</cp:coreProperties>
</file>