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1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9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7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890521-CF8E-4059-9154-6D8E283D0075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71146-AB56-4645-8F7D-A5F58C830A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2866"/>
            <a:ext cx="9144000" cy="2387600"/>
          </a:xfrm>
        </p:spPr>
        <p:txBody>
          <a:bodyPr/>
          <a:lstStyle/>
          <a:p>
            <a:r>
              <a:rPr lang="en-PK" dirty="0" smtClean="0"/>
              <a:t>Software 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mtClean="0"/>
              <a:t>Coding the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Composition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9639" y="2737802"/>
            <a:ext cx="27530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brand;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model;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year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Engine E;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6214" y="2737802"/>
            <a:ext cx="27530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Engine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 cc;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cylinders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058" y="5486400"/>
            <a:ext cx="454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Coding the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Inhertiance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9638" y="2737802"/>
            <a:ext cx="259571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 len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 width;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03805" y="2717143"/>
            <a:ext cx="405187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box:public rectangle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rivate: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 height;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3561" y="5496232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0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PK" dirty="0" smtClean="0"/>
              <a:t>oding the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Association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9638" y="2737802"/>
            <a:ext cx="379525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string flightname;</a:t>
            </a:r>
            <a:r>
              <a:rPr lang="en-US" dirty="0"/>
              <a:t/>
            </a:r>
            <a:br>
              <a:rPr lang="en-US" dirty="0"/>
            </a:br>
            <a:r>
              <a:rPr lang="en-PK" dirty="0" smtClean="0"/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planemodel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airline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seating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1536" y="2732886"/>
            <a:ext cx="355434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Passenger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p</a:t>
            </a:r>
            <a:r>
              <a:rPr lang="en-PK" dirty="0" smtClean="0">
                <a:solidFill>
                  <a:srgbClr val="0000CD"/>
                </a:solidFill>
                <a:latin typeface="Consolas" panose="020B0609020204030204" pitchFamily="49" charset="0"/>
              </a:rPr>
              <a:t>rivate: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string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P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 id;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flightname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P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seatNo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5068" y="5565056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 smtClean="0"/>
              <a:t>LIVE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64" y="231062"/>
            <a:ext cx="8263296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840660"/>
            <a:ext cx="3802626" cy="46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36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"/>
    </mc:Choice>
    <mc:Fallback xmlns="">
      <p:transition spd="slow" advTm="2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Software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models</a:t>
            </a:r>
            <a:r>
              <a:rPr lang="en-US" dirty="0"/>
              <a:t> are ways of expressing a </a:t>
            </a:r>
            <a:r>
              <a:rPr lang="en-US" b="1" dirty="0"/>
              <a:t>software</a:t>
            </a:r>
            <a:r>
              <a:rPr lang="en-US" dirty="0"/>
              <a:t> design. </a:t>
            </a:r>
            <a:endParaRPr lang="en-PK" dirty="0" smtClean="0"/>
          </a:p>
          <a:p>
            <a:r>
              <a:rPr lang="en-US" dirty="0" smtClean="0"/>
              <a:t>Usually </a:t>
            </a:r>
            <a:r>
              <a:rPr lang="en-US" dirty="0"/>
              <a:t>some sort of abstract language or pictures are used to express the </a:t>
            </a:r>
            <a:r>
              <a:rPr lang="en-US" b="1" dirty="0"/>
              <a:t>software</a:t>
            </a:r>
            <a:r>
              <a:rPr lang="en-US" dirty="0"/>
              <a:t> design. </a:t>
            </a:r>
            <a:endParaRPr lang="en-PK" dirty="0" smtClean="0"/>
          </a:p>
          <a:p>
            <a:r>
              <a:rPr lang="en-US" dirty="0" smtClean="0"/>
              <a:t>For </a:t>
            </a:r>
            <a:r>
              <a:rPr lang="en-US" dirty="0"/>
              <a:t>object-oriented </a:t>
            </a:r>
            <a:r>
              <a:rPr lang="en-US" b="1" dirty="0"/>
              <a:t>software</a:t>
            </a:r>
            <a:r>
              <a:rPr lang="en-US" dirty="0"/>
              <a:t>, an object </a:t>
            </a:r>
            <a:r>
              <a:rPr lang="en-US" b="1" dirty="0"/>
              <a:t>modeling</a:t>
            </a:r>
            <a:r>
              <a:rPr lang="en-US" dirty="0"/>
              <a:t> language such as UML is used to develop and express the </a:t>
            </a:r>
            <a:r>
              <a:rPr lang="en-US" b="1" dirty="0"/>
              <a:t>software</a:t>
            </a:r>
            <a:r>
              <a:rPr lang="en-US" dirty="0"/>
              <a:t> design</a:t>
            </a:r>
            <a:r>
              <a:rPr lang="en-US" dirty="0" smtClean="0"/>
              <a:t>.</a:t>
            </a:r>
            <a:endParaRPr lang="en-PK" dirty="0" smtClean="0"/>
          </a:p>
          <a:p>
            <a:endParaRPr lang="en-PK" dirty="0"/>
          </a:p>
          <a:p>
            <a:r>
              <a:rPr lang="en-US" dirty="0"/>
              <a:t>There are many different ways of designing </a:t>
            </a:r>
            <a:r>
              <a:rPr lang="en-US" dirty="0" smtClean="0"/>
              <a:t>software</a:t>
            </a:r>
            <a:r>
              <a:rPr lang="en-PK" dirty="0" smtClean="0"/>
              <a:t>. </a:t>
            </a:r>
            <a:r>
              <a:rPr lang="en-US" dirty="0" smtClean="0"/>
              <a:t>Different </a:t>
            </a:r>
            <a:r>
              <a:rPr lang="en-US" dirty="0"/>
              <a:t>developers prefer different amounts of design up front or during implementation phase. </a:t>
            </a:r>
          </a:p>
        </p:txBody>
      </p:sp>
    </p:spTree>
    <p:extLst>
      <p:ext uri="{BB962C8B-B14F-4D97-AF65-F5344CB8AC3E}">
        <p14:creationId xmlns:p14="http://schemas.microsoft.com/office/powerpoint/2010/main" val="13306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210"/>
          <p:cNvSpPr>
            <a:spLocks noGrp="1"/>
          </p:cNvSpPr>
          <p:nvPr>
            <p:ph type="title"/>
          </p:nvPr>
        </p:nvSpPr>
        <p:spPr>
          <a:xfrm>
            <a:off x="1052052" y="264869"/>
            <a:ext cx="10100187" cy="600493"/>
          </a:xfrm>
        </p:spPr>
        <p:txBody>
          <a:bodyPr>
            <a:normAutofit fontScale="90000"/>
          </a:bodyPr>
          <a:lstStyle/>
          <a:p>
            <a:r>
              <a:rPr lang="en-PK" dirty="0" smtClean="0"/>
              <a:t>Different Software Modelling Techniques </a:t>
            </a:r>
            <a:endParaRPr lang="en-US" dirty="0"/>
          </a:p>
        </p:txBody>
      </p:sp>
      <p:graphicFrame>
        <p:nvGraphicFramePr>
          <p:cNvPr id="5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14763"/>
              </p:ext>
            </p:extLst>
          </p:nvPr>
        </p:nvGraphicFramePr>
        <p:xfrm>
          <a:off x="1855839" y="1012364"/>
          <a:ext cx="8382000" cy="5291328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107710514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807955436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154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6138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UML Class Diagrams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structure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relationships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between data items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modular structure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for the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2001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6138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00183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Use Cases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user’s view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Lists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visual overview of the main requirements</a:t>
                      </a:r>
                    </a:p>
                    <a:p>
                      <a:pPr marL="200183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83880"/>
                  </a:ext>
                </a:extLst>
              </a:tr>
              <a:tr h="1676400"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154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6138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UML Package Diagrams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architecture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Dependencies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between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components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20018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6138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001838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(UML) Statecharts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responses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to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events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dynamic behavior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event ordering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reachability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deadlock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, etc</a:t>
                      </a:r>
                      <a:endParaRPr kumimoji="0" lang="en-US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181725"/>
                  </a:ext>
                </a:extLst>
              </a:tr>
              <a:tr h="1828800"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15414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6138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5414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UML Sequence Diagrams 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individual 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interactions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between users and system</a:t>
                      </a:r>
                    </a:p>
                    <a:p>
                      <a:pPr marL="2116138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Sequence of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1pPr>
                      <a:lvl2pPr marL="1998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2pPr>
                      <a:lvl3pPr marL="2112963">
                        <a:spcBef>
                          <a:spcPct val="20000"/>
                        </a:spcBef>
                        <a:buClr>
                          <a:srgbClr val="E66C7D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6BB76D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88651"/>
                        </a:buClr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orbel" panose="020B0503020204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998663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Activity diagrams </a:t>
                      </a:r>
                    </a:p>
                    <a:p>
                      <a:pPr marL="2112963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business processes;</a:t>
                      </a:r>
                    </a:p>
                    <a:p>
                      <a:pPr marL="2112963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concurrency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synchronization;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8000"/>
                        </a:solidFill>
                        <a:effectLst/>
                        <a:latin typeface="Helvetica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112963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408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dependencies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8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 between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Helvetica" panose="020B0604020202020204" pitchFamily="34" charset="0"/>
                          <a:cs typeface="Arial" panose="020B0604020202020204" pitchFamily="34" charset="0"/>
                        </a:rPr>
                        <a:t>tasks;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15903"/>
                  </a:ext>
                </a:extLst>
              </a:tr>
            </a:tbl>
          </a:graphicData>
        </a:graphic>
      </p:graphicFrame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6286552" y="1199689"/>
            <a:ext cx="1685925" cy="1370012"/>
            <a:chOff x="3031" y="886"/>
            <a:chExt cx="1062" cy="863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102" y="917"/>
              <a:ext cx="77" cy="185"/>
              <a:chOff x="480" y="1344"/>
              <a:chExt cx="288" cy="480"/>
            </a:xfrm>
          </p:grpSpPr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912" y="886"/>
              <a:ext cx="79" cy="192"/>
              <a:chOff x="480" y="1344"/>
              <a:chExt cx="288" cy="480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H="1" flipV="1">
              <a:off x="3127" y="1126"/>
              <a:ext cx="3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 flipH="1">
              <a:off x="3364" y="1126"/>
              <a:ext cx="3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H="1" flipV="1">
              <a:off x="3943" y="1078"/>
              <a:ext cx="28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 flipV="1">
              <a:off x="3769" y="1326"/>
              <a:ext cx="132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H="1" flipV="1">
              <a:off x="3175" y="1414"/>
              <a:ext cx="271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5"/>
            <p:cNvGrpSpPr>
              <a:grpSpLocks/>
            </p:cNvGrpSpPr>
            <p:nvPr/>
          </p:nvGrpSpPr>
          <p:grpSpPr bwMode="auto">
            <a:xfrm>
              <a:off x="3348" y="917"/>
              <a:ext cx="79" cy="185"/>
              <a:chOff x="480" y="1344"/>
              <a:chExt cx="288" cy="480"/>
            </a:xfrm>
          </p:grpSpPr>
          <p:sp>
            <p:nvSpPr>
              <p:cNvPr id="25" name="Oval 36"/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/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H="1">
              <a:off x="3567" y="1369"/>
              <a:ext cx="344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 flipH="1" flipV="1">
              <a:off x="3456" y="1298"/>
              <a:ext cx="172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 flipV="1">
              <a:off x="3961" y="1397"/>
              <a:ext cx="0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3031" y="1214"/>
              <a:ext cx="1062" cy="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3901" y="1270"/>
              <a:ext cx="142" cy="1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3628" y="1256"/>
              <a:ext cx="142" cy="12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  <p:sp>
          <p:nvSpPr>
            <p:cNvPr id="21" name="Oval 47"/>
            <p:cNvSpPr>
              <a:spLocks noChangeArrowheads="1"/>
            </p:cNvSpPr>
            <p:nvPr/>
          </p:nvSpPr>
          <p:spPr bwMode="auto">
            <a:xfrm>
              <a:off x="3082" y="1284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  <p:sp>
          <p:nvSpPr>
            <p:cNvPr id="22" name="Oval 48"/>
            <p:cNvSpPr>
              <a:spLocks noChangeArrowheads="1"/>
            </p:cNvSpPr>
            <p:nvPr/>
          </p:nvSpPr>
          <p:spPr bwMode="auto">
            <a:xfrm>
              <a:off x="3314" y="1242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  <p:sp>
          <p:nvSpPr>
            <p:cNvPr id="23" name="Oval 49"/>
            <p:cNvSpPr>
              <a:spLocks noChangeArrowheads="1"/>
            </p:cNvSpPr>
            <p:nvPr/>
          </p:nvSpPr>
          <p:spPr bwMode="auto">
            <a:xfrm>
              <a:off x="3887" y="1542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  <p:sp>
          <p:nvSpPr>
            <p:cNvPr id="24" name="Oval 50"/>
            <p:cNvSpPr>
              <a:spLocks noChangeArrowheads="1"/>
            </p:cNvSpPr>
            <p:nvPr/>
          </p:nvSpPr>
          <p:spPr bwMode="auto">
            <a:xfrm>
              <a:off x="3436" y="1565"/>
              <a:ext cx="142" cy="1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90000"/>
                </a:lnSpc>
              </a:pPr>
              <a:endParaRPr lang="en-US" altLang="en-US" sz="800" b="1">
                <a:latin typeface="Helvetica" panose="020B0604020202020204" pitchFamily="34" charset="0"/>
              </a:endParaRPr>
            </a:p>
          </p:txBody>
        </p:sp>
      </p:grpSp>
      <p:grpSp>
        <p:nvGrpSpPr>
          <p:cNvPr id="40" name="Group 51"/>
          <p:cNvGrpSpPr>
            <a:grpSpLocks/>
          </p:cNvGrpSpPr>
          <p:nvPr/>
        </p:nvGrpSpPr>
        <p:grpSpPr bwMode="auto">
          <a:xfrm>
            <a:off x="2076502" y="4857289"/>
            <a:ext cx="1676400" cy="1320800"/>
            <a:chOff x="3168" y="3216"/>
            <a:chExt cx="1056" cy="832"/>
          </a:xfrm>
        </p:grpSpPr>
        <p:grpSp>
          <p:nvGrpSpPr>
            <p:cNvPr id="41" name="Group 52"/>
            <p:cNvGrpSpPr>
              <a:grpSpLocks/>
            </p:cNvGrpSpPr>
            <p:nvPr/>
          </p:nvGrpSpPr>
          <p:grpSpPr bwMode="auto">
            <a:xfrm>
              <a:off x="3168" y="3216"/>
              <a:ext cx="73" cy="87"/>
              <a:chOff x="480" y="1344"/>
              <a:chExt cx="288" cy="480"/>
            </a:xfrm>
          </p:grpSpPr>
          <p:sp>
            <p:nvSpPr>
              <p:cNvPr id="71" name="Oval 53"/>
              <p:cNvSpPr>
                <a:spLocks noChangeArrowheads="1"/>
              </p:cNvSpPr>
              <p:nvPr/>
            </p:nvSpPr>
            <p:spPr bwMode="auto">
              <a:xfrm>
                <a:off x="552" y="1344"/>
                <a:ext cx="144" cy="144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72" name="Line 54"/>
              <p:cNvSpPr>
                <a:spLocks noChangeShapeType="1"/>
              </p:cNvSpPr>
              <p:nvPr/>
            </p:nvSpPr>
            <p:spPr bwMode="auto">
              <a:xfrm>
                <a:off x="62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5"/>
              <p:cNvSpPr>
                <a:spLocks noChangeShapeType="1"/>
              </p:cNvSpPr>
              <p:nvPr/>
            </p:nvSpPr>
            <p:spPr bwMode="auto">
              <a:xfrm flipH="1">
                <a:off x="480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56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57"/>
              <p:cNvSpPr>
                <a:spLocks noChangeShapeType="1"/>
              </p:cNvSpPr>
              <p:nvPr/>
            </p:nvSpPr>
            <p:spPr bwMode="auto">
              <a:xfrm>
                <a:off x="480" y="1536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3208" y="3315"/>
              <a:ext cx="0" cy="7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9"/>
            <p:cNvSpPr>
              <a:spLocks noChangeShapeType="1"/>
            </p:cNvSpPr>
            <p:nvPr/>
          </p:nvSpPr>
          <p:spPr bwMode="auto">
            <a:xfrm>
              <a:off x="3857" y="3315"/>
              <a:ext cx="0" cy="7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4151" y="3315"/>
              <a:ext cx="0" cy="7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 flipV="1">
              <a:off x="3211" y="3348"/>
              <a:ext cx="3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 flipH="1">
              <a:off x="3596" y="3416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3582" y="3377"/>
              <a:ext cx="110" cy="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48" name="Line 64"/>
            <p:cNvSpPr>
              <a:spLocks noChangeShapeType="1"/>
            </p:cNvSpPr>
            <p:nvPr/>
          </p:nvSpPr>
          <p:spPr bwMode="auto">
            <a:xfrm>
              <a:off x="3571" y="3365"/>
              <a:ext cx="0" cy="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5"/>
            <p:cNvSpPr>
              <a:spLocks noChangeShapeType="1"/>
            </p:cNvSpPr>
            <p:nvPr/>
          </p:nvSpPr>
          <p:spPr bwMode="auto">
            <a:xfrm>
              <a:off x="3571" y="3315"/>
              <a:ext cx="0" cy="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6"/>
            <p:cNvSpPr>
              <a:spLocks noChangeShapeType="1"/>
            </p:cNvSpPr>
            <p:nvPr/>
          </p:nvSpPr>
          <p:spPr bwMode="auto">
            <a:xfrm>
              <a:off x="3172" y="3937"/>
              <a:ext cx="0" cy="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 flipH="1" flipV="1">
              <a:off x="3225" y="3853"/>
              <a:ext cx="6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8"/>
            <p:cNvSpPr>
              <a:spLocks noChangeShapeType="1"/>
            </p:cNvSpPr>
            <p:nvPr/>
          </p:nvSpPr>
          <p:spPr bwMode="auto">
            <a:xfrm>
              <a:off x="3211" y="3921"/>
              <a:ext cx="6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69"/>
            <p:cNvSpPr>
              <a:spLocks noChangeShapeType="1"/>
            </p:cNvSpPr>
            <p:nvPr/>
          </p:nvSpPr>
          <p:spPr bwMode="auto">
            <a:xfrm>
              <a:off x="3853" y="3962"/>
              <a:ext cx="2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0"/>
            <p:cNvSpPr>
              <a:spLocks noChangeShapeType="1"/>
            </p:cNvSpPr>
            <p:nvPr/>
          </p:nvSpPr>
          <p:spPr bwMode="auto">
            <a:xfrm flipV="1">
              <a:off x="3208" y="3512"/>
              <a:ext cx="3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 flipV="1">
              <a:off x="3225" y="3457"/>
              <a:ext cx="3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2"/>
            <p:cNvSpPr>
              <a:spLocks noChangeShapeType="1"/>
            </p:cNvSpPr>
            <p:nvPr/>
          </p:nvSpPr>
          <p:spPr bwMode="auto">
            <a:xfrm flipV="1">
              <a:off x="3568" y="3552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3"/>
            <p:cNvSpPr>
              <a:spLocks noChangeShapeType="1"/>
            </p:cNvSpPr>
            <p:nvPr/>
          </p:nvSpPr>
          <p:spPr bwMode="auto">
            <a:xfrm>
              <a:off x="3568" y="3675"/>
              <a:ext cx="5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74"/>
            <p:cNvSpPr>
              <a:spLocks noChangeShapeType="1"/>
            </p:cNvSpPr>
            <p:nvPr/>
          </p:nvSpPr>
          <p:spPr bwMode="auto">
            <a:xfrm flipH="1" flipV="1">
              <a:off x="3582" y="3607"/>
              <a:ext cx="5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75"/>
            <p:cNvSpPr>
              <a:spLocks noChangeShapeType="1"/>
            </p:cNvSpPr>
            <p:nvPr/>
          </p:nvSpPr>
          <p:spPr bwMode="auto">
            <a:xfrm flipH="1">
              <a:off x="3582" y="3730"/>
              <a:ext cx="5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76"/>
            <p:cNvSpPr>
              <a:spLocks noChangeShapeType="1"/>
            </p:cNvSpPr>
            <p:nvPr/>
          </p:nvSpPr>
          <p:spPr bwMode="auto">
            <a:xfrm flipV="1">
              <a:off x="3568" y="3784"/>
              <a:ext cx="27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77"/>
            <p:cNvSpPr>
              <a:spLocks noChangeArrowheads="1"/>
            </p:cNvSpPr>
            <p:nvPr/>
          </p:nvSpPr>
          <p:spPr bwMode="auto">
            <a:xfrm>
              <a:off x="3496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767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3" name="Rectangle 79"/>
            <p:cNvSpPr>
              <a:spLocks noChangeArrowheads="1"/>
            </p:cNvSpPr>
            <p:nvPr/>
          </p:nvSpPr>
          <p:spPr bwMode="auto">
            <a:xfrm>
              <a:off x="4067" y="3239"/>
              <a:ext cx="157" cy="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4" name="Rectangle 80"/>
            <p:cNvSpPr>
              <a:spLocks noChangeArrowheads="1"/>
            </p:cNvSpPr>
            <p:nvPr/>
          </p:nvSpPr>
          <p:spPr bwMode="auto">
            <a:xfrm>
              <a:off x="4138" y="3552"/>
              <a:ext cx="29" cy="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4138" y="3962"/>
              <a:ext cx="29" cy="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6" name="Rectangle 82"/>
            <p:cNvSpPr>
              <a:spLocks noChangeArrowheads="1"/>
            </p:cNvSpPr>
            <p:nvPr/>
          </p:nvSpPr>
          <p:spPr bwMode="auto">
            <a:xfrm>
              <a:off x="3839" y="3784"/>
              <a:ext cx="28" cy="1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7" name="Rectangle 83"/>
            <p:cNvSpPr>
              <a:spLocks noChangeArrowheads="1"/>
            </p:cNvSpPr>
            <p:nvPr/>
          </p:nvSpPr>
          <p:spPr bwMode="auto">
            <a:xfrm>
              <a:off x="3553" y="3348"/>
              <a:ext cx="29" cy="1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8" name="Rectangle 84"/>
            <p:cNvSpPr>
              <a:spLocks noChangeArrowheads="1"/>
            </p:cNvSpPr>
            <p:nvPr/>
          </p:nvSpPr>
          <p:spPr bwMode="auto">
            <a:xfrm>
              <a:off x="3568" y="3416"/>
              <a:ext cx="28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69" name="Rectangle 85"/>
            <p:cNvSpPr>
              <a:spLocks noChangeArrowheads="1"/>
            </p:cNvSpPr>
            <p:nvPr/>
          </p:nvSpPr>
          <p:spPr bwMode="auto">
            <a:xfrm>
              <a:off x="3197" y="3321"/>
              <a:ext cx="28" cy="6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70" name="Rectangle 86"/>
            <p:cNvSpPr>
              <a:spLocks noChangeArrowheads="1"/>
            </p:cNvSpPr>
            <p:nvPr/>
          </p:nvSpPr>
          <p:spPr bwMode="auto">
            <a:xfrm>
              <a:off x="3553" y="3552"/>
              <a:ext cx="29" cy="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</p:grpSp>
      <p:grpSp>
        <p:nvGrpSpPr>
          <p:cNvPr id="76" name="Group 227"/>
          <p:cNvGrpSpPr>
            <a:grpSpLocks/>
          </p:cNvGrpSpPr>
          <p:nvPr/>
        </p:nvGrpSpPr>
        <p:grpSpPr bwMode="auto">
          <a:xfrm>
            <a:off x="2197152" y="2909426"/>
            <a:ext cx="1600200" cy="1301750"/>
            <a:chOff x="455" y="1963"/>
            <a:chExt cx="1008" cy="820"/>
          </a:xfrm>
        </p:grpSpPr>
        <p:grpSp>
          <p:nvGrpSpPr>
            <p:cNvPr id="77" name="Group 88"/>
            <p:cNvGrpSpPr>
              <a:grpSpLocks/>
            </p:cNvGrpSpPr>
            <p:nvPr/>
          </p:nvGrpSpPr>
          <p:grpSpPr bwMode="auto">
            <a:xfrm>
              <a:off x="455" y="1963"/>
              <a:ext cx="375" cy="250"/>
              <a:chOff x="3984" y="816"/>
              <a:chExt cx="1008" cy="672"/>
            </a:xfrm>
          </p:grpSpPr>
          <p:sp>
            <p:nvSpPr>
              <p:cNvPr id="91" name="Rectangle 89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  <p:sp>
            <p:nvSpPr>
              <p:cNvPr id="92" name="Rectangle 90"/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78" name="Group 91"/>
            <p:cNvGrpSpPr>
              <a:grpSpLocks/>
            </p:cNvGrpSpPr>
            <p:nvPr/>
          </p:nvGrpSpPr>
          <p:grpSpPr bwMode="auto">
            <a:xfrm>
              <a:off x="1088" y="2195"/>
              <a:ext cx="375" cy="249"/>
              <a:chOff x="3984" y="816"/>
              <a:chExt cx="1008" cy="672"/>
            </a:xfrm>
          </p:grpSpPr>
          <p:sp>
            <p:nvSpPr>
              <p:cNvPr id="89" name="Rectangle 92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  <p:sp>
            <p:nvSpPr>
              <p:cNvPr id="90" name="Rectangle 93"/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79" name="Group 94"/>
            <p:cNvGrpSpPr>
              <a:grpSpLocks/>
            </p:cNvGrpSpPr>
            <p:nvPr/>
          </p:nvGrpSpPr>
          <p:grpSpPr bwMode="auto">
            <a:xfrm>
              <a:off x="455" y="2391"/>
              <a:ext cx="375" cy="249"/>
              <a:chOff x="3984" y="816"/>
              <a:chExt cx="1008" cy="672"/>
            </a:xfrm>
          </p:grpSpPr>
          <p:sp>
            <p:nvSpPr>
              <p:cNvPr id="87" name="Rectangle 95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  <p:sp>
            <p:nvSpPr>
              <p:cNvPr id="88" name="Rectangle 96"/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80" name="Group 97"/>
            <p:cNvGrpSpPr>
              <a:grpSpLocks/>
            </p:cNvGrpSpPr>
            <p:nvPr/>
          </p:nvGrpSpPr>
          <p:grpSpPr bwMode="auto">
            <a:xfrm>
              <a:off x="1088" y="2533"/>
              <a:ext cx="375" cy="250"/>
              <a:chOff x="3984" y="816"/>
              <a:chExt cx="1008" cy="672"/>
            </a:xfrm>
          </p:grpSpPr>
          <p:sp>
            <p:nvSpPr>
              <p:cNvPr id="85" name="Rectangle 98"/>
              <p:cNvSpPr>
                <a:spLocks noChangeArrowheads="1"/>
              </p:cNvSpPr>
              <p:nvPr/>
            </p:nvSpPr>
            <p:spPr bwMode="auto">
              <a:xfrm>
                <a:off x="3984" y="960"/>
                <a:ext cx="1008" cy="5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  <p:sp>
            <p:nvSpPr>
              <p:cNvPr id="86" name="Rectangle 99"/>
              <p:cNvSpPr>
                <a:spLocks noChangeArrowheads="1"/>
              </p:cNvSpPr>
              <p:nvPr/>
            </p:nvSpPr>
            <p:spPr bwMode="auto">
              <a:xfrm>
                <a:off x="3984" y="816"/>
                <a:ext cx="384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sz="1000">
                  <a:latin typeface="Helvetica" panose="020B0604020202020204" pitchFamily="34" charset="0"/>
                </a:endParaRPr>
              </a:p>
            </p:txBody>
          </p:sp>
        </p:grpSp>
        <p:cxnSp>
          <p:nvCxnSpPr>
            <p:cNvPr id="81" name="AutoShape 100"/>
            <p:cNvCxnSpPr>
              <a:cxnSpLocks noChangeShapeType="1"/>
              <a:stCxn id="87" idx="3"/>
              <a:endCxn id="85" idx="1"/>
            </p:cNvCxnSpPr>
            <p:nvPr/>
          </p:nvCxnSpPr>
          <p:spPr bwMode="auto">
            <a:xfrm>
              <a:off x="832" y="2542"/>
              <a:ext cx="254" cy="143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101"/>
            <p:cNvCxnSpPr>
              <a:cxnSpLocks noChangeShapeType="1"/>
              <a:stCxn id="91" idx="2"/>
              <a:endCxn id="87" idx="0"/>
            </p:cNvCxnSpPr>
            <p:nvPr/>
          </p:nvCxnSpPr>
          <p:spPr bwMode="auto">
            <a:xfrm rot="5400000">
              <a:off x="528" y="2329"/>
              <a:ext cx="22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102"/>
            <p:cNvCxnSpPr>
              <a:cxnSpLocks noChangeShapeType="1"/>
              <a:stCxn id="84" idx="2"/>
              <a:endCxn id="89" idx="1"/>
            </p:cNvCxnSpPr>
            <p:nvPr/>
          </p:nvCxnSpPr>
          <p:spPr bwMode="auto">
            <a:xfrm rot="16200000" flipH="1">
              <a:off x="846" y="2107"/>
              <a:ext cx="133" cy="346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696" y="2016"/>
              <a:ext cx="8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</p:grpSp>
      <p:grpSp>
        <p:nvGrpSpPr>
          <p:cNvPr id="93" name="Group 105"/>
          <p:cNvGrpSpPr>
            <a:grpSpLocks/>
          </p:cNvGrpSpPr>
          <p:nvPr/>
        </p:nvGrpSpPr>
        <p:grpSpPr bwMode="auto">
          <a:xfrm>
            <a:off x="2271764" y="1112376"/>
            <a:ext cx="1044575" cy="1531938"/>
            <a:chOff x="456" y="3024"/>
            <a:chExt cx="809" cy="1186"/>
          </a:xfrm>
        </p:grpSpPr>
        <p:sp>
          <p:nvSpPr>
            <p:cNvPr id="94" name="Rectangle 106"/>
            <p:cNvSpPr>
              <a:spLocks noChangeArrowheads="1"/>
            </p:cNvSpPr>
            <p:nvPr/>
          </p:nvSpPr>
          <p:spPr bwMode="auto">
            <a:xfrm>
              <a:off x="662" y="3024"/>
              <a:ext cx="198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95" name="Line 107"/>
            <p:cNvSpPr>
              <a:spLocks noChangeShapeType="1"/>
            </p:cNvSpPr>
            <p:nvPr/>
          </p:nvSpPr>
          <p:spPr bwMode="auto">
            <a:xfrm>
              <a:off x="662" y="3072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08"/>
            <p:cNvSpPr>
              <a:spLocks noChangeShapeType="1"/>
            </p:cNvSpPr>
            <p:nvPr/>
          </p:nvSpPr>
          <p:spPr bwMode="auto">
            <a:xfrm>
              <a:off x="662" y="3228"/>
              <a:ext cx="1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auto">
            <a:xfrm>
              <a:off x="456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98" name="Line 110"/>
            <p:cNvSpPr>
              <a:spLocks noChangeShapeType="1"/>
            </p:cNvSpPr>
            <p:nvPr/>
          </p:nvSpPr>
          <p:spPr bwMode="auto">
            <a:xfrm>
              <a:off x="456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>
              <a:off x="456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auto">
            <a:xfrm>
              <a:off x="886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01" name="Line 113"/>
            <p:cNvSpPr>
              <a:spLocks noChangeShapeType="1"/>
            </p:cNvSpPr>
            <p:nvPr/>
          </p:nvSpPr>
          <p:spPr bwMode="auto">
            <a:xfrm>
              <a:off x="886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14"/>
            <p:cNvSpPr>
              <a:spLocks noChangeShapeType="1"/>
            </p:cNvSpPr>
            <p:nvPr/>
          </p:nvSpPr>
          <p:spPr bwMode="auto">
            <a:xfrm>
              <a:off x="886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15"/>
            <p:cNvSpPr>
              <a:spLocks noChangeArrowheads="1"/>
            </p:cNvSpPr>
            <p:nvPr/>
          </p:nvSpPr>
          <p:spPr bwMode="auto">
            <a:xfrm>
              <a:off x="667" y="3492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04" name="Line 116"/>
            <p:cNvSpPr>
              <a:spLocks noChangeShapeType="1"/>
            </p:cNvSpPr>
            <p:nvPr/>
          </p:nvSpPr>
          <p:spPr bwMode="auto">
            <a:xfrm>
              <a:off x="667" y="3540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17"/>
            <p:cNvSpPr>
              <a:spLocks noChangeShapeType="1"/>
            </p:cNvSpPr>
            <p:nvPr/>
          </p:nvSpPr>
          <p:spPr bwMode="auto">
            <a:xfrm>
              <a:off x="667" y="369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" name="AutoShape 118"/>
            <p:cNvCxnSpPr>
              <a:cxnSpLocks noChangeShapeType="1"/>
              <a:stCxn id="97" idx="0"/>
              <a:endCxn id="109" idx="3"/>
            </p:cNvCxnSpPr>
            <p:nvPr/>
          </p:nvCxnSpPr>
          <p:spPr bwMode="auto">
            <a:xfrm rot="-5400000">
              <a:off x="536" y="3339"/>
              <a:ext cx="166" cy="13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119"/>
            <p:cNvCxnSpPr>
              <a:cxnSpLocks noChangeShapeType="1"/>
              <a:stCxn id="100" idx="0"/>
              <a:endCxn id="111" idx="3"/>
            </p:cNvCxnSpPr>
            <p:nvPr/>
          </p:nvCxnSpPr>
          <p:spPr bwMode="auto">
            <a:xfrm rot="5400000" flipH="1">
              <a:off x="819" y="3331"/>
              <a:ext cx="166" cy="15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Line 120"/>
            <p:cNvSpPr>
              <a:spLocks noChangeShapeType="1"/>
            </p:cNvSpPr>
            <p:nvPr/>
          </p:nvSpPr>
          <p:spPr bwMode="auto">
            <a:xfrm flipV="1">
              <a:off x="754" y="3331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utoShape 121"/>
            <p:cNvSpPr>
              <a:spLocks noChangeArrowheads="1"/>
            </p:cNvSpPr>
            <p:nvPr/>
          </p:nvSpPr>
          <p:spPr bwMode="auto">
            <a:xfrm>
              <a:off x="664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10" name="AutoShape 122"/>
            <p:cNvSpPr>
              <a:spLocks noChangeArrowheads="1"/>
            </p:cNvSpPr>
            <p:nvPr/>
          </p:nvSpPr>
          <p:spPr bwMode="auto">
            <a:xfrm>
              <a:off x="728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11" name="AutoShape 123"/>
            <p:cNvSpPr>
              <a:spLocks noChangeArrowheads="1"/>
            </p:cNvSpPr>
            <p:nvPr/>
          </p:nvSpPr>
          <p:spPr bwMode="auto">
            <a:xfrm>
              <a:off x="800" y="3278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12" name="Rectangle 124"/>
            <p:cNvSpPr>
              <a:spLocks noChangeArrowheads="1"/>
            </p:cNvSpPr>
            <p:nvPr/>
          </p:nvSpPr>
          <p:spPr bwMode="auto">
            <a:xfrm>
              <a:off x="1080" y="3958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13" name="Line 125"/>
            <p:cNvSpPr>
              <a:spLocks noChangeShapeType="1"/>
            </p:cNvSpPr>
            <p:nvPr/>
          </p:nvSpPr>
          <p:spPr bwMode="auto">
            <a:xfrm>
              <a:off x="1080" y="400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26"/>
            <p:cNvSpPr>
              <a:spLocks noChangeShapeType="1"/>
            </p:cNvSpPr>
            <p:nvPr/>
          </p:nvSpPr>
          <p:spPr bwMode="auto">
            <a:xfrm>
              <a:off x="1080" y="4162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7"/>
            <p:cNvSpPr>
              <a:spLocks noChangeArrowheads="1"/>
            </p:cNvSpPr>
            <p:nvPr/>
          </p:nvSpPr>
          <p:spPr bwMode="auto">
            <a:xfrm>
              <a:off x="861" y="3958"/>
              <a:ext cx="185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16" name="Line 128"/>
            <p:cNvSpPr>
              <a:spLocks noChangeShapeType="1"/>
            </p:cNvSpPr>
            <p:nvPr/>
          </p:nvSpPr>
          <p:spPr bwMode="auto">
            <a:xfrm>
              <a:off x="861" y="4006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29"/>
            <p:cNvSpPr>
              <a:spLocks noChangeShapeType="1"/>
            </p:cNvSpPr>
            <p:nvPr/>
          </p:nvSpPr>
          <p:spPr bwMode="auto">
            <a:xfrm>
              <a:off x="861" y="4162"/>
              <a:ext cx="1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8" name="AutoShape 130"/>
            <p:cNvCxnSpPr>
              <a:cxnSpLocks noChangeShapeType="1"/>
              <a:stCxn id="112" idx="0"/>
              <a:endCxn id="121" idx="3"/>
            </p:cNvCxnSpPr>
            <p:nvPr/>
          </p:nvCxnSpPr>
          <p:spPr bwMode="auto">
            <a:xfrm rot="5400000" flipH="1">
              <a:off x="1013" y="3797"/>
              <a:ext cx="166" cy="155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Line 131"/>
            <p:cNvSpPr>
              <a:spLocks noChangeShapeType="1"/>
            </p:cNvSpPr>
            <p:nvPr/>
          </p:nvSpPr>
          <p:spPr bwMode="auto">
            <a:xfrm flipV="1">
              <a:off x="948" y="379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132"/>
            <p:cNvSpPr>
              <a:spLocks noChangeArrowheads="1"/>
            </p:cNvSpPr>
            <p:nvPr/>
          </p:nvSpPr>
          <p:spPr bwMode="auto">
            <a:xfrm>
              <a:off x="922" y="374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21" name="AutoShape 133"/>
            <p:cNvSpPr>
              <a:spLocks noChangeArrowheads="1"/>
            </p:cNvSpPr>
            <p:nvPr/>
          </p:nvSpPr>
          <p:spPr bwMode="auto">
            <a:xfrm>
              <a:off x="994" y="3744"/>
              <a:ext cx="48" cy="4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6542139" y="2953876"/>
            <a:ext cx="1201738" cy="1335088"/>
            <a:chOff x="1872" y="2983"/>
            <a:chExt cx="757" cy="841"/>
          </a:xfrm>
        </p:grpSpPr>
        <p:sp>
          <p:nvSpPr>
            <p:cNvPr id="123" name="AutoShape 135"/>
            <p:cNvSpPr>
              <a:spLocks noChangeArrowheads="1"/>
            </p:cNvSpPr>
            <p:nvPr/>
          </p:nvSpPr>
          <p:spPr bwMode="auto">
            <a:xfrm>
              <a:off x="1872" y="3163"/>
              <a:ext cx="468" cy="66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35000"/>
                </a:lnSpc>
              </a:pPr>
              <a:endParaRPr lang="en-US" altLang="en-US" b="1">
                <a:latin typeface="Helvetica" panose="020B0604020202020204" pitchFamily="34" charset="0"/>
              </a:endParaRPr>
            </a:p>
          </p:txBody>
        </p:sp>
        <p:sp>
          <p:nvSpPr>
            <p:cNvPr id="124" name="AutoShape 136"/>
            <p:cNvSpPr>
              <a:spLocks noChangeArrowheads="1"/>
            </p:cNvSpPr>
            <p:nvPr/>
          </p:nvSpPr>
          <p:spPr bwMode="auto">
            <a:xfrm>
              <a:off x="1966" y="3410"/>
              <a:ext cx="341" cy="31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>
                <a:lnSpc>
                  <a:spcPct val="50000"/>
                </a:lnSpc>
              </a:pPr>
              <a:endParaRPr lang="en-US" altLang="en-US" b="1">
                <a:latin typeface="Helvetica" panose="020B0604020202020204" pitchFamily="34" charset="0"/>
              </a:endParaRPr>
            </a:p>
          </p:txBody>
        </p:sp>
        <p:sp>
          <p:nvSpPr>
            <p:cNvPr id="125" name="AutoShape 137"/>
            <p:cNvSpPr>
              <a:spLocks noChangeArrowheads="1"/>
            </p:cNvSpPr>
            <p:nvPr/>
          </p:nvSpPr>
          <p:spPr bwMode="auto">
            <a:xfrm rot="-5400000">
              <a:off x="1982" y="3394"/>
              <a:ext cx="310" cy="34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sp>
          <p:nvSpPr>
            <p:cNvPr id="126" name="AutoShape 138"/>
            <p:cNvSpPr>
              <a:spLocks noChangeArrowheads="1"/>
            </p:cNvSpPr>
            <p:nvPr/>
          </p:nvSpPr>
          <p:spPr bwMode="auto">
            <a:xfrm rot="-5400000">
              <a:off x="2063" y="3476"/>
              <a:ext cx="146" cy="3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sp>
          <p:nvSpPr>
            <p:cNvPr id="127" name="AutoShape 139"/>
            <p:cNvSpPr>
              <a:spLocks noChangeArrowheads="1"/>
            </p:cNvSpPr>
            <p:nvPr/>
          </p:nvSpPr>
          <p:spPr bwMode="auto">
            <a:xfrm rot="-5400000">
              <a:off x="2062" y="3312"/>
              <a:ext cx="147" cy="3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tIns="0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sp>
          <p:nvSpPr>
            <p:cNvPr id="128" name="Oval 140"/>
            <p:cNvSpPr>
              <a:spLocks noChangeArrowheads="1"/>
            </p:cNvSpPr>
            <p:nvPr/>
          </p:nvSpPr>
          <p:spPr bwMode="auto">
            <a:xfrm>
              <a:off x="1891" y="3010"/>
              <a:ext cx="22" cy="2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cxnSp>
          <p:nvCxnSpPr>
            <p:cNvPr id="129" name="AutoShape 141"/>
            <p:cNvCxnSpPr>
              <a:cxnSpLocks noChangeShapeType="1"/>
              <a:stCxn id="128" idx="6"/>
              <a:endCxn id="167" idx="1"/>
            </p:cNvCxnSpPr>
            <p:nvPr/>
          </p:nvCxnSpPr>
          <p:spPr bwMode="auto">
            <a:xfrm flipV="1">
              <a:off x="1913" y="3022"/>
              <a:ext cx="99" cy="1"/>
            </a:xfrm>
            <a:prstGeom prst="bentConnector3">
              <a:avLst>
                <a:gd name="adj1" fmla="val 494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142"/>
            <p:cNvCxnSpPr>
              <a:cxnSpLocks noChangeShapeType="1"/>
              <a:stCxn id="134" idx="2"/>
              <a:endCxn id="123" idx="0"/>
            </p:cNvCxnSpPr>
            <p:nvPr/>
          </p:nvCxnSpPr>
          <p:spPr bwMode="auto">
            <a:xfrm rot="5400000">
              <a:off x="2055" y="3112"/>
              <a:ext cx="10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Oval 143"/>
            <p:cNvSpPr>
              <a:spLocks noChangeArrowheads="1"/>
            </p:cNvSpPr>
            <p:nvPr/>
          </p:nvSpPr>
          <p:spPr bwMode="auto">
            <a:xfrm>
              <a:off x="2602" y="3425"/>
              <a:ext cx="22" cy="2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32" name="Oval 144"/>
            <p:cNvSpPr>
              <a:spLocks noChangeArrowheads="1"/>
            </p:cNvSpPr>
            <p:nvPr/>
          </p:nvSpPr>
          <p:spPr bwMode="auto">
            <a:xfrm>
              <a:off x="2596" y="3418"/>
              <a:ext cx="33" cy="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cxnSp>
          <p:nvCxnSpPr>
            <p:cNvPr id="133" name="AutoShape 145"/>
            <p:cNvCxnSpPr>
              <a:cxnSpLocks noChangeShapeType="1"/>
              <a:stCxn id="134" idx="3"/>
              <a:endCxn id="154" idx="0"/>
            </p:cNvCxnSpPr>
            <p:nvPr/>
          </p:nvCxnSpPr>
          <p:spPr bwMode="auto">
            <a:xfrm>
              <a:off x="2199" y="3022"/>
              <a:ext cx="268" cy="245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AutoShape 146"/>
            <p:cNvSpPr>
              <a:spLocks noChangeArrowheads="1"/>
            </p:cNvSpPr>
            <p:nvPr/>
          </p:nvSpPr>
          <p:spPr bwMode="auto">
            <a:xfrm>
              <a:off x="2012" y="2983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grpSp>
          <p:nvGrpSpPr>
            <p:cNvPr id="135" name="Group 147"/>
            <p:cNvGrpSpPr>
              <a:grpSpLocks/>
            </p:cNvGrpSpPr>
            <p:nvPr/>
          </p:nvGrpSpPr>
          <p:grpSpPr bwMode="auto">
            <a:xfrm>
              <a:off x="2012" y="2983"/>
              <a:ext cx="187" cy="78"/>
              <a:chOff x="2256" y="2928"/>
              <a:chExt cx="816" cy="288"/>
            </a:xfrm>
          </p:grpSpPr>
          <p:sp>
            <p:nvSpPr>
              <p:cNvPr id="166" name="AutoShape 148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7" name="AutoShape 14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8" name="AutoShape 15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136" name="AutoShape 151"/>
            <p:cNvSpPr>
              <a:spLocks noChangeArrowheads="1"/>
            </p:cNvSpPr>
            <p:nvPr/>
          </p:nvSpPr>
          <p:spPr bwMode="auto">
            <a:xfrm>
              <a:off x="2099" y="3260"/>
              <a:ext cx="198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grpSp>
          <p:nvGrpSpPr>
            <p:cNvPr id="137" name="Group 152"/>
            <p:cNvGrpSpPr>
              <a:grpSpLocks/>
            </p:cNvGrpSpPr>
            <p:nvPr/>
          </p:nvGrpSpPr>
          <p:grpSpPr bwMode="auto">
            <a:xfrm>
              <a:off x="2099" y="3260"/>
              <a:ext cx="198" cy="78"/>
              <a:chOff x="2256" y="2928"/>
              <a:chExt cx="816" cy="28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138" name="AutoShape 156"/>
            <p:cNvSpPr>
              <a:spLocks noChangeArrowheads="1"/>
            </p:cNvSpPr>
            <p:nvPr/>
          </p:nvSpPr>
          <p:spPr bwMode="auto">
            <a:xfrm>
              <a:off x="2065" y="3487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grpSp>
          <p:nvGrpSpPr>
            <p:cNvPr id="139" name="Group 157"/>
            <p:cNvGrpSpPr>
              <a:grpSpLocks/>
            </p:cNvGrpSpPr>
            <p:nvPr/>
          </p:nvGrpSpPr>
          <p:grpSpPr bwMode="auto">
            <a:xfrm>
              <a:off x="2065" y="3487"/>
              <a:ext cx="187" cy="78"/>
              <a:chOff x="2256" y="2928"/>
              <a:chExt cx="816" cy="288"/>
            </a:xfrm>
          </p:grpSpPr>
          <p:sp>
            <p:nvSpPr>
              <p:cNvPr id="160" name="AutoShape 158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1" name="AutoShape 159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62" name="AutoShape 160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140" name="AutoShape 161"/>
            <p:cNvSpPr>
              <a:spLocks noChangeArrowheads="1"/>
            </p:cNvSpPr>
            <p:nvPr/>
          </p:nvSpPr>
          <p:spPr bwMode="auto">
            <a:xfrm>
              <a:off x="2065" y="3617"/>
              <a:ext cx="187" cy="7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grpSp>
          <p:nvGrpSpPr>
            <p:cNvPr id="141" name="Group 162"/>
            <p:cNvGrpSpPr>
              <a:grpSpLocks/>
            </p:cNvGrpSpPr>
            <p:nvPr/>
          </p:nvGrpSpPr>
          <p:grpSpPr bwMode="auto">
            <a:xfrm>
              <a:off x="2065" y="3617"/>
              <a:ext cx="187" cy="77"/>
              <a:chOff x="2256" y="2928"/>
              <a:chExt cx="816" cy="288"/>
            </a:xfrm>
          </p:grpSpPr>
          <p:sp>
            <p:nvSpPr>
              <p:cNvPr id="157" name="AutoShape 163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58" name="AutoShape 164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59" name="AutoShape 165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</p:grpSp>
        <p:cxnSp>
          <p:nvCxnSpPr>
            <p:cNvPr id="142" name="AutoShape 166"/>
            <p:cNvCxnSpPr>
              <a:cxnSpLocks noChangeShapeType="1"/>
              <a:stCxn id="160" idx="2"/>
              <a:endCxn id="157" idx="0"/>
            </p:cNvCxnSpPr>
            <p:nvPr/>
          </p:nvCxnSpPr>
          <p:spPr bwMode="auto">
            <a:xfrm rot="5400000">
              <a:off x="2133" y="3591"/>
              <a:ext cx="5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Oval 167"/>
            <p:cNvSpPr>
              <a:spLocks noChangeArrowheads="1"/>
            </p:cNvSpPr>
            <p:nvPr/>
          </p:nvSpPr>
          <p:spPr bwMode="auto">
            <a:xfrm>
              <a:off x="1956" y="3286"/>
              <a:ext cx="22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cxnSp>
          <p:nvCxnSpPr>
            <p:cNvPr id="144" name="AutoShape 168"/>
            <p:cNvCxnSpPr>
              <a:cxnSpLocks noChangeShapeType="1"/>
              <a:stCxn id="143" idx="6"/>
              <a:endCxn id="164" idx="1"/>
            </p:cNvCxnSpPr>
            <p:nvPr/>
          </p:nvCxnSpPr>
          <p:spPr bwMode="auto">
            <a:xfrm>
              <a:off x="1978" y="3299"/>
              <a:ext cx="12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69"/>
            <p:cNvSpPr>
              <a:spLocks noChangeArrowheads="1"/>
            </p:cNvSpPr>
            <p:nvPr/>
          </p:nvSpPr>
          <p:spPr bwMode="auto">
            <a:xfrm>
              <a:off x="1988" y="3513"/>
              <a:ext cx="22" cy="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cxnSp>
          <p:nvCxnSpPr>
            <p:cNvPr id="146" name="AutoShape 170"/>
            <p:cNvCxnSpPr>
              <a:cxnSpLocks noChangeShapeType="1"/>
              <a:stCxn id="145" idx="6"/>
              <a:endCxn id="161" idx="1"/>
            </p:cNvCxnSpPr>
            <p:nvPr/>
          </p:nvCxnSpPr>
          <p:spPr bwMode="auto">
            <a:xfrm>
              <a:off x="2010" y="3526"/>
              <a:ext cx="5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71"/>
            <p:cNvCxnSpPr>
              <a:cxnSpLocks noChangeShapeType="1"/>
              <a:endCxn id="154" idx="2"/>
            </p:cNvCxnSpPr>
            <p:nvPr/>
          </p:nvCxnSpPr>
          <p:spPr bwMode="auto">
            <a:xfrm flipV="1">
              <a:off x="2341" y="3345"/>
              <a:ext cx="126" cy="14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AutoShape 172"/>
            <p:cNvSpPr>
              <a:spLocks noChangeArrowheads="1"/>
            </p:cNvSpPr>
            <p:nvPr/>
          </p:nvSpPr>
          <p:spPr bwMode="auto">
            <a:xfrm>
              <a:off x="2373" y="3267"/>
              <a:ext cx="187" cy="7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endParaRPr lang="en-US" altLang="en-US" b="1">
                <a:latin typeface="Helvetica" panose="020B0604020202020204" pitchFamily="34" charset="0"/>
              </a:endParaRPr>
            </a:p>
          </p:txBody>
        </p:sp>
        <p:grpSp>
          <p:nvGrpSpPr>
            <p:cNvPr id="149" name="Group 173"/>
            <p:cNvGrpSpPr>
              <a:grpSpLocks/>
            </p:cNvGrpSpPr>
            <p:nvPr/>
          </p:nvGrpSpPr>
          <p:grpSpPr bwMode="auto">
            <a:xfrm>
              <a:off x="2373" y="3267"/>
              <a:ext cx="187" cy="78"/>
              <a:chOff x="2256" y="2928"/>
              <a:chExt cx="816" cy="288"/>
            </a:xfrm>
          </p:grpSpPr>
          <p:sp>
            <p:nvSpPr>
              <p:cNvPr id="154" name="AutoShape 174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816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55" name="AutoShape 175"/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  <p:sp>
            <p:nvSpPr>
              <p:cNvPr id="156" name="AutoShape 176"/>
              <p:cNvSpPr>
                <a:spLocks noChangeArrowheads="1"/>
              </p:cNvSpPr>
              <p:nvPr/>
            </p:nvSpPr>
            <p:spPr bwMode="auto">
              <a:xfrm>
                <a:off x="2688" y="2928"/>
                <a:ext cx="384" cy="288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/>
                <a:endParaRPr lang="en-US" altLang="en-US" b="1">
                  <a:latin typeface="Helvetica" panose="020B0604020202020204" pitchFamily="34" charset="0"/>
                </a:endParaRPr>
              </a:p>
            </p:txBody>
          </p:sp>
        </p:grpSp>
        <p:cxnSp>
          <p:nvCxnSpPr>
            <p:cNvPr id="150" name="AutoShape 177"/>
            <p:cNvCxnSpPr>
              <a:cxnSpLocks noChangeShapeType="1"/>
              <a:stCxn id="156" idx="2"/>
              <a:endCxn id="132" idx="2"/>
            </p:cNvCxnSpPr>
            <p:nvPr/>
          </p:nvCxnSpPr>
          <p:spPr bwMode="auto">
            <a:xfrm rot="16200000" flipH="1">
              <a:off x="2506" y="3355"/>
              <a:ext cx="93" cy="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Line 178"/>
            <p:cNvSpPr>
              <a:spLocks noChangeShapeType="1"/>
            </p:cNvSpPr>
            <p:nvPr/>
          </p:nvSpPr>
          <p:spPr bwMode="auto">
            <a:xfrm flipH="1">
              <a:off x="1872" y="3228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" name="Line 179"/>
            <p:cNvSpPr>
              <a:spLocks noChangeShapeType="1"/>
            </p:cNvSpPr>
            <p:nvPr/>
          </p:nvSpPr>
          <p:spPr bwMode="auto">
            <a:xfrm flipH="1" flipV="1">
              <a:off x="1966" y="3461"/>
              <a:ext cx="3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" name="Line 180"/>
            <p:cNvSpPr>
              <a:spLocks noChangeShapeType="1"/>
            </p:cNvSpPr>
            <p:nvPr/>
          </p:nvSpPr>
          <p:spPr bwMode="auto">
            <a:xfrm flipH="1" flipV="1">
              <a:off x="1872" y="3365"/>
              <a:ext cx="468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9" name="Group 184"/>
          <p:cNvGrpSpPr>
            <a:grpSpLocks/>
          </p:cNvGrpSpPr>
          <p:nvPr/>
        </p:nvGrpSpPr>
        <p:grpSpPr bwMode="auto">
          <a:xfrm>
            <a:off x="6123039" y="4669964"/>
            <a:ext cx="1914525" cy="1470025"/>
            <a:chOff x="186" y="3188"/>
            <a:chExt cx="1206" cy="926"/>
          </a:xfrm>
        </p:grpSpPr>
        <p:sp>
          <p:nvSpPr>
            <p:cNvPr id="170" name="AutoShape 185"/>
            <p:cNvSpPr>
              <a:spLocks noChangeArrowheads="1"/>
            </p:cNvSpPr>
            <p:nvPr/>
          </p:nvSpPr>
          <p:spPr bwMode="auto">
            <a:xfrm>
              <a:off x="630" y="3280"/>
              <a:ext cx="215" cy="85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71" name="AutoShape 186"/>
            <p:cNvSpPr>
              <a:spLocks noChangeArrowheads="1"/>
            </p:cNvSpPr>
            <p:nvPr/>
          </p:nvSpPr>
          <p:spPr bwMode="auto">
            <a:xfrm>
              <a:off x="778" y="3947"/>
              <a:ext cx="198" cy="95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72" name="AutoShape 187"/>
            <p:cNvSpPr>
              <a:spLocks noChangeArrowheads="1"/>
            </p:cNvSpPr>
            <p:nvPr/>
          </p:nvSpPr>
          <p:spPr bwMode="auto">
            <a:xfrm>
              <a:off x="510" y="3945"/>
              <a:ext cx="204" cy="97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73" name="AutoShape 188"/>
            <p:cNvSpPr>
              <a:spLocks noChangeArrowheads="1"/>
            </p:cNvSpPr>
            <p:nvPr/>
          </p:nvSpPr>
          <p:spPr bwMode="auto">
            <a:xfrm>
              <a:off x="752" y="3497"/>
              <a:ext cx="180" cy="113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74" name="AutoShape 189"/>
            <p:cNvSpPr>
              <a:spLocks noChangeArrowheads="1"/>
            </p:cNvSpPr>
            <p:nvPr/>
          </p:nvSpPr>
          <p:spPr bwMode="auto">
            <a:xfrm>
              <a:off x="730" y="3691"/>
              <a:ext cx="225" cy="87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75" name="Line 190"/>
            <p:cNvSpPr>
              <a:spLocks noChangeShapeType="1"/>
            </p:cNvSpPr>
            <p:nvPr/>
          </p:nvSpPr>
          <p:spPr bwMode="auto">
            <a:xfrm>
              <a:off x="666" y="342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91"/>
            <p:cNvSpPr>
              <a:spLocks noChangeShapeType="1"/>
            </p:cNvSpPr>
            <p:nvPr/>
          </p:nvSpPr>
          <p:spPr bwMode="auto">
            <a:xfrm>
              <a:off x="774" y="3835"/>
              <a:ext cx="15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92"/>
            <p:cNvSpPr>
              <a:spLocks noChangeShapeType="1"/>
            </p:cNvSpPr>
            <p:nvPr/>
          </p:nvSpPr>
          <p:spPr bwMode="auto">
            <a:xfrm>
              <a:off x="548" y="389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93"/>
            <p:cNvSpPr>
              <a:spLocks noChangeShapeType="1"/>
            </p:cNvSpPr>
            <p:nvPr/>
          </p:nvSpPr>
          <p:spPr bwMode="auto">
            <a:xfrm>
              <a:off x="734" y="3364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194"/>
            <p:cNvSpPr>
              <a:spLocks noChangeShapeType="1"/>
            </p:cNvSpPr>
            <p:nvPr/>
          </p:nvSpPr>
          <p:spPr bwMode="auto">
            <a:xfrm flipH="1">
              <a:off x="846" y="3610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195"/>
            <p:cNvSpPr>
              <a:spLocks noChangeShapeType="1"/>
            </p:cNvSpPr>
            <p:nvPr/>
          </p:nvSpPr>
          <p:spPr bwMode="auto">
            <a:xfrm flipH="1">
              <a:off x="842" y="3780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196"/>
            <p:cNvSpPr>
              <a:spLocks noChangeShapeType="1"/>
            </p:cNvSpPr>
            <p:nvPr/>
          </p:nvSpPr>
          <p:spPr bwMode="auto">
            <a:xfrm>
              <a:off x="616" y="3891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97"/>
            <p:cNvSpPr>
              <a:spLocks/>
            </p:cNvSpPr>
            <p:nvPr/>
          </p:nvSpPr>
          <p:spPr bwMode="auto">
            <a:xfrm>
              <a:off x="616" y="3835"/>
              <a:ext cx="191" cy="54"/>
            </a:xfrm>
            <a:custGeom>
              <a:avLst/>
              <a:gdLst>
                <a:gd name="T0" fmla="*/ 3 w 773"/>
                <a:gd name="T1" fmla="*/ 0 h 265"/>
                <a:gd name="T2" fmla="*/ 3 w 773"/>
                <a:gd name="T3" fmla="*/ 0 h 265"/>
                <a:gd name="T4" fmla="*/ 0 w 773"/>
                <a:gd name="T5" fmla="*/ 0 h 265"/>
                <a:gd name="T6" fmla="*/ 0 w 773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3"/>
                <a:gd name="T13" fmla="*/ 0 h 265"/>
                <a:gd name="T14" fmla="*/ 773 w 773"/>
                <a:gd name="T15" fmla="*/ 265 h 2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3" h="265">
                  <a:moveTo>
                    <a:pt x="772" y="0"/>
                  </a:moveTo>
                  <a:lnTo>
                    <a:pt x="772" y="66"/>
                  </a:lnTo>
                  <a:lnTo>
                    <a:pt x="0" y="66"/>
                  </a:lnTo>
                  <a:lnTo>
                    <a:pt x="0" y="26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98"/>
            <p:cNvSpPr>
              <a:spLocks/>
            </p:cNvSpPr>
            <p:nvPr/>
          </p:nvSpPr>
          <p:spPr bwMode="auto">
            <a:xfrm>
              <a:off x="767" y="3421"/>
              <a:ext cx="75" cy="77"/>
            </a:xfrm>
            <a:custGeom>
              <a:avLst/>
              <a:gdLst>
                <a:gd name="T0" fmla="*/ 0 w 302"/>
                <a:gd name="T1" fmla="*/ 0 h 377"/>
                <a:gd name="T2" fmla="*/ 0 w 302"/>
                <a:gd name="T3" fmla="*/ 0 h 377"/>
                <a:gd name="T4" fmla="*/ 1 w 302"/>
                <a:gd name="T5" fmla="*/ 0 h 377"/>
                <a:gd name="T6" fmla="*/ 1 w 302"/>
                <a:gd name="T7" fmla="*/ 1 h 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2"/>
                <a:gd name="T13" fmla="*/ 0 h 377"/>
                <a:gd name="T14" fmla="*/ 302 w 302"/>
                <a:gd name="T15" fmla="*/ 377 h 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2" h="377">
                  <a:moveTo>
                    <a:pt x="0" y="0"/>
                  </a:moveTo>
                  <a:lnTo>
                    <a:pt x="0" y="87"/>
                  </a:lnTo>
                  <a:lnTo>
                    <a:pt x="301" y="87"/>
                  </a:lnTo>
                  <a:lnTo>
                    <a:pt x="301" y="3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99"/>
            <p:cNvSpPr>
              <a:spLocks/>
            </p:cNvSpPr>
            <p:nvPr/>
          </p:nvSpPr>
          <p:spPr bwMode="auto">
            <a:xfrm>
              <a:off x="330" y="3423"/>
              <a:ext cx="371" cy="109"/>
            </a:xfrm>
            <a:custGeom>
              <a:avLst/>
              <a:gdLst>
                <a:gd name="T0" fmla="*/ 799 w 287"/>
                <a:gd name="T1" fmla="*/ 0 h 377"/>
                <a:gd name="T2" fmla="*/ 799 w 287"/>
                <a:gd name="T3" fmla="*/ 1 h 377"/>
                <a:gd name="T4" fmla="*/ 0 w 287"/>
                <a:gd name="T5" fmla="*/ 1 h 377"/>
                <a:gd name="T6" fmla="*/ 0 w 287"/>
                <a:gd name="T7" fmla="*/ 3 h 3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"/>
                <a:gd name="T13" fmla="*/ 0 h 377"/>
                <a:gd name="T14" fmla="*/ 287 w 287"/>
                <a:gd name="T15" fmla="*/ 377 h 3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" h="377">
                  <a:moveTo>
                    <a:pt x="286" y="0"/>
                  </a:moveTo>
                  <a:lnTo>
                    <a:pt x="286" y="87"/>
                  </a:lnTo>
                  <a:lnTo>
                    <a:pt x="0" y="87"/>
                  </a:lnTo>
                  <a:lnTo>
                    <a:pt x="0" y="3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200"/>
            <p:cNvSpPr>
              <a:spLocks noChangeArrowheads="1"/>
            </p:cNvSpPr>
            <p:nvPr/>
          </p:nvSpPr>
          <p:spPr bwMode="auto">
            <a:xfrm>
              <a:off x="186" y="3532"/>
              <a:ext cx="215" cy="112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86" name="AutoShape 201"/>
            <p:cNvSpPr>
              <a:spLocks noChangeArrowheads="1"/>
            </p:cNvSpPr>
            <p:nvPr/>
          </p:nvSpPr>
          <p:spPr bwMode="auto">
            <a:xfrm>
              <a:off x="523" y="3648"/>
              <a:ext cx="190" cy="100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87" name="Freeform 202"/>
            <p:cNvSpPr>
              <a:spLocks/>
            </p:cNvSpPr>
            <p:nvPr/>
          </p:nvSpPr>
          <p:spPr bwMode="auto">
            <a:xfrm>
              <a:off x="400" y="3584"/>
              <a:ext cx="222" cy="58"/>
            </a:xfrm>
            <a:custGeom>
              <a:avLst/>
              <a:gdLst>
                <a:gd name="T0" fmla="*/ 0 w 888"/>
                <a:gd name="T1" fmla="*/ 0 h 218"/>
                <a:gd name="T2" fmla="*/ 3 w 888"/>
                <a:gd name="T3" fmla="*/ 0 h 218"/>
                <a:gd name="T4" fmla="*/ 3 w 888"/>
                <a:gd name="T5" fmla="*/ 1 h 218"/>
                <a:gd name="T6" fmla="*/ 0 60000 65536"/>
                <a:gd name="T7" fmla="*/ 0 60000 65536"/>
                <a:gd name="T8" fmla="*/ 0 60000 65536"/>
                <a:gd name="T9" fmla="*/ 0 w 888"/>
                <a:gd name="T10" fmla="*/ 0 h 218"/>
                <a:gd name="T11" fmla="*/ 888 w 888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8" h="218">
                  <a:moveTo>
                    <a:pt x="0" y="0"/>
                  </a:moveTo>
                  <a:lnTo>
                    <a:pt x="887" y="0"/>
                  </a:lnTo>
                  <a:lnTo>
                    <a:pt x="887" y="21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203"/>
            <p:cNvSpPr>
              <a:spLocks noChangeShapeType="1"/>
            </p:cNvSpPr>
            <p:nvPr/>
          </p:nvSpPr>
          <p:spPr bwMode="auto">
            <a:xfrm>
              <a:off x="878" y="3836"/>
              <a:ext cx="2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9" name="Group 204"/>
            <p:cNvGrpSpPr>
              <a:grpSpLocks/>
            </p:cNvGrpSpPr>
            <p:nvPr/>
          </p:nvGrpSpPr>
          <p:grpSpPr bwMode="auto">
            <a:xfrm flipH="1">
              <a:off x="672" y="3188"/>
              <a:ext cx="48" cy="96"/>
              <a:chOff x="2349" y="362"/>
              <a:chExt cx="120" cy="348"/>
            </a:xfrm>
          </p:grpSpPr>
          <p:sp>
            <p:nvSpPr>
              <p:cNvPr id="209" name="Oval 205"/>
              <p:cNvSpPr>
                <a:spLocks noChangeArrowheads="1"/>
              </p:cNvSpPr>
              <p:nvPr/>
            </p:nvSpPr>
            <p:spPr bwMode="auto">
              <a:xfrm>
                <a:off x="2349" y="362"/>
                <a:ext cx="120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210" name="Line 206"/>
              <p:cNvSpPr>
                <a:spLocks noChangeShapeType="1"/>
              </p:cNvSpPr>
              <p:nvPr/>
            </p:nvSpPr>
            <p:spPr bwMode="auto">
              <a:xfrm>
                <a:off x="2409" y="489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0" name="AutoShape 207"/>
            <p:cNvSpPr>
              <a:spLocks noChangeArrowheads="1"/>
            </p:cNvSpPr>
            <p:nvPr/>
          </p:nvSpPr>
          <p:spPr bwMode="auto">
            <a:xfrm>
              <a:off x="1126" y="3394"/>
              <a:ext cx="202" cy="92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91" name="AutoShape 208"/>
            <p:cNvSpPr>
              <a:spLocks noChangeArrowheads="1"/>
            </p:cNvSpPr>
            <p:nvPr/>
          </p:nvSpPr>
          <p:spPr bwMode="auto">
            <a:xfrm>
              <a:off x="1082" y="3947"/>
              <a:ext cx="310" cy="98"/>
            </a:xfrm>
            <a:prstGeom prst="roundRect">
              <a:avLst>
                <a:gd name="adj" fmla="val 4990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192" name="Line 209"/>
            <p:cNvSpPr>
              <a:spLocks noChangeShapeType="1"/>
            </p:cNvSpPr>
            <p:nvPr/>
          </p:nvSpPr>
          <p:spPr bwMode="auto">
            <a:xfrm>
              <a:off x="1119" y="389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10"/>
            <p:cNvSpPr>
              <a:spLocks noChangeShapeType="1"/>
            </p:cNvSpPr>
            <p:nvPr/>
          </p:nvSpPr>
          <p:spPr bwMode="auto">
            <a:xfrm>
              <a:off x="1186" y="3894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11"/>
            <p:cNvSpPr>
              <a:spLocks/>
            </p:cNvSpPr>
            <p:nvPr/>
          </p:nvSpPr>
          <p:spPr bwMode="auto">
            <a:xfrm>
              <a:off x="908" y="3835"/>
              <a:ext cx="279" cy="60"/>
            </a:xfrm>
            <a:custGeom>
              <a:avLst/>
              <a:gdLst>
                <a:gd name="T0" fmla="*/ 0 w 769"/>
                <a:gd name="T1" fmla="*/ 0 h 292"/>
                <a:gd name="T2" fmla="*/ 0 w 769"/>
                <a:gd name="T3" fmla="*/ 0 h 292"/>
                <a:gd name="T4" fmla="*/ 13 w 769"/>
                <a:gd name="T5" fmla="*/ 0 h 292"/>
                <a:gd name="T6" fmla="*/ 13 w 769"/>
                <a:gd name="T7" fmla="*/ 0 h 2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9"/>
                <a:gd name="T13" fmla="*/ 0 h 292"/>
                <a:gd name="T14" fmla="*/ 769 w 769"/>
                <a:gd name="T15" fmla="*/ 292 h 2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9" h="292">
                  <a:moveTo>
                    <a:pt x="0" y="0"/>
                  </a:moveTo>
                  <a:lnTo>
                    <a:pt x="0" y="122"/>
                  </a:lnTo>
                  <a:lnTo>
                    <a:pt x="768" y="122"/>
                  </a:lnTo>
                  <a:lnTo>
                    <a:pt x="768" y="291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" name="Group 212"/>
            <p:cNvGrpSpPr>
              <a:grpSpLocks/>
            </p:cNvGrpSpPr>
            <p:nvPr/>
          </p:nvGrpSpPr>
          <p:grpSpPr bwMode="auto">
            <a:xfrm>
              <a:off x="1213" y="3264"/>
              <a:ext cx="47" cy="125"/>
              <a:chOff x="5002" y="845"/>
              <a:chExt cx="120" cy="348"/>
            </a:xfrm>
          </p:grpSpPr>
          <p:sp>
            <p:nvSpPr>
              <p:cNvPr id="207" name="Oval 213"/>
              <p:cNvSpPr>
                <a:spLocks noChangeArrowheads="1"/>
              </p:cNvSpPr>
              <p:nvPr/>
            </p:nvSpPr>
            <p:spPr bwMode="auto">
              <a:xfrm>
                <a:off x="5002" y="845"/>
                <a:ext cx="120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/>
                <a:endParaRPr lang="en-US" altLang="en-US"/>
              </a:p>
            </p:txBody>
          </p:sp>
          <p:sp>
            <p:nvSpPr>
              <p:cNvPr id="208" name="Line 214"/>
              <p:cNvSpPr>
                <a:spLocks noChangeShapeType="1"/>
              </p:cNvSpPr>
              <p:nvPr/>
            </p:nvSpPr>
            <p:spPr bwMode="auto">
              <a:xfrm>
                <a:off x="5062" y="972"/>
                <a:ext cx="0" cy="2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215"/>
            <p:cNvSpPr>
              <a:spLocks/>
            </p:cNvSpPr>
            <p:nvPr/>
          </p:nvSpPr>
          <p:spPr bwMode="auto">
            <a:xfrm>
              <a:off x="309" y="3644"/>
              <a:ext cx="259" cy="245"/>
            </a:xfrm>
            <a:custGeom>
              <a:avLst/>
              <a:gdLst>
                <a:gd name="T0" fmla="*/ 0 w 1045"/>
                <a:gd name="T1" fmla="*/ 0 h 1197"/>
                <a:gd name="T2" fmla="*/ 0 w 1045"/>
                <a:gd name="T3" fmla="*/ 2 h 1197"/>
                <a:gd name="T4" fmla="*/ 4 w 1045"/>
                <a:gd name="T5" fmla="*/ 2 h 1197"/>
                <a:gd name="T6" fmla="*/ 4 w 1045"/>
                <a:gd name="T7" fmla="*/ 2 h 1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5"/>
                <a:gd name="T13" fmla="*/ 0 h 1197"/>
                <a:gd name="T14" fmla="*/ 1045 w 1045"/>
                <a:gd name="T15" fmla="*/ 1197 h 1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5" h="1197">
                  <a:moveTo>
                    <a:pt x="0" y="0"/>
                  </a:moveTo>
                  <a:lnTo>
                    <a:pt x="0" y="913"/>
                  </a:lnTo>
                  <a:lnTo>
                    <a:pt x="1044" y="913"/>
                  </a:lnTo>
                  <a:lnTo>
                    <a:pt x="1044" y="11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216"/>
            <p:cNvSpPr>
              <a:spLocks noChangeShapeType="1"/>
            </p:cNvSpPr>
            <p:nvPr/>
          </p:nvSpPr>
          <p:spPr bwMode="auto">
            <a:xfrm>
              <a:off x="1032" y="3216"/>
              <a:ext cx="0" cy="876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prstDash val="lg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17"/>
            <p:cNvSpPr>
              <a:spLocks noChangeShapeType="1"/>
            </p:cNvSpPr>
            <p:nvPr/>
          </p:nvSpPr>
          <p:spPr bwMode="auto">
            <a:xfrm>
              <a:off x="498" y="3216"/>
              <a:ext cx="0" cy="889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prstDash val="lg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18"/>
            <p:cNvSpPr>
              <a:spLocks/>
            </p:cNvSpPr>
            <p:nvPr/>
          </p:nvSpPr>
          <p:spPr bwMode="auto">
            <a:xfrm>
              <a:off x="883" y="3442"/>
              <a:ext cx="238" cy="53"/>
            </a:xfrm>
            <a:custGeom>
              <a:avLst/>
              <a:gdLst>
                <a:gd name="T0" fmla="*/ 21 w 537"/>
                <a:gd name="T1" fmla="*/ 0 h 189"/>
                <a:gd name="T2" fmla="*/ 0 w 537"/>
                <a:gd name="T3" fmla="*/ 0 h 189"/>
                <a:gd name="T4" fmla="*/ 0 w 537"/>
                <a:gd name="T5" fmla="*/ 1 h 189"/>
                <a:gd name="T6" fmla="*/ 0 60000 65536"/>
                <a:gd name="T7" fmla="*/ 0 60000 65536"/>
                <a:gd name="T8" fmla="*/ 0 60000 65536"/>
                <a:gd name="T9" fmla="*/ 0 w 537"/>
                <a:gd name="T10" fmla="*/ 0 h 189"/>
                <a:gd name="T11" fmla="*/ 537 w 537"/>
                <a:gd name="T12" fmla="*/ 189 h 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7" h="189">
                  <a:moveTo>
                    <a:pt x="536" y="0"/>
                  </a:moveTo>
                  <a:lnTo>
                    <a:pt x="0" y="0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Oval 219"/>
            <p:cNvSpPr>
              <a:spLocks noChangeArrowheads="1"/>
            </p:cNvSpPr>
            <p:nvPr/>
          </p:nvSpPr>
          <p:spPr bwMode="auto">
            <a:xfrm>
              <a:off x="734" y="4067"/>
              <a:ext cx="43" cy="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201" name="Oval 220"/>
            <p:cNvSpPr>
              <a:spLocks noChangeArrowheads="1"/>
            </p:cNvSpPr>
            <p:nvPr/>
          </p:nvSpPr>
          <p:spPr bwMode="auto">
            <a:xfrm>
              <a:off x="740" y="4073"/>
              <a:ext cx="30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202" name="Oval 221"/>
            <p:cNvSpPr>
              <a:spLocks noChangeArrowheads="1"/>
            </p:cNvSpPr>
            <p:nvPr/>
          </p:nvSpPr>
          <p:spPr bwMode="auto">
            <a:xfrm>
              <a:off x="1286" y="4072"/>
              <a:ext cx="43" cy="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sp>
          <p:nvSpPr>
            <p:cNvPr id="203" name="Oval 222"/>
            <p:cNvSpPr>
              <a:spLocks noChangeArrowheads="1"/>
            </p:cNvSpPr>
            <p:nvPr/>
          </p:nvSpPr>
          <p:spPr bwMode="auto">
            <a:xfrm>
              <a:off x="1293" y="4078"/>
              <a:ext cx="30" cy="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/>
              <a:endParaRPr lang="en-US" altLang="en-US"/>
            </a:p>
          </p:txBody>
        </p:sp>
        <p:cxnSp>
          <p:nvCxnSpPr>
            <p:cNvPr id="204" name="AutoShape 223"/>
            <p:cNvCxnSpPr>
              <a:cxnSpLocks noChangeShapeType="1"/>
              <a:stCxn id="191" idx="2"/>
              <a:endCxn id="202" idx="2"/>
            </p:cNvCxnSpPr>
            <p:nvPr/>
          </p:nvCxnSpPr>
          <p:spPr bwMode="auto">
            <a:xfrm rot="16200000" flipH="1">
              <a:off x="1238" y="4044"/>
              <a:ext cx="48" cy="49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AutoShape 224"/>
            <p:cNvCxnSpPr>
              <a:cxnSpLocks noChangeShapeType="1"/>
              <a:stCxn id="171" idx="2"/>
              <a:endCxn id="200" idx="6"/>
            </p:cNvCxnSpPr>
            <p:nvPr/>
          </p:nvCxnSpPr>
          <p:spPr bwMode="auto">
            <a:xfrm rot="5400000">
              <a:off x="804" y="4015"/>
              <a:ext cx="46" cy="100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AutoShape 225"/>
            <p:cNvCxnSpPr>
              <a:cxnSpLocks noChangeShapeType="1"/>
              <a:stCxn id="172" idx="2"/>
              <a:endCxn id="200" idx="2"/>
            </p:cNvCxnSpPr>
            <p:nvPr/>
          </p:nvCxnSpPr>
          <p:spPr bwMode="auto">
            <a:xfrm rot="16200000" flipH="1">
              <a:off x="650" y="4004"/>
              <a:ext cx="46" cy="122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306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Class Diagram Model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diagrams are the main building block in object-oriented </a:t>
            </a:r>
            <a:r>
              <a:rPr lang="en-US" dirty="0" smtClean="0"/>
              <a:t>modeling</a:t>
            </a:r>
            <a:endParaRPr lang="en-PK" dirty="0" smtClean="0"/>
          </a:p>
          <a:p>
            <a:endParaRPr lang="en-PK" dirty="0" smtClean="0"/>
          </a:p>
          <a:p>
            <a:r>
              <a:rPr lang="en-PK" dirty="0" smtClean="0"/>
              <a:t>In this model, N</a:t>
            </a:r>
            <a:r>
              <a:rPr lang="en-US" dirty="0" smtClean="0"/>
              <a:t>umber </a:t>
            </a:r>
            <a:r>
              <a:rPr lang="en-US" dirty="0">
                <a:solidFill>
                  <a:srgbClr val="FF0000"/>
                </a:solidFill>
              </a:rPr>
              <a:t>of classes are identified</a:t>
            </a:r>
            <a:r>
              <a:rPr lang="en-US" dirty="0"/>
              <a:t> and grouped </a:t>
            </a:r>
            <a:r>
              <a:rPr lang="en-US" dirty="0" smtClean="0"/>
              <a:t>together </a:t>
            </a:r>
            <a:r>
              <a:rPr lang="en-US" dirty="0"/>
              <a:t>that helps to determine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relations between them</a:t>
            </a:r>
            <a:r>
              <a:rPr lang="en-PK" dirty="0" smtClean="0"/>
              <a:t>.</a:t>
            </a:r>
          </a:p>
          <a:p>
            <a:pPr marL="0" indent="0">
              <a:buNone/>
            </a:pPr>
            <a:endParaRPr lang="en-PK" dirty="0" smtClean="0"/>
          </a:p>
          <a:p>
            <a:r>
              <a:rPr lang="en-PK" dirty="0" smtClean="0"/>
              <a:t>Think of differnt objects/entities in the domain being modeled</a:t>
            </a:r>
          </a:p>
          <a:p>
            <a:r>
              <a:rPr lang="en-PK" dirty="0" smtClean="0"/>
              <a:t>These entities are the candidates to become classes in our model</a:t>
            </a:r>
          </a:p>
          <a:p>
            <a:endParaRPr lang="en-PK" dirty="0" smtClean="0"/>
          </a:p>
          <a:p>
            <a:r>
              <a:rPr lang="en-PK" dirty="0" smtClean="0"/>
              <a:t>These entities/objects are interrealted to each other in specific ways, thus the class model needs to show these relationships as well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40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Turning objects into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0101" cy="4023360"/>
          </a:xfrm>
        </p:spPr>
        <p:txBody>
          <a:bodyPr/>
          <a:lstStyle/>
          <a:p>
            <a:r>
              <a:rPr lang="en-PK" dirty="0" smtClean="0"/>
              <a:t>This process will involve finding out the attributes and operations for that object</a:t>
            </a:r>
          </a:p>
          <a:p>
            <a:r>
              <a:rPr lang="en-PK" dirty="0" smtClean="0"/>
              <a:t>Attributes will beome the data members</a:t>
            </a:r>
          </a:p>
          <a:p>
            <a:r>
              <a:rPr lang="en-PK" dirty="0" smtClean="0"/>
              <a:t>Operations will become the member functions</a:t>
            </a:r>
          </a:p>
          <a:p>
            <a:r>
              <a:rPr lang="en-PK" dirty="0" smtClean="0"/>
              <a:t> </a:t>
            </a:r>
            <a:endParaRPr lang="en-US" dirty="0"/>
          </a:p>
        </p:txBody>
      </p:sp>
      <p:pic>
        <p:nvPicPr>
          <p:cNvPr id="1026" name="Picture 2" descr="Simple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36" y="1344560"/>
            <a:ext cx="3167728" cy="23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1319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605" y="3723968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5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Two classes have some association</a:t>
            </a:r>
          </a:p>
          <a:p>
            <a:pPr lvl="1"/>
            <a:r>
              <a:rPr lang="en-US" dirty="0" smtClean="0"/>
              <a:t>Indicated by a line</a:t>
            </a:r>
          </a:p>
          <a:p>
            <a:r>
              <a:rPr lang="en-US" dirty="0" smtClean="0"/>
              <a:t>Composition/Aggregation</a:t>
            </a:r>
          </a:p>
          <a:p>
            <a:pPr lvl="1"/>
            <a:r>
              <a:rPr lang="en-US" dirty="0" smtClean="0"/>
              <a:t>One class is a part of other class</a:t>
            </a:r>
          </a:p>
          <a:p>
            <a:pPr lvl="1"/>
            <a:r>
              <a:rPr lang="en-US" dirty="0" smtClean="0"/>
              <a:t>Indicated by a line with diamond head</a:t>
            </a:r>
          </a:p>
          <a:p>
            <a:r>
              <a:rPr lang="en-US" dirty="0" smtClean="0"/>
              <a:t>Inheritance/generalization</a:t>
            </a:r>
          </a:p>
          <a:p>
            <a:pPr lvl="1"/>
            <a:r>
              <a:rPr lang="en-US" dirty="0" smtClean="0"/>
              <a:t>A class inherits from another class</a:t>
            </a:r>
          </a:p>
          <a:p>
            <a:pPr lvl="1"/>
            <a:r>
              <a:rPr lang="en-US" dirty="0" smtClean="0"/>
              <a:t>Indicated by a line with arrow head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68" y="2092339"/>
            <a:ext cx="3736354" cy="562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97" y="4245299"/>
            <a:ext cx="3710544" cy="572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15" y="3119351"/>
            <a:ext cx="3724207" cy="5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"/>
    </mc:Choice>
    <mc:Fallback xmlns="">
      <p:transition spd="slow" advTm="23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9864"/>
            <a:ext cx="10058400" cy="4023360"/>
          </a:xfrm>
        </p:spPr>
        <p:txBody>
          <a:bodyPr/>
          <a:lstStyle/>
          <a:p>
            <a:r>
              <a:rPr lang="en-PK" dirty="0" smtClean="0"/>
              <a:t>It is used to depict “has-a” relationship</a:t>
            </a:r>
            <a:endParaRPr lang="en-PK" dirty="0"/>
          </a:p>
          <a:p>
            <a:endParaRPr lang="en-PK" dirty="0" smtClean="0"/>
          </a:p>
          <a:p>
            <a:r>
              <a:rPr lang="en-PK" dirty="0" smtClean="0"/>
              <a:t>If car and engine are two classes, then it will be a composition</a:t>
            </a:r>
          </a:p>
          <a:p>
            <a:endParaRPr lang="en-PK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14619" y="3253709"/>
            <a:ext cx="2459805" cy="2905424"/>
            <a:chOff x="4314619" y="3253709"/>
            <a:chExt cx="2459805" cy="2905424"/>
          </a:xfrm>
        </p:grpSpPr>
        <p:pic>
          <p:nvPicPr>
            <p:cNvPr id="3074" name="Picture 2" descr="Composition Relationship in Class Diagra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619" y="3253709"/>
              <a:ext cx="2459805" cy="2905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51347" y="3709934"/>
              <a:ext cx="1386348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2800" dirty="0"/>
                <a:t>C</a:t>
              </a:r>
              <a:r>
                <a:rPr lang="en-PK" sz="2800" dirty="0" smtClean="0"/>
                <a:t>ar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05426" y="5238853"/>
              <a:ext cx="1386348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K" sz="2800" dirty="0" smtClean="0"/>
                <a:t>Engine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Inheritance /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It is used to depict </a:t>
            </a:r>
            <a:r>
              <a:rPr lang="en-PK" dirty="0" smtClean="0"/>
              <a:t>“is-a</a:t>
            </a:r>
            <a:r>
              <a:rPr lang="en-PK" dirty="0"/>
              <a:t>” </a:t>
            </a:r>
            <a:r>
              <a:rPr lang="en-PK" dirty="0" smtClean="0"/>
              <a:t>relationship</a:t>
            </a:r>
          </a:p>
          <a:p>
            <a:r>
              <a:rPr lang="en-PK" dirty="0" smtClean="0"/>
              <a:t>Good for code reusability</a:t>
            </a:r>
          </a:p>
          <a:p>
            <a:endParaRPr lang="en-PK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contrast="40000"/>
          </a:blip>
          <a:srcRect l="71902" t="35276"/>
          <a:stretch/>
        </p:blipFill>
        <p:spPr>
          <a:xfrm>
            <a:off x="7600335" y="2117792"/>
            <a:ext cx="2328604" cy="20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Any other kind of relaionship can be termed as an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278" y="2066734"/>
            <a:ext cx="2452205" cy="35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1099</TotalTime>
  <Words>602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Wingdings</vt:lpstr>
      <vt:lpstr>Retrospect</vt:lpstr>
      <vt:lpstr>Software Modelling</vt:lpstr>
      <vt:lpstr>Software Modeling</vt:lpstr>
      <vt:lpstr>Different Software Modelling Techniques </vt:lpstr>
      <vt:lpstr>Class Diagram Model </vt:lpstr>
      <vt:lpstr>Turning objects into classes</vt:lpstr>
      <vt:lpstr>Class Relationships</vt:lpstr>
      <vt:lpstr>Composition</vt:lpstr>
      <vt:lpstr>Inheritance / Generalization</vt:lpstr>
      <vt:lpstr>Association</vt:lpstr>
      <vt:lpstr>Coding the Relationships</vt:lpstr>
      <vt:lpstr>Coding the relationships</vt:lpstr>
      <vt:lpstr>Coding the relationships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Modelling</dc:title>
  <dc:creator>admin</dc:creator>
  <cp:lastModifiedBy>admin</cp:lastModifiedBy>
  <cp:revision>21</cp:revision>
  <dcterms:created xsi:type="dcterms:W3CDTF">2021-05-02T23:58:31Z</dcterms:created>
  <dcterms:modified xsi:type="dcterms:W3CDTF">2021-05-09T10:27:15Z</dcterms:modified>
</cp:coreProperties>
</file>