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98" r:id="rId8"/>
    <p:sldId id="267" r:id="rId9"/>
    <p:sldId id="268" r:id="rId10"/>
    <p:sldId id="269" r:id="rId11"/>
    <p:sldId id="270" r:id="rId12"/>
    <p:sldId id="271" r:id="rId13"/>
    <p:sldId id="272" r:id="rId14"/>
    <p:sldId id="278" r:id="rId15"/>
    <p:sldId id="280" r:id="rId16"/>
    <p:sldId id="285" r:id="rId17"/>
    <p:sldId id="286" r:id="rId18"/>
    <p:sldId id="287" r:id="rId19"/>
    <p:sldId id="288" r:id="rId20"/>
    <p:sldId id="289" r:id="rId21"/>
    <p:sldId id="290" r:id="rId22"/>
    <p:sldId id="299" r:id="rId23"/>
    <p:sldId id="291" r:id="rId24"/>
    <p:sldId id="293" r:id="rId25"/>
    <p:sldId id="294" r:id="rId26"/>
    <p:sldId id="295" r:id="rId27"/>
    <p:sldId id="296" r:id="rId28"/>
    <p:sldId id="29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E1618-DD30-429F-A2C7-20F14F11D608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5BF6C-9989-44A6-9291-D34486986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0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BF6C-9989-44A6-9291-D344869868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0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CB80E-8CC9-4999-A5B7-2E2D5C2846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1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CB80E-8CC9-4999-A5B7-2E2D5C2846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BF6C-9989-44A6-9291-D344869868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BF6C-9989-44A6-9291-D344869868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07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BF6C-9989-44A6-9291-D344869868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BF6C-9989-44A6-9291-D344869868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9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BF6C-9989-44A6-9291-D344869868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CB80E-8CC9-4999-A5B7-2E2D5C2846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CB80E-8CC9-4999-A5B7-2E2D5C2846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CB80E-8CC9-4999-A5B7-2E2D5C2846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class employee &amp; manager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9906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0" y="1143000"/>
            <a:ext cx="42672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char name[LEN];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unsigned long number;</a:t>
            </a:r>
          </a:p>
          <a:p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getinput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“\n Enter last name: “;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&gt;&gt; name;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 Enter number: “;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&gt;&gt; number;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showdata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 const {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“\n Name: “ &lt;&lt; name;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“\n Number: “ &lt;&lt; number;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};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43400" y="1143000"/>
            <a:ext cx="50292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manager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: public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char title[LEN]; </a:t>
            </a:r>
            <a:r>
              <a:rPr lang="en-US" sz="19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//”VP”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double dues; </a:t>
            </a:r>
            <a:r>
              <a:rPr lang="en-US" sz="19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//golf club dues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getinput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/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employee::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getinput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 Enter title: “;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&gt;&gt; title;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&lt;&lt;“ Enter golf club dues:“;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&gt;&gt; dues;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showdata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 const {</a:t>
            </a:r>
          </a:p>
          <a:p>
            <a:pPr lvl="1"/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employee::</a:t>
            </a: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showdata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“\n Title: “ &lt;&lt; title;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&lt;&lt;“Golf club dues: “&lt;&lt; dues;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};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class employee &amp; scientist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2192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143000"/>
            <a:ext cx="4114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char name[LEN];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unsigned long number;</a:t>
            </a:r>
          </a:p>
          <a:p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getinput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“\n Enter last name: “;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&gt;&gt; name;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 Enter number: “;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&gt;&gt; number;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showdata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 const {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“\n Name: “ &lt;&lt; name;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“\n Number: “ &lt;&lt; number;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19600" y="1143000"/>
            <a:ext cx="54102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scientist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: public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employee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pubs;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getinput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employee::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getinput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&lt;&lt;“Enter number of pubs:“;</a:t>
            </a:r>
          </a:p>
          <a:p>
            <a:pPr lvl="1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&gt;&gt; pubs;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showdata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const {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employee::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showdata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 “\n Number of publications: “ &lt;&lt; pubs;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class employee &amp; laborer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2192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143000"/>
            <a:ext cx="4114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char name[LEN];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unsigned long number;</a:t>
            </a:r>
          </a:p>
          <a:p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getinput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“\n Enter last name: “;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&gt;&gt; name;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 Enter number: “;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&gt;&gt; number;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showdata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 const {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“\n Name: “ &lt;&lt; name;</a:t>
            </a:r>
          </a:p>
          <a:p>
            <a:pPr lvl="1"/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&lt;&lt; “\n Number: “ &lt;&lt; number;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24400" y="1143000"/>
            <a:ext cx="441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laborer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: public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level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495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Classes can be derived from classes that are themselves derived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34" y="2209800"/>
            <a:ext cx="486011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4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262063"/>
            <a:ext cx="64865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48" y="2281237"/>
            <a:ext cx="6111652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1858156" y="1905000"/>
            <a:ext cx="4999844" cy="34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533400"/>
            <a:ext cx="2971800" cy="884238"/>
          </a:xfrm>
        </p:spPr>
        <p:txBody>
          <a:bodyPr/>
          <a:lstStyle/>
          <a:p>
            <a:r>
              <a:rPr lang="en-US" dirty="0" err="1" smtClean="0"/>
              <a:t>Inhertiance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1109412" y="2469937"/>
            <a:ext cx="7272588" cy="27878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87" y="5457042"/>
            <a:ext cx="5374813" cy="638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contrast="40000"/>
          </a:blip>
          <a:stretch>
            <a:fillRect/>
          </a:stretch>
        </p:blipFill>
        <p:spPr>
          <a:xfrm>
            <a:off x="37070" y="247935"/>
            <a:ext cx="3315730" cy="22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38537" y="4630172"/>
            <a:ext cx="6666926" cy="1923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436768" y="1828800"/>
            <a:ext cx="5878432" cy="256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0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95400" y="685800"/>
            <a:ext cx="4728509" cy="1110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9134" y="2057400"/>
            <a:ext cx="702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boxType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::volume()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getWidth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* height;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311876" y="4114800"/>
            <a:ext cx="5357060" cy="1144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3429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655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Inheritance is probably the most powerful feature of object-oriented programming, after classes themselves. </a:t>
            </a:r>
          </a:p>
          <a:p>
            <a:r>
              <a:rPr lang="en-US" dirty="0" smtClean="0"/>
              <a:t>Inheritance is the process of creating new classes, called derived classes, from existing or base classes. </a:t>
            </a:r>
          </a:p>
          <a:p>
            <a:r>
              <a:rPr lang="en-US" dirty="0" smtClean="0"/>
              <a:t>The derived class inherits all the capabilities of the base class but can add extra functionality of its own. </a:t>
            </a:r>
          </a:p>
          <a:p>
            <a:r>
              <a:rPr lang="en-US" dirty="0" smtClean="0"/>
              <a:t>The base class is unchanged by this process.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724400" y="228600"/>
            <a:ext cx="4800601" cy="605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/>
          </a:bodyPr>
          <a:lstStyle/>
          <a:p>
            <a:r>
              <a:rPr lang="en-US" dirty="0" smtClean="0"/>
              <a:t>Now write code for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rectableType</a:t>
            </a:r>
            <a:r>
              <a:rPr lang="en-US" dirty="0" smtClean="0"/>
              <a:t>::print()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boxType</a:t>
            </a:r>
            <a:r>
              <a:rPr lang="en-US" dirty="0" smtClean="0"/>
              <a:t>::print()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in 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93" y="1371600"/>
            <a:ext cx="4929560" cy="1564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014914" y="2819400"/>
            <a:ext cx="7671886" cy="1378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2641106" y="4668843"/>
            <a:ext cx="6426694" cy="21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 &amp;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Base class default constructor is automatically called with the derived class default constructor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/>
          </a:blip>
          <a:stretch>
            <a:fillRect/>
          </a:stretch>
        </p:blipFill>
        <p:spPr>
          <a:xfrm>
            <a:off x="3048000" y="3657600"/>
            <a:ext cx="3019292" cy="12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 Example</a:t>
            </a:r>
            <a:br>
              <a:rPr lang="en-US" dirty="0" smtClean="0"/>
            </a:br>
            <a:r>
              <a:rPr lang="en-US" dirty="0" smtClean="0"/>
              <a:t>protected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47862"/>
            <a:ext cx="3124200" cy="3546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3067050"/>
            <a:ext cx="45434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and Private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used public inheritance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manager : public </a:t>
            </a:r>
            <a:r>
              <a:rPr lang="en-US" dirty="0" smtClean="0"/>
              <a:t>employee</a:t>
            </a:r>
          </a:p>
          <a:p>
            <a:r>
              <a:rPr lang="en-US" dirty="0" smtClean="0"/>
              <a:t>Alternative is private inheritance</a:t>
            </a:r>
          </a:p>
          <a:p>
            <a:pPr lvl="1"/>
            <a:r>
              <a:rPr lang="en-US" dirty="0"/>
              <a:t>class manager : </a:t>
            </a:r>
            <a:r>
              <a:rPr lang="en-US" dirty="0" smtClean="0"/>
              <a:t>private employee</a:t>
            </a:r>
          </a:p>
          <a:p>
            <a:pPr lvl="1"/>
            <a:endParaRPr lang="en-US" dirty="0"/>
          </a:p>
          <a:p>
            <a:r>
              <a:rPr lang="en-US" dirty="0"/>
              <a:t>The keyword public specifies that objects of the derived class are able to </a:t>
            </a:r>
            <a:r>
              <a:rPr lang="en-US" dirty="0" smtClean="0"/>
              <a:t>access public </a:t>
            </a:r>
            <a:r>
              <a:rPr lang="en-US" dirty="0"/>
              <a:t>member functions of the base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The keyword private specifies that objects </a:t>
            </a:r>
            <a:r>
              <a:rPr lang="en-US" dirty="0"/>
              <a:t>of the derived class cannot access public member functions of </a:t>
            </a:r>
            <a:r>
              <a:rPr lang="en-US" dirty="0" smtClean="0"/>
              <a:t>the base </a:t>
            </a:r>
            <a:r>
              <a:rPr lang="en-US" dirty="0"/>
              <a:t>class.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75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0" y="-1143000"/>
            <a:ext cx="6393820" cy="786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1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9200" y="1562100"/>
            <a:ext cx="6705600" cy="3109913"/>
            <a:chOff x="1219200" y="1562100"/>
            <a:chExt cx="6705600" cy="310991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185988"/>
              <a:ext cx="6705600" cy="2486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520" y="1562100"/>
              <a:ext cx="1200150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37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652588"/>
            <a:ext cx="52387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6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hierarchy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81174"/>
            <a:ext cx="7862834" cy="44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Reusability</a:t>
            </a:r>
          </a:p>
          <a:p>
            <a:pPr lvl="1"/>
            <a:r>
              <a:rPr lang="en-US" dirty="0" smtClean="0"/>
              <a:t>ease of distributing class libraries</a:t>
            </a:r>
          </a:p>
          <a:p>
            <a:pPr lvl="1"/>
            <a:r>
              <a:rPr lang="en-US" dirty="0" smtClean="0"/>
              <a:t>A programmer can use a class created by another person or company, and, without modifying it, derive other classes from it that are suited to particular situations.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996" y="2638424"/>
            <a:ext cx="7711004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4335998" y="3810000"/>
            <a:ext cx="381000" cy="328124"/>
          </a:xfrm>
          <a:prstGeom prst="ellipse">
            <a:avLst/>
          </a:prstGeom>
          <a:noFill/>
          <a:ln w="57150">
            <a:solidFill>
              <a:srgbClr val="EF9817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> without inheritance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8432" y="2019300"/>
            <a:ext cx="5470568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> with inheritance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0315" y="1819274"/>
            <a:ext cx="411998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derived class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class Derived : </a:t>
            </a:r>
            <a:r>
              <a:rPr lang="en-US" smtClean="0"/>
              <a:t>public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can override the base class functions, i.e. make the functions in derived class with the same name as in base class.</a:t>
            </a:r>
          </a:p>
          <a:p>
            <a:r>
              <a:rPr lang="en-US" dirty="0" smtClean="0"/>
              <a:t>Useful when we wish to give new meanings to those functions.</a:t>
            </a:r>
          </a:p>
          <a:p>
            <a:r>
              <a:rPr lang="en-US" dirty="0" smtClean="0"/>
              <a:t>How does the compiler know which function to call?</a:t>
            </a:r>
          </a:p>
          <a:p>
            <a:r>
              <a:rPr lang="en-US" dirty="0" smtClean="0"/>
              <a:t>Rule is “</a:t>
            </a:r>
            <a:r>
              <a:rPr lang="en-US" b="1" dirty="0" smtClean="0">
                <a:solidFill>
                  <a:srgbClr val="FF0000"/>
                </a:solidFill>
              </a:rPr>
              <a:t>When the same function exists in both the base class and the derived class, the function in the derived class will be executed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Parent function still can be used in the derived class by </a:t>
            </a:r>
            <a:r>
              <a:rPr lang="en-US" dirty="0" err="1" smtClean="0"/>
              <a:t>usnig</a:t>
            </a:r>
            <a:r>
              <a:rPr lang="en-US" dirty="0" smtClean="0"/>
              <a:t> scope resolution operator ::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Class diagram showing inheritance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568" y="1219200"/>
            <a:ext cx="850283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17586</TotalTime>
  <Words>678</Words>
  <Application>Microsoft Office PowerPoint</Application>
  <PresentationFormat>On-screen Show (4:3)</PresentationFormat>
  <Paragraphs>144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Inheritance</vt:lpstr>
      <vt:lpstr>Inheritance</vt:lpstr>
      <vt:lpstr>Benefit of Inheritance</vt:lpstr>
      <vt:lpstr>protected</vt:lpstr>
      <vt:lpstr>Access specifiers without inheritance</vt:lpstr>
      <vt:lpstr>Access specifiers with inheritance </vt:lpstr>
      <vt:lpstr>Syntax</vt:lpstr>
      <vt:lpstr>Overriding member functions</vt:lpstr>
      <vt:lpstr>Class diagram showing inheritance</vt:lpstr>
      <vt:lpstr>class employee &amp; manager</vt:lpstr>
      <vt:lpstr>class employee &amp; scientist</vt:lpstr>
      <vt:lpstr>class employee &amp; laborer</vt:lpstr>
      <vt:lpstr>Multi level inheritance</vt:lpstr>
      <vt:lpstr>PowerPoint Presentation</vt:lpstr>
      <vt:lpstr>Inheritance Examples</vt:lpstr>
      <vt:lpstr>Example</vt:lpstr>
      <vt:lpstr>Inhertiance</vt:lpstr>
      <vt:lpstr>PowerPoint Presentation</vt:lpstr>
      <vt:lpstr>PowerPoint Presentation</vt:lpstr>
      <vt:lpstr>PowerPoint Presentation</vt:lpstr>
      <vt:lpstr>Constructors in Inheritance</vt:lpstr>
      <vt:lpstr>Default Constructor &amp; Inheritance</vt:lpstr>
      <vt:lpstr>Inheritance Example protected</vt:lpstr>
      <vt:lpstr>Public and Private inheritance</vt:lpstr>
      <vt:lpstr>PowerPoint Presentation</vt:lpstr>
      <vt:lpstr>PowerPoint Presentation</vt:lpstr>
      <vt:lpstr>PowerPoint Presentation</vt:lpstr>
      <vt:lpstr>Inheritance hierarchy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shahid</dc:creator>
  <cp:lastModifiedBy>admin</cp:lastModifiedBy>
  <cp:revision>69</cp:revision>
  <dcterms:created xsi:type="dcterms:W3CDTF">2006-08-16T00:00:00Z</dcterms:created>
  <dcterms:modified xsi:type="dcterms:W3CDTF">2018-10-10T08:32:17Z</dcterms:modified>
</cp:coreProperties>
</file>