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13" r:id="rId2"/>
    <p:sldId id="308" r:id="rId3"/>
    <p:sldId id="263" r:id="rId4"/>
    <p:sldId id="275" r:id="rId5"/>
    <p:sldId id="307" r:id="rId6"/>
    <p:sldId id="276" r:id="rId7"/>
    <p:sldId id="315" r:id="rId8"/>
    <p:sldId id="312" r:id="rId9"/>
    <p:sldId id="314" r:id="rId10"/>
    <p:sldId id="339" r:id="rId11"/>
    <p:sldId id="338" r:id="rId12"/>
    <p:sldId id="362" r:id="rId13"/>
    <p:sldId id="363" r:id="rId14"/>
    <p:sldId id="364" r:id="rId15"/>
    <p:sldId id="349" r:id="rId16"/>
    <p:sldId id="350" r:id="rId17"/>
    <p:sldId id="317" r:id="rId18"/>
    <p:sldId id="351" r:id="rId19"/>
    <p:sldId id="343" r:id="rId20"/>
    <p:sldId id="352" r:id="rId21"/>
    <p:sldId id="331" r:id="rId22"/>
    <p:sldId id="332" r:id="rId23"/>
    <p:sldId id="333" r:id="rId24"/>
    <p:sldId id="369" r:id="rId25"/>
    <p:sldId id="368" r:id="rId26"/>
    <p:sldId id="367" r:id="rId27"/>
    <p:sldId id="365" r:id="rId28"/>
    <p:sldId id="366" r:id="rId29"/>
    <p:sldId id="335" r:id="rId30"/>
    <p:sldId id="336" r:id="rId31"/>
    <p:sldId id="344" r:id="rId32"/>
    <p:sldId id="346" r:id="rId33"/>
    <p:sldId id="357" r:id="rId34"/>
    <p:sldId id="370" r:id="rId35"/>
    <p:sldId id="358" r:id="rId36"/>
    <p:sldId id="356" r:id="rId37"/>
    <p:sldId id="334" r:id="rId38"/>
    <p:sldId id="318" r:id="rId39"/>
    <p:sldId id="321" r:id="rId40"/>
    <p:sldId id="323" r:id="rId41"/>
    <p:sldId id="324" r:id="rId42"/>
    <p:sldId id="325" r:id="rId43"/>
    <p:sldId id="326" r:id="rId44"/>
    <p:sldId id="327" r:id="rId45"/>
    <p:sldId id="33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963"/>
    <a:srgbClr val="FDFCE5"/>
    <a:srgbClr val="F9F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5" autoAdjust="0"/>
    <p:restoredTop sz="92448" autoAdjust="0"/>
  </p:normalViewPr>
  <p:slideViewPr>
    <p:cSldViewPr>
      <p:cViewPr varScale="1">
        <p:scale>
          <a:sx n="55" d="100"/>
          <a:sy n="55" d="100"/>
        </p:scale>
        <p:origin x="90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61797E52-04D9-4575-B17D-A520A9564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5FF7FA9-9151-4433-9E88-DB51753E4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5E4CE-852B-476E-A48C-3E169F3FAB92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563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</a:t>
            </a:r>
            <a:r>
              <a:rPr lang="en-US" baseline="0" dirty="0" smtClean="0"/>
              <a:t> function can be declared as private or public without any difference, </a:t>
            </a:r>
            <a:r>
              <a:rPr lang="en-US" baseline="0" dirty="0" err="1" smtClean="0"/>
              <a:t>lafore</a:t>
            </a:r>
            <a:r>
              <a:rPr lang="en-US" baseline="0" dirty="0" smtClean="0"/>
              <a:t> page 521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7FA9-9151-4433-9E88-DB51753E4BC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AF2876-C55F-4DE6-A6AB-533C25681892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700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7FA9-9151-4433-9E88-DB51753E4BC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8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128CA-0AAB-4B36-BBA0-5FBFF20B0F17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07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ABA03-C026-4E2A-983B-86697E829529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99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1C952-3931-47A9-98E9-31E62976DDE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9601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1A78F-E81F-41B9-BE59-C551F6400C17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4334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Robert </a:t>
            </a:r>
            <a:r>
              <a:rPr lang="en-US" dirty="0" err="1" smtClean="0"/>
              <a:t>Lafore</a:t>
            </a:r>
            <a:r>
              <a:rPr lang="en-US" dirty="0" smtClean="0"/>
              <a:t>, page 330, 4</a:t>
            </a:r>
            <a:r>
              <a:rPr lang="en-US" baseline="30000" dirty="0" smtClean="0"/>
              <a:t>th</a:t>
            </a:r>
            <a:r>
              <a:rPr lang="en-US" dirty="0" smtClean="0"/>
              <a:t> Ed</a:t>
            </a:r>
          </a:p>
          <a:p>
            <a:pPr>
              <a:defRPr/>
            </a:pPr>
            <a:r>
              <a:rPr lang="en-US" dirty="0" smtClean="0"/>
              <a:t>In class Distance the declaration for the operator+() function looks like this:</a:t>
            </a:r>
          </a:p>
          <a:p>
            <a:pPr>
              <a:defRPr/>
            </a:pPr>
            <a:r>
              <a:rPr lang="en-US" dirty="0" smtClean="0"/>
              <a:t>Distance operator + ( Distance );</a:t>
            </a:r>
          </a:p>
          <a:p>
            <a:pPr>
              <a:defRPr/>
            </a:pPr>
            <a:r>
              <a:rPr lang="en-US" dirty="0" smtClean="0"/>
              <a:t>This function has a return type of Distance, and takes one argument of type Distance.</a:t>
            </a:r>
          </a:p>
          <a:p>
            <a:pPr>
              <a:defRPr/>
            </a:pPr>
            <a:r>
              <a:rPr lang="en-US" dirty="0" smtClean="0"/>
              <a:t>In expressions like</a:t>
            </a:r>
          </a:p>
          <a:p>
            <a:pPr>
              <a:defRPr/>
            </a:pPr>
            <a:r>
              <a:rPr lang="en-US" dirty="0" smtClean="0"/>
              <a:t>dist3 = dist1 + dist2;</a:t>
            </a:r>
          </a:p>
          <a:p>
            <a:pPr>
              <a:defRPr/>
            </a:pPr>
            <a:r>
              <a:rPr lang="en-US" dirty="0" smtClean="0"/>
              <a:t>it’s important to understand how the return value and arguments of the operator relate to the</a:t>
            </a:r>
          </a:p>
          <a:p>
            <a:pPr>
              <a:defRPr/>
            </a:pPr>
            <a:r>
              <a:rPr lang="en-US" dirty="0" smtClean="0"/>
              <a:t>objects. When the compiler sees this expression it looks at the argument types, and finding</a:t>
            </a:r>
          </a:p>
          <a:p>
            <a:pPr>
              <a:defRPr/>
            </a:pPr>
            <a:r>
              <a:rPr lang="en-US" dirty="0" smtClean="0"/>
              <a:t>only type Distance, it realizes it must use the Distance member function operator+(). But</a:t>
            </a:r>
          </a:p>
          <a:p>
            <a:pPr>
              <a:defRPr/>
            </a:pPr>
            <a:r>
              <a:rPr lang="en-US" dirty="0" smtClean="0"/>
              <a:t>what does this function use as its argument—dist1 or dist2? And doesn’t it need two arguments,</a:t>
            </a:r>
          </a:p>
          <a:p>
            <a:pPr>
              <a:defRPr/>
            </a:pPr>
            <a:r>
              <a:rPr lang="en-US" dirty="0" smtClean="0"/>
              <a:t>since there are two numbers to be added?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Here’s the key: The argument on the left side of the operator (dist1 in this case) is the object</a:t>
            </a:r>
          </a:p>
          <a:p>
            <a:pPr>
              <a:defRPr/>
            </a:pPr>
            <a:r>
              <a:rPr lang="en-US" dirty="0" smtClean="0"/>
              <a:t>of which the operator is a member. The object on the right side of the operator (dist2) must</a:t>
            </a:r>
          </a:p>
          <a:p>
            <a:pPr>
              <a:defRPr/>
            </a:pPr>
            <a:r>
              <a:rPr lang="en-US" dirty="0" smtClean="0"/>
              <a:t>be furnished as an argument to the operator. The operator returns a value, which can be assigned or used in other ways; in this case it is assigned to dist3. Figure 8.2 shows how this looks.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the operator+() function, the left operand is accessed directly—since this is the object of</a:t>
            </a:r>
          </a:p>
          <a:p>
            <a:pPr>
              <a:defRPr/>
            </a:pPr>
            <a:r>
              <a:rPr lang="en-US" dirty="0" smtClean="0"/>
              <a:t>which the operator is a member—using feet and inches. The right operand is accessed as the</a:t>
            </a:r>
          </a:p>
          <a:p>
            <a:pPr>
              <a:defRPr/>
            </a:pPr>
            <a:r>
              <a:rPr lang="en-US" dirty="0" smtClean="0"/>
              <a:t>function’s argument, as d2.feet and d2.inches.</a:t>
            </a: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F64F-26BC-4972-89D6-99C9AD76BEAD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931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7621C-7453-4DF4-B0D2-AB4189D9CBAD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8240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7FA9-9151-4433-9E88-DB51753E4BC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43AFF-C467-4C78-906F-2E015F4338E9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7865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C62C9-7B02-4136-B89C-38BED0677AE7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6387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02CF3-F8BA-4793-ACAD-F587911576B2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204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70DBA-4D33-4D0C-B548-D534D801BD62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2419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B4714-F1F0-49B8-8C44-CF5D225E4823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869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D8292-E58B-4CEE-8098-B1C0FC78AFB7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944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0CEE1-CD7D-4E3B-B074-877CE7F39313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9194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9731C-EFC3-40A7-A449-0F1BCFA03A65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0800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5461E-7FD6-4142-AD0E-4F5483529326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3497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http://pages.cs.wisc.edu/~cs368-2/CppTutorial/NOTES/STRING.html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FDBE3-9199-4044-BD9B-1D94FB066A6A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125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92181-F6D7-4DD6-8511-63E8C7F21279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286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38AF6-E2B9-4855-A4D7-8BC8FE891C7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7620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431A0-C690-4AD7-B37C-2409C5D4A68F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484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C69D2-0F5F-4B92-B3C0-DDF3054C2BCC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5402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7FA9-9151-4433-9E88-DB51753E4BC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9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87290-E9E2-4EAF-9D21-FAD715CFC13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See pr11-09.cpp, overload.h, and overload.cpp </a:t>
            </a:r>
          </a:p>
        </p:txBody>
      </p:sp>
    </p:spTree>
    <p:extLst>
      <p:ext uri="{BB962C8B-B14F-4D97-AF65-F5344CB8AC3E}">
        <p14:creationId xmlns:p14="http://schemas.microsoft.com/office/powerpoint/2010/main" val="336930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477FB-78BA-44EC-A13A-B434DC0F120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29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335B8-D77D-4394-8EEA-5EEC3D9EB1D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See feetinch2.h, feetinch2.cpp, pr11-10.cpp</a:t>
            </a:r>
          </a:p>
        </p:txBody>
      </p:sp>
    </p:spTree>
    <p:extLst>
      <p:ext uri="{BB962C8B-B14F-4D97-AF65-F5344CB8AC3E}">
        <p14:creationId xmlns:p14="http://schemas.microsoft.com/office/powerpoint/2010/main" val="122968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Robert </a:t>
            </a:r>
            <a:r>
              <a:rPr lang="en-US" dirty="0" err="1" smtClean="0"/>
              <a:t>Lafore</a:t>
            </a:r>
            <a:r>
              <a:rPr lang="en-US" dirty="0" smtClean="0"/>
              <a:t>, page 330, 4</a:t>
            </a:r>
            <a:r>
              <a:rPr lang="en-US" baseline="30000" dirty="0" smtClean="0"/>
              <a:t>th</a:t>
            </a:r>
            <a:r>
              <a:rPr lang="en-US" dirty="0" smtClean="0"/>
              <a:t> Ed</a:t>
            </a:r>
          </a:p>
          <a:p>
            <a:pPr>
              <a:defRPr/>
            </a:pPr>
            <a:r>
              <a:rPr lang="en-US" dirty="0" smtClean="0"/>
              <a:t>In class Distance the declaration for the operator+() function looks like this:</a:t>
            </a:r>
          </a:p>
          <a:p>
            <a:pPr>
              <a:defRPr/>
            </a:pPr>
            <a:r>
              <a:rPr lang="en-US" dirty="0" smtClean="0"/>
              <a:t>Distance operator + ( Distance );</a:t>
            </a:r>
          </a:p>
          <a:p>
            <a:pPr>
              <a:defRPr/>
            </a:pPr>
            <a:r>
              <a:rPr lang="en-US" dirty="0" smtClean="0"/>
              <a:t>This function has a return type of Distance, and takes one argument of type Distance.</a:t>
            </a:r>
          </a:p>
          <a:p>
            <a:pPr>
              <a:defRPr/>
            </a:pPr>
            <a:r>
              <a:rPr lang="en-US" dirty="0" smtClean="0"/>
              <a:t>In expressions like</a:t>
            </a:r>
          </a:p>
          <a:p>
            <a:pPr>
              <a:defRPr/>
            </a:pPr>
            <a:r>
              <a:rPr lang="en-US" dirty="0" smtClean="0"/>
              <a:t>dist3 = dist1 + dist2;</a:t>
            </a:r>
          </a:p>
          <a:p>
            <a:pPr>
              <a:defRPr/>
            </a:pPr>
            <a:r>
              <a:rPr lang="en-US" dirty="0" smtClean="0"/>
              <a:t>it’s important to understand how the return value and arguments of the operator relate to the</a:t>
            </a:r>
          </a:p>
          <a:p>
            <a:pPr>
              <a:defRPr/>
            </a:pPr>
            <a:r>
              <a:rPr lang="en-US" dirty="0" smtClean="0"/>
              <a:t>objects. When the compiler sees this expression it looks at the argument types, and finding</a:t>
            </a:r>
          </a:p>
          <a:p>
            <a:pPr>
              <a:defRPr/>
            </a:pPr>
            <a:r>
              <a:rPr lang="en-US" dirty="0" smtClean="0"/>
              <a:t>only type Distance, it realizes it must use the Distance member function operator+(). But</a:t>
            </a:r>
          </a:p>
          <a:p>
            <a:pPr>
              <a:defRPr/>
            </a:pPr>
            <a:r>
              <a:rPr lang="en-US" dirty="0" smtClean="0"/>
              <a:t>what does this function use as its argument—dist1 or dist2? And doesn’t it need two arguments,</a:t>
            </a:r>
          </a:p>
          <a:p>
            <a:pPr>
              <a:defRPr/>
            </a:pPr>
            <a:r>
              <a:rPr lang="en-US" dirty="0" smtClean="0"/>
              <a:t>since there are two numbers to be added?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Here’s the key: The argument on the left side of the operator (dist1 in this case) is the object</a:t>
            </a:r>
          </a:p>
          <a:p>
            <a:pPr>
              <a:defRPr/>
            </a:pPr>
            <a:r>
              <a:rPr lang="en-US" dirty="0" smtClean="0"/>
              <a:t>of which the operator is a member. The object on the right side of the operator (dist2) must</a:t>
            </a:r>
          </a:p>
          <a:p>
            <a:pPr>
              <a:defRPr/>
            </a:pPr>
            <a:r>
              <a:rPr lang="en-US" dirty="0" smtClean="0"/>
              <a:t>be furnished as an argument to the operator. The operator returns a value, which can be assigned or used in other ways; in this case it is assigned to dist3. Figure 8.2 shows how this looks.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the operator+() function, the left operand is accessed directly—since this is the object of</a:t>
            </a:r>
          </a:p>
          <a:p>
            <a:pPr>
              <a:defRPr/>
            </a:pPr>
            <a:r>
              <a:rPr lang="en-US" dirty="0" smtClean="0"/>
              <a:t>which the operator is a member—using feet and inches. The right operand is accessed as the</a:t>
            </a:r>
          </a:p>
          <a:p>
            <a:pPr>
              <a:defRPr/>
            </a:pPr>
            <a:r>
              <a:rPr lang="en-US" dirty="0" smtClean="0"/>
              <a:t>function’s argument, as d2.feet and d2.inches.</a:t>
            </a: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F64F-26BC-4972-89D6-99C9AD76BEAD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988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3B5C5-D3D0-495C-880A-34227AAEA4B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57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888B3-00CB-4666-BD8D-F2DCC056A445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73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DDA5394-386B-40F9-80A5-85E4331C662B}" type="datetimeFigureOut">
              <a:rPr lang="en-US"/>
              <a:pPr>
                <a:defRPr/>
              </a:pPr>
              <a:t>4/27/2020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7CC709AB-4B2A-4AA8-9E44-EF20136A2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01FE2-11C1-4786-BB57-C4A0D5B16919}" type="datetimeFigureOut">
              <a:rPr lang="en-US"/>
              <a:pPr>
                <a:defRPr/>
              </a:pPr>
              <a:t>4/27/2020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B8EF618-CC72-4C4C-A232-C652E8397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BED30-B96F-425F-993E-0348CF78E30F}" type="datetimeFigureOut">
              <a:rPr lang="en-US"/>
              <a:pPr>
                <a:defRPr/>
              </a:pPr>
              <a:t>4/27/2020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919F4CA-FC40-47E1-A8CC-63652C18D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E3D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A5343-D104-4C49-9EDF-486B7176DF02}" type="datetimeFigureOut">
              <a:rPr lang="en-US"/>
              <a:pPr>
                <a:defRPr/>
              </a:pPr>
              <a:t>4/27/2020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A6F1D58C-BBAB-4806-9F63-4342C9593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37D2E9-B37A-4BA8-B170-07D631FB42F4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EC9F5016-65BA-4026-BFE0-4E08D5EBA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88AA8E-BA86-42F5-9D30-738FDCB7A5AB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D080EF77-38E6-43A2-B54D-EEE9C78D3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C22CED-BBF1-4F53-9A13-DE4141133C02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406E1C85-DA64-4159-B218-FCED6B7C1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8652F2-678C-4DCE-BAF0-E9D178CAAD2D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983C6675-F50B-4D3C-B638-A650766B2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A51A-EC5B-4679-B4C5-3DD173C152D9}" type="datetimeFigureOut">
              <a:rPr lang="en-US"/>
              <a:pPr>
                <a:defRPr/>
              </a:pPr>
              <a:t>4/27/2020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EFC6D23-EB44-4261-9DE2-AE41A460C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069BE4-6295-4E5E-9E0F-7BFF7A8E4B0B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28236D3C-0480-4FA2-96CD-98289375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D2FE40-4486-4866-B028-8F5EDF81668B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BB23F742-EC53-46A0-BA86-220EF3B74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128876-3522-4287-8037-363C8B3B322F}" type="datetimeFigureOut">
              <a:rPr lang="en-US"/>
              <a:pPr>
                <a:defRPr/>
              </a:pPr>
              <a:t>4/27/2020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11-</a:t>
            </a:r>
            <a:fld id="{50E84D70-99CE-4CA6-BA94-B2E8F1AF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3" r:id="rId2"/>
    <p:sldLayoutId id="2147483848" r:id="rId3"/>
    <p:sldLayoutId id="2147483849" r:id="rId4"/>
    <p:sldLayoutId id="2147483850" r:id="rId5"/>
    <p:sldLayoutId id="2147483851" r:id="rId6"/>
    <p:sldLayoutId id="2147483844" r:id="rId7"/>
    <p:sldLayoutId id="2147483852" r:id="rId8"/>
    <p:sldLayoutId id="2147483853" r:id="rId9"/>
    <p:sldLayoutId id="2147483845" r:id="rId10"/>
    <p:sldLayoutId id="2147483846" r:id="rId11"/>
    <p:sldLayoutId id="214748385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 smtClean="0"/>
              <a:t>Chp13 till page 915 from DS Malik C++ </a:t>
            </a:r>
            <a:r>
              <a:rPr lang="en-US" dirty="0" err="1" smtClean="0"/>
              <a:t>prgramming</a:t>
            </a: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C12F9381-F0CA-41D7-8861-312EDC9BE72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Operator+ member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620000" cy="2390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Distance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Distance::operator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+(Distance b)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Distance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(0,0);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ans.feet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= feet +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b.feet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ans.inches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= inches +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b.inches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118828"/>
            <a:ext cx="5257800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Distance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(5,3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5) ,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PK" b="1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PK" b="1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K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PK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   //z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.operator+(</a:t>
            </a: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showdist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ret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Operator+ as a nonmember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8077200" cy="210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Distance operator+(Distance a, Distance b)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Distance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(0,0);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ans.setfeet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a.getfeet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b.getfeet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ans.setinches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a.getinches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b.getinches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081866"/>
            <a:ext cx="5257800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Distance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(5,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5) ,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PK" b="1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PK" b="1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K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PK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   //z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operator+(</a:t>
            </a:r>
            <a:r>
              <a:rPr lang="en-PK" b="1" dirty="0" smtClean="0">
                <a:latin typeface="Courier New" pitchFamily="49" charset="0"/>
                <a:cs typeface="Courier New" pitchFamily="49" charset="0"/>
              </a:rPr>
              <a:t>x,y);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showdist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ret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7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function declared as friend in a class can access its data members directly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644170"/>
            <a:ext cx="8534400" cy="2390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class Distance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feet;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float inches;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friend Distance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+(Distance, Distance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 . . . .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Operator+ as friend function of Distance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521059"/>
            <a:ext cx="59436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Distance operator+(Distance a, Distance b)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Distance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(0,0);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ans.feet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a.feet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b.feet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ans.inches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a.inches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b.inches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7469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+=</a:t>
            </a:r>
          </a:p>
          <a:p>
            <a:pPr marL="109537" indent="0">
              <a:buNone/>
            </a:pPr>
            <a:r>
              <a:rPr lang="en-PK" dirty="0"/>
              <a:t>a</a:t>
            </a:r>
            <a:r>
              <a:rPr lang="en-PK" dirty="0" smtClean="0"/>
              <a:t>, b</a:t>
            </a:r>
          </a:p>
          <a:p>
            <a:pPr marL="109537" indent="0">
              <a:buNone/>
            </a:pPr>
            <a:r>
              <a:rPr lang="en-PK" dirty="0" smtClean="0"/>
              <a:t>a+=b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Operator+= member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521059"/>
            <a:ext cx="76200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PK" sz="32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+=(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Distance b)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  feet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 feet +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b.feet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inches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 inches +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b.inches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K" sz="32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return *this;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8792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object of </a:t>
            </a:r>
            <a:r>
              <a:rPr lang="en-US" sz="2400" dirty="0" smtClean="0"/>
              <a:t>a class </a:t>
            </a:r>
            <a:r>
              <a:rPr lang="en-US" sz="2400" dirty="0"/>
              <a:t>maintains a (hidden) pointer to itself, and the name of this pointer is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this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/>
              <a:t>A member function of a class can (directly) access the member variables of that class </a:t>
            </a:r>
            <a:r>
              <a:rPr lang="en-US" sz="2400" dirty="0" smtClean="0"/>
              <a:t>for a </a:t>
            </a:r>
            <a:r>
              <a:rPr lang="en-US" sz="2400" dirty="0"/>
              <a:t>given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Sometimes</a:t>
            </a:r>
            <a:r>
              <a:rPr lang="en-US" sz="2400" dirty="0"/>
              <a:t>, it is necessary for a member function to refer to the </a:t>
            </a:r>
            <a:r>
              <a:rPr lang="en-US" sz="2400" dirty="0" smtClean="0"/>
              <a:t>object as </a:t>
            </a:r>
            <a:r>
              <a:rPr lang="en-US" sz="2400" dirty="0"/>
              <a:t>a whole, rather than the object’s individual member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&lt;, &gt;, ==, != , * is your homework</a:t>
            </a:r>
            <a:endParaRPr lang="en-PK" dirty="0" smtClean="0"/>
          </a:p>
          <a:p>
            <a:endParaRPr lang="en-PK" dirty="0"/>
          </a:p>
          <a:p>
            <a:r>
              <a:rPr lang="en-US" dirty="0" smtClean="0"/>
              <a:t>I</a:t>
            </a:r>
            <a:r>
              <a:rPr lang="en-PK" dirty="0" smtClean="0"/>
              <a:t>f( a &lt; b)</a:t>
            </a:r>
          </a:p>
          <a:p>
            <a:pPr lvl="1"/>
            <a:r>
              <a:rPr lang="en-US" dirty="0" smtClean="0"/>
              <a:t>C</a:t>
            </a:r>
            <a:r>
              <a:rPr lang="en-PK" dirty="0" smtClean="0"/>
              <a:t>out&lt;&lt;“a is less than b”</a:t>
            </a:r>
          </a:p>
          <a:p>
            <a:pPr lvl="1"/>
            <a:endParaRPr lang="en-PK" dirty="0"/>
          </a:p>
          <a:p>
            <a:pPr lvl="1"/>
            <a:endParaRPr lang="en-PK" dirty="0" smtClean="0"/>
          </a:p>
          <a:p>
            <a:pPr lvl="1"/>
            <a:r>
              <a:rPr lang="en-PK" dirty="0" smtClean="0"/>
              <a:t>&lt;=</a:t>
            </a:r>
          </a:p>
          <a:p>
            <a:pPr lvl="1"/>
            <a:r>
              <a:rPr lang="en-PK" dirty="0" smtClean="0"/>
              <a:t>&gt;=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Distance class</a:t>
            </a: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2AF455AC-2FD6-4A6C-848C-70BAAD7BDE4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Till now, we have overloaded operators to work with objects of same classes, </a:t>
            </a:r>
          </a:p>
          <a:p>
            <a:r>
              <a:rPr lang="en-US" dirty="0" smtClean="0"/>
              <a:t>but its also possible to work with objects of different classes.</a:t>
            </a:r>
          </a:p>
          <a:p>
            <a:r>
              <a:rPr lang="en-US" dirty="0" smtClean="0"/>
              <a:t>Example: Adding Distance and </a:t>
            </a:r>
            <a:r>
              <a:rPr lang="en-US" dirty="0" err="1" smtClean="0"/>
              <a:t>mDist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Overloading with objects of different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4057392"/>
            <a:ext cx="320040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class Distance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feet;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. . . .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4133592"/>
            <a:ext cx="320040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mDist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float meter;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. . . .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overloading with different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320040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class Distance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feet;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. . . .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905000"/>
            <a:ext cx="320040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mDist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float meter;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. . . .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647275"/>
            <a:ext cx="441960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ain()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Distance d(4,1),res;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mDist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md(8,4);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res = d +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dm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operators with objects (operator overloading)</a:t>
            </a:r>
          </a:p>
          <a:p>
            <a:endParaRPr lang="en-PK" sz="2400" dirty="0" smtClean="0"/>
          </a:p>
          <a:p>
            <a:r>
              <a:rPr lang="en-US" sz="2400" dirty="0" smtClean="0"/>
              <a:t>To add two objects, we can make a function, and call it like </a:t>
            </a:r>
          </a:p>
          <a:p>
            <a:pPr lvl="1"/>
            <a:r>
              <a:rPr lang="en-US" sz="2000" b="1" dirty="0" smtClean="0">
                <a:latin typeface="Courier New" pitchFamily="49" charset="0"/>
              </a:rPr>
              <a:t>Object3 = add(object1,object2);</a:t>
            </a:r>
          </a:p>
          <a:p>
            <a:pPr lvl="1"/>
            <a:r>
              <a:rPr lang="en-US" sz="2000" b="1" dirty="0" smtClean="0">
                <a:latin typeface="Courier New" pitchFamily="49" charset="0"/>
              </a:rPr>
              <a:t>object3 </a:t>
            </a:r>
            <a:r>
              <a:rPr lang="en-US" sz="2000" b="1" dirty="0">
                <a:latin typeface="Courier New" pitchFamily="49" charset="0"/>
              </a:rPr>
              <a:t>= object1.add(object2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With Operator Overloading, we can use the following concise notation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object3 = object2 + object1;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A6D45541-10D9-4C1B-A6F1-DD7C3D69F1F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Overloading as non-member and as a member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191000"/>
            <a:ext cx="70104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Distance Distance::operator+(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mDist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b)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6858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Distance operator+(Distance a,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mDist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b)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938462"/>
          </a:xfrm>
        </p:spPr>
        <p:txBody>
          <a:bodyPr/>
          <a:lstStyle/>
          <a:p>
            <a:r>
              <a:rPr lang="en-US" smtClean="0"/>
              <a:t>To input and output distances into distance class, we defined getdist() and showdist() functions</a:t>
            </a:r>
          </a:p>
          <a:p>
            <a:r>
              <a:rPr lang="en-US" smtClean="0"/>
              <a:t>What if we would like to use &lt;&lt; operator to show the distance, and </a:t>
            </a:r>
          </a:p>
          <a:p>
            <a:r>
              <a:rPr lang="en-US" smtClean="0"/>
              <a:t>Similarly &gt;&gt; to input a distance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Overloading &lt;&lt; and &gt;&gt; 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ECD7FC42-9287-4F79-B554-D0DBE8E126D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4419600"/>
            <a:ext cx="41910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baseline="0" dirty="0">
                <a:latin typeface="Courier New" pitchFamily="49" charset="0"/>
                <a:cs typeface="Courier New" pitchFamily="49" charset="0"/>
              </a:rPr>
              <a:t>Distance d1;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baseline="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aseline="0" dirty="0">
                <a:latin typeface="Courier New" pitchFamily="49" charset="0"/>
                <a:cs typeface="Courier New" pitchFamily="49" charset="0"/>
              </a:rPr>
              <a:t>&gt;&gt;d1;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baseline="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aseline="0" dirty="0">
                <a:latin typeface="Courier New" pitchFamily="49" charset="0"/>
                <a:cs typeface="Courier New" pitchFamily="49" charset="0"/>
              </a:rPr>
              <a:t>out&lt;&lt;d1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4419600"/>
            <a:ext cx="41910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baseline="0" dirty="0">
                <a:latin typeface="Courier New" pitchFamily="49" charset="0"/>
                <a:cs typeface="Courier New" pitchFamily="49" charset="0"/>
              </a:rPr>
              <a:t>Distance d1;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baseline="0" smtClean="0">
                <a:latin typeface="Courier New" pitchFamily="49" charset="0"/>
                <a:cs typeface="Courier New" pitchFamily="49" charset="0"/>
              </a:rPr>
              <a:t>d1.getInput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aseline="0" dirty="0">
              <a:latin typeface="Courier New" pitchFamily="49" charset="0"/>
              <a:cs typeface="Courier New" pitchFamily="49" charset="0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baseline="0" dirty="0">
                <a:latin typeface="Courier New" pitchFamily="49" charset="0"/>
                <a:cs typeface="Courier New" pitchFamily="49" charset="0"/>
              </a:rPr>
              <a:t>d1.showdist();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490662"/>
          </a:xfrm>
        </p:spPr>
        <p:txBody>
          <a:bodyPr/>
          <a:lstStyle/>
          <a:p>
            <a:r>
              <a:rPr lang="en-US" smtClean="0"/>
              <a:t>cout&lt;&lt; d1;</a:t>
            </a:r>
          </a:p>
          <a:p>
            <a:r>
              <a:rPr lang="en-US" smtClean="0"/>
              <a:t>&lt;&lt; is a binary operator, </a:t>
            </a:r>
          </a:p>
          <a:p>
            <a:pPr lvl="1"/>
            <a:r>
              <a:rPr lang="en-US" smtClean="0"/>
              <a:t>Left operand is </a:t>
            </a:r>
            <a:r>
              <a:rPr lang="en-US" b="1" smtClean="0"/>
              <a:t>cout</a:t>
            </a:r>
            <a:r>
              <a:rPr lang="en-US" smtClean="0"/>
              <a:t> object (of type ostream)</a:t>
            </a:r>
          </a:p>
          <a:p>
            <a:pPr lvl="1"/>
            <a:r>
              <a:rPr lang="en-US" smtClean="0"/>
              <a:t>Right operand is </a:t>
            </a:r>
            <a:r>
              <a:rPr lang="en-US" b="1" smtClean="0"/>
              <a:t>d1</a:t>
            </a:r>
            <a:r>
              <a:rPr lang="en-US" smtClean="0"/>
              <a:t> object (of type Distance)</a:t>
            </a:r>
          </a:p>
          <a:p>
            <a:r>
              <a:rPr lang="en-US" smtClean="0"/>
              <a:t>This overloaded function can NOT be a member function, WHY?</a:t>
            </a:r>
          </a:p>
          <a:p>
            <a:pPr lvl="1"/>
            <a:r>
              <a:rPr lang="en-US" smtClean="0"/>
              <a:t>as the left operand belongs to a class, that we cant change</a:t>
            </a:r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Overloading &lt;&lt;</a:t>
            </a: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EB1A322A-4E87-49BA-8F2F-412FAF57587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4800600"/>
            <a:ext cx="7772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void operator&lt;&lt;(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&amp; out, Distance b)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b.getfeet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()&lt;&lt;"  "&lt;&lt;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b.getinch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()&lt;&lt;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57262"/>
          </a:xfrm>
        </p:spPr>
        <p:txBody>
          <a:bodyPr/>
          <a:lstStyle/>
          <a:p>
            <a:r>
              <a:rPr lang="en-US" smtClean="0"/>
              <a:t>cin&gt;&gt;d1;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Overloading &gt;&gt;</a:t>
            </a: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0CE4825B-8467-467F-893B-B467C5547A7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2667000"/>
            <a:ext cx="7772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void operator&gt;&gt;(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&amp; in, Distance &amp; b)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;   float f;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&lt;&lt;"Enter feet ";   in&gt;&gt;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b.setfeet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&lt;&lt;"Enter inches "; in&gt;&gt;f;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b.setinch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C++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57400"/>
            <a:ext cx="9029701" cy="26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3473F36B-A884-4017-8DB0-09158ABFCB70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5263" y="2362200"/>
            <a:ext cx="584993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52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/>
          <a:lstStyle/>
          <a:p>
            <a:r>
              <a:rPr lang="en-PK" dirty="0" smtClean="0">
                <a:cs typeface="Courier New" pitchFamily="49" charset="0"/>
              </a:rPr>
              <a:t>Non Member function</a:t>
            </a:r>
          </a:p>
          <a:p>
            <a:pPr lvl="1"/>
            <a:r>
              <a:rPr lang="en-PK" dirty="0" smtClean="0">
                <a:cs typeface="Courier New" pitchFamily="49" charset="0"/>
              </a:rPr>
              <a:t>The number of parameters equal number of operands for that operator</a:t>
            </a:r>
            <a:endParaRPr lang="en-US" dirty="0" smtClean="0">
              <a:cs typeface="Courier New" pitchFamily="49" charset="0"/>
            </a:endParaRPr>
          </a:p>
          <a:p>
            <a:pPr>
              <a:buFont typeface="Wingdings 3" pitchFamily="18" charset="2"/>
              <a:buNone/>
            </a:pPr>
            <a:endParaRPr lang="en-PK" dirty="0" smtClean="0">
              <a:cs typeface="Courier New" pitchFamily="49" charset="0"/>
            </a:endParaRPr>
          </a:p>
          <a:p>
            <a:r>
              <a:rPr lang="en-PK" dirty="0" smtClean="0">
                <a:cs typeface="Courier New" pitchFamily="49" charset="0"/>
              </a:rPr>
              <a:t>Member functions</a:t>
            </a:r>
            <a:r>
              <a:rPr lang="en-US" dirty="0" smtClean="0">
                <a:cs typeface="Courier New" pitchFamily="49" charset="0"/>
              </a:rPr>
              <a:t>		</a:t>
            </a:r>
            <a:endParaRPr lang="en-US" dirty="0" smtClean="0"/>
          </a:p>
          <a:p>
            <a:pPr lvl="1"/>
            <a:r>
              <a:rPr lang="en-PK" dirty="0" smtClean="0"/>
              <a:t>The number of arguments are</a:t>
            </a:r>
            <a:r>
              <a:rPr lang="en-US" dirty="0" smtClean="0"/>
              <a:t> one less than </a:t>
            </a:r>
            <a:r>
              <a:rPr lang="en-PK" dirty="0" smtClean="0"/>
              <a:t>the</a:t>
            </a:r>
            <a:r>
              <a:rPr lang="en-US" dirty="0" smtClean="0"/>
              <a:t> number of operands</a:t>
            </a:r>
            <a:r>
              <a:rPr lang="en-PK" dirty="0" smtClean="0"/>
              <a:t> for that operator</a:t>
            </a:r>
            <a:r>
              <a:rPr lang="en-US" dirty="0" smtClean="0"/>
              <a:t>, since one operand is the </a:t>
            </a:r>
            <a:r>
              <a:rPr lang="en-PK" dirty="0" smtClean="0"/>
              <a:t>calling </a:t>
            </a:r>
            <a:r>
              <a:rPr lang="en-US" dirty="0" smtClean="0"/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Number of Arguments for operator overloading</a:t>
            </a:r>
            <a:r>
              <a:rPr lang="en-PK" dirty="0" smtClean="0"/>
              <a:t> function</a:t>
            </a: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258A64AA-9355-4196-9B3A-405EAD394A5E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8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009" y="1280285"/>
            <a:ext cx="8229600" cy="5473700"/>
          </a:xfrm>
        </p:spPr>
        <p:txBody>
          <a:bodyPr/>
          <a:lstStyle/>
          <a:p>
            <a:r>
              <a:rPr lang="en-PK" dirty="0" smtClean="0"/>
              <a:t>[ ] array index operator</a:t>
            </a:r>
          </a:p>
          <a:p>
            <a:pPr lvl="1"/>
            <a:r>
              <a:rPr lang="en-PK" dirty="0" smtClean="0"/>
              <a:t>There is no logical operation we would like to perform with this operaor on Distance class, so wait for the next example</a:t>
            </a:r>
          </a:p>
          <a:p>
            <a:pPr lvl="1"/>
            <a:endParaRPr lang="en-PK" dirty="0" smtClean="0"/>
          </a:p>
          <a:p>
            <a:r>
              <a:rPr lang="en-PK" dirty="0" smtClean="0"/>
              <a:t>++ and –- (Increment &amp; Decrement operators)</a:t>
            </a:r>
          </a:p>
          <a:p>
            <a:pPr lvl="1"/>
            <a:r>
              <a:rPr lang="en-PK" dirty="0" smtClean="0"/>
              <a:t>There are two cases to be dealt with</a:t>
            </a:r>
          </a:p>
          <a:p>
            <a:pPr lvl="2"/>
            <a:r>
              <a:rPr lang="en-US" dirty="0" smtClean="0"/>
              <a:t>P</a:t>
            </a:r>
            <a:r>
              <a:rPr lang="en-PK" dirty="0" smtClean="0"/>
              <a:t>ost increment/decrement</a:t>
            </a:r>
          </a:p>
          <a:p>
            <a:pPr lvl="2"/>
            <a:r>
              <a:rPr lang="en-US" dirty="0" smtClean="0"/>
              <a:t>P</a:t>
            </a:r>
            <a:r>
              <a:rPr lang="en-PK" dirty="0" smtClean="0"/>
              <a:t>re increment/decrement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Lets continue with Distance class</a:t>
            </a:r>
          </a:p>
          <a:p>
            <a:pPr lvl="1"/>
            <a:r>
              <a:rPr lang="en-PK" dirty="0" smtClean="0"/>
              <a:t>what </a:t>
            </a:r>
            <a:r>
              <a:rPr lang="en-PK" dirty="0"/>
              <a:t>logic should be programmed for increment and decrement </a:t>
            </a:r>
            <a:r>
              <a:rPr lang="en-PK" dirty="0" smtClean="0"/>
              <a:t>??</a:t>
            </a:r>
          </a:p>
          <a:p>
            <a:r>
              <a:rPr lang="en-PK" dirty="0" smtClean="0"/>
              <a:t>Number of paramenters ??</a:t>
            </a:r>
            <a:endParaRPr lang="en-PK" dirty="0"/>
          </a:p>
          <a:p>
            <a:r>
              <a:rPr lang="en-PK" dirty="0" smtClean="0"/>
              <a:t>What return type of the function should be ??</a:t>
            </a:r>
          </a:p>
          <a:p>
            <a:pPr lvl="1"/>
            <a:r>
              <a:rPr lang="en-PK" dirty="0" smtClean="0"/>
              <a:t>Lets first revise the use of these operators with integers </a:t>
            </a:r>
          </a:p>
          <a:p>
            <a:pPr lvl="1"/>
            <a:endParaRPr lang="en-PK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++, 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480969"/>
            <a:ext cx="784225" cy="29289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418866"/>
            <a:ext cx="411480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K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PK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 a = 5, b=10;</a:t>
            </a:r>
          </a:p>
          <a:p>
            <a:r>
              <a:rPr lang="en-PK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b++;</a:t>
            </a:r>
            <a:endParaRPr lang="en-PK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K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a++;</a:t>
            </a:r>
          </a:p>
          <a:p>
            <a:r>
              <a:rPr lang="en-PK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++b; </a:t>
            </a:r>
            <a:endParaRPr lang="en-PK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K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++a;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K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871662"/>
          </a:xfrm>
        </p:spPr>
        <p:txBody>
          <a:bodyPr/>
          <a:lstStyle/>
          <a:p>
            <a:r>
              <a:rPr lang="en-US" smtClean="0"/>
              <a:t>With reference, a new name or alias is created for an existing variable</a:t>
            </a:r>
          </a:p>
          <a:p>
            <a:r>
              <a:rPr lang="en-US" smtClean="0"/>
              <a:t>A reference must be initialized at the time of declaration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051AD094-CD74-418B-9F45-D0133CC75C7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3810000"/>
            <a:ext cx="3581400" cy="1570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3200" baseline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a=5;</a:t>
            </a:r>
          </a:p>
          <a:p>
            <a:pPr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&amp;b = a;</a:t>
            </a:r>
          </a:p>
          <a:p>
            <a:pPr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   b++;</a:t>
            </a:r>
          </a:p>
          <a:p>
            <a:pPr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&lt;&lt;a;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534400" cy="3886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 dirty="0" smtClean="0"/>
              <a:t>Operators such as </a:t>
            </a:r>
            <a:r>
              <a:rPr lang="en-US" sz="2400" b="1" dirty="0" smtClean="0">
                <a:latin typeface="Courier New" pitchFamily="49" charset="0"/>
              </a:rPr>
              <a:t>=</a:t>
            </a:r>
            <a:r>
              <a:rPr lang="en-US" sz="2400" dirty="0" smtClean="0"/>
              <a:t>, </a:t>
            </a:r>
            <a:r>
              <a:rPr lang="en-US" sz="2400" b="1" dirty="0" smtClean="0">
                <a:latin typeface="Courier New" pitchFamily="49" charset="0"/>
              </a:rPr>
              <a:t>+</a:t>
            </a:r>
            <a:r>
              <a:rPr lang="en-US" sz="2400" dirty="0" smtClean="0"/>
              <a:t>, and others can be redefined for use with objects of a class</a:t>
            </a:r>
          </a:p>
          <a:p>
            <a:pPr eaLnBrk="1" hangingPunct="1">
              <a:lnSpc>
                <a:spcPct val="85000"/>
              </a:lnSpc>
            </a:pPr>
            <a:endParaRPr lang="en-US" sz="2400" dirty="0" smtClean="0"/>
          </a:p>
          <a:p>
            <a:pPr eaLnBrk="1" hangingPunct="1">
              <a:lnSpc>
                <a:spcPct val="85000"/>
              </a:lnSpc>
            </a:pPr>
            <a:r>
              <a:rPr lang="en-US" sz="2400" dirty="0" smtClean="0"/>
              <a:t>Cannot create new operators</a:t>
            </a:r>
          </a:p>
          <a:p>
            <a:pPr eaLnBrk="1" hangingPunct="1">
              <a:lnSpc>
                <a:spcPct val="85000"/>
              </a:lnSpc>
            </a:pPr>
            <a:endParaRPr lang="en-US" sz="2400" dirty="0" smtClean="0"/>
          </a:p>
          <a:p>
            <a:pPr eaLnBrk="1" hangingPunct="1">
              <a:lnSpc>
                <a:spcPct val="85000"/>
              </a:lnSpc>
            </a:pPr>
            <a:r>
              <a:rPr lang="en-US" sz="2400" dirty="0" smtClean="0"/>
              <a:t>The name of the function for the overloaded operator is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operator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followed by the operator symbol, </a:t>
            </a:r>
            <a:r>
              <a:rPr lang="en-US" sz="2400" i="1" dirty="0" smtClean="0"/>
              <a:t>e.g.</a:t>
            </a:r>
            <a:r>
              <a:rPr lang="en-US" sz="2400" dirty="0" smtClean="0"/>
              <a:t>,</a:t>
            </a:r>
            <a:endParaRPr lang="en-PK" sz="2400" dirty="0" smtClean="0"/>
          </a:p>
          <a:p>
            <a:pPr eaLnBrk="1" hangingPunct="1">
              <a:lnSpc>
                <a:spcPct val="85000"/>
              </a:lnSpc>
            </a:pPr>
            <a:endParaRPr lang="en-US" sz="24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operator+()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function to overloaded </a:t>
            </a:r>
            <a:r>
              <a:rPr lang="en-US" sz="2000" b="1" dirty="0" smtClean="0">
                <a:latin typeface="Courier New" pitchFamily="49" charset="0"/>
              </a:rPr>
              <a:t>+</a:t>
            </a:r>
            <a:r>
              <a:rPr lang="en-US" sz="2000" dirty="0" smtClean="0"/>
              <a:t> operator</a:t>
            </a:r>
            <a:endParaRPr lang="en-PK" sz="20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operator=()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function to overloaded </a:t>
            </a:r>
            <a:r>
              <a:rPr lang="en-US" sz="2000" b="1" dirty="0" smtClean="0">
                <a:latin typeface="Courier New" pitchFamily="49" charset="0"/>
              </a:rPr>
              <a:t>=</a:t>
            </a:r>
            <a:r>
              <a:rPr lang="en-US" sz="2000" dirty="0" smtClean="0"/>
              <a:t> operator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C707985B-5FFE-4FA3-8FB5-CE7248FA74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Operator </a:t>
            </a:r>
            <a:r>
              <a:rPr lang="en-US" dirty="0"/>
              <a:t>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Pass by Value and Pass by Reference</a:t>
            </a:r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D819420E-4041-43F8-8907-00979E4EE41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648200" y="2028825"/>
            <a:ext cx="2819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void f(int &amp;n)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int x = 2;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f(x);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cout &lt;&lt; x;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62000" y="2000250"/>
            <a:ext cx="2438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f(x);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 Increment/Decrement Operator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43000" y="1828800"/>
            <a:ext cx="5394751" cy="21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CEFC6D23-EB44-4261-9DE2-AE41A460CEF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Increment/Decrement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95400" y="1828800"/>
            <a:ext cx="6025737" cy="2817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16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cs typeface="Times New Roman" pitchFamily="18" charset="0"/>
              </a:rPr>
              <a:t>i</a:t>
            </a:r>
            <a:r>
              <a:rPr lang="en-US" sz="3600" dirty="0" err="1" smtClean="0">
                <a:cs typeface="Times New Roman" pitchFamily="18" charset="0"/>
              </a:rPr>
              <a:t>nt</a:t>
            </a:r>
            <a:r>
              <a:rPr lang="en-US" sz="3600" dirty="0" smtClean="0">
                <a:cs typeface="Times New Roman" pitchFamily="18" charset="0"/>
              </a:rPr>
              <a:t> parameter is a dummy one, and its purpose is just to differentiate</a:t>
            </a:r>
            <a:r>
              <a:rPr lang="en-US" sz="3600" baseline="0" dirty="0">
                <a:cs typeface="Times New Roman" pitchFamily="18" charset="0"/>
              </a:rPr>
              <a:t> </a:t>
            </a:r>
            <a:r>
              <a:rPr lang="en-US" baseline="0" dirty="0" smtClean="0">
                <a:cs typeface="Times New Roman" pitchFamily="18" charset="0"/>
              </a:rPr>
              <a:t>between the pre increment and post increment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33463"/>
          </a:xfrm>
        </p:spPr>
        <p:txBody>
          <a:bodyPr/>
          <a:lstStyle/>
          <a:p>
            <a:r>
              <a:rPr lang="en-US" smtClean="0"/>
              <a:t>Lets take an example, where we can add (concatenate) two strings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F84F0DA9-8501-439E-B6DF-0DD9DBF71AF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440635" y="2998304"/>
            <a:ext cx="4191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[50];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“”;};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a[])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arr,a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971800"/>
            <a:ext cx="3733800" cy="2800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str1("programming");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str2(" for engineers");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str3;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str3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str1</a:t>
            </a:r>
            <a:r>
              <a:rPr lang="en-PK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str3.dispStr();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8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33463"/>
          </a:xfrm>
        </p:spPr>
        <p:txBody>
          <a:bodyPr/>
          <a:lstStyle/>
          <a:p>
            <a:r>
              <a:rPr lang="en-US" smtClean="0"/>
              <a:t>Lets now add (concatenate) them using ‘+’ operator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5C69D061-FB64-4AC8-B21D-C5B8684646E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2169577"/>
            <a:ext cx="5257800" cy="370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str1("programming");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str2(" for engineers");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str3;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PK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str3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str1 + str2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PK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PK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PK" sz="2800" b="1" dirty="0" smtClean="0">
                <a:latin typeface="Courier New" pitchFamily="49" charset="0"/>
                <a:cs typeface="Courier New" pitchFamily="49" charset="0"/>
              </a:rPr>
              <a:t>cout &lt;&lt; str3;</a:t>
            </a:r>
            <a:endParaRPr lang="en-PK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PK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PK" sz="2800" b="1" dirty="0" smtClean="0">
                <a:latin typeface="Courier New" pitchFamily="49" charset="0"/>
                <a:cs typeface="Courier New" pitchFamily="49" charset="0"/>
              </a:rPr>
              <a:t>cout &lt;&lt; str3[1]</a:t>
            </a:r>
            <a:endParaRPr lang="en-PK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PK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PK" sz="2800" b="1" dirty="0" smtClean="0">
                <a:latin typeface="Courier New" pitchFamily="49" charset="0"/>
                <a:cs typeface="Courier New" pitchFamily="49" charset="0"/>
              </a:rPr>
              <a:t>str3[2] = ‘z’;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str3.dispStr();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3E97FDE6-0D85-4F68-945C-076DE8B7A9C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981200" y="2209800"/>
            <a:ext cx="64008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PK" sz="2800" dirty="0" smtClean="0">
                <a:latin typeface="Courier New" pitchFamily="49" charset="0"/>
                <a:cs typeface="Courier New" pitchFamily="49" charset="0"/>
              </a:rPr>
              <a:t>mystring::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arr,b.arr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K" sz="2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PK" sz="2800" baseline="0" dirty="0" smtClean="0">
                <a:latin typeface="Courier New" pitchFamily="49" charset="0"/>
                <a:cs typeface="Courier New" pitchFamily="49" charset="0"/>
              </a:rPr>
              <a:t>*this: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PK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PK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PK" sz="2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temp(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K" sz="2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46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57262"/>
          </a:xfrm>
        </p:spPr>
        <p:txBody>
          <a:bodyPr/>
          <a:lstStyle/>
          <a:p>
            <a:r>
              <a:rPr lang="en-US" smtClean="0"/>
              <a:t>Overloading other operators</a:t>
            </a:r>
          </a:p>
          <a:p>
            <a:pPr lvl="1">
              <a:buFont typeface="Verdana" pitchFamily="34" charset="0"/>
              <a:buNone/>
            </a:pPr>
            <a:r>
              <a:rPr lang="en-US" smtClean="0"/>
              <a:t>	&gt; , &lt; , ==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mystring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FD12C23E-725D-4324-9D36-5C7C66AECAB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925763"/>
            <a:ext cx="4572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PK" dirty="0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operator==(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b.arr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)==0)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 return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21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Overloading [] operator</a:t>
            </a: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CF0F2783-422D-4881-BBBC-429997E2302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990600" y="3048000"/>
            <a:ext cx="6096000" cy="1241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char&amp;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::operator[](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program with different classes, with each class overloading the same operator, e.g., ‘+’ will have no problem in its working</a:t>
            </a:r>
          </a:p>
          <a:p>
            <a:r>
              <a:rPr lang="en-US" smtClean="0"/>
              <a:t>Based on the type of operand, the relevant operator overloaded function will be called in to action.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Multiple overloading</a:t>
            </a:r>
            <a:r>
              <a:rPr lang="en-PK" dirty="0" smtClean="0"/>
              <a:t> functions for same operators</a:t>
            </a: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B5ABCC84-40D7-46E5-B0B8-9961C20996AA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Member vs non-member operator overloading</a:t>
            </a:r>
          </a:p>
          <a:p>
            <a:r>
              <a:rPr lang="en-US" smtClean="0"/>
              <a:t>friend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Related topics</a:t>
            </a:r>
            <a:endParaRPr lang="en-US" dirty="0"/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D7C35AEF-1F1D-4D92-934C-01A433C232AD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686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400" dirty="0" smtClean="0"/>
              <a:t>	A binary operator overloaded as member function needs only one parameter, which represents the operand on the right:</a:t>
            </a:r>
            <a:endParaRPr lang="en-PK" sz="2400" dirty="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class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operator+(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right);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};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D0630B83-F020-4A83-83B1-8DC4AA97E83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Overloading </a:t>
            </a:r>
            <a:r>
              <a:rPr lang="en-US" dirty="0" smtClean="0"/>
              <a:t>+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&lt;string&gt;</a:t>
            </a:r>
          </a:p>
          <a:p>
            <a:r>
              <a:rPr lang="en-US" dirty="0" smtClean="0"/>
              <a:t>Standard class of C++</a:t>
            </a:r>
          </a:p>
          <a:p>
            <a:r>
              <a:rPr lang="en-US" dirty="0" smtClean="0"/>
              <a:t>It contains number of constructors, functions, and overloaded operator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Standard Library string class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2F74D532-45E3-43CE-A323-2953A40FA44A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 Constructors </a:t>
            </a:r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F0EF4572-10BC-4DC8-80FD-F80AB93872C6}" type="slidenum">
              <a:rPr lang="en-US" smtClean="0"/>
              <a:pPr/>
              <a:t>41</a:t>
            </a:fld>
            <a:endParaRPr lang="en-US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175" y="1676400"/>
            <a:ext cx="60483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AE464853-C06A-4695-9FBA-3BFA524488C8}" type="slidenum">
              <a:rPr lang="en-US" smtClean="0"/>
              <a:pPr/>
              <a:t>42</a:t>
            </a:fld>
            <a:endParaRPr lang="en-US" smtClean="0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524000"/>
            <a:ext cx="6000750" cy="12573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95600"/>
            <a:ext cx="6858000" cy="7048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810000"/>
            <a:ext cx="3371850" cy="5524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Overloaded Operators</a:t>
            </a: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1B05C746-CABF-4590-8351-26537E7CC6E4}" type="slidenum">
              <a:rPr lang="en-US" smtClean="0"/>
              <a:pPr/>
              <a:t>43</a:t>
            </a:fld>
            <a:endParaRPr 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1443038"/>
            <a:ext cx="5797550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Overloaded Operators</a:t>
            </a: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C5822883-9C57-4AE1-84B8-FEB7497B9B0C}" type="slidenum">
              <a:rPr lang="en-US" smtClean="0"/>
              <a:pPr/>
              <a:t>44</a:t>
            </a:fld>
            <a:endParaRPr 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54610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</a:p>
          <a:p>
            <a:pPr lvl="1"/>
            <a:r>
              <a:rPr lang="en-US" dirty="0" err="1" smtClean="0"/>
              <a:t>Lafore</a:t>
            </a:r>
            <a:r>
              <a:rPr lang="en-US" dirty="0" smtClean="0"/>
              <a:t> Chp8(8.1 and 8.2) till page 343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String class</a:t>
            </a:r>
          </a:p>
          <a:p>
            <a:pPr lvl="1"/>
            <a:r>
              <a:rPr lang="en-US" dirty="0" smtClean="0"/>
              <a:t>http://pages.cs.wisc.edu/~cs368-2/CppTutorial/NOTES/STRING.html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A6F1D58C-BBAB-4806-9F63-4342C959379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610600" cy="4572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z="2400" dirty="0" smtClean="0"/>
              <a:t>The left operand of the overloaded binary operator is the calling object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sz="2400" dirty="0" smtClean="0"/>
              <a:t>The implicit left parameter is accessed through  </a:t>
            </a:r>
            <a:r>
              <a:rPr lang="en-US" sz="2400" b="1" dirty="0" smtClean="0">
                <a:latin typeface="Courier New" pitchFamily="49" charset="0"/>
              </a:rPr>
              <a:t>this</a:t>
            </a:r>
            <a:r>
              <a:rPr lang="en-US" sz="2400" dirty="0" smtClean="0"/>
              <a:t> pointer</a:t>
            </a:r>
            <a:endParaRPr lang="en-PK" sz="2400" dirty="0" smtClean="0"/>
          </a:p>
          <a:p>
            <a:pPr eaLnBrk="1" hangingPunct="1">
              <a:spcBef>
                <a:spcPct val="40000"/>
              </a:spcBef>
              <a:buFontTx/>
              <a:buChar char="•"/>
            </a:pPr>
            <a:endParaRPr lang="en-US" sz="2400" dirty="0" smtClean="0"/>
          </a:p>
          <a:p>
            <a:pPr eaLnBrk="1" hangingPunct="1">
              <a:lnSpc>
                <a:spcPct val="85000"/>
              </a:lnSpc>
              <a:spcBef>
                <a:spcPct val="4000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::operator+(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r)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{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sum;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sum.x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= x +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r.x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return sum;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0309747F-AE10-4C64-A8DE-0CF7B92C84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Overloading Operators as Instance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Operator can be invoked as a member function: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a, b, 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s =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a.operator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+(b);</a:t>
            </a:r>
            <a:endParaRPr lang="en-PK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It can also be invoked in the more conventional manner: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 3" pitchFamily="18" charset="2"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OpClass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a, b, 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 s = a + b;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D3B2F631-A081-43D0-9A87-309A26903F3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Invoking an Overloaded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3" pitchFamily="18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operator+(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endParaRPr lang="en-US" dirty="0" smtClean="0"/>
          </a:p>
          <a:p>
            <a:r>
              <a:rPr lang="en-US" dirty="0" smtClean="0"/>
              <a:t>Don’t we need two arguments?</a:t>
            </a:r>
          </a:p>
          <a:p>
            <a:pPr lvl="1"/>
            <a:r>
              <a:rPr lang="en-US" dirty="0" smtClean="0"/>
              <a:t>Answer: No, the other operand is the object calling this “operator+” member function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Rule:</a:t>
            </a:r>
          </a:p>
          <a:p>
            <a:pPr lvl="1"/>
            <a:r>
              <a:rPr lang="en-US" dirty="0" smtClean="0"/>
              <a:t>An overloaded operator always requires one less argument than its number of operands, since one operand is the object of which the operator function is a member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Number of Arguments for operator overloading</a:t>
            </a: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258A64AA-9355-4196-9B3A-405EAD394A5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57262"/>
          </a:xfrm>
        </p:spPr>
        <p:txBody>
          <a:bodyPr/>
          <a:lstStyle/>
          <a:p>
            <a:pPr lvl="1"/>
            <a:endParaRPr lang="en-PK" dirty="0" smtClean="0"/>
          </a:p>
          <a:p>
            <a:pPr lvl="1"/>
            <a:r>
              <a:rPr lang="en-US" dirty="0" smtClean="0"/>
              <a:t>Distance class</a:t>
            </a:r>
          </a:p>
          <a:p>
            <a:pPr lvl="1"/>
            <a:endParaRPr lang="en-US" dirty="0" smtClean="0"/>
          </a:p>
          <a:p>
            <a:pPr lvl="1">
              <a:buFont typeface="Verdana" pitchFamily="34" charset="0"/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PK" dirty="0"/>
              <a:t>E</a:t>
            </a:r>
            <a:r>
              <a:rPr lang="en-US" dirty="0" err="1" smtClean="0"/>
              <a:t>xample</a:t>
            </a:r>
            <a:r>
              <a:rPr lang="en-US" dirty="0" smtClean="0"/>
              <a:t>- Adding Objects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9FA8CC7E-6735-4794-81E1-36CD90F0A4D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1295400" y="2971800"/>
            <a:ext cx="6629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d1,d2,d3;</a:t>
            </a:r>
            <a:endParaRPr lang="en-PK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PK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+ d2;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Distance class</a:t>
            </a: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11-</a:t>
            </a:r>
            <a:fld id="{355F82D9-3410-46C9-84C0-A856E9B4A69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5562600" cy="50292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Font typeface="Wingdings 3" pitchFamily="18" charset="2"/>
              <a:buNone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Distance{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feet;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float inches;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Distance operator+(Distance);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Distance(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a, float b)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 feet = a; inches = b;}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getInput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&lt;&lt;"Enter feet ";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&gt;&gt;feet;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&lt;&lt;"Enter inches";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&gt;&gt;inches;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showdist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&lt;&lt;feet&lt;&lt;"  "&lt;&lt;inches&lt;&lt;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 3" pitchFamily="18" charset="2"/>
              <a:buNone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19495</TotalTime>
  <Words>2457</Words>
  <Application>Microsoft Office PowerPoint</Application>
  <PresentationFormat>On-screen Show (4:3)</PresentationFormat>
  <Paragraphs>481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Operator Overloading</vt:lpstr>
      <vt:lpstr>Introduction</vt:lpstr>
      <vt:lpstr>Operator Overloading</vt:lpstr>
      <vt:lpstr>Overloading + Operators</vt:lpstr>
      <vt:lpstr>Overloading Operators as Instance Members</vt:lpstr>
      <vt:lpstr>Invoking an Overloaded Operator</vt:lpstr>
      <vt:lpstr>Number of Arguments for operator overloading</vt:lpstr>
      <vt:lpstr>Example- Adding Objects</vt:lpstr>
      <vt:lpstr>Distance class</vt:lpstr>
      <vt:lpstr>Operator+ member function</vt:lpstr>
      <vt:lpstr>Operator+ as a nonmember function</vt:lpstr>
      <vt:lpstr>Friend function</vt:lpstr>
      <vt:lpstr>Operator+ as friend function of Distance class</vt:lpstr>
      <vt:lpstr>PowerPoint Presentation</vt:lpstr>
      <vt:lpstr>Operator+= member function</vt:lpstr>
      <vt:lpstr>this pointer</vt:lpstr>
      <vt:lpstr>Distance class</vt:lpstr>
      <vt:lpstr>Operator Overloading with objects of different classes</vt:lpstr>
      <vt:lpstr>Operator overloading with different objects</vt:lpstr>
      <vt:lpstr>Overloading as non-member and as a member function</vt:lpstr>
      <vt:lpstr>Overloading &lt;&lt; and &gt;&gt; </vt:lpstr>
      <vt:lpstr>Overloading &lt;&lt;</vt:lpstr>
      <vt:lpstr>Overloading &gt;&gt;</vt:lpstr>
      <vt:lpstr>C++ operators</vt:lpstr>
      <vt:lpstr>PowerPoint Presentation</vt:lpstr>
      <vt:lpstr>Number of Arguments for operator overloading function</vt:lpstr>
      <vt:lpstr>PowerPoint Presentation</vt:lpstr>
      <vt:lpstr>++,  --</vt:lpstr>
      <vt:lpstr>Reference </vt:lpstr>
      <vt:lpstr>Pass by Value and Pass by Reference</vt:lpstr>
      <vt:lpstr>Pre Increment/Decrement Operator</vt:lpstr>
      <vt:lpstr>Post Increment/Decrement Operator</vt:lpstr>
      <vt:lpstr>Example</vt:lpstr>
      <vt:lpstr>Example</vt:lpstr>
      <vt:lpstr>Example</vt:lpstr>
      <vt:lpstr>mystring class</vt:lpstr>
      <vt:lpstr>Overloading [] operator</vt:lpstr>
      <vt:lpstr>Multiple overloading functions for same operators</vt:lpstr>
      <vt:lpstr>Related topics</vt:lpstr>
      <vt:lpstr>Standard Library string class</vt:lpstr>
      <vt:lpstr>string Constructors </vt:lpstr>
      <vt:lpstr>Member functions</vt:lpstr>
      <vt:lpstr>Overloaded Operators</vt:lpstr>
      <vt:lpstr>Overloaded Operators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Early Objects Sixth Edition</dc:title>
  <dc:creator>Hyunyoung Lee</dc:creator>
  <cp:lastModifiedBy>admin</cp:lastModifiedBy>
  <cp:revision>328</cp:revision>
  <dcterms:created xsi:type="dcterms:W3CDTF">2002-07-06T17:30:06Z</dcterms:created>
  <dcterms:modified xsi:type="dcterms:W3CDTF">2020-04-27T11:15:57Z</dcterms:modified>
</cp:coreProperties>
</file>