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0" r:id="rId9"/>
    <p:sldId id="262" r:id="rId10"/>
    <p:sldId id="263" r:id="rId11"/>
    <p:sldId id="265" r:id="rId12"/>
    <p:sldId id="266" r:id="rId13"/>
    <p:sldId id="272" r:id="rId14"/>
    <p:sldId id="273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28" autoAdjust="0"/>
  </p:normalViewPr>
  <p:slideViewPr>
    <p:cSldViewPr>
      <p:cViewPr varScale="1">
        <p:scale>
          <a:sx n="45" d="100"/>
          <a:sy n="45" d="100"/>
        </p:scale>
        <p:origin x="121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50C06-394A-499C-9310-34B5264F8320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AD8C4-04A0-45C0-9229-D933D9960F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54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AD8C4-04A0-45C0-9229-D933D9960F6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42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AD8C4-04A0-45C0-9229-D933D9960F6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25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AD8C4-04A0-45C0-9229-D933D9960F6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33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Exercise: Read and print the value</a:t>
            </a:r>
            <a:r>
              <a:rPr lang="en-US" baseline="0" dirty="0" smtClean="0">
                <a:solidFill>
                  <a:srgbClr val="FF0000"/>
                </a:solidFill>
              </a:rPr>
              <a:t> of each bit of a variable using &amp; operator</a:t>
            </a:r>
          </a:p>
          <a:p>
            <a:r>
              <a:rPr lang="en-US" baseline="0" dirty="0" smtClean="0">
                <a:solidFill>
                  <a:srgbClr val="FF0000"/>
                </a:solidFill>
              </a:rPr>
              <a:t>- Check whether a number is even or odd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AD8C4-04A0-45C0-9229-D933D9960F6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12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Exercise:</a:t>
            </a:r>
            <a:r>
              <a:rPr lang="en-US" baseline="0" dirty="0" smtClean="0"/>
              <a:t> </a:t>
            </a:r>
            <a:r>
              <a:rPr lang="en-US" dirty="0" smtClean="0"/>
              <a:t>If the 5</a:t>
            </a:r>
            <a:r>
              <a:rPr lang="en-US" baseline="30000" dirty="0" smtClean="0"/>
              <a:t>th</a:t>
            </a:r>
            <a:r>
              <a:rPr lang="en-US" dirty="0" smtClean="0"/>
              <a:t> bit is 1, set the 15</a:t>
            </a:r>
            <a:r>
              <a:rPr lang="en-US" baseline="30000" dirty="0" smtClean="0"/>
              <a:t>th</a:t>
            </a:r>
            <a:r>
              <a:rPr lang="en-US" dirty="0" smtClean="0"/>
              <a:t> bit to 1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AD8C4-04A0-45C0-9229-D933D9960F6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89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Exercise:</a:t>
            </a:r>
            <a:r>
              <a:rPr lang="en-US" baseline="0" dirty="0" smtClean="0"/>
              <a:t> </a:t>
            </a:r>
            <a:r>
              <a:rPr lang="en-US" dirty="0" smtClean="0"/>
              <a:t>If the 5</a:t>
            </a:r>
            <a:r>
              <a:rPr lang="en-US" baseline="30000" dirty="0" smtClean="0"/>
              <a:t>th</a:t>
            </a:r>
            <a:r>
              <a:rPr lang="en-US" dirty="0" smtClean="0"/>
              <a:t> bit is 1, invert the 15</a:t>
            </a:r>
            <a:r>
              <a:rPr lang="en-US" baseline="30000" dirty="0" smtClean="0"/>
              <a:t>th</a:t>
            </a:r>
            <a:r>
              <a:rPr lang="en-US" dirty="0" smtClean="0"/>
              <a:t> bit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AD8C4-04A0-45C0-9229-D933D9960F6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90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AD8C4-04A0-45C0-9229-D933D9960F6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80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AD8C4-04A0-45C0-9229-D933D9960F6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39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AD8C4-04A0-45C0-9229-D933D9960F6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9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AD8C4-04A0-45C0-9229-D933D9960F6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07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AD8C4-04A0-45C0-9229-D933D9960F6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08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AD8C4-04A0-45C0-9229-D933D9960F6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46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Zero is</a:t>
            </a:r>
            <a:r>
              <a:rPr lang="en-US" baseline="0" dirty="0" smtClean="0"/>
              <a:t> inserted in case of unsigned char and </a:t>
            </a:r>
            <a:r>
              <a:rPr lang="en-US" baseline="0" dirty="0" err="1" smtClean="0"/>
              <a:t>int</a:t>
            </a:r>
            <a:endParaRPr lang="en-US" baseline="0" dirty="0" smtClean="0"/>
          </a:p>
          <a:p>
            <a:r>
              <a:rPr lang="en-US" baseline="0" dirty="0" smtClean="0"/>
              <a:t>Zero or one in case of signed, depending on the leftmost bit, i.e. zero in case of positive, one in case of negative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AD8C4-04A0-45C0-9229-D933D9960F6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38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AD8C4-04A0-45C0-9229-D933D9960F6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60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8D14-5A29-457F-8F4C-58B09EE0091F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C3D4-D843-421F-9957-178F54344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8D14-5A29-457F-8F4C-58B09EE0091F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C3D4-D843-421F-9957-178F54344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8D14-5A29-457F-8F4C-58B09EE0091F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C3D4-D843-421F-9957-178F54344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8D14-5A29-457F-8F4C-58B09EE0091F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C3D4-D843-421F-9957-178F54344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8D14-5A29-457F-8F4C-58B09EE0091F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C3D4-D843-421F-9957-178F54344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8D14-5A29-457F-8F4C-58B09EE0091F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C3D4-D843-421F-9957-178F54344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8D14-5A29-457F-8F4C-58B09EE0091F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C3D4-D843-421F-9957-178F54344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8D14-5A29-457F-8F4C-58B09EE0091F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C3D4-D843-421F-9957-178F54344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8D14-5A29-457F-8F4C-58B09EE0091F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C3D4-D843-421F-9957-178F54344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8D14-5A29-457F-8F4C-58B09EE0091F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C3D4-D843-421F-9957-178F54344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48D14-5A29-457F-8F4C-58B09EE0091F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C3D4-D843-421F-9957-178F54344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48D14-5A29-457F-8F4C-58B09EE0091F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1C3D4-D843-421F-9957-178F543443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Bitwise Operators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 to Binary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Shift (&lt;&lt;)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Shifts the bits towards left</a:t>
            </a:r>
          </a:p>
          <a:p>
            <a:r>
              <a:rPr lang="en-US" dirty="0" smtClean="0"/>
              <a:t>Right side is always inserted with 0s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complement (~)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Inverts all the bits in an operand</a:t>
            </a:r>
          </a:p>
          <a:p>
            <a:r>
              <a:rPr lang="en-US" dirty="0" smtClean="0"/>
              <a:t>Complementing the number twice also yields the same result.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050" name="Picture 2" descr="http://ecomputernotes.com/images/Effect-of-bitwise-not-left-shift-and-right-shift-operators-on-4-bit-i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36" y="1828800"/>
            <a:ext cx="7536264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90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7562"/>
          </a:xfrm>
        </p:spPr>
        <p:txBody>
          <a:bodyPr>
            <a:normAutofit/>
          </a:bodyPr>
          <a:lstStyle/>
          <a:p>
            <a:r>
              <a:rPr lang="en-US" dirty="0" smtClean="0"/>
              <a:t>Show the effects of bitwise operators using memory map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packing multiple </a:t>
            </a:r>
            <a:r>
              <a:rPr lang="en-US" dirty="0" err="1" smtClean="0"/>
              <a:t>infos</a:t>
            </a:r>
            <a:r>
              <a:rPr lang="en-US" dirty="0" smtClean="0"/>
              <a:t> in one integer using shift operator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79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usage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a specific bit of a variable using AND operator, e.g.,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048000"/>
            <a:ext cx="20669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400" y="2909888"/>
            <a:ext cx="216217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295400" y="50292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Checking 3</a:t>
            </a:r>
            <a:r>
              <a:rPr lang="en-US" baseline="30000" dirty="0" smtClean="0"/>
              <a:t>rd</a:t>
            </a:r>
            <a:r>
              <a:rPr lang="en-US" dirty="0" smtClean="0"/>
              <a:t> bit from right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4981576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Checking 2</a:t>
            </a:r>
            <a:r>
              <a:rPr lang="en-US" baseline="30000" dirty="0" smtClean="0"/>
              <a:t>nd</a:t>
            </a:r>
            <a:r>
              <a:rPr lang="en-US" dirty="0" smtClean="0"/>
              <a:t>  bit from right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29400" y="3010525"/>
            <a:ext cx="2057400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 smtClean="0"/>
              <a:t> Variable binary</a:t>
            </a:r>
          </a:p>
          <a:p>
            <a:pPr>
              <a:spcAft>
                <a:spcPts val="800"/>
              </a:spcAft>
            </a:pPr>
            <a:r>
              <a:rPr lang="en-US" dirty="0" smtClean="0"/>
              <a:t> Mask binary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usage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a specific bit of a variable to 1 using OR operator, e.g.,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50292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Setting 3</a:t>
            </a:r>
            <a:r>
              <a:rPr lang="en-US" baseline="30000" dirty="0" smtClean="0"/>
              <a:t>rd</a:t>
            </a:r>
            <a:r>
              <a:rPr lang="en-US" dirty="0" smtClean="0"/>
              <a:t> bit to 1 from right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4981576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Setting 2</a:t>
            </a:r>
            <a:r>
              <a:rPr lang="en-US" baseline="30000" dirty="0" smtClean="0"/>
              <a:t>nd</a:t>
            </a:r>
            <a:r>
              <a:rPr lang="en-US" dirty="0" smtClean="0"/>
              <a:t>  bit to 1 from right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933700"/>
            <a:ext cx="19431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50" y="2828925"/>
            <a:ext cx="20383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133600" y="60198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targeted bit will be set to 1, irrespective if its value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29400" y="2895600"/>
            <a:ext cx="2057400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 smtClean="0"/>
              <a:t> Variable binary</a:t>
            </a:r>
          </a:p>
          <a:p>
            <a:pPr>
              <a:spcAft>
                <a:spcPts val="800"/>
              </a:spcAft>
            </a:pPr>
            <a:r>
              <a:rPr lang="en-US" dirty="0" smtClean="0"/>
              <a:t> Mask binary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XOR usage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Inverting a specific bit of a variable using XOR operator, e.g.,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50292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Inverting 3</a:t>
            </a:r>
            <a:r>
              <a:rPr lang="en-US" baseline="30000" dirty="0" smtClean="0"/>
              <a:t>rd</a:t>
            </a:r>
            <a:r>
              <a:rPr lang="en-US" dirty="0" smtClean="0"/>
              <a:t> bit from right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4981576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Inverting 2</a:t>
            </a:r>
            <a:r>
              <a:rPr lang="en-US" baseline="30000" dirty="0" smtClean="0"/>
              <a:t>nd</a:t>
            </a:r>
            <a:r>
              <a:rPr lang="en-US" dirty="0" smtClean="0"/>
              <a:t>  bit from right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981325"/>
            <a:ext cx="201930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76725" y="2905125"/>
            <a:ext cx="21240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629400" y="2927725"/>
            <a:ext cx="2057400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 smtClean="0"/>
              <a:t> Variable binary</a:t>
            </a:r>
          </a:p>
          <a:p>
            <a:pPr>
              <a:spcAft>
                <a:spcPts val="800"/>
              </a:spcAft>
            </a:pPr>
            <a:r>
              <a:rPr lang="en-US" dirty="0" smtClean="0"/>
              <a:t> Mask binary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 we have studied byte-oriented data types, such as integers and characters</a:t>
            </a:r>
          </a:p>
          <a:p>
            <a:r>
              <a:rPr lang="en-US" dirty="0" smtClean="0"/>
              <a:t>But hardware devices often requires input and output in the form of bits</a:t>
            </a:r>
          </a:p>
          <a:p>
            <a:r>
              <a:rPr lang="en-US" dirty="0" smtClean="0"/>
              <a:t>As we say that C is an ideal choice for programming hardware devices, that is in part due to its Bitwise operators.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Right shift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Left shift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&lt;&lt;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56388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Remember logical AND (&amp;&amp;)and logical OR (||) are different from these operators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operators are only applicable on</a:t>
            </a:r>
          </a:p>
          <a:p>
            <a:pPr lvl="1"/>
            <a:r>
              <a:rPr lang="en-US" dirty="0" smtClean="0"/>
              <a:t>Integers (signed and unsigned)</a:t>
            </a:r>
          </a:p>
          <a:p>
            <a:pPr lvl="1"/>
            <a:r>
              <a:rPr lang="en-US" dirty="0" smtClean="0"/>
              <a:t>Character  (signed and unsigned)</a:t>
            </a:r>
          </a:p>
          <a:p>
            <a:r>
              <a:rPr lang="en-US" dirty="0" smtClean="0"/>
              <a:t>The two operands must be of same type</a:t>
            </a:r>
          </a:p>
          <a:p>
            <a:r>
              <a:rPr lang="en-US" dirty="0" smtClean="0"/>
              <a:t>Remember how to number the bits in a </a:t>
            </a:r>
            <a:r>
              <a:rPr lang="en-US" dirty="0" err="1" smtClean="0"/>
              <a:t>datatype</a:t>
            </a:r>
            <a:endParaRPr lang="en-US" dirty="0" smtClean="0"/>
          </a:p>
          <a:p>
            <a:pPr lvl="1"/>
            <a:r>
              <a:rPr lang="en-US" dirty="0" smtClean="0"/>
              <a:t>Right to left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200" y="556260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550"/>
                <a:gridCol w="590550"/>
                <a:gridCol w="590550"/>
                <a:gridCol w="590550"/>
                <a:gridCol w="590550"/>
                <a:gridCol w="590550"/>
                <a:gridCol w="590550"/>
                <a:gridCol w="5905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operator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</p:nvPr>
        </p:nvGraphicFramePr>
        <p:xfrm>
          <a:off x="1981200" y="3733800"/>
          <a:ext cx="4038600" cy="250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66090">
                <a:tc>
                  <a:txBody>
                    <a:bodyPr/>
                    <a:lstStyle/>
                    <a:p>
                      <a:r>
                        <a:rPr lang="en-US" dirty="0" smtClean="0"/>
                        <a:t>Operand</a:t>
                      </a:r>
                      <a:endParaRPr lang="en-US" dirty="0"/>
                    </a:p>
                  </a:txBody>
                  <a:tcPr marL="130982" marR="13098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Operand</a:t>
                      </a:r>
                      <a:endParaRPr lang="en-US" dirty="0"/>
                    </a:p>
                  </a:txBody>
                  <a:tcPr marL="130982" marR="13098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 </a:t>
                      </a:r>
                      <a:endParaRPr lang="en-US" dirty="0"/>
                    </a:p>
                  </a:txBody>
                  <a:tcPr marL="130982" marR="130982"/>
                </a:tc>
              </a:tr>
              <a:tr h="4660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</a:p>
                    <a:p>
                      <a:endParaRPr lang="en-US" dirty="0"/>
                    </a:p>
                  </a:txBody>
                  <a:tcPr marL="130982" marR="13098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</a:p>
                    <a:p>
                      <a:endParaRPr lang="en-US" dirty="0"/>
                    </a:p>
                  </a:txBody>
                  <a:tcPr marL="130982" marR="13098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</a:p>
                    <a:p>
                      <a:endParaRPr lang="en-US" dirty="0"/>
                    </a:p>
                  </a:txBody>
                  <a:tcPr marL="130982" marR="130982"/>
                </a:tc>
              </a:tr>
              <a:tr h="46609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0982" marR="13098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0982" marR="13098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0982" marR="130982"/>
                </a:tc>
              </a:tr>
              <a:tr h="46609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0982" marR="13098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0982" marR="13098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0982" marR="130982"/>
                </a:tc>
              </a:tr>
              <a:tr h="46609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0982" marR="13098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0982" marR="13098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0982" marR="130982"/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" y="1600201"/>
            <a:ext cx="8077200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The AND operation is described below:</a:t>
            </a:r>
          </a:p>
          <a:p>
            <a:r>
              <a:rPr lang="en-US" dirty="0" smtClean="0"/>
              <a:t>The rule is applied to all bits independent of each other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operator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below: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981200" y="3733800"/>
          <a:ext cx="4038600" cy="250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66090">
                <a:tc>
                  <a:txBody>
                    <a:bodyPr/>
                    <a:lstStyle/>
                    <a:p>
                      <a:r>
                        <a:rPr lang="en-US" dirty="0" smtClean="0"/>
                        <a:t>Operand</a:t>
                      </a:r>
                      <a:endParaRPr lang="en-US" dirty="0"/>
                    </a:p>
                  </a:txBody>
                  <a:tcPr marL="130982" marR="13098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Operand</a:t>
                      </a:r>
                      <a:endParaRPr lang="en-US" dirty="0"/>
                    </a:p>
                  </a:txBody>
                  <a:tcPr marL="130982" marR="13098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 </a:t>
                      </a:r>
                      <a:endParaRPr lang="en-US" dirty="0"/>
                    </a:p>
                  </a:txBody>
                  <a:tcPr marL="130982" marR="130982"/>
                </a:tc>
              </a:tr>
              <a:tr h="4660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</a:p>
                    <a:p>
                      <a:endParaRPr lang="en-US" dirty="0"/>
                    </a:p>
                  </a:txBody>
                  <a:tcPr marL="130982" marR="13098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</a:p>
                    <a:p>
                      <a:endParaRPr lang="en-US" dirty="0"/>
                    </a:p>
                  </a:txBody>
                  <a:tcPr marL="130982" marR="13098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</a:p>
                    <a:p>
                      <a:endParaRPr lang="en-US" dirty="0"/>
                    </a:p>
                  </a:txBody>
                  <a:tcPr marL="130982" marR="130982"/>
                </a:tc>
              </a:tr>
              <a:tr h="46609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0982" marR="13098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0982" marR="13098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0982" marR="130982"/>
                </a:tc>
              </a:tr>
              <a:tr h="46609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0982" marR="13098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0982" marR="13098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0982" marR="130982"/>
                </a:tc>
              </a:tr>
              <a:tr h="46609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0982" marR="13098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0982" marR="13098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0982" marR="130982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XOR (^)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Returns 1, if only one of the operand is 1</a:t>
            </a:r>
          </a:p>
          <a:p>
            <a:r>
              <a:rPr lang="en-US" dirty="0" smtClean="0"/>
              <a:t>Useful for toggling a bit</a:t>
            </a:r>
          </a:p>
          <a:p>
            <a:pPr lvl="1"/>
            <a:r>
              <a:rPr lang="en-US" dirty="0" smtClean="0"/>
              <a:t>An XOR operation applied twice to particular bits in an operand yields the original operand.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981200" y="3733800"/>
          <a:ext cx="4038600" cy="250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466090">
                <a:tc>
                  <a:txBody>
                    <a:bodyPr/>
                    <a:lstStyle/>
                    <a:p>
                      <a:r>
                        <a:rPr lang="en-US" dirty="0" smtClean="0"/>
                        <a:t>Operand</a:t>
                      </a:r>
                      <a:endParaRPr lang="en-US" dirty="0"/>
                    </a:p>
                  </a:txBody>
                  <a:tcPr marL="130982" marR="13098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Operand</a:t>
                      </a:r>
                      <a:endParaRPr lang="en-US" dirty="0"/>
                    </a:p>
                  </a:txBody>
                  <a:tcPr marL="130982" marR="13098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 </a:t>
                      </a:r>
                      <a:endParaRPr lang="en-US" dirty="0"/>
                    </a:p>
                  </a:txBody>
                  <a:tcPr marL="130982" marR="130982"/>
                </a:tc>
              </a:tr>
              <a:tr h="4660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</a:p>
                    <a:p>
                      <a:endParaRPr lang="en-US" dirty="0"/>
                    </a:p>
                  </a:txBody>
                  <a:tcPr marL="130982" marR="13098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</a:p>
                    <a:p>
                      <a:endParaRPr lang="en-US" dirty="0"/>
                    </a:p>
                  </a:txBody>
                  <a:tcPr marL="130982" marR="13098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</a:p>
                    <a:p>
                      <a:endParaRPr lang="en-US" dirty="0"/>
                    </a:p>
                  </a:txBody>
                  <a:tcPr marL="130982" marR="130982"/>
                </a:tc>
              </a:tr>
              <a:tr h="46609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0982" marR="13098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0982" marR="13098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0982" marR="130982"/>
                </a:tc>
              </a:tr>
              <a:tr h="46609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0982" marR="13098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0982" marR="13098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0982" marR="130982"/>
                </a:tc>
              </a:tr>
              <a:tr h="46609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0982" marR="13098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30982" marR="13098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30982" marR="13098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81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 descr="Fig. Effect of bitwise and, or and xor operators on 4-bit unsigned int numbers a=11 and b=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556611"/>
            <a:ext cx="7391401" cy="499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18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Shift (&gt;&gt;)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224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Shift all the bits in the operand towards right</a:t>
            </a:r>
          </a:p>
          <a:p>
            <a:r>
              <a:rPr lang="en-US" dirty="0" smtClean="0"/>
              <a:t>Number of shift can be specified as</a:t>
            </a:r>
          </a:p>
          <a:p>
            <a:pPr lvl="1"/>
            <a:r>
              <a:rPr lang="en-US" dirty="0" smtClean="0"/>
              <a:t>Ch &gt;&gt; 3</a:t>
            </a:r>
          </a:p>
          <a:p>
            <a:pPr lvl="2"/>
            <a:r>
              <a:rPr lang="en-US" dirty="0" smtClean="0"/>
              <a:t>Bits in </a:t>
            </a:r>
            <a:r>
              <a:rPr lang="en-US" dirty="0" err="1" smtClean="0"/>
              <a:t>ch</a:t>
            </a:r>
            <a:r>
              <a:rPr lang="en-US" dirty="0" smtClean="0"/>
              <a:t> are shifted three places </a:t>
            </a:r>
          </a:p>
          <a:p>
            <a:r>
              <a:rPr lang="en-US" dirty="0" smtClean="0"/>
              <a:t>What is inserted on left side?</a:t>
            </a:r>
          </a:p>
          <a:p>
            <a:pPr lvl="1"/>
            <a:r>
              <a:rPr lang="en-US" dirty="0"/>
              <a:t>Zero is inserted in case of unsigned char and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/>
              <a:t>Zero or one in case of signed, depending on the leftmost bit, i.e. zero in case of positive, one in case of negative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586</Words>
  <Application>Microsoft Office PowerPoint</Application>
  <PresentationFormat>On-screen Show (4:3)</PresentationFormat>
  <Paragraphs>147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Bitwise Operators</vt:lpstr>
      <vt:lpstr>Bitwise operators</vt:lpstr>
      <vt:lpstr>Bitwise operators</vt:lpstr>
      <vt:lpstr>Bitwise operators</vt:lpstr>
      <vt:lpstr>AND operator</vt:lpstr>
      <vt:lpstr>OR operator</vt:lpstr>
      <vt:lpstr>XOR (^) operator</vt:lpstr>
      <vt:lpstr>Example</vt:lpstr>
      <vt:lpstr>Right Shift (&gt;&gt;) operator</vt:lpstr>
      <vt:lpstr>Hexadecimal to Binary conversion</vt:lpstr>
      <vt:lpstr>Left Shift (&lt;&lt;) operator</vt:lpstr>
      <vt:lpstr>Bitwise complement (~) operator</vt:lpstr>
      <vt:lpstr>Example</vt:lpstr>
      <vt:lpstr>Show the effects of bitwise operators using memory map  packing multiple infos in one integer using shift operator </vt:lpstr>
      <vt:lpstr>AND usage example</vt:lpstr>
      <vt:lpstr>OR usage example</vt:lpstr>
      <vt:lpstr>XOR usage example</vt:lpstr>
    </vt:vector>
  </TitlesOfParts>
  <Company>FAST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Bitwise Operators</dc:title>
  <dc:creator>Admin</dc:creator>
  <cp:lastModifiedBy>shahid qureshi</cp:lastModifiedBy>
  <cp:revision>36</cp:revision>
  <dcterms:created xsi:type="dcterms:W3CDTF">2011-10-28T05:51:20Z</dcterms:created>
  <dcterms:modified xsi:type="dcterms:W3CDTF">2019-02-03T16:34:43Z</dcterms:modified>
</cp:coreProperties>
</file>