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1" r:id="rId4"/>
    <p:sldId id="259" r:id="rId5"/>
    <p:sldId id="260" r:id="rId6"/>
    <p:sldId id="262" r:id="rId7"/>
    <p:sldId id="292" r:id="rId8"/>
    <p:sldId id="258" r:id="rId9"/>
    <p:sldId id="303" r:id="rId10"/>
    <p:sldId id="304" r:id="rId11"/>
    <p:sldId id="295" r:id="rId12"/>
    <p:sldId id="266" r:id="rId13"/>
    <p:sldId id="296" r:id="rId14"/>
    <p:sldId id="263" r:id="rId15"/>
    <p:sldId id="287" r:id="rId16"/>
    <p:sldId id="289" r:id="rId17"/>
    <p:sldId id="264" r:id="rId18"/>
    <p:sldId id="297" r:id="rId19"/>
    <p:sldId id="298" r:id="rId20"/>
    <p:sldId id="265" r:id="rId21"/>
    <p:sldId id="299" r:id="rId22"/>
    <p:sldId id="273" r:id="rId23"/>
    <p:sldId id="274" r:id="rId24"/>
    <p:sldId id="275" r:id="rId25"/>
    <p:sldId id="276" r:id="rId26"/>
    <p:sldId id="277" r:id="rId27"/>
    <p:sldId id="293" r:id="rId28"/>
    <p:sldId id="278" r:id="rId29"/>
    <p:sldId id="279" r:id="rId30"/>
    <p:sldId id="280" r:id="rId31"/>
    <p:sldId id="281" r:id="rId32"/>
    <p:sldId id="300" r:id="rId33"/>
    <p:sldId id="302" r:id="rId34"/>
    <p:sldId id="301" r:id="rId35"/>
    <p:sldId id="283" r:id="rId36"/>
    <p:sldId id="28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57685-B1A2-46B5-ACF2-434C8790AA00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55C54-DC78-45E8-B1CA-0D3080C5F8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7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C783C5-B9A9-46E9-A455-8CBF156B41F7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2F11E-BF82-4131-8A3C-89F0CE06ADF6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C08F2-5A78-4490-ACAB-47A448B5EC4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43276-029F-42FD-B0D8-49A97B9B781D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F3F77-60EB-4234-A794-CB1942862B0F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8F36F-771F-4B8F-964A-37290503069A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2231C-814F-499C-A389-D24AC4D17EF3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9F4B42-7597-4BBE-8078-66142EE9DEB7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C8514-C2D6-4E9E-B78E-4DA3FA63740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69201F-10E7-4B8F-9644-1E7C25B1D921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3F3F77-60EB-4234-A794-CB1942862B0F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65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C8514-C2D6-4E9E-B78E-4DA3FA63740B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C8514-C2D6-4E9E-B78E-4DA3FA63740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C8514-C2D6-4E9E-B78E-4DA3FA63740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84C8514-C2D6-4E9E-B78E-4DA3FA63740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C55C54-DC78-45E8-B1CA-0D3080C5F82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1FE11822-A3DE-4D65-A62F-4F7EE332349A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6FBB7-2E4A-4F61-9B2E-DCCCE1BB1D0E}" type="datetimeFigureOut">
              <a:rPr lang="en-US" smtClean="0"/>
              <a:pPr/>
              <a:t>9/12/2018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3BDD5-20C8-4CE5-9C78-05E78612C7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752600"/>
            <a:ext cx="4572000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</a:t>
            </a:r>
            <a:r>
              <a:rPr lang="en-US" dirty="0" err="1"/>
              <a:t>str</a:t>
            </a:r>
            <a:r>
              <a:rPr lang="en-US" dirty="0"/>
              <a:t>[30]="Programming Fundamentals";</a:t>
            </a:r>
          </a:p>
          <a:p>
            <a:r>
              <a:rPr lang="en-US" dirty="0"/>
              <a:t>    </a:t>
            </a:r>
            <a:r>
              <a:rPr lang="en-US" dirty="0" smtClean="0"/>
              <a:t>char </a:t>
            </a:r>
            <a:r>
              <a:rPr lang="en-US" dirty="0"/>
              <a:t>*</a:t>
            </a:r>
            <a:r>
              <a:rPr lang="en-US" dirty="0" smtClean="0"/>
              <a:t>p=</a:t>
            </a:r>
            <a:r>
              <a:rPr lang="en-US" dirty="0" err="1" smtClean="0"/>
              <a:t>str</a:t>
            </a:r>
            <a:r>
              <a:rPr lang="en-US" dirty="0"/>
              <a:t>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=0;i&lt;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);</a:t>
            </a:r>
            <a:r>
              <a:rPr lang="en-US" dirty="0" err="1" smtClean="0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 smtClean="0"/>
              <a:t>&lt;&lt;*</a:t>
            </a:r>
            <a:r>
              <a:rPr lang="en-US" dirty="0"/>
              <a:t>p;</a:t>
            </a:r>
          </a:p>
          <a:p>
            <a:r>
              <a:rPr lang="en-US" dirty="0"/>
              <a:t>            p++;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Answer: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Programming Fundamentals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2832080"/>
            <a:ext cx="457200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 </a:t>
            </a:r>
            <a:r>
              <a:rPr lang="en-US" dirty="0" err="1"/>
              <a:t>str</a:t>
            </a:r>
            <a:r>
              <a:rPr lang="en-US" dirty="0"/>
              <a:t>[30]="Programming Fundamentals";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*p=(</a:t>
            </a:r>
            <a:r>
              <a:rPr lang="en-US" dirty="0" err="1"/>
              <a:t>int</a:t>
            </a:r>
            <a:r>
              <a:rPr lang="en-US" dirty="0"/>
              <a:t>*)</a:t>
            </a:r>
            <a:r>
              <a:rPr lang="en-US" dirty="0" err="1"/>
              <a:t>str</a:t>
            </a:r>
            <a:r>
              <a:rPr lang="en-US" dirty="0"/>
              <a:t>;</a:t>
            </a:r>
          </a:p>
          <a:p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=0;i&lt;6;i++)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&lt;&lt;(char)*p;</a:t>
            </a:r>
          </a:p>
          <a:p>
            <a:r>
              <a:rPr lang="en-US" dirty="0"/>
              <a:t>            p++;</a:t>
            </a:r>
          </a:p>
          <a:p>
            <a:r>
              <a:rPr lang="en-US" dirty="0"/>
              <a:t>        }</a:t>
            </a:r>
          </a:p>
          <a:p>
            <a:endParaRPr lang="en-US" dirty="0"/>
          </a:p>
          <a:p>
            <a:r>
              <a:rPr lang="en-US" dirty="0"/>
              <a:t>    return 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Answer: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PriFat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35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Pointer are extensively used in C++. Main areas, where pointers are used are</a:t>
            </a:r>
          </a:p>
          <a:p>
            <a:pPr lvl="1"/>
            <a:r>
              <a:rPr lang="en-US" dirty="0" smtClean="0"/>
              <a:t>Pointer to Arrays</a:t>
            </a:r>
          </a:p>
          <a:p>
            <a:pPr lvl="1"/>
            <a:r>
              <a:rPr lang="en-US" dirty="0" smtClean="0"/>
              <a:t>Pointers as Function Argument and as Return value</a:t>
            </a:r>
          </a:p>
          <a:p>
            <a:pPr lvl="1"/>
            <a:r>
              <a:rPr lang="en-US" dirty="0" smtClean="0"/>
              <a:t>Dynamic Memory Allocation</a:t>
            </a:r>
          </a:p>
          <a:p>
            <a:pPr lvl="1"/>
            <a:r>
              <a:rPr lang="en-US" dirty="0" smtClean="0"/>
              <a:t>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91440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Pointer and Arrays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1371600"/>
            <a:ext cx="5334000" cy="4754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int a[2]={44,55};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int *ptr = &amp;a;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//print the array elements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spcBef>
                <a:spcPts val="0"/>
              </a:spcBef>
              <a:buNone/>
            </a:pPr>
            <a:r>
              <a:rPr lang="pt-BR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cout&lt;&lt; a[0]&lt;&lt;“\n”&lt;&lt; a[1];</a:t>
            </a:r>
          </a:p>
          <a:p>
            <a:pPr>
              <a:spcBef>
                <a:spcPts val="0"/>
              </a:spcBef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   cout&lt;&lt; *ptr &lt;&lt; “\n” &lt;&lt; *(ptr+1);</a:t>
            </a:r>
          </a:p>
          <a:p>
            <a:pPr>
              <a:spcBef>
                <a:spcPts val="0"/>
              </a:spcBef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cout&lt;&lt; ptr[0] &lt;&lt; “\n” &lt;&lt; ptr[1];</a:t>
            </a:r>
          </a:p>
          <a:p>
            <a:pPr>
              <a:spcBef>
                <a:spcPts val="0"/>
              </a:spcBef>
              <a:buNone/>
            </a:pPr>
            <a:endParaRPr lang="pt-BR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	cout&lt;&lt; *a &lt;&lt; “\n” &lt;&lt; *(a+1);</a:t>
            </a:r>
          </a:p>
          <a:p>
            <a:pPr>
              <a:spcBef>
                <a:spcPts val="0"/>
              </a:spcBef>
              <a:buNone/>
            </a:pPr>
            <a:endParaRPr lang="pt-BR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76200" y="1905000"/>
            <a:ext cx="3581400" cy="4221163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Arrays are also a kind of pointer.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Pointer can be used to access array </a:t>
            </a:r>
            <a:r>
              <a:rPr lang="en-US" sz="2400" dirty="0" err="1" smtClean="0"/>
              <a:t>elemnts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And pointers can be used with array notation.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Array name can be used with pointer notation,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1981200"/>
            <a:ext cx="73152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[]={40,50,60,70,80};</a:t>
            </a:r>
          </a:p>
          <a:p>
            <a:pPr>
              <a:spcBef>
                <a:spcPts val="0"/>
              </a:spcBef>
              <a:buNone/>
            </a:pP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*ptr = &amp;a</a:t>
            </a: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pt-BR" sz="2200" b="1" dirty="0" smtClean="0">
                <a:latin typeface="Courier New" pitchFamily="49" charset="0"/>
                <a:cs typeface="Courier New" pitchFamily="49" charset="0"/>
              </a:rPr>
              <a:t>for(int i=0;i&lt;5;i++)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*( </a:t>
            </a:r>
            <a:r>
              <a:rPr lang="en-US" sz="2200" b="1" dirty="0" err="1" smtClean="0"/>
              <a:t>ptr</a:t>
            </a:r>
            <a:r>
              <a:rPr lang="en-US" sz="2200" b="1" dirty="0" smtClean="0"/>
              <a:t> +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) &lt;&lt; “\t”;</a:t>
            </a:r>
          </a:p>
          <a:p>
            <a:pPr>
              <a:spcBef>
                <a:spcPts val="0"/>
              </a:spcBef>
              <a:buNone/>
            </a:pPr>
            <a:endParaRPr lang="en-US" sz="2200" b="1" dirty="0"/>
          </a:p>
          <a:p>
            <a:pPr>
              <a:spcBef>
                <a:spcPts val="0"/>
              </a:spcBef>
              <a:buNone/>
            </a:pPr>
            <a:r>
              <a:rPr lang="en-US" sz="2200" b="1" dirty="0" smtClean="0"/>
              <a:t>//Output:  40	50	60	70	80	</a:t>
            </a:r>
          </a:p>
          <a:p>
            <a:pPr>
              <a:spcBef>
                <a:spcPts val="0"/>
              </a:spcBef>
              <a:buNone/>
            </a:pPr>
            <a:endParaRPr lang="pt-BR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pt-BR" sz="2200" b="1">
                <a:latin typeface="Courier New" pitchFamily="49" charset="0"/>
                <a:cs typeface="Courier New" pitchFamily="49" charset="0"/>
              </a:rPr>
              <a:t>for(int </a:t>
            </a:r>
            <a:r>
              <a:rPr lang="pt-BR" sz="2200" b="1" smtClean="0">
                <a:latin typeface="Courier New" pitchFamily="49" charset="0"/>
                <a:cs typeface="Courier New" pitchFamily="49" charset="0"/>
              </a:rPr>
              <a:t>i=0;i&lt;5;i</a:t>
            </a:r>
            <a:r>
              <a:rPr lang="pt-BR" sz="2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spcBef>
                <a:spcPts val="0"/>
              </a:spcBef>
              <a:buNone/>
            </a:pPr>
            <a:r>
              <a:rPr lang="en-US" sz="2200" b="1" dirty="0"/>
              <a:t>	</a:t>
            </a:r>
            <a:r>
              <a:rPr lang="en-US" sz="2200" b="1" dirty="0" err="1" smtClean="0"/>
              <a:t>cout</a:t>
            </a:r>
            <a:r>
              <a:rPr lang="en-US" sz="2200" b="1" dirty="0" smtClean="0"/>
              <a:t> &lt;&lt; *</a:t>
            </a:r>
            <a:r>
              <a:rPr lang="en-US" sz="2200" b="1" dirty="0" err="1" smtClean="0"/>
              <a:t>ptr</a:t>
            </a:r>
            <a:r>
              <a:rPr lang="en-US" sz="2200" b="1" dirty="0" smtClean="0"/>
              <a:t> +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&lt;&lt; “\</a:t>
            </a:r>
            <a:r>
              <a:rPr lang="en-US" sz="2200" b="1" dirty="0"/>
              <a:t>t</a:t>
            </a:r>
            <a:r>
              <a:rPr lang="en-US" sz="2200" b="1" dirty="0" smtClean="0"/>
              <a:t>”;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//</a:t>
            </a:r>
            <a:r>
              <a:rPr lang="en-US" sz="2200" b="1" dirty="0"/>
              <a:t>Output:  40	</a:t>
            </a:r>
            <a:r>
              <a:rPr lang="en-US" sz="2200" b="1" dirty="0" smtClean="0"/>
              <a:t>41</a:t>
            </a:r>
            <a:r>
              <a:rPr lang="en-US" sz="2200" b="1" dirty="0"/>
              <a:t>	4</a:t>
            </a:r>
            <a:r>
              <a:rPr lang="en-US" sz="2200" b="1" dirty="0" smtClean="0"/>
              <a:t>2</a:t>
            </a:r>
            <a:r>
              <a:rPr lang="en-US" sz="2200" b="1" dirty="0"/>
              <a:t>	4</a:t>
            </a:r>
            <a:r>
              <a:rPr lang="en-US" sz="2200" b="1" dirty="0" smtClean="0"/>
              <a:t>3</a:t>
            </a:r>
            <a:r>
              <a:rPr lang="en-US" sz="2200" b="1" dirty="0"/>
              <a:t>	4</a:t>
            </a:r>
            <a:r>
              <a:rPr lang="en-US" sz="2200" b="1" dirty="0" smtClean="0"/>
              <a:t>4</a:t>
            </a:r>
            <a:r>
              <a:rPr lang="en-US" sz="2200" b="1" dirty="0"/>
              <a:t>	</a:t>
            </a:r>
          </a:p>
          <a:p>
            <a:pPr>
              <a:spcBef>
                <a:spcPts val="0"/>
              </a:spcBef>
              <a:buNone/>
            </a:pPr>
            <a:endParaRPr lang="en-US" sz="2200" b="1" dirty="0"/>
          </a:p>
          <a:p>
            <a:pPr>
              <a:spcBef>
                <a:spcPts val="0"/>
              </a:spcBef>
              <a:buNone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6459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we pass arguments with function call, e.g.,</a:t>
            </a:r>
          </a:p>
          <a:p>
            <a:pPr lvl="1"/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Then there are two ways to do so</a:t>
            </a:r>
          </a:p>
          <a:p>
            <a:pPr lvl="1"/>
            <a:r>
              <a:rPr lang="en-US" dirty="0" smtClean="0"/>
              <a:t>Pass by value</a:t>
            </a:r>
          </a:p>
          <a:p>
            <a:pPr lvl="1"/>
            <a:r>
              <a:rPr lang="en-US" dirty="0" smtClean="0"/>
              <a:t>Pass </a:t>
            </a:r>
            <a:r>
              <a:rPr lang="en-US" smtClean="0"/>
              <a:t>by reference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smtClean="0"/>
              <a:t>Pass by Value     -   Pass by Reference     -    Pass by Pointer</a:t>
            </a:r>
            <a:endParaRPr lang="en-US" sz="2400" dirty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11-</a:t>
            </a:r>
            <a:fld id="{462E54F3-BD9A-43B3-BA96-0B46C6E724F6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352800" y="2028825"/>
            <a:ext cx="2381250" cy="3140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&amp;n)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f(x);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381000" y="2000250"/>
            <a:ext cx="2628900" cy="3140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n++;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f(x);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76950" y="2011680"/>
            <a:ext cx="2381250" cy="314007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void f(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2;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(&amp;x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x;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 2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4102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 3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248400" y="54864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Output: 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696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/>
      <p:bldP spid="41989" grpId="0" animBg="1"/>
      <p:bldP spid="6" grpId="0" animBg="1"/>
      <p:bldP spid="2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" y="0"/>
            <a:ext cx="9144001" cy="6858000"/>
            <a:chOff x="-1" y="0"/>
            <a:chExt cx="9144001" cy="68580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569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5562600"/>
              <a:ext cx="9144001" cy="1295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3276600" y="1828800"/>
            <a:ext cx="5867400" cy="495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 </a:t>
            </a:r>
            <a:r>
              <a:rPr lang="en-US" dirty="0" err="1" smtClean="0"/>
              <a:t>vs</a:t>
            </a:r>
            <a:r>
              <a:rPr lang="en-US" dirty="0" smtClean="0"/>
              <a:t> Pass by pointer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a=2, b=4;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&lt;&lt;a&lt;&lt;“ “&lt;&lt;b;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c=10;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d=12;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*);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a=2, b=4;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a,&amp;b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&lt;&lt;a&lt;&lt;“ “&lt;&lt;b;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*c,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*d)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*c=10;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*d=12;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as return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Pointer can be used as a return type as well.</a:t>
            </a:r>
          </a:p>
          <a:p>
            <a:r>
              <a:rPr lang="en-US" dirty="0" smtClean="0"/>
              <a:t>For Example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myFunction</a:t>
            </a:r>
            <a:r>
              <a:rPr lang="en-US" dirty="0" smtClean="0"/>
              <a:t>(); </a:t>
            </a:r>
          </a:p>
          <a:p>
            <a:r>
              <a:rPr lang="en-US" dirty="0" smtClean="0"/>
              <a:t>Caution:</a:t>
            </a:r>
          </a:p>
          <a:p>
            <a:pPr lvl="1"/>
            <a:r>
              <a:rPr lang="en-US" dirty="0" smtClean="0"/>
              <a:t>Never return the address of local variable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1371600"/>
            <a:ext cx="586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* </a:t>
            </a:r>
            <a:r>
              <a:rPr lang="en-US" sz="2400" dirty="0" err="1" smtClean="0"/>
              <a:t>myFunction</a:t>
            </a:r>
            <a:r>
              <a:rPr lang="en-US" sz="2400" dirty="0" smtClean="0"/>
              <a:t>(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b = 10;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retrun</a:t>
            </a:r>
            <a:r>
              <a:rPr lang="en-US" sz="2400" dirty="0" smtClean="0"/>
              <a:t> &amp;b; </a:t>
            </a:r>
          </a:p>
          <a:p>
            <a:r>
              <a:rPr lang="en-US" sz="2400" dirty="0" smtClean="0"/>
              <a:t>} </a:t>
            </a:r>
            <a:r>
              <a:rPr lang="en-US" sz="2000" dirty="0" smtClean="0">
                <a:solidFill>
                  <a:srgbClr val="0070C0"/>
                </a:solidFill>
              </a:rPr>
              <a:t>// scope of b ends here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main( 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int</a:t>
            </a:r>
            <a:r>
              <a:rPr lang="en-US" sz="2400" dirty="0" smtClean="0"/>
              <a:t> *x;</a:t>
            </a:r>
          </a:p>
          <a:p>
            <a:r>
              <a:rPr lang="en-US" sz="2400" dirty="0" smtClean="0"/>
              <a:t>   x = </a:t>
            </a:r>
            <a:r>
              <a:rPr lang="en-US" sz="2400" dirty="0" err="1" smtClean="0"/>
              <a:t>myFunction</a:t>
            </a:r>
            <a:r>
              <a:rPr lang="en-US" sz="2400" dirty="0" smtClean="0"/>
              <a:t>( );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000" dirty="0" smtClean="0">
                <a:solidFill>
                  <a:srgbClr val="0070C0"/>
                </a:solidFill>
              </a:rPr>
              <a:t>// x pointing to location not now part of the program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234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77AC9B-2A74-4B7E-BB75-A934E5994D1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Pointer Variable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7010400" cy="46783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Memory address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Every variable in a program is stored in the RAM(memory) at some location specified by the memory address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Which can be checked by &amp;</a:t>
            </a:r>
            <a:r>
              <a:rPr lang="en-US" sz="2400" dirty="0" err="1" smtClean="0"/>
              <a:t>var_name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Pointer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stores starting memory address of some variable </a:t>
            </a:r>
          </a:p>
          <a:p>
            <a:pPr eaLnBrk="1" hangingPunct="1">
              <a:lnSpc>
                <a:spcPct val="90000"/>
              </a:lnSpc>
            </a:pPr>
            <a:endParaRPr lang="en-US" sz="2800" b="1" dirty="0" smtClean="0">
              <a:latin typeface="Courier New" pitchFamily="49" charset="0"/>
            </a:endParaRPr>
          </a:p>
        </p:txBody>
      </p:sp>
      <p:sp>
        <p:nvSpPr>
          <p:cNvPr id="6150" name="Rectangle 15"/>
          <p:cNvSpPr>
            <a:spLocks noChangeArrowheads="1"/>
          </p:cNvSpPr>
          <p:nvPr/>
        </p:nvSpPr>
        <p:spPr bwMode="auto">
          <a:xfrm>
            <a:off x="6035675" y="3070225"/>
            <a:ext cx="1508125" cy="41275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 eaLnBrk="0" hangingPunct="0">
              <a:spcBef>
                <a:spcPct val="0"/>
              </a:spcBef>
            </a:pPr>
            <a:endParaRPr lang="en-US" sz="1200" b="0">
              <a:latin typeface="Courier New" pitchFamily="49" charset="0"/>
            </a:endParaRPr>
          </a:p>
        </p:txBody>
      </p:sp>
      <p:sp>
        <p:nvSpPr>
          <p:cNvPr id="6151" name="Rectangle 16"/>
          <p:cNvSpPr>
            <a:spLocks noChangeArrowheads="1"/>
          </p:cNvSpPr>
          <p:nvPr/>
        </p:nvSpPr>
        <p:spPr bwMode="auto">
          <a:xfrm>
            <a:off x="0" y="1946275"/>
            <a:ext cx="5486400" cy="229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2" name="Rectangle 17"/>
          <p:cNvSpPr>
            <a:spLocks noChangeArrowheads="1"/>
          </p:cNvSpPr>
          <p:nvPr/>
        </p:nvSpPr>
        <p:spPr bwMode="auto">
          <a:xfrm>
            <a:off x="0" y="2549525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200" b="0">
                <a:latin typeface="Times New Roman" pitchFamily="18" charset="0"/>
              </a:rPr>
              <a:t> </a:t>
            </a:r>
          </a:p>
          <a:p>
            <a:pPr algn="l" eaLnBrk="0" hangingPunct="0">
              <a:spcBef>
                <a:spcPct val="0"/>
              </a:spcBef>
            </a:pPr>
            <a:endParaRPr lang="en-US" sz="2400" b="0">
              <a:latin typeface="Times New Roman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438400" y="4175125"/>
            <a:ext cx="2511425" cy="2225675"/>
            <a:chOff x="6172200" y="5105400"/>
            <a:chExt cx="1749425" cy="131127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6172200" y="5867400"/>
              <a:ext cx="1749425" cy="549275"/>
              <a:chOff x="2544" y="1824"/>
              <a:chExt cx="1102" cy="346"/>
            </a:xfrm>
          </p:grpSpPr>
          <p:sp>
            <p:nvSpPr>
              <p:cNvPr id="6158" name="Rectangle 5"/>
              <p:cNvSpPr>
                <a:spLocks noChangeArrowheads="1"/>
              </p:cNvSpPr>
              <p:nvPr/>
            </p:nvSpPr>
            <p:spPr bwMode="auto">
              <a:xfrm>
                <a:off x="3332" y="1824"/>
                <a:ext cx="309" cy="1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l">
                  <a:spcBef>
                    <a:spcPct val="0"/>
                  </a:spcBef>
                </a:pPr>
                <a:r>
                  <a:rPr lang="en-US" sz="120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count</a:t>
                </a:r>
                <a:endParaRPr lang="en-US" sz="1200" b="0">
                  <a:solidFill>
                    <a:srgbClr val="000000"/>
                  </a:solidFill>
                  <a:latin typeface="Courier New" pitchFamily="49" charset="0"/>
                </a:endParaRPr>
              </a:p>
              <a:p>
                <a:pPr algn="l" eaLnBrk="0" hangingPunct="0">
                  <a:spcBef>
                    <a:spcPct val="0"/>
                  </a:spcBef>
                </a:pPr>
                <a:endParaRPr lang="en-US" sz="1200" b="0"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3" name="Group 6"/>
              <p:cNvGrpSpPr>
                <a:grpSpLocks/>
              </p:cNvGrpSpPr>
              <p:nvPr/>
            </p:nvGrpSpPr>
            <p:grpSpPr bwMode="auto">
              <a:xfrm>
                <a:off x="3327" y="1930"/>
                <a:ext cx="319" cy="240"/>
                <a:chOff x="0" y="1"/>
                <a:chExt cx="20000" cy="19999"/>
              </a:xfrm>
            </p:grpSpPr>
            <p:sp>
              <p:nvSpPr>
                <p:cNvPr id="6166" name="Freeform 7"/>
                <p:cNvSpPr>
                  <a:spLocks/>
                </p:cNvSpPr>
                <p:nvPr/>
              </p:nvSpPr>
              <p:spPr bwMode="auto">
                <a:xfrm>
                  <a:off x="0" y="1"/>
                  <a:ext cx="20000" cy="19999"/>
                </a:xfrm>
                <a:custGeom>
                  <a:avLst/>
                  <a:gdLst>
                    <a:gd name="T0" fmla="*/ 19967 w 20000"/>
                    <a:gd name="T1" fmla="*/ 0 h 20000"/>
                    <a:gd name="T2" fmla="*/ 19967 w 20000"/>
                    <a:gd name="T3" fmla="*/ 19959 h 20000"/>
                    <a:gd name="T4" fmla="*/ 0 w 20000"/>
                    <a:gd name="T5" fmla="*/ 19959 h 20000"/>
                    <a:gd name="T6" fmla="*/ 0 w 20000"/>
                    <a:gd name="T7" fmla="*/ 0 h 20000"/>
                    <a:gd name="T8" fmla="*/ 199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67" y="0"/>
                      </a:moveTo>
                      <a:lnTo>
                        <a:pt x="19967" y="19967"/>
                      </a:lnTo>
                      <a:lnTo>
                        <a:pt x="0" y="19967"/>
                      </a:lnTo>
                      <a:lnTo>
                        <a:pt x="0" y="0"/>
                      </a:lnTo>
                      <a:lnTo>
                        <a:pt x="199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67" name="Rectangle 8"/>
                <p:cNvSpPr>
                  <a:spLocks noChangeArrowheads="1"/>
                </p:cNvSpPr>
                <p:nvPr/>
              </p:nvSpPr>
              <p:spPr bwMode="auto">
                <a:xfrm>
                  <a:off x="5413" y="6401"/>
                  <a:ext cx="4969" cy="8700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2000" b="1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</a:t>
                  </a:r>
                  <a:endParaRPr lang="en-US" sz="2000" b="1" dirty="0">
                    <a:solidFill>
                      <a:srgbClr val="000000"/>
                    </a:solidFill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1200" b="0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2544" y="1824"/>
                <a:ext cx="783" cy="346"/>
                <a:chOff x="2544" y="1824"/>
                <a:chExt cx="783" cy="346"/>
              </a:xfrm>
            </p:grpSpPr>
            <p:grpSp>
              <p:nvGrpSpPr>
                <p:cNvPr id="5" name="Group 10"/>
                <p:cNvGrpSpPr>
                  <a:grpSpLocks/>
                </p:cNvGrpSpPr>
                <p:nvPr/>
              </p:nvGrpSpPr>
              <p:grpSpPr bwMode="auto">
                <a:xfrm>
                  <a:off x="2544" y="1824"/>
                  <a:ext cx="481" cy="346"/>
                  <a:chOff x="2544" y="1824"/>
                  <a:chExt cx="481" cy="346"/>
                </a:xfrm>
              </p:grpSpPr>
              <p:sp>
                <p:nvSpPr>
                  <p:cNvPr id="61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544" y="1824"/>
                    <a:ext cx="481" cy="104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>
                      <a:spcBef>
                        <a:spcPct val="0"/>
                      </a:spcBef>
                    </a:pPr>
                    <a:r>
                      <a:rPr lang="en-US" sz="1200">
                        <a:solidFill>
                          <a:srgbClr val="000000"/>
                        </a:solidFill>
                        <a:latin typeface="Courier New" pitchFamily="49" charset="0"/>
                        <a:cs typeface="Courier New" pitchFamily="49" charset="0"/>
                      </a:rPr>
                      <a:t>countPtr</a:t>
                    </a:r>
                    <a:endParaRPr lang="en-US" sz="1200" b="0">
                      <a:solidFill>
                        <a:srgbClr val="000000"/>
                      </a:solidFill>
                      <a:latin typeface="Courier New" pitchFamily="49" charset="0"/>
                    </a:endParaRPr>
                  </a:p>
                  <a:p>
                    <a:pPr algn="l" eaLnBrk="0" hangingPunct="0">
                      <a:spcBef>
                        <a:spcPct val="0"/>
                      </a:spcBef>
                    </a:pPr>
                    <a:endParaRPr lang="en-US" sz="1200" b="0"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6164" name="Freeform 12"/>
                  <p:cNvSpPr>
                    <a:spLocks/>
                  </p:cNvSpPr>
                  <p:nvPr/>
                </p:nvSpPr>
                <p:spPr bwMode="auto">
                  <a:xfrm>
                    <a:off x="2625" y="1930"/>
                    <a:ext cx="319" cy="240"/>
                  </a:xfrm>
                  <a:custGeom>
                    <a:avLst/>
                    <a:gdLst>
                      <a:gd name="T0" fmla="*/ 0 w 20000"/>
                      <a:gd name="T1" fmla="*/ 0 h 20000"/>
                      <a:gd name="T2" fmla="*/ 0 w 20000"/>
                      <a:gd name="T3" fmla="*/ 0 h 20000"/>
                      <a:gd name="T4" fmla="*/ 0 w 20000"/>
                      <a:gd name="T5" fmla="*/ 0 h 20000"/>
                      <a:gd name="T6" fmla="*/ 0 w 20000"/>
                      <a:gd name="T7" fmla="*/ 0 h 20000"/>
                      <a:gd name="T8" fmla="*/ 0 w 20000"/>
                      <a:gd name="T9" fmla="*/ 0 h 200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000"/>
                      <a:gd name="T16" fmla="*/ 0 h 20000"/>
                      <a:gd name="T17" fmla="*/ 20000 w 20000"/>
                      <a:gd name="T18" fmla="*/ 20000 h 200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000" h="20000">
                        <a:moveTo>
                          <a:pt x="19967" y="0"/>
                        </a:moveTo>
                        <a:lnTo>
                          <a:pt x="19967" y="19967"/>
                        </a:lnTo>
                        <a:lnTo>
                          <a:pt x="0" y="19967"/>
                        </a:lnTo>
                        <a:lnTo>
                          <a:pt x="0" y="0"/>
                        </a:lnTo>
                        <a:lnTo>
                          <a:pt x="19967" y="0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52" y="2026"/>
                    <a:ext cx="64" cy="48"/>
                  </a:xfrm>
                  <a:prstGeom prst="ellipse">
                    <a:avLst/>
                  </a:prstGeom>
                  <a:solidFill>
                    <a:schemeClr val="tx2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62" name="Freeform 14"/>
                <p:cNvSpPr>
                  <a:spLocks/>
                </p:cNvSpPr>
                <p:nvPr/>
              </p:nvSpPr>
              <p:spPr bwMode="auto">
                <a:xfrm>
                  <a:off x="2817" y="2052"/>
                  <a:ext cx="510" cy="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60000 65536"/>
                    <a:gd name="T5" fmla="*/ 0 60000 65536"/>
                    <a:gd name="T6" fmla="*/ 0 w 20000"/>
                    <a:gd name="T7" fmla="*/ 0 h 20000"/>
                    <a:gd name="T8" fmla="*/ 20000 w 20000"/>
                    <a:gd name="T9" fmla="*/ 0 h 2000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000" h="20000">
                      <a:moveTo>
                        <a:pt x="19979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rgbClr val="000000"/>
                </a:solidFill>
                <a:ln w="3175">
                  <a:solidFill>
                    <a:srgbClr val="000000"/>
                  </a:solidFill>
                  <a:round/>
                  <a:headEnd type="triangle" w="med" len="sm"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6858000" y="5105400"/>
              <a:ext cx="560388" cy="676275"/>
              <a:chOff x="5040" y="1122"/>
              <a:chExt cx="353" cy="426"/>
            </a:xfrm>
          </p:grpSpPr>
          <p:sp>
            <p:nvSpPr>
              <p:cNvPr id="6154" name="Rectangle 19"/>
              <p:cNvSpPr>
                <a:spLocks noChangeArrowheads="1"/>
              </p:cNvSpPr>
              <p:nvPr/>
            </p:nvSpPr>
            <p:spPr bwMode="auto">
              <a:xfrm>
                <a:off x="5045" y="1122"/>
                <a:ext cx="342" cy="128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>
                  <a:spcBef>
                    <a:spcPct val="0"/>
                  </a:spcBef>
                </a:pPr>
                <a:r>
                  <a:rPr lang="en-US" sz="1200" dirty="0">
                    <a:solidFill>
                      <a:srgbClr val="000000"/>
                    </a:solidFill>
                    <a:latin typeface="Courier New" pitchFamily="49" charset="0"/>
                    <a:cs typeface="Courier New" pitchFamily="49" charset="0"/>
                  </a:rPr>
                  <a:t>count</a:t>
                </a:r>
                <a:endParaRPr lang="en-US" sz="1200" b="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5040" y="1252"/>
                <a:ext cx="353" cy="296"/>
                <a:chOff x="0" y="0"/>
                <a:chExt cx="20000" cy="20000"/>
              </a:xfrm>
            </p:grpSpPr>
            <p:sp>
              <p:nvSpPr>
                <p:cNvPr id="6156" name="Freeform 2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>
                    <a:gd name="T0" fmla="*/ 19967 w 20000"/>
                    <a:gd name="T1" fmla="*/ 0 h 20000"/>
                    <a:gd name="T2" fmla="*/ 19967 w 20000"/>
                    <a:gd name="T3" fmla="*/ 19967 h 20000"/>
                    <a:gd name="T4" fmla="*/ 0 w 20000"/>
                    <a:gd name="T5" fmla="*/ 19967 h 20000"/>
                    <a:gd name="T6" fmla="*/ 0 w 20000"/>
                    <a:gd name="T7" fmla="*/ 0 h 20000"/>
                    <a:gd name="T8" fmla="*/ 19967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67" y="0"/>
                      </a:moveTo>
                      <a:lnTo>
                        <a:pt x="19967" y="19967"/>
                      </a:lnTo>
                      <a:lnTo>
                        <a:pt x="0" y="19967"/>
                      </a:lnTo>
                      <a:lnTo>
                        <a:pt x="0" y="0"/>
                      </a:lnTo>
                      <a:lnTo>
                        <a:pt x="1996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57" name="Rectangle 22"/>
                <p:cNvSpPr>
                  <a:spLocks noChangeArrowheads="1"/>
                </p:cNvSpPr>
                <p:nvPr/>
              </p:nvSpPr>
              <p:spPr bwMode="auto">
                <a:xfrm>
                  <a:off x="7501" y="6399"/>
                  <a:ext cx="9700" cy="9657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>
                    <a:spcBef>
                      <a:spcPct val="0"/>
                    </a:spcBef>
                  </a:pPr>
                  <a:r>
                    <a:rPr lang="en-US" sz="2000" b="1" dirty="0">
                      <a:solidFill>
                        <a:srgbClr val="000000"/>
                      </a:solidFill>
                      <a:latin typeface="Courier New" pitchFamily="49" charset="0"/>
                      <a:cs typeface="Courier New" pitchFamily="49" charset="0"/>
                    </a:rPr>
                    <a:t>7</a:t>
                  </a:r>
                  <a:endParaRPr lang="en-US" sz="2000" b="1" dirty="0">
                    <a:solidFill>
                      <a:srgbClr val="000000"/>
                    </a:solidFill>
                    <a:latin typeface="Courier New" pitchFamily="49" charset="0"/>
                  </a:endParaRPr>
                </a:p>
                <a:p>
                  <a:pPr algn="l" eaLnBrk="0" hangingPunct="0">
                    <a:spcBef>
                      <a:spcPct val="0"/>
                    </a:spcBef>
                  </a:pPr>
                  <a:endParaRPr lang="en-US" sz="20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from a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function can return only one value</a:t>
            </a:r>
          </a:p>
          <a:p>
            <a:r>
              <a:rPr lang="en-US" dirty="0" smtClean="0"/>
              <a:t>But what if we want to return more than one values</a:t>
            </a:r>
          </a:p>
          <a:p>
            <a:r>
              <a:rPr lang="en-US" dirty="0" smtClean="0"/>
              <a:t>We can do so by using pass by reference or pass by 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681" y="1776413"/>
            <a:ext cx="8217119" cy="485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4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Memory </a:t>
            </a:r>
            <a:r>
              <a:rPr lang="en-US" altLang="zh-TW" dirty="0" smtClean="0">
                <a:ea typeface="新細明體" pitchFamily="18" charset="-120"/>
              </a:rPr>
              <a:t>Allocation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Static Memory Allocation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Memory is allocated at compilation time</a:t>
            </a:r>
          </a:p>
          <a:p>
            <a:r>
              <a:rPr lang="en-US" altLang="zh-TW" dirty="0">
                <a:ea typeface="新細明體" pitchFamily="18" charset="-120"/>
              </a:rPr>
              <a:t>Dynamic </a:t>
            </a:r>
            <a:r>
              <a:rPr lang="en-US" altLang="zh-TW" dirty="0" smtClean="0">
                <a:ea typeface="新細明體" pitchFamily="18" charset="-120"/>
              </a:rPr>
              <a:t>Memory Allocation</a:t>
            </a:r>
            <a:endParaRPr lang="en-US" altLang="zh-TW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Memory is allocated at running time</a:t>
            </a:r>
          </a:p>
        </p:txBody>
      </p:sp>
    </p:spTree>
    <p:extLst>
      <p:ext uri="{BB962C8B-B14F-4D97-AF65-F5344CB8AC3E}">
        <p14:creationId xmlns:p14="http://schemas.microsoft.com/office/powerpoint/2010/main" val="19098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新細明體" pitchFamily="18" charset="-120"/>
              </a:rPr>
              <a:t>Static vs. Dynamic </a:t>
            </a:r>
            <a:r>
              <a:rPr lang="en-US" altLang="zh-TW" dirty="0" smtClean="0">
                <a:ea typeface="新細明體" pitchFamily="18" charset="-120"/>
              </a:rPr>
              <a:t>Memory Allocation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8800"/>
            <a:ext cx="3848100" cy="4648200"/>
          </a:xfrm>
          <a:noFill/>
          <a:ln/>
        </p:spPr>
        <p:txBody>
          <a:bodyPr/>
          <a:lstStyle/>
          <a:p>
            <a:r>
              <a:rPr lang="en-US" altLang="zh-TW" sz="2000" dirty="0">
                <a:ea typeface="新細明體" pitchFamily="18" charset="-120"/>
              </a:rPr>
              <a:t>Static </a:t>
            </a:r>
            <a:r>
              <a:rPr lang="en-US" altLang="zh-TW" sz="2000" dirty="0" smtClean="0">
                <a:ea typeface="新細明體" pitchFamily="18" charset="-120"/>
              </a:rPr>
              <a:t>allocation</a:t>
            </a:r>
            <a:endParaRPr lang="en-US" altLang="zh-TW" sz="20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    </a:t>
            </a:r>
            <a:r>
              <a:rPr lang="en-US" altLang="zh-TW" sz="1200" dirty="0">
                <a:ea typeface="新細明體" pitchFamily="18" charset="-120"/>
              </a:rPr>
              <a:t>(variables as declared in function calls)</a:t>
            </a:r>
          </a:p>
          <a:p>
            <a:pPr lvl="1"/>
            <a:r>
              <a:rPr lang="en-US" altLang="zh-TW" sz="1800" dirty="0">
                <a:ea typeface="新細明體" pitchFamily="18" charset="-120"/>
              </a:rPr>
              <a:t>Memory is acquired  automatically</a:t>
            </a:r>
          </a:p>
          <a:p>
            <a:pPr lvl="1"/>
            <a:endParaRPr lang="en-US" altLang="zh-TW" sz="1800" dirty="0">
              <a:ea typeface="新細明體" pitchFamily="18" charset="-120"/>
            </a:endParaRPr>
          </a:p>
          <a:p>
            <a:pPr lvl="1"/>
            <a:endParaRPr lang="en-US" altLang="zh-TW" sz="1800" dirty="0">
              <a:ea typeface="新細明體" pitchFamily="18" charset="-120"/>
            </a:endParaRPr>
          </a:p>
          <a:p>
            <a:pPr lvl="1"/>
            <a:r>
              <a:rPr lang="en-US" altLang="zh-TW" sz="1800" dirty="0">
                <a:ea typeface="新細明體" pitchFamily="18" charset="-120"/>
              </a:rPr>
              <a:t>Memory is returned automatically when object goes out of scope</a:t>
            </a:r>
          </a:p>
          <a:p>
            <a:pPr lvl="1"/>
            <a:endParaRPr lang="en-US" altLang="zh-TW" sz="1800" dirty="0">
              <a:ea typeface="新細明體" pitchFamily="18" charset="-120"/>
            </a:endParaRPr>
          </a:p>
          <a:p>
            <a:pPr lvl="1"/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431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0100" y="1752600"/>
            <a:ext cx="3848100" cy="4876800"/>
          </a:xfrm>
          <a:noFill/>
          <a:ln/>
        </p:spPr>
        <p:txBody>
          <a:bodyPr/>
          <a:lstStyle/>
          <a:p>
            <a:r>
              <a:rPr lang="en-US" altLang="zh-TW" sz="2000">
                <a:ea typeface="新細明體" pitchFamily="18" charset="-120"/>
              </a:rPr>
              <a:t>Dynamic </a:t>
            </a:r>
            <a:r>
              <a:rPr lang="en-US" altLang="zh-TW" sz="2000" smtClean="0">
                <a:ea typeface="新細明體" pitchFamily="18" charset="-120"/>
              </a:rPr>
              <a:t>allocation</a:t>
            </a:r>
            <a:endParaRPr lang="en-US" altLang="zh-TW" sz="2000">
              <a:ea typeface="新細明體" pitchFamily="18" charset="-120"/>
            </a:endParaRPr>
          </a:p>
          <a:p>
            <a:pPr lvl="1"/>
            <a:endParaRPr lang="en-US" altLang="zh-TW" sz="1800" dirty="0">
              <a:ea typeface="新細明體" pitchFamily="18" charset="-120"/>
            </a:endParaRPr>
          </a:p>
          <a:p>
            <a:pPr lvl="1"/>
            <a:r>
              <a:rPr lang="en-US" altLang="zh-TW" sz="1800" dirty="0">
                <a:ea typeface="新細明體" pitchFamily="18" charset="-120"/>
              </a:rPr>
              <a:t>Memory is acquired by program with an allocation request</a:t>
            </a:r>
          </a:p>
          <a:p>
            <a:pPr lvl="2"/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new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 operation</a:t>
            </a:r>
          </a:p>
          <a:p>
            <a:pPr lvl="2"/>
            <a:endParaRPr lang="en-US" altLang="zh-TW" sz="1600" dirty="0">
              <a:ea typeface="新細明體" pitchFamily="18" charset="-120"/>
            </a:endParaRPr>
          </a:p>
          <a:p>
            <a:pPr lvl="1"/>
            <a:r>
              <a:rPr lang="en-US" altLang="zh-TW" sz="1800" dirty="0">
                <a:ea typeface="新細明體" pitchFamily="18" charset="-120"/>
              </a:rPr>
              <a:t>Dynamic objects can exist beyond the function in which they were allocated</a:t>
            </a:r>
          </a:p>
          <a:p>
            <a:pPr lvl="1"/>
            <a:endParaRPr lang="en-US" altLang="zh-TW" sz="1800" dirty="0">
              <a:ea typeface="新細明體" pitchFamily="18" charset="-120"/>
            </a:endParaRPr>
          </a:p>
          <a:p>
            <a:pPr lvl="1"/>
            <a:r>
              <a:rPr lang="en-US" altLang="zh-TW" sz="1800" dirty="0">
                <a:ea typeface="新細明體" pitchFamily="18" charset="-120"/>
              </a:rPr>
              <a:t>Object memory is returned by a </a:t>
            </a:r>
            <a:r>
              <a:rPr lang="en-US" altLang="zh-TW" sz="1800" dirty="0" err="1">
                <a:ea typeface="新細明體" pitchFamily="18" charset="-120"/>
              </a:rPr>
              <a:t>deallocation</a:t>
            </a:r>
            <a:r>
              <a:rPr lang="en-US" altLang="zh-TW" sz="1800" dirty="0">
                <a:ea typeface="新細明體" pitchFamily="18" charset="-120"/>
              </a:rPr>
              <a:t> request</a:t>
            </a:r>
          </a:p>
          <a:p>
            <a:pPr lvl="2"/>
            <a:r>
              <a:rPr lang="en-US" altLang="zh-TW" sz="1600" dirty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delete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136805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130" name="Picture 10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54175"/>
            <a:ext cx="7586663" cy="283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2131" name="Rectangle 1027"/>
          <p:cNvSpPr>
            <a:spLocks noChangeArrowheads="1"/>
          </p:cNvSpPr>
          <p:nvPr/>
        </p:nvSpPr>
        <p:spPr bwMode="auto">
          <a:xfrm>
            <a:off x="1066800" y="1524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Memory Allocation</a:t>
            </a:r>
          </a:p>
        </p:txBody>
      </p:sp>
      <p:sp>
        <p:nvSpPr>
          <p:cNvPr id="432132" name="Text Box 1028"/>
          <p:cNvSpPr txBox="1">
            <a:spLocks noChangeArrowheads="1"/>
          </p:cNvSpPr>
          <p:nvPr/>
        </p:nvSpPr>
        <p:spPr bwMode="auto">
          <a:xfrm>
            <a:off x="898525" y="4638675"/>
            <a:ext cx="25574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 dirty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2400" b="0" dirty="0">
                <a:latin typeface="Courier New" pitchFamily="49" charset="0"/>
                <a:ea typeface="新細明體" pitchFamily="18" charset="-120"/>
              </a:rPr>
              <a:t> 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 a[200];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 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432133" name="Text Box 1029"/>
          <p:cNvSpPr txBox="1">
            <a:spLocks noChangeArrowheads="1"/>
          </p:cNvSpPr>
          <p:nvPr/>
        </p:nvSpPr>
        <p:spPr bwMode="auto">
          <a:xfrm>
            <a:off x="5241925" y="4714875"/>
            <a:ext cx="36528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*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 = new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int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[200];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delete [] </a:t>
            </a:r>
            <a:r>
              <a:rPr lang="en-US" altLang="zh-TW" sz="2400" b="0" dirty="0" err="1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400" b="0" dirty="0">
                <a:latin typeface="Courier New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432134" name="Text Box 1030"/>
          <p:cNvSpPr txBox="1">
            <a:spLocks noChangeArrowheads="1"/>
          </p:cNvSpPr>
          <p:nvPr/>
        </p:nvSpPr>
        <p:spPr bwMode="auto">
          <a:xfrm>
            <a:off x="8139113" y="3657600"/>
            <a:ext cx="1004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rPr>
              <a:t>new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0">
                <a:solidFill>
                  <a:schemeClr val="tx2"/>
                </a:solidFill>
                <a:latin typeface="Tahoma" pitchFamily="34" charset="0"/>
                <a:ea typeface="新細明體" pitchFamily="18" charset="-120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5656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1066800"/>
          </a:xfrm>
          <a:noFill/>
          <a:ln/>
        </p:spPr>
        <p:txBody>
          <a:bodyPr/>
          <a:lstStyle/>
          <a:p>
            <a:r>
              <a:rPr lang="en-US" altLang="zh-TW">
                <a:ea typeface="新細明體" pitchFamily="18" charset="-120"/>
              </a:rPr>
              <a:t>Object (variable) creation: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New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848600" cy="41148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>
                <a:ea typeface="新細明體" pitchFamily="18" charset="-120"/>
              </a:rPr>
              <a:t>Syntax</a:t>
            </a:r>
            <a:endParaRPr lang="en-US" altLang="zh-TW" sz="2400" b="1">
              <a:latin typeface="Courier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>
                <a:latin typeface="Courier New" pitchFamily="49" charset="0"/>
                <a:ea typeface="新細明體" pitchFamily="18" charset="-120"/>
              </a:rPr>
              <a:t>		</a:t>
            </a:r>
            <a:r>
              <a:rPr lang="en-US" altLang="zh-TW" sz="240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ptr = new SomeType;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>
                <a:ea typeface="新細明體" pitchFamily="18" charset="-120"/>
              </a:rPr>
              <a:t>      where 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ptr</a:t>
            </a:r>
            <a:r>
              <a:rPr lang="en-US" altLang="zh-TW" sz="2000">
                <a:ea typeface="新細明體" pitchFamily="18" charset="-120"/>
              </a:rPr>
              <a:t> is a pointer of type </a:t>
            </a:r>
            <a:r>
              <a:rPr lang="en-US" altLang="zh-TW" sz="2000">
                <a:latin typeface="Courier New" pitchFamily="49" charset="0"/>
                <a:ea typeface="新細明體" pitchFamily="18" charset="-120"/>
              </a:rPr>
              <a:t>SomeType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838200" y="41910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None/>
            </a:pPr>
            <a:endParaRPr lang="zh-TW" altLang="en-US" b="0">
              <a:latin typeface="Courier New" pitchFamily="49" charset="0"/>
              <a:ea typeface="新細明體" pitchFamily="18" charset="-120"/>
            </a:endParaRPr>
          </a:p>
        </p:txBody>
      </p:sp>
      <p:grpSp>
        <p:nvGrpSpPr>
          <p:cNvPr id="433157" name="Group 5"/>
          <p:cNvGrpSpPr>
            <a:grpSpLocks/>
          </p:cNvGrpSpPr>
          <p:nvPr/>
        </p:nvGrpSpPr>
        <p:grpSpPr bwMode="auto">
          <a:xfrm>
            <a:off x="2286000" y="4800600"/>
            <a:ext cx="3098800" cy="1046163"/>
            <a:chOff x="1488" y="2464"/>
            <a:chExt cx="1952" cy="659"/>
          </a:xfrm>
        </p:grpSpPr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>
              <a:off x="1770" y="2907"/>
              <a:ext cx="431" cy="2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59" name="Line 7"/>
            <p:cNvSpPr>
              <a:spLocks noChangeShapeType="1"/>
            </p:cNvSpPr>
            <p:nvPr/>
          </p:nvSpPr>
          <p:spPr bwMode="auto">
            <a:xfrm>
              <a:off x="1987" y="3014"/>
              <a:ext cx="499" cy="1"/>
            </a:xfrm>
            <a:prstGeom prst="line">
              <a:avLst/>
            </a:prstGeom>
            <a:noFill/>
            <a:ln w="26988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160" name="Freeform 8"/>
            <p:cNvSpPr>
              <a:spLocks noEditPoints="1"/>
            </p:cNvSpPr>
            <p:nvPr/>
          </p:nvSpPr>
          <p:spPr bwMode="auto">
            <a:xfrm>
              <a:off x="1950" y="2966"/>
              <a:ext cx="611" cy="98"/>
            </a:xfrm>
            <a:custGeom>
              <a:avLst/>
              <a:gdLst>
                <a:gd name="T0" fmla="*/ 73 w 611"/>
                <a:gd name="T1" fmla="*/ 48 h 98"/>
                <a:gd name="T2" fmla="*/ 73 w 611"/>
                <a:gd name="T3" fmla="*/ 42 h 98"/>
                <a:gd name="T4" fmla="*/ 71 w 611"/>
                <a:gd name="T5" fmla="*/ 39 h 98"/>
                <a:gd name="T6" fmla="*/ 69 w 611"/>
                <a:gd name="T7" fmla="*/ 33 h 98"/>
                <a:gd name="T8" fmla="*/ 65 w 611"/>
                <a:gd name="T9" fmla="*/ 27 h 98"/>
                <a:gd name="T10" fmla="*/ 62 w 611"/>
                <a:gd name="T11" fmla="*/ 23 h 98"/>
                <a:gd name="T12" fmla="*/ 58 w 611"/>
                <a:gd name="T13" fmla="*/ 19 h 98"/>
                <a:gd name="T14" fmla="*/ 52 w 611"/>
                <a:gd name="T15" fmla="*/ 16 h 98"/>
                <a:gd name="T16" fmla="*/ 48 w 611"/>
                <a:gd name="T17" fmla="*/ 14 h 98"/>
                <a:gd name="T18" fmla="*/ 42 w 611"/>
                <a:gd name="T19" fmla="*/ 14 h 98"/>
                <a:gd name="T20" fmla="*/ 37 w 611"/>
                <a:gd name="T21" fmla="*/ 12 h 98"/>
                <a:gd name="T22" fmla="*/ 31 w 611"/>
                <a:gd name="T23" fmla="*/ 14 h 98"/>
                <a:gd name="T24" fmla="*/ 25 w 611"/>
                <a:gd name="T25" fmla="*/ 14 h 98"/>
                <a:gd name="T26" fmla="*/ 19 w 611"/>
                <a:gd name="T27" fmla="*/ 16 h 98"/>
                <a:gd name="T28" fmla="*/ 14 w 611"/>
                <a:gd name="T29" fmla="*/ 19 h 98"/>
                <a:gd name="T30" fmla="*/ 10 w 611"/>
                <a:gd name="T31" fmla="*/ 23 h 98"/>
                <a:gd name="T32" fmla="*/ 6 w 611"/>
                <a:gd name="T33" fmla="*/ 27 h 98"/>
                <a:gd name="T34" fmla="*/ 4 w 611"/>
                <a:gd name="T35" fmla="*/ 33 h 98"/>
                <a:gd name="T36" fmla="*/ 0 w 611"/>
                <a:gd name="T37" fmla="*/ 39 h 98"/>
                <a:gd name="T38" fmla="*/ 0 w 611"/>
                <a:gd name="T39" fmla="*/ 42 h 98"/>
                <a:gd name="T40" fmla="*/ 0 w 611"/>
                <a:gd name="T41" fmla="*/ 48 h 98"/>
                <a:gd name="T42" fmla="*/ 0 w 611"/>
                <a:gd name="T43" fmla="*/ 54 h 98"/>
                <a:gd name="T44" fmla="*/ 0 w 611"/>
                <a:gd name="T45" fmla="*/ 60 h 98"/>
                <a:gd name="T46" fmla="*/ 4 w 611"/>
                <a:gd name="T47" fmla="*/ 65 h 98"/>
                <a:gd name="T48" fmla="*/ 6 w 611"/>
                <a:gd name="T49" fmla="*/ 71 h 98"/>
                <a:gd name="T50" fmla="*/ 10 w 611"/>
                <a:gd name="T51" fmla="*/ 75 h 98"/>
                <a:gd name="T52" fmla="*/ 14 w 611"/>
                <a:gd name="T53" fmla="*/ 79 h 98"/>
                <a:gd name="T54" fmla="*/ 19 w 611"/>
                <a:gd name="T55" fmla="*/ 81 h 98"/>
                <a:gd name="T56" fmla="*/ 25 w 611"/>
                <a:gd name="T57" fmla="*/ 84 h 98"/>
                <a:gd name="T58" fmla="*/ 31 w 611"/>
                <a:gd name="T59" fmla="*/ 84 h 98"/>
                <a:gd name="T60" fmla="*/ 37 w 611"/>
                <a:gd name="T61" fmla="*/ 86 h 98"/>
                <a:gd name="T62" fmla="*/ 42 w 611"/>
                <a:gd name="T63" fmla="*/ 84 h 98"/>
                <a:gd name="T64" fmla="*/ 48 w 611"/>
                <a:gd name="T65" fmla="*/ 84 h 98"/>
                <a:gd name="T66" fmla="*/ 52 w 611"/>
                <a:gd name="T67" fmla="*/ 81 h 98"/>
                <a:gd name="T68" fmla="*/ 58 w 611"/>
                <a:gd name="T69" fmla="*/ 79 h 98"/>
                <a:gd name="T70" fmla="*/ 62 w 611"/>
                <a:gd name="T71" fmla="*/ 75 h 98"/>
                <a:gd name="T72" fmla="*/ 65 w 611"/>
                <a:gd name="T73" fmla="*/ 71 h 98"/>
                <a:gd name="T74" fmla="*/ 69 w 611"/>
                <a:gd name="T75" fmla="*/ 65 h 98"/>
                <a:gd name="T76" fmla="*/ 71 w 611"/>
                <a:gd name="T77" fmla="*/ 60 h 98"/>
                <a:gd name="T78" fmla="*/ 73 w 611"/>
                <a:gd name="T79" fmla="*/ 54 h 98"/>
                <a:gd name="T80" fmla="*/ 73 w 611"/>
                <a:gd name="T81" fmla="*/ 48 h 98"/>
                <a:gd name="T82" fmla="*/ 611 w 611"/>
                <a:gd name="T83" fmla="*/ 48 h 98"/>
                <a:gd name="T84" fmla="*/ 513 w 611"/>
                <a:gd name="T85" fmla="*/ 98 h 98"/>
                <a:gd name="T86" fmla="*/ 515 w 611"/>
                <a:gd name="T87" fmla="*/ 90 h 98"/>
                <a:gd name="T88" fmla="*/ 519 w 611"/>
                <a:gd name="T89" fmla="*/ 82 h 98"/>
                <a:gd name="T90" fmla="*/ 521 w 611"/>
                <a:gd name="T91" fmla="*/ 77 h 98"/>
                <a:gd name="T92" fmla="*/ 523 w 611"/>
                <a:gd name="T93" fmla="*/ 69 h 98"/>
                <a:gd name="T94" fmla="*/ 523 w 611"/>
                <a:gd name="T95" fmla="*/ 61 h 98"/>
                <a:gd name="T96" fmla="*/ 525 w 611"/>
                <a:gd name="T97" fmla="*/ 52 h 98"/>
                <a:gd name="T98" fmla="*/ 525 w 611"/>
                <a:gd name="T99" fmla="*/ 44 h 98"/>
                <a:gd name="T100" fmla="*/ 523 w 611"/>
                <a:gd name="T101" fmla="*/ 37 h 98"/>
                <a:gd name="T102" fmla="*/ 523 w 611"/>
                <a:gd name="T103" fmla="*/ 29 h 98"/>
                <a:gd name="T104" fmla="*/ 521 w 611"/>
                <a:gd name="T105" fmla="*/ 21 h 98"/>
                <a:gd name="T106" fmla="*/ 519 w 611"/>
                <a:gd name="T107" fmla="*/ 14 h 98"/>
                <a:gd name="T108" fmla="*/ 515 w 611"/>
                <a:gd name="T109" fmla="*/ 8 h 98"/>
                <a:gd name="T110" fmla="*/ 513 w 611"/>
                <a:gd name="T111" fmla="*/ 0 h 98"/>
                <a:gd name="T112" fmla="*/ 611 w 611"/>
                <a:gd name="T1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98">
                  <a:moveTo>
                    <a:pt x="73" y="48"/>
                  </a:moveTo>
                  <a:lnTo>
                    <a:pt x="73" y="42"/>
                  </a:lnTo>
                  <a:lnTo>
                    <a:pt x="71" y="39"/>
                  </a:lnTo>
                  <a:lnTo>
                    <a:pt x="69" y="33"/>
                  </a:lnTo>
                  <a:lnTo>
                    <a:pt x="65" y="27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2" y="14"/>
                  </a:lnTo>
                  <a:lnTo>
                    <a:pt x="37" y="12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4" y="33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10" y="75"/>
                  </a:lnTo>
                  <a:lnTo>
                    <a:pt x="14" y="79"/>
                  </a:lnTo>
                  <a:lnTo>
                    <a:pt x="19" y="81"/>
                  </a:lnTo>
                  <a:lnTo>
                    <a:pt x="25" y="84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8" y="79"/>
                  </a:lnTo>
                  <a:lnTo>
                    <a:pt x="62" y="75"/>
                  </a:lnTo>
                  <a:lnTo>
                    <a:pt x="65" y="71"/>
                  </a:lnTo>
                  <a:lnTo>
                    <a:pt x="69" y="65"/>
                  </a:lnTo>
                  <a:lnTo>
                    <a:pt x="71" y="60"/>
                  </a:lnTo>
                  <a:lnTo>
                    <a:pt x="73" y="54"/>
                  </a:lnTo>
                  <a:lnTo>
                    <a:pt x="73" y="48"/>
                  </a:lnTo>
                  <a:close/>
                  <a:moveTo>
                    <a:pt x="611" y="48"/>
                  </a:moveTo>
                  <a:lnTo>
                    <a:pt x="513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1" y="77"/>
                  </a:lnTo>
                  <a:lnTo>
                    <a:pt x="523" y="69"/>
                  </a:lnTo>
                  <a:lnTo>
                    <a:pt x="523" y="61"/>
                  </a:lnTo>
                  <a:lnTo>
                    <a:pt x="525" y="52"/>
                  </a:lnTo>
                  <a:lnTo>
                    <a:pt x="525" y="44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521" y="21"/>
                  </a:lnTo>
                  <a:lnTo>
                    <a:pt x="519" y="14"/>
                  </a:lnTo>
                  <a:lnTo>
                    <a:pt x="515" y="8"/>
                  </a:lnTo>
                  <a:lnTo>
                    <a:pt x="513" y="0"/>
                  </a:lnTo>
                  <a:lnTo>
                    <a:pt x="611" y="4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1" name="Rectangle 9"/>
            <p:cNvSpPr>
              <a:spLocks noChangeArrowheads="1"/>
            </p:cNvSpPr>
            <p:nvPr/>
          </p:nvSpPr>
          <p:spPr bwMode="auto">
            <a:xfrm>
              <a:off x="2592" y="2880"/>
              <a:ext cx="430" cy="2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3162" name="Rectangle 10"/>
            <p:cNvSpPr>
              <a:spLocks noChangeArrowheads="1"/>
            </p:cNvSpPr>
            <p:nvPr/>
          </p:nvSpPr>
          <p:spPr bwMode="auto">
            <a:xfrm>
              <a:off x="1488" y="2928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>
                  <a:ea typeface="新細明體" pitchFamily="18" charset="-120"/>
                </a:rPr>
                <a:t>p</a:t>
              </a:r>
            </a:p>
          </p:txBody>
        </p:sp>
        <p:sp>
          <p:nvSpPr>
            <p:cNvPr id="433163" name="Line 11"/>
            <p:cNvSpPr>
              <a:spLocks noChangeShapeType="1"/>
            </p:cNvSpPr>
            <p:nvPr/>
          </p:nvSpPr>
          <p:spPr bwMode="auto">
            <a:xfrm>
              <a:off x="2775" y="2693"/>
              <a:ext cx="1" cy="69"/>
            </a:xfrm>
            <a:prstGeom prst="line">
              <a:avLst/>
            </a:prstGeom>
            <a:noFill/>
            <a:ln w="269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164" name="Freeform 12"/>
            <p:cNvSpPr>
              <a:spLocks/>
            </p:cNvSpPr>
            <p:nvPr/>
          </p:nvSpPr>
          <p:spPr bwMode="auto">
            <a:xfrm>
              <a:off x="2727" y="2739"/>
              <a:ext cx="98" cy="97"/>
            </a:xfrm>
            <a:custGeom>
              <a:avLst/>
              <a:gdLst>
                <a:gd name="T0" fmla="*/ 48 w 98"/>
                <a:gd name="T1" fmla="*/ 97 h 97"/>
                <a:gd name="T2" fmla="*/ 0 w 98"/>
                <a:gd name="T3" fmla="*/ 0 h 97"/>
                <a:gd name="T4" fmla="*/ 6 w 98"/>
                <a:gd name="T5" fmla="*/ 2 h 97"/>
                <a:gd name="T6" fmla="*/ 14 w 98"/>
                <a:gd name="T7" fmla="*/ 6 h 97"/>
                <a:gd name="T8" fmla="*/ 21 w 98"/>
                <a:gd name="T9" fmla="*/ 8 h 97"/>
                <a:gd name="T10" fmla="*/ 29 w 98"/>
                <a:gd name="T11" fmla="*/ 10 h 97"/>
                <a:gd name="T12" fmla="*/ 37 w 98"/>
                <a:gd name="T13" fmla="*/ 10 h 97"/>
                <a:gd name="T14" fmla="*/ 44 w 98"/>
                <a:gd name="T15" fmla="*/ 12 h 97"/>
                <a:gd name="T16" fmla="*/ 52 w 98"/>
                <a:gd name="T17" fmla="*/ 12 h 97"/>
                <a:gd name="T18" fmla="*/ 60 w 98"/>
                <a:gd name="T19" fmla="*/ 10 h 97"/>
                <a:gd name="T20" fmla="*/ 67 w 98"/>
                <a:gd name="T21" fmla="*/ 10 h 97"/>
                <a:gd name="T22" fmla="*/ 75 w 98"/>
                <a:gd name="T23" fmla="*/ 8 h 97"/>
                <a:gd name="T24" fmla="*/ 83 w 98"/>
                <a:gd name="T25" fmla="*/ 6 h 97"/>
                <a:gd name="T26" fmla="*/ 90 w 98"/>
                <a:gd name="T27" fmla="*/ 2 h 97"/>
                <a:gd name="T28" fmla="*/ 98 w 98"/>
                <a:gd name="T29" fmla="*/ 0 h 97"/>
                <a:gd name="T30" fmla="*/ 48 w 98"/>
                <a:gd name="T3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97">
                  <a:moveTo>
                    <a:pt x="48" y="97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9" y="10"/>
                  </a:lnTo>
                  <a:lnTo>
                    <a:pt x="37" y="10"/>
                  </a:lnTo>
                  <a:lnTo>
                    <a:pt x="44" y="12"/>
                  </a:lnTo>
                  <a:lnTo>
                    <a:pt x="52" y="12"/>
                  </a:lnTo>
                  <a:lnTo>
                    <a:pt x="60" y="10"/>
                  </a:lnTo>
                  <a:lnTo>
                    <a:pt x="67" y="10"/>
                  </a:lnTo>
                  <a:lnTo>
                    <a:pt x="75" y="8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8" y="0"/>
                  </a:lnTo>
                  <a:lnTo>
                    <a:pt x="48" y="97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3165" name="Rectangle 13"/>
            <p:cNvSpPr>
              <a:spLocks noChangeArrowheads="1"/>
            </p:cNvSpPr>
            <p:nvPr/>
          </p:nvSpPr>
          <p:spPr bwMode="auto">
            <a:xfrm>
              <a:off x="2012" y="2464"/>
              <a:ext cx="1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b="0" dirty="0">
                  <a:solidFill>
                    <a:schemeClr val="accent6">
                      <a:lumMod val="75000"/>
                    </a:schemeClr>
                  </a:solidFill>
                  <a:ea typeface="新細明體" pitchFamily="18" charset="-120"/>
                </a:rPr>
                <a:t>Uninitialized </a:t>
              </a:r>
              <a:r>
                <a:rPr lang="en-US" altLang="zh-TW" b="0" dirty="0" err="1">
                  <a:solidFill>
                    <a:schemeClr val="accent6">
                      <a:lumMod val="75000"/>
                    </a:schemeClr>
                  </a:solidFill>
                  <a:ea typeface="新細明體" pitchFamily="18" charset="-120"/>
                </a:rPr>
                <a:t>int</a:t>
              </a:r>
              <a:r>
                <a:rPr lang="en-US" altLang="zh-TW" b="0" dirty="0">
                  <a:solidFill>
                    <a:schemeClr val="accent6">
                      <a:lumMod val="75000"/>
                    </a:schemeClr>
                  </a:solidFill>
                  <a:ea typeface="新細明體" pitchFamily="18" charset="-120"/>
                </a:rPr>
                <a:t> variable</a:t>
              </a:r>
              <a:endPara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endParaRPr>
            </a:p>
          </p:txBody>
        </p:sp>
      </p:grpSp>
      <p:sp>
        <p:nvSpPr>
          <p:cNvPr id="433166" name="Text Box 14"/>
          <p:cNvSpPr txBox="1">
            <a:spLocks noChangeArrowheads="1"/>
          </p:cNvSpPr>
          <p:nvPr/>
        </p:nvSpPr>
        <p:spPr bwMode="auto">
          <a:xfrm>
            <a:off x="609600" y="36576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charset="0"/>
                <a:ea typeface="新細明體" pitchFamily="18" charset="-120"/>
              </a:rPr>
              <a:t>Example</a:t>
            </a:r>
          </a:p>
        </p:txBody>
      </p:sp>
      <p:sp>
        <p:nvSpPr>
          <p:cNvPr id="433167" name="Rectangle 15"/>
          <p:cNvSpPr>
            <a:spLocks noChangeArrowheads="1"/>
          </p:cNvSpPr>
          <p:nvPr/>
        </p:nvSpPr>
        <p:spPr bwMode="auto">
          <a:xfrm>
            <a:off x="1981200" y="4038600"/>
            <a:ext cx="3287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b="0">
                <a:latin typeface="Courier New" pitchFamily="49" charset="0"/>
                <a:ea typeface="新細明體" pitchFamily="18" charset="-120"/>
              </a:rPr>
              <a:t>int* p = new int;</a:t>
            </a:r>
          </a:p>
        </p:txBody>
      </p:sp>
    </p:spTree>
    <p:extLst>
      <p:ext uri="{BB962C8B-B14F-4D97-AF65-F5344CB8AC3E}">
        <p14:creationId xmlns:p14="http://schemas.microsoft.com/office/powerpoint/2010/main" val="20046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9906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>
                <a:ea typeface="新細明體" pitchFamily="18" charset="-120"/>
              </a:rPr>
              <a:t>Object (variable) destruction: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Delete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b="1" dirty="0">
                <a:ea typeface="新細明體" pitchFamily="18" charset="-120"/>
              </a:rPr>
              <a:t>Syntax   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b="1" dirty="0">
                <a:solidFill>
                  <a:schemeClr val="bg1"/>
                </a:solidFill>
                <a:ea typeface="新細明體" pitchFamily="18" charset="-120"/>
              </a:rPr>
              <a:t>      </a:t>
            </a:r>
            <a:r>
              <a:rPr lang="en-US" altLang="zh-TW" sz="2400" b="1" dirty="0">
                <a:solidFill>
                  <a:schemeClr val="bg1"/>
                </a:solidFill>
                <a:latin typeface="Courier New" pitchFamily="49" charset="0"/>
                <a:ea typeface="新細明體" pitchFamily="18" charset="-120"/>
              </a:rPr>
              <a:t>delete p;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storage pointed to by p is returned to free store and p is now undefined</a:t>
            </a:r>
          </a:p>
          <a:p>
            <a:pPr lvl="1">
              <a:buFont typeface="Monotype Sort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4181475" y="5884863"/>
            <a:ext cx="684213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1" name="Line 5"/>
          <p:cNvSpPr>
            <a:spLocks noChangeShapeType="1"/>
          </p:cNvSpPr>
          <p:nvPr/>
        </p:nvSpPr>
        <p:spPr bwMode="auto">
          <a:xfrm>
            <a:off x="4525963" y="6054725"/>
            <a:ext cx="792162" cy="1588"/>
          </a:xfrm>
          <a:prstGeom prst="line">
            <a:avLst/>
          </a:prstGeom>
          <a:noFill/>
          <a:ln w="269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2" name="Freeform 6"/>
          <p:cNvSpPr>
            <a:spLocks noEditPoints="1"/>
          </p:cNvSpPr>
          <p:nvPr/>
        </p:nvSpPr>
        <p:spPr bwMode="auto">
          <a:xfrm>
            <a:off x="4467225" y="5978525"/>
            <a:ext cx="969963" cy="155575"/>
          </a:xfrm>
          <a:custGeom>
            <a:avLst/>
            <a:gdLst>
              <a:gd name="T0" fmla="*/ 73 w 611"/>
              <a:gd name="T1" fmla="*/ 48 h 98"/>
              <a:gd name="T2" fmla="*/ 73 w 611"/>
              <a:gd name="T3" fmla="*/ 42 h 98"/>
              <a:gd name="T4" fmla="*/ 71 w 611"/>
              <a:gd name="T5" fmla="*/ 39 h 98"/>
              <a:gd name="T6" fmla="*/ 69 w 611"/>
              <a:gd name="T7" fmla="*/ 33 h 98"/>
              <a:gd name="T8" fmla="*/ 65 w 611"/>
              <a:gd name="T9" fmla="*/ 27 h 98"/>
              <a:gd name="T10" fmla="*/ 62 w 611"/>
              <a:gd name="T11" fmla="*/ 23 h 98"/>
              <a:gd name="T12" fmla="*/ 58 w 611"/>
              <a:gd name="T13" fmla="*/ 19 h 98"/>
              <a:gd name="T14" fmla="*/ 52 w 611"/>
              <a:gd name="T15" fmla="*/ 16 h 98"/>
              <a:gd name="T16" fmla="*/ 48 w 611"/>
              <a:gd name="T17" fmla="*/ 14 h 98"/>
              <a:gd name="T18" fmla="*/ 42 w 611"/>
              <a:gd name="T19" fmla="*/ 14 h 98"/>
              <a:gd name="T20" fmla="*/ 37 w 611"/>
              <a:gd name="T21" fmla="*/ 12 h 98"/>
              <a:gd name="T22" fmla="*/ 31 w 611"/>
              <a:gd name="T23" fmla="*/ 14 h 98"/>
              <a:gd name="T24" fmla="*/ 25 w 611"/>
              <a:gd name="T25" fmla="*/ 14 h 98"/>
              <a:gd name="T26" fmla="*/ 19 w 611"/>
              <a:gd name="T27" fmla="*/ 16 h 98"/>
              <a:gd name="T28" fmla="*/ 14 w 611"/>
              <a:gd name="T29" fmla="*/ 19 h 98"/>
              <a:gd name="T30" fmla="*/ 10 w 611"/>
              <a:gd name="T31" fmla="*/ 23 h 98"/>
              <a:gd name="T32" fmla="*/ 6 w 611"/>
              <a:gd name="T33" fmla="*/ 27 h 98"/>
              <a:gd name="T34" fmla="*/ 4 w 611"/>
              <a:gd name="T35" fmla="*/ 33 h 98"/>
              <a:gd name="T36" fmla="*/ 0 w 611"/>
              <a:gd name="T37" fmla="*/ 39 h 98"/>
              <a:gd name="T38" fmla="*/ 0 w 611"/>
              <a:gd name="T39" fmla="*/ 42 h 98"/>
              <a:gd name="T40" fmla="*/ 0 w 611"/>
              <a:gd name="T41" fmla="*/ 48 h 98"/>
              <a:gd name="T42" fmla="*/ 0 w 611"/>
              <a:gd name="T43" fmla="*/ 54 h 98"/>
              <a:gd name="T44" fmla="*/ 0 w 611"/>
              <a:gd name="T45" fmla="*/ 60 h 98"/>
              <a:gd name="T46" fmla="*/ 4 w 611"/>
              <a:gd name="T47" fmla="*/ 65 h 98"/>
              <a:gd name="T48" fmla="*/ 6 w 611"/>
              <a:gd name="T49" fmla="*/ 71 h 98"/>
              <a:gd name="T50" fmla="*/ 10 w 611"/>
              <a:gd name="T51" fmla="*/ 75 h 98"/>
              <a:gd name="T52" fmla="*/ 14 w 611"/>
              <a:gd name="T53" fmla="*/ 79 h 98"/>
              <a:gd name="T54" fmla="*/ 19 w 611"/>
              <a:gd name="T55" fmla="*/ 81 h 98"/>
              <a:gd name="T56" fmla="*/ 25 w 611"/>
              <a:gd name="T57" fmla="*/ 84 h 98"/>
              <a:gd name="T58" fmla="*/ 31 w 611"/>
              <a:gd name="T59" fmla="*/ 84 h 98"/>
              <a:gd name="T60" fmla="*/ 37 w 611"/>
              <a:gd name="T61" fmla="*/ 86 h 98"/>
              <a:gd name="T62" fmla="*/ 42 w 611"/>
              <a:gd name="T63" fmla="*/ 84 h 98"/>
              <a:gd name="T64" fmla="*/ 48 w 611"/>
              <a:gd name="T65" fmla="*/ 84 h 98"/>
              <a:gd name="T66" fmla="*/ 52 w 611"/>
              <a:gd name="T67" fmla="*/ 81 h 98"/>
              <a:gd name="T68" fmla="*/ 58 w 611"/>
              <a:gd name="T69" fmla="*/ 79 h 98"/>
              <a:gd name="T70" fmla="*/ 62 w 611"/>
              <a:gd name="T71" fmla="*/ 75 h 98"/>
              <a:gd name="T72" fmla="*/ 65 w 611"/>
              <a:gd name="T73" fmla="*/ 71 h 98"/>
              <a:gd name="T74" fmla="*/ 69 w 611"/>
              <a:gd name="T75" fmla="*/ 65 h 98"/>
              <a:gd name="T76" fmla="*/ 71 w 611"/>
              <a:gd name="T77" fmla="*/ 60 h 98"/>
              <a:gd name="T78" fmla="*/ 73 w 611"/>
              <a:gd name="T79" fmla="*/ 54 h 98"/>
              <a:gd name="T80" fmla="*/ 73 w 611"/>
              <a:gd name="T81" fmla="*/ 48 h 98"/>
              <a:gd name="T82" fmla="*/ 611 w 611"/>
              <a:gd name="T83" fmla="*/ 48 h 98"/>
              <a:gd name="T84" fmla="*/ 513 w 611"/>
              <a:gd name="T85" fmla="*/ 98 h 98"/>
              <a:gd name="T86" fmla="*/ 515 w 611"/>
              <a:gd name="T87" fmla="*/ 90 h 98"/>
              <a:gd name="T88" fmla="*/ 519 w 611"/>
              <a:gd name="T89" fmla="*/ 82 h 98"/>
              <a:gd name="T90" fmla="*/ 521 w 611"/>
              <a:gd name="T91" fmla="*/ 77 h 98"/>
              <a:gd name="T92" fmla="*/ 523 w 611"/>
              <a:gd name="T93" fmla="*/ 69 h 98"/>
              <a:gd name="T94" fmla="*/ 523 w 611"/>
              <a:gd name="T95" fmla="*/ 61 h 98"/>
              <a:gd name="T96" fmla="*/ 525 w 611"/>
              <a:gd name="T97" fmla="*/ 52 h 98"/>
              <a:gd name="T98" fmla="*/ 525 w 611"/>
              <a:gd name="T99" fmla="*/ 44 h 98"/>
              <a:gd name="T100" fmla="*/ 523 w 611"/>
              <a:gd name="T101" fmla="*/ 37 h 98"/>
              <a:gd name="T102" fmla="*/ 523 w 611"/>
              <a:gd name="T103" fmla="*/ 29 h 98"/>
              <a:gd name="T104" fmla="*/ 521 w 611"/>
              <a:gd name="T105" fmla="*/ 21 h 98"/>
              <a:gd name="T106" fmla="*/ 519 w 611"/>
              <a:gd name="T107" fmla="*/ 14 h 98"/>
              <a:gd name="T108" fmla="*/ 515 w 611"/>
              <a:gd name="T109" fmla="*/ 8 h 98"/>
              <a:gd name="T110" fmla="*/ 513 w 611"/>
              <a:gd name="T111" fmla="*/ 0 h 98"/>
              <a:gd name="T112" fmla="*/ 611 w 611"/>
              <a:gd name="T113" fmla="*/ 48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11" h="98">
                <a:moveTo>
                  <a:pt x="73" y="48"/>
                </a:moveTo>
                <a:lnTo>
                  <a:pt x="73" y="42"/>
                </a:lnTo>
                <a:lnTo>
                  <a:pt x="71" y="39"/>
                </a:lnTo>
                <a:lnTo>
                  <a:pt x="69" y="33"/>
                </a:lnTo>
                <a:lnTo>
                  <a:pt x="65" y="27"/>
                </a:lnTo>
                <a:lnTo>
                  <a:pt x="62" y="23"/>
                </a:lnTo>
                <a:lnTo>
                  <a:pt x="58" y="19"/>
                </a:lnTo>
                <a:lnTo>
                  <a:pt x="52" y="16"/>
                </a:lnTo>
                <a:lnTo>
                  <a:pt x="48" y="14"/>
                </a:lnTo>
                <a:lnTo>
                  <a:pt x="42" y="14"/>
                </a:lnTo>
                <a:lnTo>
                  <a:pt x="37" y="12"/>
                </a:lnTo>
                <a:lnTo>
                  <a:pt x="31" y="14"/>
                </a:lnTo>
                <a:lnTo>
                  <a:pt x="25" y="14"/>
                </a:lnTo>
                <a:lnTo>
                  <a:pt x="19" y="16"/>
                </a:lnTo>
                <a:lnTo>
                  <a:pt x="14" y="19"/>
                </a:lnTo>
                <a:lnTo>
                  <a:pt x="10" y="23"/>
                </a:lnTo>
                <a:lnTo>
                  <a:pt x="6" y="27"/>
                </a:lnTo>
                <a:lnTo>
                  <a:pt x="4" y="33"/>
                </a:lnTo>
                <a:lnTo>
                  <a:pt x="0" y="39"/>
                </a:lnTo>
                <a:lnTo>
                  <a:pt x="0" y="42"/>
                </a:lnTo>
                <a:lnTo>
                  <a:pt x="0" y="48"/>
                </a:lnTo>
                <a:lnTo>
                  <a:pt x="0" y="54"/>
                </a:lnTo>
                <a:lnTo>
                  <a:pt x="0" y="60"/>
                </a:lnTo>
                <a:lnTo>
                  <a:pt x="4" y="65"/>
                </a:lnTo>
                <a:lnTo>
                  <a:pt x="6" y="71"/>
                </a:lnTo>
                <a:lnTo>
                  <a:pt x="10" y="75"/>
                </a:lnTo>
                <a:lnTo>
                  <a:pt x="14" y="79"/>
                </a:lnTo>
                <a:lnTo>
                  <a:pt x="19" y="81"/>
                </a:lnTo>
                <a:lnTo>
                  <a:pt x="25" y="84"/>
                </a:lnTo>
                <a:lnTo>
                  <a:pt x="31" y="84"/>
                </a:lnTo>
                <a:lnTo>
                  <a:pt x="37" y="86"/>
                </a:lnTo>
                <a:lnTo>
                  <a:pt x="42" y="84"/>
                </a:lnTo>
                <a:lnTo>
                  <a:pt x="48" y="84"/>
                </a:lnTo>
                <a:lnTo>
                  <a:pt x="52" y="81"/>
                </a:lnTo>
                <a:lnTo>
                  <a:pt x="58" y="79"/>
                </a:lnTo>
                <a:lnTo>
                  <a:pt x="62" y="75"/>
                </a:lnTo>
                <a:lnTo>
                  <a:pt x="65" y="71"/>
                </a:lnTo>
                <a:lnTo>
                  <a:pt x="69" y="65"/>
                </a:lnTo>
                <a:lnTo>
                  <a:pt x="71" y="60"/>
                </a:lnTo>
                <a:lnTo>
                  <a:pt x="73" y="54"/>
                </a:lnTo>
                <a:lnTo>
                  <a:pt x="73" y="48"/>
                </a:lnTo>
                <a:close/>
                <a:moveTo>
                  <a:pt x="611" y="48"/>
                </a:moveTo>
                <a:lnTo>
                  <a:pt x="513" y="98"/>
                </a:lnTo>
                <a:lnTo>
                  <a:pt x="515" y="90"/>
                </a:lnTo>
                <a:lnTo>
                  <a:pt x="519" y="82"/>
                </a:lnTo>
                <a:lnTo>
                  <a:pt x="521" y="77"/>
                </a:lnTo>
                <a:lnTo>
                  <a:pt x="523" y="69"/>
                </a:lnTo>
                <a:lnTo>
                  <a:pt x="523" y="61"/>
                </a:lnTo>
                <a:lnTo>
                  <a:pt x="525" y="52"/>
                </a:lnTo>
                <a:lnTo>
                  <a:pt x="525" y="44"/>
                </a:lnTo>
                <a:lnTo>
                  <a:pt x="523" y="37"/>
                </a:lnTo>
                <a:lnTo>
                  <a:pt x="523" y="29"/>
                </a:lnTo>
                <a:lnTo>
                  <a:pt x="521" y="21"/>
                </a:lnTo>
                <a:lnTo>
                  <a:pt x="519" y="14"/>
                </a:lnTo>
                <a:lnTo>
                  <a:pt x="515" y="8"/>
                </a:lnTo>
                <a:lnTo>
                  <a:pt x="513" y="0"/>
                </a:lnTo>
                <a:lnTo>
                  <a:pt x="611" y="48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3" name="Rectangle 7"/>
          <p:cNvSpPr>
            <a:spLocks noChangeArrowheads="1"/>
          </p:cNvSpPr>
          <p:nvPr/>
        </p:nvSpPr>
        <p:spPr bwMode="auto">
          <a:xfrm>
            <a:off x="5486400" y="5842000"/>
            <a:ext cx="682625" cy="342900"/>
          </a:xfrm>
          <a:prstGeom prst="rect">
            <a:avLst/>
          </a:prstGeom>
          <a:solidFill>
            <a:srgbClr val="00FFFF"/>
          </a:solidFill>
          <a:ln w="15875">
            <a:solidFill>
              <a:srgbClr val="80008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733800" y="59182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p</a:t>
            </a:r>
          </a:p>
        </p:txBody>
      </p:sp>
      <p:sp>
        <p:nvSpPr>
          <p:cNvPr id="434185" name="Text Box 9"/>
          <p:cNvSpPr txBox="1">
            <a:spLocks noChangeArrowheads="1"/>
          </p:cNvSpPr>
          <p:nvPr/>
        </p:nvSpPr>
        <p:spPr bwMode="auto">
          <a:xfrm>
            <a:off x="609600" y="3848100"/>
            <a:ext cx="1228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charset="0"/>
                <a:ea typeface="新細明體" pitchFamily="18" charset="-120"/>
              </a:rPr>
              <a:t>Example</a:t>
            </a:r>
          </a:p>
        </p:txBody>
      </p:sp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2133600" y="4000500"/>
            <a:ext cx="3287713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400" b="0">
                <a:latin typeface="Courier New" pitchFamily="49" charset="0"/>
                <a:ea typeface="新細明體" pitchFamily="18" charset="-120"/>
              </a:rPr>
              <a:t>int* p = new int;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>
                <a:latin typeface="Courier New" pitchFamily="49" charset="0"/>
                <a:ea typeface="新細明體" pitchFamily="18" charset="-120"/>
              </a:rPr>
              <a:t>*p = 10;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400" b="0">
                <a:latin typeface="Courier New" pitchFamily="49" charset="0"/>
                <a:ea typeface="新細明體" pitchFamily="18" charset="-120"/>
              </a:rPr>
              <a:t>delete p;</a:t>
            </a:r>
          </a:p>
        </p:txBody>
      </p:sp>
      <p:sp>
        <p:nvSpPr>
          <p:cNvPr id="434187" name="Text Box 11"/>
          <p:cNvSpPr txBox="1">
            <a:spLocks noChangeArrowheads="1"/>
          </p:cNvSpPr>
          <p:nvPr/>
        </p:nvSpPr>
        <p:spPr bwMode="auto">
          <a:xfrm>
            <a:off x="5562600" y="5867400"/>
            <a:ext cx="46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Monotype Sorts" pitchFamily="2" charset="2"/>
              <a:buNone/>
            </a:pPr>
            <a:r>
              <a:rPr lang="en-US" altLang="zh-TW" sz="2000">
                <a:latin typeface="Arial" charset="0"/>
                <a:ea typeface="新細明體" pitchFamily="18" charset="-120"/>
              </a:rPr>
              <a:t>10</a:t>
            </a:r>
          </a:p>
        </p:txBody>
      </p:sp>
      <p:sp>
        <p:nvSpPr>
          <p:cNvPr id="434188" name="Line 12"/>
          <p:cNvSpPr>
            <a:spLocks noChangeShapeType="1"/>
          </p:cNvSpPr>
          <p:nvPr/>
        </p:nvSpPr>
        <p:spPr bwMode="auto">
          <a:xfrm flipH="1">
            <a:off x="5638800" y="57150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189" name="Line 13"/>
          <p:cNvSpPr>
            <a:spLocks noChangeShapeType="1"/>
          </p:cNvSpPr>
          <p:nvPr/>
        </p:nvSpPr>
        <p:spPr bwMode="auto">
          <a:xfrm>
            <a:off x="5638800" y="57912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8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445770"/>
            <a:ext cx="2863850" cy="3235325"/>
          </a:xfrm>
        </p:spPr>
        <p:txBody>
          <a:bodyPr/>
          <a:lstStyle/>
          <a:p>
            <a:r>
              <a:rPr lang="en-US" sz="3000" dirty="0"/>
              <a:t>Basic Pointer Manipulations </a:t>
            </a:r>
          </a:p>
        </p:txBody>
      </p:sp>
      <p:pic>
        <p:nvPicPr>
          <p:cNvPr id="735239" name="Picture 7" descr="C:\WINDOWS\Desktop\Oh_type\sacitch_C++_ppt\gif\savitchc10d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-457200"/>
            <a:ext cx="6113463" cy="68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28563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1143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TW" sz="4000">
                <a:ea typeface="新細明體" pitchFamily="18" charset="-120"/>
              </a:rPr>
              <a:t>Array of </a:t>
            </a:r>
            <a:r>
              <a:rPr lang="en-US" altLang="zh-TW" sz="4000">
                <a:latin typeface="Courier New" pitchFamily="49" charset="0"/>
                <a:ea typeface="新細明體" pitchFamily="18" charset="-120"/>
              </a:rPr>
              <a:t>New: </a:t>
            </a:r>
            <a:br>
              <a:rPr lang="en-US" altLang="zh-TW" sz="4000">
                <a:latin typeface="Courier New" pitchFamily="49" charset="0"/>
                <a:ea typeface="新細明體" pitchFamily="18" charset="-120"/>
              </a:rPr>
            </a:br>
            <a:r>
              <a:rPr lang="en-US" altLang="zh-TW" sz="4000" b="1">
                <a:latin typeface="Courier New" pitchFamily="49" charset="0"/>
                <a:ea typeface="新細明體" pitchFamily="18" charset="-120"/>
              </a:rPr>
              <a:t>dynamic arrays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495800"/>
          </a:xfrm>
          <a:noFill/>
          <a:ln/>
        </p:spPr>
        <p:txBody>
          <a:bodyPr>
            <a:normAutofit fontScale="92500"/>
          </a:bodyPr>
          <a:lstStyle/>
          <a:p>
            <a:r>
              <a:rPr lang="en-US" altLang="zh-TW">
                <a:ea typeface="新細明體" pitchFamily="18" charset="-120"/>
              </a:rPr>
              <a:t>Syntax</a:t>
            </a:r>
            <a:endParaRPr lang="en-US" altLang="zh-TW">
              <a:latin typeface="Courier" pitchFamily="49" charset="0"/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latin typeface="Courier" pitchFamily="49" charset="0"/>
                <a:ea typeface="新細明體" pitchFamily="18" charset="-120"/>
              </a:rPr>
              <a:t>	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	</a:t>
            </a:r>
            <a:r>
              <a:rPr lang="en-US" altLang="zh-TW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P = new SomeType[Expression];</a:t>
            </a:r>
          </a:p>
          <a:p>
            <a:pPr lvl="1"/>
            <a:r>
              <a:rPr lang="en-US" altLang="zh-TW">
                <a:ea typeface="新細明體" pitchFamily="18" charset="-120"/>
              </a:rPr>
              <a:t>Where</a:t>
            </a:r>
          </a:p>
          <a:p>
            <a:pPr lvl="2"/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 is a pointer of type </a:t>
            </a:r>
            <a:r>
              <a:rPr lang="en-US" altLang="zh-TW">
                <a:latin typeface="Courier" pitchFamily="49" charset="0"/>
                <a:ea typeface="新細明體" pitchFamily="18" charset="-120"/>
              </a:rPr>
              <a:t>SomeType</a:t>
            </a:r>
          </a:p>
          <a:p>
            <a:pPr lvl="2"/>
            <a:r>
              <a:rPr lang="en-US" altLang="zh-TW">
                <a:ea typeface="新細明體" pitchFamily="18" charset="-120"/>
              </a:rPr>
              <a:t>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Expression</a:t>
            </a:r>
            <a:r>
              <a:rPr lang="en-US" altLang="zh-TW">
                <a:ea typeface="新細明體" pitchFamily="18" charset="-120"/>
              </a:rPr>
              <a:t> is the number of objects to be constructed -- we are making an array</a:t>
            </a:r>
          </a:p>
          <a:p>
            <a:endParaRPr lang="en-US" altLang="zh-TW">
              <a:ea typeface="新細明體" pitchFamily="18" charset="-120"/>
            </a:endParaRPr>
          </a:p>
          <a:p>
            <a:r>
              <a:rPr lang="en-US" altLang="zh-TW">
                <a:ea typeface="新細明體" pitchFamily="18" charset="-120"/>
              </a:rPr>
              <a:t>Because of the flexible pointer syntax, </a:t>
            </a:r>
            <a:r>
              <a:rPr lang="en-US" altLang="zh-TW">
                <a:latin typeface="Courier New" pitchFamily="49" charset="0"/>
                <a:ea typeface="新細明體" pitchFamily="18" charset="-120"/>
              </a:rPr>
              <a:t>P</a:t>
            </a:r>
            <a:r>
              <a:rPr lang="en-US" altLang="zh-TW">
                <a:ea typeface="新細明體" pitchFamily="18" charset="-120"/>
              </a:rPr>
              <a:t> can be considered to be an array</a:t>
            </a:r>
          </a:p>
        </p:txBody>
      </p:sp>
    </p:spTree>
    <p:extLst>
      <p:ext uri="{BB962C8B-B14F-4D97-AF65-F5344CB8AC3E}">
        <p14:creationId xmlns:p14="http://schemas.microsoft.com/office/powerpoint/2010/main" val="240235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1026"/>
          <p:cNvSpPr>
            <a:spLocks noChangeArrowheads="1"/>
          </p:cNvSpPr>
          <p:nvPr/>
        </p:nvSpPr>
        <p:spPr bwMode="auto">
          <a:xfrm>
            <a:off x="2286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Example</a:t>
            </a:r>
          </a:p>
        </p:txBody>
      </p:sp>
      <p:sp>
        <p:nvSpPr>
          <p:cNvPr id="436227" name="Rectangle 1027"/>
          <p:cNvSpPr>
            <a:spLocks noChangeArrowheads="1"/>
          </p:cNvSpPr>
          <p:nvPr/>
        </p:nvSpPr>
        <p:spPr bwMode="auto">
          <a:xfrm>
            <a:off x="152400" y="12954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2800" b="0">
                <a:ea typeface="新細明體" pitchFamily="18" charset="-120"/>
              </a:rPr>
              <a:t>Dynamic Memory Allocation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altLang="zh-TW" b="0">
                <a:ea typeface="新細明體" pitchFamily="18" charset="-120"/>
              </a:rPr>
              <a:t>Request for </a:t>
            </a:r>
            <a:r>
              <a:rPr lang="en-US" altLang="zh-TW" b="0">
                <a:latin typeface="Comic Sans MS"/>
                <a:ea typeface="新細明體" pitchFamily="18" charset="-120"/>
              </a:rPr>
              <a:t>“</a:t>
            </a:r>
            <a:r>
              <a:rPr lang="en-US" altLang="zh-TW" b="0">
                <a:ea typeface="新細明體" pitchFamily="18" charset="-120"/>
              </a:rPr>
              <a:t>unnamed</a:t>
            </a:r>
            <a:r>
              <a:rPr lang="en-US" altLang="zh-TW" b="0">
                <a:latin typeface="Comic Sans MS"/>
                <a:ea typeface="新細明體" pitchFamily="18" charset="-120"/>
              </a:rPr>
              <a:t>”</a:t>
            </a:r>
            <a:r>
              <a:rPr lang="en-US" altLang="zh-TW" b="0">
                <a:ea typeface="新細明體" pitchFamily="18" charset="-120"/>
              </a:rPr>
              <a:t> memory from the Operating System </a:t>
            </a:r>
            <a:br>
              <a:rPr lang="en-US" altLang="zh-TW" b="0">
                <a:ea typeface="新細明體" pitchFamily="18" charset="-120"/>
              </a:rPr>
            </a:br>
            <a:endParaRPr lang="en-US" altLang="zh-TW" b="0">
              <a:ea typeface="新細明體" pitchFamily="18" charset="-120"/>
            </a:endParaRP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ea typeface="新細明體" pitchFamily="18" charset="-120"/>
            </a:endParaRP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ea typeface="新細明體" pitchFamily="18" charset="-120"/>
            </a:endParaRP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en-US" altLang="zh-TW" b="0">
              <a:ea typeface="新細明體" pitchFamily="18" charset="-120"/>
            </a:endParaRP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int *p, n=10;</a:t>
            </a:r>
            <a:br>
              <a:rPr lang="en-US" altLang="zh-TW" b="0">
                <a:latin typeface="Courier New" pitchFamily="49" charset="0"/>
                <a:ea typeface="新細明體" pitchFamily="18" charset="-120"/>
              </a:rPr>
            </a:br>
            <a:r>
              <a:rPr lang="en-US" altLang="zh-TW" b="0">
                <a:latin typeface="Courier New" pitchFamily="49" charset="0"/>
                <a:ea typeface="新細明體" pitchFamily="18" charset="-120"/>
              </a:rPr>
              <a:t>p =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new int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;</a:t>
            </a:r>
          </a:p>
          <a:p>
            <a:pPr marL="742950" lvl="1" indent="-285750">
              <a:buClr>
                <a:schemeClr val="folHlink"/>
              </a:buClr>
              <a:buSzPct val="80000"/>
              <a:buFont typeface="Monotype Sort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/>
            </a:r>
            <a:br>
              <a:rPr lang="en-US" altLang="zh-TW" b="0">
                <a:latin typeface="Courier New" pitchFamily="49" charset="0"/>
                <a:ea typeface="新細明體" pitchFamily="18" charset="-120"/>
              </a:rPr>
            </a:br>
            <a:r>
              <a:rPr lang="en-US" altLang="zh-TW" b="0">
                <a:latin typeface="Courier New" pitchFamily="49" charset="0"/>
                <a:ea typeface="新細明體" pitchFamily="18" charset="-120"/>
              </a:rPr>
              <a:t>p = new int[100];</a:t>
            </a:r>
          </a:p>
        </p:txBody>
      </p:sp>
      <p:sp>
        <p:nvSpPr>
          <p:cNvPr id="436228" name="Rectangle 1028"/>
          <p:cNvSpPr>
            <a:spLocks noChangeArrowheads="1"/>
          </p:cNvSpPr>
          <p:nvPr/>
        </p:nvSpPr>
        <p:spPr bwMode="auto">
          <a:xfrm>
            <a:off x="3886200" y="3505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29" name="Line 1029"/>
          <p:cNvSpPr>
            <a:spLocks noChangeShapeType="1"/>
          </p:cNvSpPr>
          <p:nvPr/>
        </p:nvSpPr>
        <p:spPr bwMode="auto">
          <a:xfrm flipV="1">
            <a:off x="4267200" y="3657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6230" name="Group 1030"/>
          <p:cNvGrpSpPr>
            <a:grpSpLocks/>
          </p:cNvGrpSpPr>
          <p:nvPr/>
        </p:nvGrpSpPr>
        <p:grpSpPr bwMode="auto">
          <a:xfrm>
            <a:off x="5867400" y="3124200"/>
            <a:ext cx="1057275" cy="782638"/>
            <a:chOff x="3840" y="1907"/>
            <a:chExt cx="666" cy="493"/>
          </a:xfrm>
        </p:grpSpPr>
        <p:sp>
          <p:nvSpPr>
            <p:cNvPr id="436231" name="Rectangle 1031"/>
            <p:cNvSpPr>
              <a:spLocks noChangeArrowheads="1"/>
            </p:cNvSpPr>
            <p:nvPr/>
          </p:nvSpPr>
          <p:spPr bwMode="auto">
            <a:xfrm>
              <a:off x="3840" y="2160"/>
              <a:ext cx="38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232" name="Text Box 1032"/>
            <p:cNvSpPr txBox="1">
              <a:spLocks noChangeArrowheads="1"/>
            </p:cNvSpPr>
            <p:nvPr/>
          </p:nvSpPr>
          <p:spPr bwMode="auto">
            <a:xfrm>
              <a:off x="4118" y="1907"/>
              <a:ext cx="3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TW" sz="1600">
                  <a:latin typeface="Tahoma" pitchFamily="34" charset="0"/>
                  <a:ea typeface="新細明體" pitchFamily="18" charset="-120"/>
                </a:rPr>
                <a:t>new</a:t>
              </a:r>
            </a:p>
          </p:txBody>
        </p:sp>
      </p:grpSp>
      <p:sp>
        <p:nvSpPr>
          <p:cNvPr id="436233" name="Rectangle 1033"/>
          <p:cNvSpPr>
            <a:spLocks noChangeArrowheads="1"/>
          </p:cNvSpPr>
          <p:nvPr/>
        </p:nvSpPr>
        <p:spPr bwMode="auto">
          <a:xfrm>
            <a:off x="3886200" y="4779963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34" name="Line 1034"/>
          <p:cNvSpPr>
            <a:spLocks noChangeShapeType="1"/>
          </p:cNvSpPr>
          <p:nvPr/>
        </p:nvSpPr>
        <p:spPr bwMode="auto">
          <a:xfrm flipV="1">
            <a:off x="4267200" y="4932363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235" name="Rectangle 1035"/>
          <p:cNvSpPr>
            <a:spLocks noChangeArrowheads="1"/>
          </p:cNvSpPr>
          <p:nvPr/>
        </p:nvSpPr>
        <p:spPr bwMode="auto">
          <a:xfrm>
            <a:off x="58674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6" name="Text Box 1036"/>
          <p:cNvSpPr txBox="1">
            <a:spLocks noChangeArrowheads="1"/>
          </p:cNvSpPr>
          <p:nvPr/>
        </p:nvSpPr>
        <p:spPr bwMode="auto">
          <a:xfrm>
            <a:off x="6308725" y="4398963"/>
            <a:ext cx="615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itchFamily="34" charset="0"/>
                <a:ea typeface="新細明體" pitchFamily="18" charset="-120"/>
              </a:rPr>
              <a:t>new</a:t>
            </a:r>
          </a:p>
        </p:txBody>
      </p:sp>
      <p:sp>
        <p:nvSpPr>
          <p:cNvPr id="436237" name="Rectangle 1037"/>
          <p:cNvSpPr>
            <a:spLocks noChangeArrowheads="1"/>
          </p:cNvSpPr>
          <p:nvPr/>
        </p:nvSpPr>
        <p:spPr bwMode="auto">
          <a:xfrm>
            <a:off x="64770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8" name="Rectangle 1038"/>
          <p:cNvSpPr>
            <a:spLocks noChangeArrowheads="1"/>
          </p:cNvSpPr>
          <p:nvPr/>
        </p:nvSpPr>
        <p:spPr bwMode="auto">
          <a:xfrm>
            <a:off x="7086600" y="4800600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39" name="Oval 1039"/>
          <p:cNvSpPr>
            <a:spLocks noChangeArrowheads="1"/>
          </p:cNvSpPr>
          <p:nvPr/>
        </p:nvSpPr>
        <p:spPr bwMode="auto">
          <a:xfrm>
            <a:off x="77724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0" name="Oval 1040"/>
          <p:cNvSpPr>
            <a:spLocks noChangeArrowheads="1"/>
          </p:cNvSpPr>
          <p:nvPr/>
        </p:nvSpPr>
        <p:spPr bwMode="auto">
          <a:xfrm>
            <a:off x="80010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1" name="Oval 1041"/>
          <p:cNvSpPr>
            <a:spLocks noChangeArrowheads="1"/>
          </p:cNvSpPr>
          <p:nvPr/>
        </p:nvSpPr>
        <p:spPr bwMode="auto">
          <a:xfrm>
            <a:off x="82296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2" name="Oval 1042"/>
          <p:cNvSpPr>
            <a:spLocks noChangeArrowheads="1"/>
          </p:cNvSpPr>
          <p:nvPr/>
        </p:nvSpPr>
        <p:spPr bwMode="auto">
          <a:xfrm>
            <a:off x="845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3" name="Rectangle 1043"/>
          <p:cNvSpPr>
            <a:spLocks noChangeArrowheads="1"/>
          </p:cNvSpPr>
          <p:nvPr/>
        </p:nvSpPr>
        <p:spPr bwMode="auto">
          <a:xfrm>
            <a:off x="381000" y="5780088"/>
            <a:ext cx="292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1" hangingPunct="1"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altLang="zh-TW" b="0">
                <a:latin typeface="Courier New" pitchFamily="49" charset="0"/>
                <a:ea typeface="新細明體" pitchFamily="18" charset="-120"/>
              </a:rPr>
              <a:t>p = </a:t>
            </a:r>
            <a:r>
              <a:rPr lang="en-US" altLang="zh-TW" b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new int[n]</a:t>
            </a:r>
            <a:r>
              <a:rPr lang="en-US" altLang="zh-TW" b="0">
                <a:latin typeface="Courier New" pitchFamily="49" charset="0"/>
                <a:ea typeface="新細明體" pitchFamily="18" charset="-120"/>
              </a:rPr>
              <a:t>;</a:t>
            </a:r>
          </a:p>
        </p:txBody>
      </p:sp>
      <p:sp>
        <p:nvSpPr>
          <p:cNvPr id="436244" name="Rectangle 1044"/>
          <p:cNvSpPr>
            <a:spLocks noChangeArrowheads="1"/>
          </p:cNvSpPr>
          <p:nvPr/>
        </p:nvSpPr>
        <p:spPr bwMode="auto">
          <a:xfrm>
            <a:off x="3810000" y="5791200"/>
            <a:ext cx="4572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b="0">
                <a:latin typeface="Comic Sans MS" pitchFamily="66" charset="0"/>
                <a:ea typeface="新細明體" pitchFamily="18" charset="-120"/>
              </a:rPr>
              <a:t>p</a:t>
            </a:r>
          </a:p>
        </p:txBody>
      </p:sp>
      <p:sp>
        <p:nvSpPr>
          <p:cNvPr id="436245" name="Line 1045"/>
          <p:cNvSpPr>
            <a:spLocks noChangeShapeType="1"/>
          </p:cNvSpPr>
          <p:nvPr/>
        </p:nvSpPr>
        <p:spPr bwMode="auto">
          <a:xfrm flipV="1">
            <a:off x="4191000" y="5943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6246" name="Rectangle 1046"/>
          <p:cNvSpPr>
            <a:spLocks noChangeArrowheads="1"/>
          </p:cNvSpPr>
          <p:nvPr/>
        </p:nvSpPr>
        <p:spPr bwMode="auto">
          <a:xfrm>
            <a:off x="57912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7" name="Text Box 1047"/>
          <p:cNvSpPr txBox="1">
            <a:spLocks noChangeArrowheads="1"/>
          </p:cNvSpPr>
          <p:nvPr/>
        </p:nvSpPr>
        <p:spPr bwMode="auto">
          <a:xfrm>
            <a:off x="6232525" y="5410200"/>
            <a:ext cx="676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latin typeface="Tahoma" pitchFamily="34" charset="0"/>
                <a:ea typeface="新細明體" pitchFamily="18" charset="-120"/>
              </a:rPr>
              <a:t>new </a:t>
            </a:r>
          </a:p>
        </p:txBody>
      </p:sp>
      <p:sp>
        <p:nvSpPr>
          <p:cNvPr id="436248" name="Rectangle 1048"/>
          <p:cNvSpPr>
            <a:spLocks noChangeArrowheads="1"/>
          </p:cNvSpPr>
          <p:nvPr/>
        </p:nvSpPr>
        <p:spPr bwMode="auto">
          <a:xfrm>
            <a:off x="64008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49" name="Rectangle 1049"/>
          <p:cNvSpPr>
            <a:spLocks noChangeArrowheads="1"/>
          </p:cNvSpPr>
          <p:nvPr/>
        </p:nvSpPr>
        <p:spPr bwMode="auto">
          <a:xfrm>
            <a:off x="7010400" y="5811838"/>
            <a:ext cx="609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0" name="Oval 1050"/>
          <p:cNvSpPr>
            <a:spLocks noChangeArrowheads="1"/>
          </p:cNvSpPr>
          <p:nvPr/>
        </p:nvSpPr>
        <p:spPr bwMode="auto">
          <a:xfrm>
            <a:off x="76962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1" name="Oval 1051"/>
          <p:cNvSpPr>
            <a:spLocks noChangeArrowheads="1"/>
          </p:cNvSpPr>
          <p:nvPr/>
        </p:nvSpPr>
        <p:spPr bwMode="auto">
          <a:xfrm>
            <a:off x="79248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2" name="Oval 1052"/>
          <p:cNvSpPr>
            <a:spLocks noChangeArrowheads="1"/>
          </p:cNvSpPr>
          <p:nvPr/>
        </p:nvSpPr>
        <p:spPr bwMode="auto">
          <a:xfrm>
            <a:off x="81534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6253" name="Oval 1053"/>
          <p:cNvSpPr>
            <a:spLocks noChangeArrowheads="1"/>
          </p:cNvSpPr>
          <p:nvPr/>
        </p:nvSpPr>
        <p:spPr bwMode="auto">
          <a:xfrm>
            <a:off x="8382000" y="58880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dirty="0" smtClean="0"/>
              <a:t> indicates variable is pointer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3">
              <a:lnSpc>
                <a:spcPct val="90000"/>
              </a:lnSpc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</a:t>
            </a:r>
            <a:r>
              <a:rPr lang="en-US" b="1" dirty="0" err="1" smtClean="0">
                <a:latin typeface="Courier New" pitchFamily="49" charset="0"/>
              </a:rPr>
              <a:t>myPtr</a:t>
            </a:r>
            <a:r>
              <a:rPr lang="en-US" b="1" dirty="0" smtClean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 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 declares pointer to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 smtClean="0"/>
              <a:t>Multiple pointers can be declared in one line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3">
              <a:lnSpc>
                <a:spcPct val="90000"/>
              </a:lnSpc>
              <a:buNone/>
            </a:pP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*myPtr1, *myPtr2;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762000" y="457200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Memory Allocation Example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0" y="1371600"/>
            <a:ext cx="87264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buClr>
                <a:schemeClr val="folHlink"/>
              </a:buClr>
              <a:buFont typeface="Monotype Sorts" pitchFamily="2" charset="2"/>
              <a:buNone/>
            </a:pPr>
            <a:r>
              <a:rPr lang="en-US" altLang="zh-TW" sz="2400" b="0">
                <a:ea typeface="新細明體" pitchFamily="18" charset="-120"/>
              </a:rPr>
              <a:t>Want an array of unknown size</a:t>
            </a:r>
          </a:p>
          <a:p>
            <a:pPr marL="1600200" lvl="3" indent="-228600">
              <a:buSzPct val="65000"/>
            </a:pPr>
            <a:endParaRPr lang="en-US" altLang="zh-TW" sz="1800" b="0">
              <a:ea typeface="新細明體" pitchFamily="18" charset="-120"/>
            </a:endParaRPr>
          </a:p>
          <a:p>
            <a:pPr marL="2057400" lvl="4" indent="-228600">
              <a:buClr>
                <a:schemeClr val="folHlink"/>
              </a:buClr>
              <a:buSzPct val="80000"/>
              <a:buFont typeface="Monotype Sorts" pitchFamily="2" charset="2"/>
              <a:buChar char="n"/>
            </a:pPr>
            <a:endParaRPr lang="zh-TW" altLang="en-US" sz="1800" b="0">
              <a:ea typeface="新細明體" pitchFamily="18" charset="-120"/>
            </a:endParaRPr>
          </a:p>
        </p:txBody>
      </p:sp>
      <p:sp>
        <p:nvSpPr>
          <p:cNvPr id="437252" name="Text Box 4"/>
          <p:cNvSpPr txBox="1">
            <a:spLocks noChangeArrowheads="1"/>
          </p:cNvSpPr>
          <p:nvPr/>
        </p:nvSpPr>
        <p:spPr bwMode="auto">
          <a:xfrm>
            <a:off x="85725" y="1752600"/>
            <a:ext cx="90582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void main()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int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cout &lt;&lt;  “How many students? “;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cin   &gt;&gt; 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int *grades = </a:t>
            </a:r>
            <a:r>
              <a:rPr lang="en-US" altLang="zh-TW" sz="1800" b="0">
                <a:solidFill>
                  <a:srgbClr val="FF0000"/>
                </a:solidFill>
                <a:latin typeface="Courier New" pitchFamily="49" charset="0"/>
                <a:ea typeface="新細明體" pitchFamily="18" charset="-120"/>
              </a:rPr>
              <a:t>new int[n];</a:t>
            </a:r>
            <a:endParaRPr lang="en-US" altLang="zh-TW" sz="1800" b="0">
              <a:latin typeface="Courier New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for(int i=0; i &lt; n; i++){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    int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    cout &lt;&lt; “Input Grade for Student” &lt;&lt; (i+1)  &lt;&lt; “ ? :”;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    cin &gt;&gt;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    grades[i] = mark;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. . 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printMean( grades, n ); // call a function with dynamic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   . .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b="0">
                <a:latin typeface="Courier New" pitchFamily="49" charset="0"/>
                <a:ea typeface="新細明體" pitchFamily="18" charset="-120"/>
              </a:rPr>
              <a:t> }</a:t>
            </a:r>
            <a:endParaRPr lang="zh-TW" altLang="en-US" sz="1800" b="0"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10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7400"/>
            <a:ext cx="7659688" cy="329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838200" y="550863"/>
            <a:ext cx="787717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4400" b="0">
                <a:solidFill>
                  <a:srgbClr val="D49FFF"/>
                </a:solidFill>
                <a:latin typeface="Times New Roman" pitchFamily="18" charset="0"/>
                <a:ea typeface="新細明體" pitchFamily="18" charset="-120"/>
              </a:rPr>
              <a:t>Freeing (or deleting) Memory</a:t>
            </a: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5943600" y="24384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7" name="Line 5"/>
          <p:cNvSpPr>
            <a:spLocks noChangeShapeType="1"/>
          </p:cNvSpPr>
          <p:nvPr/>
        </p:nvSpPr>
        <p:spPr bwMode="auto">
          <a:xfrm>
            <a:off x="6019800" y="2514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8" name="Line 6"/>
          <p:cNvSpPr>
            <a:spLocks noChangeShapeType="1"/>
          </p:cNvSpPr>
          <p:nvPr/>
        </p:nvSpPr>
        <p:spPr bwMode="auto">
          <a:xfrm flipH="1">
            <a:off x="6172200" y="4191000"/>
            <a:ext cx="685800" cy="838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8279" name="Line 7"/>
          <p:cNvSpPr>
            <a:spLocks noChangeShapeType="1"/>
          </p:cNvSpPr>
          <p:nvPr/>
        </p:nvSpPr>
        <p:spPr bwMode="auto">
          <a:xfrm>
            <a:off x="6248400" y="4038600"/>
            <a:ext cx="685800" cy="9906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85901"/>
            <a:ext cx="9144000" cy="49149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800" b="1" dirty="0" smtClean="0">
                <a:ea typeface="新細明體" pitchFamily="18" charset="-120"/>
              </a:rPr>
              <a:t>C++ keywords:</a:t>
            </a:r>
            <a:endParaRPr lang="en-US" altLang="zh-TW" sz="2800" b="1" dirty="0">
              <a:ea typeface="新細明體" pitchFamily="18" charset="-120"/>
            </a:endParaRPr>
          </a:p>
          <a:p>
            <a:pPr>
              <a:buNone/>
              <a:tabLst>
                <a:tab pos="2743200" algn="l"/>
              </a:tabLst>
            </a:pP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   </a:t>
            </a:r>
            <a:r>
              <a:rPr lang="en-US" altLang="zh-TW" sz="2800" b="1" dirty="0" smtClean="0">
                <a:solidFill>
                  <a:srgbClr val="7030A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new	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//create new </a:t>
            </a:r>
            <a:r>
              <a:rPr lang="en-US" altLang="zh-TW" sz="2800" dirty="0" err="1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var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; reserve space</a:t>
            </a:r>
            <a:endParaRPr lang="en-US" altLang="zh-TW" sz="2800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  <a:p>
            <a:pPr marL="860425" indent="-741363">
              <a:buFont typeface="Monotype Sorts" pitchFamily="2" charset="2"/>
              <a:buNone/>
              <a:tabLst>
                <a:tab pos="2743200" algn="l"/>
              </a:tabLst>
            </a:pPr>
            <a:r>
              <a:rPr lang="en-US" altLang="zh-TW" sz="2800" b="1" dirty="0" smtClean="0">
                <a:solidFill>
                  <a:srgbClr val="7030A0"/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delete	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//storage created is 	//returned </a:t>
            </a: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to free 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store</a:t>
            </a:r>
          </a:p>
          <a:p>
            <a:pPr>
              <a:buFont typeface="Monotype Sorts" pitchFamily="2" charset="2"/>
              <a:buNone/>
              <a:tabLst>
                <a:tab pos="2743200" algn="l"/>
              </a:tabLst>
            </a:pPr>
            <a:r>
              <a:rPr lang="en-US" altLang="zh-TW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r>
              <a:rPr lang="en-US" altLang="zh-TW" sz="2800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	</a:t>
            </a:r>
            <a:endParaRPr lang="en-US" altLang="zh-TW" dirty="0" smtClean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  <a:tabLst>
                <a:tab pos="2743200" algn="l"/>
              </a:tabLst>
            </a:pP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None/>
              <a:tabLst>
                <a:tab pos="2743200" algn="l"/>
              </a:tabLst>
            </a:pPr>
            <a:r>
              <a:rPr lang="en-US" altLang="zh-TW" sz="2800" b="1" dirty="0">
                <a:ea typeface="新細明體" pitchFamily="18" charset="-120"/>
              </a:rPr>
              <a:t>Example</a:t>
            </a:r>
            <a:endParaRPr lang="en-US" altLang="zh-TW" b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  <a:tabLst>
                <a:tab pos="2743200" algn="l"/>
              </a:tabLst>
            </a:pPr>
            <a:endParaRPr lang="en-US" altLang="zh-TW" dirty="0">
              <a:solidFill>
                <a:schemeClr val="accent2">
                  <a:lumMod val="75000"/>
                </a:schemeClr>
              </a:solidFill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2133600" y="3790640"/>
            <a:ext cx="353654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>
              <a:buFont typeface="Monotype Sorts" pitchFamily="2" charset="2"/>
              <a:buNone/>
            </a:pPr>
            <a:r>
              <a:rPr lang="en-US" altLang="zh-TW" sz="2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int* p = </a:t>
            </a: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new</a:t>
            </a:r>
            <a:r>
              <a:rPr lang="en-US" altLang="zh-TW" sz="2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int;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*p = 10;</a:t>
            </a:r>
          </a:p>
          <a:p>
            <a:pPr marL="342900" indent="-342900">
              <a:buFont typeface="Monotype Sorts" pitchFamily="2" charset="2"/>
              <a:buNone/>
            </a:pPr>
            <a:r>
              <a:rPr lang="en-US" altLang="zh-TW" sz="2800" b="1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delete</a:t>
            </a:r>
            <a:r>
              <a:rPr lang="en-US" altLang="zh-TW" sz="2800" b="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 p;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85900"/>
          </a:xfrm>
          <a:noFill/>
          <a:ln/>
        </p:spPr>
        <p:txBody>
          <a:bodyPr>
            <a:noAutofit/>
          </a:bodyPr>
          <a:lstStyle/>
          <a:p>
            <a:r>
              <a:rPr lang="en-US" altLang="zh-TW" sz="4000" dirty="0" smtClean="0">
                <a:ea typeface="新細明體" pitchFamily="18" charset="-120"/>
              </a:rPr>
              <a:t>Dynamic variables:</a:t>
            </a:r>
            <a:r>
              <a:rPr lang="en-US" altLang="zh-TW" sz="4000" dirty="0" smtClean="0">
                <a:latin typeface="Courier" pitchFamily="49" charset="0"/>
                <a:ea typeface="新細明體" pitchFamily="18" charset="-120"/>
              </a:rPr>
              <a:t> </a:t>
            </a:r>
            <a:r>
              <a:rPr lang="en-US" altLang="zh-TW" sz="4000" dirty="0" smtClean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rPr>
              <a:t>new &amp; delete</a:t>
            </a:r>
            <a:endParaRPr lang="en-US" altLang="zh-TW" sz="4000" dirty="0">
              <a:latin typeface="Consolas" panose="020B0609020204030204" pitchFamily="49" charset="0"/>
              <a:ea typeface="新細明體" pitchFamily="18" charset="-12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3790640"/>
            <a:ext cx="9144000" cy="306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28011" y="3378028"/>
            <a:ext cx="277090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p;</a:t>
            </a:r>
          </a:p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[] name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7029" y="5370951"/>
            <a:ext cx="2730235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dangling pointer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7" name="Curved Connector 6"/>
          <p:cNvCxnSpPr>
            <a:stCxn id="5" idx="3"/>
          </p:cNvCxnSpPr>
          <p:nvPr/>
        </p:nvCxnSpPr>
        <p:spPr>
          <a:xfrm>
            <a:off x="5157264" y="5632561"/>
            <a:ext cx="1170747" cy="26161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5249622" y="4703347"/>
            <a:ext cx="3545361" cy="1877724"/>
            <a:chOff x="1602" y="2485"/>
            <a:chExt cx="1420" cy="638"/>
          </a:xfrm>
        </p:grpSpPr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1770" y="2907"/>
              <a:ext cx="431" cy="2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987" y="3014"/>
              <a:ext cx="499" cy="1"/>
            </a:xfrm>
            <a:prstGeom prst="line">
              <a:avLst/>
            </a:prstGeom>
            <a:ln w="28575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2" name="Freeform 8"/>
            <p:cNvSpPr>
              <a:spLocks noEditPoints="1"/>
            </p:cNvSpPr>
            <p:nvPr/>
          </p:nvSpPr>
          <p:spPr bwMode="auto">
            <a:xfrm>
              <a:off x="1950" y="2966"/>
              <a:ext cx="611" cy="98"/>
            </a:xfrm>
            <a:custGeom>
              <a:avLst/>
              <a:gdLst>
                <a:gd name="T0" fmla="*/ 73 w 611"/>
                <a:gd name="T1" fmla="*/ 48 h 98"/>
                <a:gd name="T2" fmla="*/ 73 w 611"/>
                <a:gd name="T3" fmla="*/ 42 h 98"/>
                <a:gd name="T4" fmla="*/ 71 w 611"/>
                <a:gd name="T5" fmla="*/ 39 h 98"/>
                <a:gd name="T6" fmla="*/ 69 w 611"/>
                <a:gd name="T7" fmla="*/ 33 h 98"/>
                <a:gd name="T8" fmla="*/ 65 w 611"/>
                <a:gd name="T9" fmla="*/ 27 h 98"/>
                <a:gd name="T10" fmla="*/ 62 w 611"/>
                <a:gd name="T11" fmla="*/ 23 h 98"/>
                <a:gd name="T12" fmla="*/ 58 w 611"/>
                <a:gd name="T13" fmla="*/ 19 h 98"/>
                <a:gd name="T14" fmla="*/ 52 w 611"/>
                <a:gd name="T15" fmla="*/ 16 h 98"/>
                <a:gd name="T16" fmla="*/ 48 w 611"/>
                <a:gd name="T17" fmla="*/ 14 h 98"/>
                <a:gd name="T18" fmla="*/ 42 w 611"/>
                <a:gd name="T19" fmla="*/ 14 h 98"/>
                <a:gd name="T20" fmla="*/ 37 w 611"/>
                <a:gd name="T21" fmla="*/ 12 h 98"/>
                <a:gd name="T22" fmla="*/ 31 w 611"/>
                <a:gd name="T23" fmla="*/ 14 h 98"/>
                <a:gd name="T24" fmla="*/ 25 w 611"/>
                <a:gd name="T25" fmla="*/ 14 h 98"/>
                <a:gd name="T26" fmla="*/ 19 w 611"/>
                <a:gd name="T27" fmla="*/ 16 h 98"/>
                <a:gd name="T28" fmla="*/ 14 w 611"/>
                <a:gd name="T29" fmla="*/ 19 h 98"/>
                <a:gd name="T30" fmla="*/ 10 w 611"/>
                <a:gd name="T31" fmla="*/ 23 h 98"/>
                <a:gd name="T32" fmla="*/ 6 w 611"/>
                <a:gd name="T33" fmla="*/ 27 h 98"/>
                <a:gd name="T34" fmla="*/ 4 w 611"/>
                <a:gd name="T35" fmla="*/ 33 h 98"/>
                <a:gd name="T36" fmla="*/ 0 w 611"/>
                <a:gd name="T37" fmla="*/ 39 h 98"/>
                <a:gd name="T38" fmla="*/ 0 w 611"/>
                <a:gd name="T39" fmla="*/ 42 h 98"/>
                <a:gd name="T40" fmla="*/ 0 w 611"/>
                <a:gd name="T41" fmla="*/ 48 h 98"/>
                <a:gd name="T42" fmla="*/ 0 w 611"/>
                <a:gd name="T43" fmla="*/ 54 h 98"/>
                <a:gd name="T44" fmla="*/ 0 w 611"/>
                <a:gd name="T45" fmla="*/ 60 h 98"/>
                <a:gd name="T46" fmla="*/ 4 w 611"/>
                <a:gd name="T47" fmla="*/ 65 h 98"/>
                <a:gd name="T48" fmla="*/ 6 w 611"/>
                <a:gd name="T49" fmla="*/ 71 h 98"/>
                <a:gd name="T50" fmla="*/ 10 w 611"/>
                <a:gd name="T51" fmla="*/ 75 h 98"/>
                <a:gd name="T52" fmla="*/ 14 w 611"/>
                <a:gd name="T53" fmla="*/ 79 h 98"/>
                <a:gd name="T54" fmla="*/ 19 w 611"/>
                <a:gd name="T55" fmla="*/ 81 h 98"/>
                <a:gd name="T56" fmla="*/ 25 w 611"/>
                <a:gd name="T57" fmla="*/ 84 h 98"/>
                <a:gd name="T58" fmla="*/ 31 w 611"/>
                <a:gd name="T59" fmla="*/ 84 h 98"/>
                <a:gd name="T60" fmla="*/ 37 w 611"/>
                <a:gd name="T61" fmla="*/ 86 h 98"/>
                <a:gd name="T62" fmla="*/ 42 w 611"/>
                <a:gd name="T63" fmla="*/ 84 h 98"/>
                <a:gd name="T64" fmla="*/ 48 w 611"/>
                <a:gd name="T65" fmla="*/ 84 h 98"/>
                <a:gd name="T66" fmla="*/ 52 w 611"/>
                <a:gd name="T67" fmla="*/ 81 h 98"/>
                <a:gd name="T68" fmla="*/ 58 w 611"/>
                <a:gd name="T69" fmla="*/ 79 h 98"/>
                <a:gd name="T70" fmla="*/ 62 w 611"/>
                <a:gd name="T71" fmla="*/ 75 h 98"/>
                <a:gd name="T72" fmla="*/ 65 w 611"/>
                <a:gd name="T73" fmla="*/ 71 h 98"/>
                <a:gd name="T74" fmla="*/ 69 w 611"/>
                <a:gd name="T75" fmla="*/ 65 h 98"/>
                <a:gd name="T76" fmla="*/ 71 w 611"/>
                <a:gd name="T77" fmla="*/ 60 h 98"/>
                <a:gd name="T78" fmla="*/ 73 w 611"/>
                <a:gd name="T79" fmla="*/ 54 h 98"/>
                <a:gd name="T80" fmla="*/ 73 w 611"/>
                <a:gd name="T81" fmla="*/ 48 h 98"/>
                <a:gd name="T82" fmla="*/ 611 w 611"/>
                <a:gd name="T83" fmla="*/ 48 h 98"/>
                <a:gd name="T84" fmla="*/ 513 w 611"/>
                <a:gd name="T85" fmla="*/ 98 h 98"/>
                <a:gd name="T86" fmla="*/ 515 w 611"/>
                <a:gd name="T87" fmla="*/ 90 h 98"/>
                <a:gd name="T88" fmla="*/ 519 w 611"/>
                <a:gd name="T89" fmla="*/ 82 h 98"/>
                <a:gd name="T90" fmla="*/ 521 w 611"/>
                <a:gd name="T91" fmla="*/ 77 h 98"/>
                <a:gd name="T92" fmla="*/ 523 w 611"/>
                <a:gd name="T93" fmla="*/ 69 h 98"/>
                <a:gd name="T94" fmla="*/ 523 w 611"/>
                <a:gd name="T95" fmla="*/ 61 h 98"/>
                <a:gd name="T96" fmla="*/ 525 w 611"/>
                <a:gd name="T97" fmla="*/ 52 h 98"/>
                <a:gd name="T98" fmla="*/ 525 w 611"/>
                <a:gd name="T99" fmla="*/ 44 h 98"/>
                <a:gd name="T100" fmla="*/ 523 w 611"/>
                <a:gd name="T101" fmla="*/ 37 h 98"/>
                <a:gd name="T102" fmla="*/ 523 w 611"/>
                <a:gd name="T103" fmla="*/ 29 h 98"/>
                <a:gd name="T104" fmla="*/ 521 w 611"/>
                <a:gd name="T105" fmla="*/ 21 h 98"/>
                <a:gd name="T106" fmla="*/ 519 w 611"/>
                <a:gd name="T107" fmla="*/ 14 h 98"/>
                <a:gd name="T108" fmla="*/ 515 w 611"/>
                <a:gd name="T109" fmla="*/ 8 h 98"/>
                <a:gd name="T110" fmla="*/ 513 w 611"/>
                <a:gd name="T111" fmla="*/ 0 h 98"/>
                <a:gd name="T112" fmla="*/ 611 w 611"/>
                <a:gd name="T1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1" h="98">
                  <a:moveTo>
                    <a:pt x="73" y="48"/>
                  </a:moveTo>
                  <a:lnTo>
                    <a:pt x="73" y="42"/>
                  </a:lnTo>
                  <a:lnTo>
                    <a:pt x="71" y="39"/>
                  </a:lnTo>
                  <a:lnTo>
                    <a:pt x="69" y="33"/>
                  </a:lnTo>
                  <a:lnTo>
                    <a:pt x="65" y="27"/>
                  </a:lnTo>
                  <a:lnTo>
                    <a:pt x="62" y="23"/>
                  </a:lnTo>
                  <a:lnTo>
                    <a:pt x="58" y="19"/>
                  </a:lnTo>
                  <a:lnTo>
                    <a:pt x="52" y="16"/>
                  </a:lnTo>
                  <a:lnTo>
                    <a:pt x="48" y="14"/>
                  </a:lnTo>
                  <a:lnTo>
                    <a:pt x="42" y="14"/>
                  </a:lnTo>
                  <a:lnTo>
                    <a:pt x="37" y="12"/>
                  </a:lnTo>
                  <a:lnTo>
                    <a:pt x="31" y="14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4" y="19"/>
                  </a:lnTo>
                  <a:lnTo>
                    <a:pt x="10" y="23"/>
                  </a:lnTo>
                  <a:lnTo>
                    <a:pt x="6" y="27"/>
                  </a:lnTo>
                  <a:lnTo>
                    <a:pt x="4" y="33"/>
                  </a:lnTo>
                  <a:lnTo>
                    <a:pt x="0" y="39"/>
                  </a:lnTo>
                  <a:lnTo>
                    <a:pt x="0" y="42"/>
                  </a:lnTo>
                  <a:lnTo>
                    <a:pt x="0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4" y="65"/>
                  </a:lnTo>
                  <a:lnTo>
                    <a:pt x="6" y="71"/>
                  </a:lnTo>
                  <a:lnTo>
                    <a:pt x="10" y="75"/>
                  </a:lnTo>
                  <a:lnTo>
                    <a:pt x="14" y="79"/>
                  </a:lnTo>
                  <a:lnTo>
                    <a:pt x="19" y="81"/>
                  </a:lnTo>
                  <a:lnTo>
                    <a:pt x="25" y="84"/>
                  </a:lnTo>
                  <a:lnTo>
                    <a:pt x="31" y="84"/>
                  </a:lnTo>
                  <a:lnTo>
                    <a:pt x="37" y="86"/>
                  </a:lnTo>
                  <a:lnTo>
                    <a:pt x="42" y="84"/>
                  </a:lnTo>
                  <a:lnTo>
                    <a:pt x="48" y="84"/>
                  </a:lnTo>
                  <a:lnTo>
                    <a:pt x="52" y="81"/>
                  </a:lnTo>
                  <a:lnTo>
                    <a:pt x="58" y="79"/>
                  </a:lnTo>
                  <a:lnTo>
                    <a:pt x="62" y="75"/>
                  </a:lnTo>
                  <a:lnTo>
                    <a:pt x="65" y="71"/>
                  </a:lnTo>
                  <a:lnTo>
                    <a:pt x="69" y="65"/>
                  </a:lnTo>
                  <a:lnTo>
                    <a:pt x="71" y="60"/>
                  </a:lnTo>
                  <a:lnTo>
                    <a:pt x="73" y="54"/>
                  </a:lnTo>
                  <a:lnTo>
                    <a:pt x="73" y="48"/>
                  </a:lnTo>
                  <a:close/>
                  <a:moveTo>
                    <a:pt x="611" y="48"/>
                  </a:moveTo>
                  <a:lnTo>
                    <a:pt x="513" y="98"/>
                  </a:lnTo>
                  <a:lnTo>
                    <a:pt x="515" y="90"/>
                  </a:lnTo>
                  <a:lnTo>
                    <a:pt x="519" y="82"/>
                  </a:lnTo>
                  <a:lnTo>
                    <a:pt x="521" y="77"/>
                  </a:lnTo>
                  <a:lnTo>
                    <a:pt x="523" y="69"/>
                  </a:lnTo>
                  <a:lnTo>
                    <a:pt x="523" y="61"/>
                  </a:lnTo>
                  <a:lnTo>
                    <a:pt x="525" y="52"/>
                  </a:lnTo>
                  <a:lnTo>
                    <a:pt x="525" y="44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521" y="21"/>
                  </a:lnTo>
                  <a:lnTo>
                    <a:pt x="519" y="14"/>
                  </a:lnTo>
                  <a:lnTo>
                    <a:pt x="515" y="8"/>
                  </a:lnTo>
                  <a:lnTo>
                    <a:pt x="513" y="0"/>
                  </a:lnTo>
                  <a:lnTo>
                    <a:pt x="611" y="48"/>
                  </a:lnTo>
                  <a:close/>
                </a:path>
              </a:pathLst>
            </a:custGeom>
            <a:solidFill>
              <a:srgbClr val="FFC000"/>
            </a:solidFill>
            <a:ln w="2857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592" y="2907"/>
              <a:ext cx="430" cy="21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5875">
              <a:solidFill>
                <a:srgbClr val="800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602" y="2928"/>
              <a:ext cx="7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 dirty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p</a:t>
              </a:r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2812" y="2659"/>
              <a:ext cx="0" cy="143"/>
            </a:xfrm>
            <a:prstGeom prst="line">
              <a:avLst/>
            </a:prstGeom>
            <a:ln w="28575">
              <a:headEnd/>
              <a:tailEnd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2763" y="2779"/>
              <a:ext cx="98" cy="97"/>
            </a:xfrm>
            <a:custGeom>
              <a:avLst/>
              <a:gdLst>
                <a:gd name="T0" fmla="*/ 48 w 98"/>
                <a:gd name="T1" fmla="*/ 97 h 97"/>
                <a:gd name="T2" fmla="*/ 0 w 98"/>
                <a:gd name="T3" fmla="*/ 0 h 97"/>
                <a:gd name="T4" fmla="*/ 6 w 98"/>
                <a:gd name="T5" fmla="*/ 2 h 97"/>
                <a:gd name="T6" fmla="*/ 14 w 98"/>
                <a:gd name="T7" fmla="*/ 6 h 97"/>
                <a:gd name="T8" fmla="*/ 21 w 98"/>
                <a:gd name="T9" fmla="*/ 8 h 97"/>
                <a:gd name="T10" fmla="*/ 29 w 98"/>
                <a:gd name="T11" fmla="*/ 10 h 97"/>
                <a:gd name="T12" fmla="*/ 37 w 98"/>
                <a:gd name="T13" fmla="*/ 10 h 97"/>
                <a:gd name="T14" fmla="*/ 44 w 98"/>
                <a:gd name="T15" fmla="*/ 12 h 97"/>
                <a:gd name="T16" fmla="*/ 52 w 98"/>
                <a:gd name="T17" fmla="*/ 12 h 97"/>
                <a:gd name="T18" fmla="*/ 60 w 98"/>
                <a:gd name="T19" fmla="*/ 10 h 97"/>
                <a:gd name="T20" fmla="*/ 67 w 98"/>
                <a:gd name="T21" fmla="*/ 10 h 97"/>
                <a:gd name="T22" fmla="*/ 75 w 98"/>
                <a:gd name="T23" fmla="*/ 8 h 97"/>
                <a:gd name="T24" fmla="*/ 83 w 98"/>
                <a:gd name="T25" fmla="*/ 6 h 97"/>
                <a:gd name="T26" fmla="*/ 90 w 98"/>
                <a:gd name="T27" fmla="*/ 2 h 97"/>
                <a:gd name="T28" fmla="*/ 98 w 98"/>
                <a:gd name="T29" fmla="*/ 0 h 97"/>
                <a:gd name="T30" fmla="*/ 48 w 98"/>
                <a:gd name="T31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" h="97">
                  <a:moveTo>
                    <a:pt x="48" y="97"/>
                  </a:moveTo>
                  <a:lnTo>
                    <a:pt x="0" y="0"/>
                  </a:lnTo>
                  <a:lnTo>
                    <a:pt x="6" y="2"/>
                  </a:lnTo>
                  <a:lnTo>
                    <a:pt x="14" y="6"/>
                  </a:lnTo>
                  <a:lnTo>
                    <a:pt x="21" y="8"/>
                  </a:lnTo>
                  <a:lnTo>
                    <a:pt x="29" y="10"/>
                  </a:lnTo>
                  <a:lnTo>
                    <a:pt x="37" y="10"/>
                  </a:lnTo>
                  <a:lnTo>
                    <a:pt x="44" y="12"/>
                  </a:lnTo>
                  <a:lnTo>
                    <a:pt x="52" y="12"/>
                  </a:lnTo>
                  <a:lnTo>
                    <a:pt x="60" y="10"/>
                  </a:lnTo>
                  <a:lnTo>
                    <a:pt x="67" y="10"/>
                  </a:lnTo>
                  <a:lnTo>
                    <a:pt x="75" y="8"/>
                  </a:lnTo>
                  <a:lnTo>
                    <a:pt x="83" y="6"/>
                  </a:lnTo>
                  <a:lnTo>
                    <a:pt x="90" y="2"/>
                  </a:lnTo>
                  <a:lnTo>
                    <a:pt x="98" y="0"/>
                  </a:lnTo>
                  <a:lnTo>
                    <a:pt x="48" y="97"/>
                  </a:lnTo>
                  <a:close/>
                </a:path>
              </a:pathLst>
            </a:custGeom>
            <a:solidFill>
              <a:srgbClr val="FFC00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en-US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719" y="2485"/>
              <a:ext cx="24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buFont typeface="Monotype Sorts" pitchFamily="2" charset="2"/>
                <a:buNone/>
              </a:pPr>
              <a:r>
                <a:rPr lang="en-US" altLang="zh-TW" sz="2800" b="0" dirty="0" smtClean="0">
                  <a:latin typeface="Consolas" panose="020B0609020204030204" pitchFamily="49" charset="0"/>
                  <a:ea typeface="新細明體" pitchFamily="18" charset="-120"/>
                  <a:cs typeface="Consolas" panose="020B0609020204030204" pitchFamily="49" charset="0"/>
                </a:rPr>
                <a:t>*p</a:t>
              </a:r>
              <a:endParaRPr lang="en-US" altLang="zh-TW" sz="2800" dirty="0">
                <a:latin typeface="Consolas" panose="020B0609020204030204" pitchFamily="49" charset="0"/>
                <a:ea typeface="新細明體" pitchFamily="18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801562" y="5548393"/>
            <a:ext cx="93807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X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43965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26204 L -0.00295 0.70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4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  <p:bldP spid="15" grpId="0" animBg="1"/>
      <p:bldP spid="3" grpId="0" animBg="1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2006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10-</a:t>
            </a:r>
            <a:fld id="{E3FC8D3E-0103-4FB9-9A22-DFEF76E7FFD5}" type="slidenum">
              <a:rPr lang="en-US"/>
              <a:pPr/>
              <a:t>33</a:t>
            </a:fld>
            <a:endParaRPr lang="en-CA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Pointers</a:t>
            </a:r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delete p;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Destroys dynamic memory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p still points there!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Called "dangling pointer"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p is then dereferenced ( *p 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Unpredicatable results!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Often disastrous!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/>
              <a:t>Avoid dangling pointers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Assign pointer to NULL after delete:</a:t>
            </a:r>
            <a:br>
              <a:rPr lang="en-US" sz="2400"/>
            </a:br>
            <a:r>
              <a:rPr lang="en-US" sz="2000"/>
              <a:t>delete p;</a:t>
            </a:r>
            <a:br>
              <a:rPr lang="en-US" sz="2000"/>
            </a:br>
            <a:r>
              <a:rPr lang="en-US" sz="2000"/>
              <a:t>p = NULL;</a:t>
            </a:r>
          </a:p>
        </p:txBody>
      </p:sp>
    </p:spTree>
    <p:extLst>
      <p:ext uri="{BB962C8B-B14F-4D97-AF65-F5344CB8AC3E}">
        <p14:creationId xmlns:p14="http://schemas.microsoft.com/office/powerpoint/2010/main" val="52307331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08176"/>
          </a:xfrm>
        </p:spPr>
        <p:txBody>
          <a:bodyPr/>
          <a:lstStyle/>
          <a:p>
            <a:pPr eaLnBrk="1" hangingPunct="1"/>
            <a:r>
              <a:rPr lang="en-US" dirty="0" smtClean="0"/>
              <a:t>Memory Leak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08177"/>
            <a:ext cx="9144000" cy="49926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26133"/>
            <a:ext cx="9158989" cy="57243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62170" y="3658815"/>
            <a:ext cx="2188420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 smtClean="0">
                <a:ln/>
                <a:solidFill>
                  <a:schemeClr val="accent3"/>
                </a:solidFill>
                <a:effectLst/>
              </a:rPr>
              <a:t>memory leak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cxnSp>
        <p:nvCxnSpPr>
          <p:cNvPr id="9" name="Curved Connector 8"/>
          <p:cNvCxnSpPr/>
          <p:nvPr/>
        </p:nvCxnSpPr>
        <p:spPr>
          <a:xfrm>
            <a:off x="6550590" y="3920425"/>
            <a:ext cx="852952" cy="2616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73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dynamically created </a:t>
            </a:r>
            <a:r>
              <a:rPr lang="en-US" b="1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once the space has been dynamically allocated, how do we use it?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single items, we go through the pointer. Dereference the pointer to reach the </a:t>
            </a:r>
            <a:r>
              <a:rPr lang="en-US" dirty="0" smtClean="0"/>
              <a:t>dynamically </a:t>
            </a:r>
            <a:r>
              <a:rPr lang="en-US" dirty="0"/>
              <a:t>created target: 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*p </a:t>
            </a:r>
            <a:r>
              <a:rPr lang="en-US" dirty="0"/>
              <a:t>= new </a:t>
            </a:r>
            <a:r>
              <a:rPr lang="en-US" dirty="0" err="1"/>
              <a:t>int</a:t>
            </a:r>
            <a:r>
              <a:rPr lang="en-US" dirty="0" smtClean="0"/>
              <a:t>;//dynamic </a:t>
            </a:r>
            <a:r>
              <a:rPr lang="en-US" dirty="0"/>
              <a:t>integer, pointed to by p </a:t>
            </a:r>
            <a:endParaRPr lang="en-US" dirty="0" smtClean="0"/>
          </a:p>
          <a:p>
            <a:pPr lvl="1"/>
            <a:r>
              <a:rPr lang="en-US" dirty="0" smtClean="0"/>
              <a:t>*</a:t>
            </a:r>
            <a:r>
              <a:rPr lang="en-US" dirty="0"/>
              <a:t>p = 10; // assigns 10 to the dynamic integer </a:t>
            </a:r>
            <a:endParaRPr lang="en-US" dirty="0" smtClean="0"/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*p; // prints 10 </a:t>
            </a:r>
          </a:p>
        </p:txBody>
      </p:sp>
    </p:spTree>
    <p:extLst>
      <p:ext uri="{BB962C8B-B14F-4D97-AF65-F5344CB8AC3E}">
        <p14:creationId xmlns:p14="http://schemas.microsoft.com/office/powerpoint/2010/main" val="24379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Accessing dynamically created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dynamically created arrays, you can use either </a:t>
            </a:r>
            <a:endParaRPr lang="en-US" dirty="0" smtClean="0"/>
          </a:p>
          <a:p>
            <a:pPr lvl="1"/>
            <a:r>
              <a:rPr lang="en-US" dirty="0" smtClean="0"/>
              <a:t>pointer-offset </a:t>
            </a:r>
            <a:r>
              <a:rPr lang="en-US" dirty="0"/>
              <a:t>notation, or </a:t>
            </a:r>
            <a:endParaRPr lang="en-US" dirty="0" smtClean="0"/>
          </a:p>
          <a:p>
            <a:pPr lvl="1"/>
            <a:r>
              <a:rPr lang="en-US" dirty="0" smtClean="0"/>
              <a:t>treat </a:t>
            </a:r>
            <a:r>
              <a:rPr lang="en-US" dirty="0"/>
              <a:t>the pointer as the array name and use the standard bracket notation: </a:t>
            </a:r>
            <a:endParaRPr lang="en-US" dirty="0" smtClean="0"/>
          </a:p>
          <a:p>
            <a:pPr lvl="2"/>
            <a:r>
              <a:rPr lang="en-US" dirty="0" smtClean="0"/>
              <a:t>double </a:t>
            </a:r>
            <a:r>
              <a:rPr lang="en-US" dirty="0"/>
              <a:t>* </a:t>
            </a:r>
            <a:r>
              <a:rPr lang="en-US" dirty="0" err="1"/>
              <a:t>numList</a:t>
            </a:r>
            <a:r>
              <a:rPr lang="en-US" dirty="0"/>
              <a:t> = new double[size]; // dynamic </a:t>
            </a:r>
            <a:r>
              <a:rPr lang="en-US" dirty="0" smtClean="0"/>
              <a:t>array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lvl="3"/>
            <a:r>
              <a:rPr lang="en-US" dirty="0" err="1" smtClean="0"/>
              <a:t>numList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/>
              <a:t>] = 0; // initialize array elements to 0 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err="1" smtClean="0"/>
              <a:t>numList</a:t>
            </a:r>
            <a:r>
              <a:rPr lang="en-US" dirty="0" smtClean="0"/>
              <a:t>[5</a:t>
            </a:r>
            <a:r>
              <a:rPr lang="en-US" dirty="0"/>
              <a:t>] = 20; // bracket notation </a:t>
            </a:r>
            <a:endParaRPr lang="en-US" dirty="0" smtClean="0"/>
          </a:p>
          <a:p>
            <a:pPr lvl="2"/>
            <a:r>
              <a:rPr lang="en-US" dirty="0" smtClean="0"/>
              <a:t>*(</a:t>
            </a:r>
            <a:r>
              <a:rPr lang="en-US" dirty="0" err="1"/>
              <a:t>numList</a:t>
            </a:r>
            <a:r>
              <a:rPr lang="en-US" dirty="0"/>
              <a:t> + 7) = 15; // pointer-offset notation </a:t>
            </a:r>
            <a:endParaRPr lang="en-US" dirty="0" smtClean="0"/>
          </a:p>
          <a:p>
            <a:pPr marL="914400" lvl="2" indent="0">
              <a:buNone/>
            </a:pPr>
            <a:r>
              <a:rPr lang="en-US"/>
              <a:t>	</a:t>
            </a:r>
            <a:r>
              <a:rPr lang="en-US" smtClean="0"/>
              <a:t>	       // </a:t>
            </a:r>
            <a:r>
              <a:rPr lang="en-US" dirty="0"/>
              <a:t>means same as </a:t>
            </a:r>
            <a:r>
              <a:rPr lang="en-US" dirty="0" err="1"/>
              <a:t>numList</a:t>
            </a:r>
            <a:r>
              <a:rPr lang="en-US" dirty="0"/>
              <a:t>[7] </a:t>
            </a:r>
          </a:p>
        </p:txBody>
      </p:sp>
    </p:spTree>
    <p:extLst>
      <p:ext uri="{BB962C8B-B14F-4D97-AF65-F5344CB8AC3E}">
        <p14:creationId xmlns:p14="http://schemas.microsoft.com/office/powerpoint/2010/main" val="85656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D08DC1-C39C-4536-8EFE-04B6C6C0EE34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Pointer Operators	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Courier New" pitchFamily="49" charset="0"/>
              </a:rPr>
              <a:t>&amp;</a:t>
            </a:r>
            <a:r>
              <a:rPr lang="en-US" sz="2800" dirty="0" smtClean="0"/>
              <a:t> (address operator)</a:t>
            </a:r>
          </a:p>
          <a:p>
            <a:pPr lvl="1" eaLnBrk="1" hangingPunct="1"/>
            <a:r>
              <a:rPr lang="en-US" sz="2400" dirty="0" smtClean="0"/>
              <a:t>Returns starting memory address of its operand</a:t>
            </a:r>
          </a:p>
          <a:p>
            <a:pPr lvl="1" eaLnBrk="1" hangingPunct="1"/>
            <a:r>
              <a:rPr lang="en-US" sz="2400" dirty="0" smtClean="0"/>
              <a:t>Example</a:t>
            </a:r>
          </a:p>
          <a:p>
            <a:pPr lvl="3" eaLnBrk="1" hangingPunct="1">
              <a:buFontTx/>
              <a:buNone/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/>
              <a:t>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y = 5;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*</a:t>
            </a:r>
            <a:r>
              <a:rPr lang="en-US" sz="1800" b="1" dirty="0" err="1" smtClean="0">
                <a:latin typeface="Courier New" pitchFamily="49" charset="0"/>
              </a:rPr>
              <a:t>yPtr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br>
              <a:rPr lang="en-US" sz="1800" b="1" dirty="0" smtClean="0">
                <a:latin typeface="Courier New" pitchFamily="49" charset="0"/>
              </a:rPr>
            </a:br>
            <a:r>
              <a:rPr lang="en-US" sz="1800" b="1" dirty="0" err="1" smtClean="0">
                <a:latin typeface="Courier New" pitchFamily="49" charset="0"/>
              </a:rPr>
              <a:t>yPtr</a:t>
            </a:r>
            <a:r>
              <a:rPr lang="en-US" sz="1800" b="1" dirty="0" smtClean="0">
                <a:latin typeface="Courier New" pitchFamily="49" charset="0"/>
              </a:rPr>
              <a:t> = &amp;y;    // </a:t>
            </a:r>
            <a:r>
              <a:rPr lang="en-US" sz="1800" b="1" dirty="0" err="1" smtClean="0">
                <a:latin typeface="Courier New" pitchFamily="49" charset="0"/>
              </a:rPr>
              <a:t>yPtr</a:t>
            </a:r>
            <a:r>
              <a:rPr lang="en-US" sz="1800" b="1" dirty="0" smtClean="0">
                <a:latin typeface="Courier New" pitchFamily="49" charset="0"/>
              </a:rPr>
              <a:t> gets address of y</a:t>
            </a:r>
          </a:p>
          <a:p>
            <a:pPr lvl="1" eaLnBrk="1" hangingPunct="1"/>
            <a:r>
              <a:rPr lang="en-US" sz="2400" b="1" dirty="0" err="1" smtClean="0">
                <a:latin typeface="Courier New" pitchFamily="49" charset="0"/>
              </a:rPr>
              <a:t>yPtr</a:t>
            </a:r>
            <a:r>
              <a:rPr lang="en-US" sz="2400" dirty="0" smtClean="0"/>
              <a:t> “points to” </a:t>
            </a:r>
            <a:r>
              <a:rPr lang="en-US" sz="2400" b="1" dirty="0" smtClean="0">
                <a:latin typeface="Courier New" pitchFamily="49" charset="0"/>
              </a:rPr>
              <a:t>y</a:t>
            </a:r>
          </a:p>
          <a:p>
            <a:pPr lvl="1" eaLnBrk="1" hangingPunct="1"/>
            <a:endParaRPr lang="en-US" sz="24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4041775"/>
            <a:ext cx="7696200" cy="2359025"/>
            <a:chOff x="384" y="2546"/>
            <a:chExt cx="4848" cy="1486"/>
          </a:xfrm>
        </p:grpSpPr>
        <p:sp>
          <p:nvSpPr>
            <p:cNvPr id="8198" name="Freeform 5"/>
            <p:cNvSpPr>
              <a:spLocks/>
            </p:cNvSpPr>
            <p:nvPr/>
          </p:nvSpPr>
          <p:spPr bwMode="auto">
            <a:xfrm>
              <a:off x="393" y="3154"/>
              <a:ext cx="347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hlink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Freeform 6"/>
            <p:cNvSpPr>
              <a:spLocks/>
            </p:cNvSpPr>
            <p:nvPr/>
          </p:nvSpPr>
          <p:spPr bwMode="auto">
            <a:xfrm>
              <a:off x="1478" y="2909"/>
              <a:ext cx="346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Freeform 7"/>
            <p:cNvSpPr>
              <a:spLocks/>
            </p:cNvSpPr>
            <p:nvPr/>
          </p:nvSpPr>
          <p:spPr bwMode="auto">
            <a:xfrm>
              <a:off x="567" y="3025"/>
              <a:ext cx="911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384" y="3031"/>
              <a:ext cx="364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yPtr</a:t>
              </a:r>
            </a:p>
          </p:txBody>
        </p:sp>
        <p:sp>
          <p:nvSpPr>
            <p:cNvPr id="8202" name="Oval 9"/>
            <p:cNvSpPr>
              <a:spLocks noChangeArrowheads="1"/>
            </p:cNvSpPr>
            <p:nvPr/>
          </p:nvSpPr>
          <p:spPr bwMode="auto">
            <a:xfrm>
              <a:off x="531" y="3237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Rectangle 10"/>
            <p:cNvSpPr>
              <a:spLocks noChangeArrowheads="1"/>
            </p:cNvSpPr>
            <p:nvPr/>
          </p:nvSpPr>
          <p:spPr bwMode="auto">
            <a:xfrm>
              <a:off x="1593" y="2786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8204" name="Rectangle 11"/>
            <p:cNvSpPr>
              <a:spLocks noChangeArrowheads="1"/>
            </p:cNvSpPr>
            <p:nvPr/>
          </p:nvSpPr>
          <p:spPr bwMode="auto">
            <a:xfrm>
              <a:off x="1593" y="2963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064" y="2738"/>
              <a:ext cx="3168" cy="432"/>
              <a:chOff x="-624" y="0"/>
              <a:chExt cx="20623" cy="20000"/>
            </a:xfrm>
          </p:grpSpPr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-624" y="0"/>
                <a:ext cx="9062" cy="20000"/>
                <a:chOff x="-1478" y="0"/>
                <a:chExt cx="21451" cy="20000"/>
              </a:xfrm>
            </p:grpSpPr>
            <p:sp>
              <p:nvSpPr>
                <p:cNvPr id="82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6498" cy="65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 eaLnBrk="0" hangingPunct="0"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noProof="1">
                      <a:latin typeface="Courier New" pitchFamily="49" charset="0"/>
                    </a:rPr>
                    <a:t>yptr</a:t>
                  </a:r>
                </a:p>
              </p:txBody>
            </p:sp>
            <p:grpSp>
              <p:nvGrpSpPr>
                <p:cNvPr id="5" name="Group 15"/>
                <p:cNvGrpSpPr>
                  <a:grpSpLocks/>
                </p:cNvGrpSpPr>
                <p:nvPr/>
              </p:nvGrpSpPr>
              <p:grpSpPr bwMode="auto">
                <a:xfrm>
                  <a:off x="-1478" y="8923"/>
                  <a:ext cx="21451" cy="11077"/>
                  <a:chOff x="-1479" y="0"/>
                  <a:chExt cx="21451" cy="20000"/>
                </a:xfrm>
              </p:grpSpPr>
              <p:sp>
                <p:nvSpPr>
                  <p:cNvPr id="822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-1479" y="3333"/>
                    <a:ext cx="8792" cy="12487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 eaLnBrk="0" hangingPunct="0"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noProof="1">
                        <a:latin typeface="Courier New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6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59" cy="20000"/>
                    <a:chOff x="0" y="0"/>
                    <a:chExt cx="19957" cy="20000"/>
                  </a:xfrm>
                </p:grpSpPr>
                <p:sp>
                  <p:nvSpPr>
                    <p:cNvPr id="8222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7" y="3333"/>
                      <a:ext cx="14563" cy="12487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l" ea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noProof="1">
                          <a:latin typeface="Courier New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8223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57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7" name="Group 20"/>
              <p:cNvGrpSpPr>
                <a:grpSpLocks/>
              </p:cNvGrpSpPr>
              <p:nvPr/>
            </p:nvGrpSpPr>
            <p:grpSpPr bwMode="auto">
              <a:xfrm>
                <a:off x="10937" y="0"/>
                <a:ext cx="9062" cy="20000"/>
                <a:chOff x="-1453" y="0"/>
                <a:chExt cx="21453" cy="20000"/>
              </a:xfrm>
            </p:grpSpPr>
            <p:sp>
              <p:nvSpPr>
                <p:cNvPr id="8212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 eaLnBrk="0" hangingPunct="0"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noProof="1">
                      <a:latin typeface="Courier New" pitchFamily="49" charset="0"/>
                    </a:rPr>
                    <a:t>y</a:t>
                  </a:r>
                </a:p>
              </p:txBody>
            </p:sp>
            <p:grpSp>
              <p:nvGrpSpPr>
                <p:cNvPr id="8" name="Group 22"/>
                <p:cNvGrpSpPr>
                  <a:grpSpLocks/>
                </p:cNvGrpSpPr>
                <p:nvPr/>
              </p:nvGrpSpPr>
              <p:grpSpPr bwMode="auto">
                <a:xfrm>
                  <a:off x="-1453" y="8923"/>
                  <a:ext cx="21453" cy="11077"/>
                  <a:chOff x="-1453" y="0"/>
                  <a:chExt cx="21453" cy="20000"/>
                </a:xfrm>
              </p:grpSpPr>
              <p:sp>
                <p:nvSpPr>
                  <p:cNvPr id="8214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-1453" y="3333"/>
                    <a:ext cx="8766" cy="12487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 eaLnBrk="0" hangingPunct="0"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noProof="1">
                        <a:latin typeface="Courier New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8216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l" ea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noProof="1">
                          <a:latin typeface="Courier New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8217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77 w 20000"/>
                        <a:gd name="T1" fmla="*/ 0 h 20000"/>
                        <a:gd name="T2" fmla="*/ 19977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77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8206" name="Line 27"/>
            <p:cNvSpPr>
              <a:spLocks noChangeShapeType="1"/>
            </p:cNvSpPr>
            <p:nvPr/>
          </p:nvSpPr>
          <p:spPr bwMode="auto">
            <a:xfrm>
              <a:off x="2016" y="254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7" name="Text Box 28"/>
            <p:cNvSpPr txBox="1">
              <a:spLocks noChangeArrowheads="1"/>
            </p:cNvSpPr>
            <p:nvPr/>
          </p:nvSpPr>
          <p:spPr bwMode="auto">
            <a:xfrm>
              <a:off x="3360" y="3506"/>
              <a:ext cx="105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address of y is value of 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yptr</a:t>
              </a:r>
              <a:endParaRPr lang="en-US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208" name="Line 29"/>
            <p:cNvSpPr>
              <a:spLocks noChangeShapeType="1"/>
            </p:cNvSpPr>
            <p:nvPr/>
          </p:nvSpPr>
          <p:spPr bwMode="auto">
            <a:xfrm flipV="1">
              <a:off x="3984" y="312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09" name="Line 30"/>
            <p:cNvSpPr>
              <a:spLocks noChangeShapeType="1"/>
            </p:cNvSpPr>
            <p:nvPr/>
          </p:nvSpPr>
          <p:spPr bwMode="auto">
            <a:xfrm flipH="1" flipV="1">
              <a:off x="3120" y="307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36DFC-6CBF-4CA0-B1AF-FB97464BF95F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Pointer Operators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dirty="0" smtClean="0"/>
              <a:t> (indirection/dereferencing operator)</a:t>
            </a:r>
          </a:p>
          <a:p>
            <a:pPr lvl="1"/>
            <a:r>
              <a:rPr lang="en-US" dirty="0" smtClean="0"/>
              <a:t>Data that pointers points to</a:t>
            </a:r>
          </a:p>
          <a:p>
            <a:pPr lvl="1" eaLnBrk="1" hangingPunct="1"/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yPtr</a:t>
            </a:r>
            <a:r>
              <a:rPr lang="en-US" dirty="0" smtClean="0"/>
              <a:t> returns value in </a:t>
            </a:r>
            <a:r>
              <a:rPr lang="en-US" b="1" dirty="0" smtClean="0">
                <a:latin typeface="Courier New" pitchFamily="49" charset="0"/>
              </a:rPr>
              <a:t>y</a:t>
            </a:r>
            <a:r>
              <a:rPr lang="en-US" dirty="0" smtClean="0"/>
              <a:t> (because </a:t>
            </a:r>
            <a:r>
              <a:rPr lang="en-US" b="1" dirty="0" err="1" smtClean="0">
                <a:latin typeface="Courier New" pitchFamily="49" charset="0"/>
              </a:rPr>
              <a:t>yPtr</a:t>
            </a:r>
            <a:r>
              <a:rPr lang="en-US" dirty="0" smtClean="0"/>
              <a:t> points to </a:t>
            </a:r>
            <a:r>
              <a:rPr lang="en-US" b="1" dirty="0" smtClean="0">
                <a:latin typeface="Courier New" pitchFamily="49" charset="0"/>
              </a:rPr>
              <a:t>y</a:t>
            </a:r>
            <a:r>
              <a:rPr lang="en-US" dirty="0" smtClean="0"/>
              <a:t>).</a:t>
            </a:r>
          </a:p>
          <a:p>
            <a:pPr lvl="1" eaLnBrk="1" hangingPunct="1"/>
            <a:r>
              <a:rPr lang="en-US" dirty="0" err="1" smtClean="0"/>
              <a:t>dereferenced</a:t>
            </a:r>
            <a:r>
              <a:rPr lang="en-US" dirty="0" smtClean="0"/>
              <a:t> pointer</a:t>
            </a:r>
          </a:p>
          <a:p>
            <a:pPr lvl="3" eaLnBrk="1" hangingPunct="1">
              <a:buFontTx/>
              <a:buNone/>
            </a:pPr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b="1" dirty="0" err="1" smtClean="0">
                <a:latin typeface="Courier New" pitchFamily="49" charset="0"/>
              </a:rPr>
              <a:t>yptr</a:t>
            </a:r>
            <a:r>
              <a:rPr lang="en-US" b="1" dirty="0" smtClean="0">
                <a:latin typeface="Courier New" pitchFamily="49" charset="0"/>
              </a:rPr>
              <a:t> = 9;      // assigns 9 to y</a:t>
            </a:r>
          </a:p>
          <a:p>
            <a:pPr eaLnBrk="1" hangingPunct="1"/>
            <a:r>
              <a:rPr lang="en-US" b="1" dirty="0" smtClean="0">
                <a:latin typeface="Courier New" pitchFamily="49" charset="0"/>
              </a:rPr>
              <a:t>*</a:t>
            </a:r>
            <a:r>
              <a:rPr lang="en-US" dirty="0" smtClean="0"/>
              <a:t>  and </a:t>
            </a:r>
            <a:r>
              <a:rPr lang="en-US" b="1" dirty="0" smtClean="0">
                <a:latin typeface="Courier New" pitchFamily="49" charset="0"/>
              </a:rPr>
              <a:t>&amp;</a:t>
            </a:r>
            <a:r>
              <a:rPr lang="en-US" dirty="0" smtClean="0"/>
              <a:t> are inverses of each other</a:t>
            </a:r>
          </a:p>
          <a:p>
            <a:pPr lvl="1" eaLnBrk="1" hangingPunct="1">
              <a:buFontTx/>
              <a:buNone/>
            </a:pPr>
            <a:endParaRPr lang="en-US" b="1" dirty="0" smtClean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229600" cy="3763963"/>
          </a:xfrm>
        </p:spPr>
        <p:txBody>
          <a:bodyPr/>
          <a:lstStyle/>
          <a:p>
            <a:r>
              <a:rPr lang="en-US" dirty="0" smtClean="0"/>
              <a:t>What will be printed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</a:t>
            </a:r>
            <a:r>
              <a:rPr lang="en-US" dirty="0" err="1" smtClean="0"/>
              <a:t>yptr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 &amp;</a:t>
            </a:r>
            <a:r>
              <a:rPr lang="en-US" dirty="0" err="1" smtClean="0"/>
              <a:t>yptr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out</a:t>
            </a:r>
            <a:r>
              <a:rPr lang="en-US" dirty="0" smtClean="0"/>
              <a:t>&lt;&lt; *</a:t>
            </a:r>
            <a:r>
              <a:rPr lang="en-US" dirty="0" err="1" smtClean="0"/>
              <a:t>yptr</a:t>
            </a:r>
            <a:r>
              <a:rPr lang="en-US" dirty="0" smtClean="0"/>
              <a:t>;</a:t>
            </a:r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533400" y="381000"/>
            <a:ext cx="7696200" cy="2359025"/>
            <a:chOff x="384" y="2546"/>
            <a:chExt cx="4848" cy="1486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93" y="3154"/>
              <a:ext cx="347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hlink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78" y="2909"/>
              <a:ext cx="346" cy="20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000"/>
                <a:gd name="T16" fmla="*/ 0 h 20000"/>
                <a:gd name="T17" fmla="*/ 20000 w 20000"/>
                <a:gd name="T18" fmla="*/ 20000 h 20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000" h="20000">
                  <a:moveTo>
                    <a:pt x="19956" y="0"/>
                  </a:moveTo>
                  <a:lnTo>
                    <a:pt x="19956" y="19956"/>
                  </a:lnTo>
                  <a:lnTo>
                    <a:pt x="0" y="19956"/>
                  </a:lnTo>
                  <a:lnTo>
                    <a:pt x="0" y="0"/>
                  </a:lnTo>
                  <a:lnTo>
                    <a:pt x="19956" y="0"/>
                  </a:ln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67" y="3025"/>
              <a:ext cx="911" cy="23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83" y="0"/>
                  </a:moveTo>
                  <a:lnTo>
                    <a:pt x="0" y="1996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triangle" w="med" len="sm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84" y="3031"/>
              <a:ext cx="364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yPtr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531" y="3237"/>
              <a:ext cx="70" cy="42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3" y="2786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y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593" y="2963"/>
              <a:ext cx="115" cy="12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l" eaLnBrk="0" hangingPunct="0">
                <a:lnSpc>
                  <a:spcPct val="72000"/>
                </a:lnSpc>
                <a:spcBef>
                  <a:spcPct val="0"/>
                </a:spcBef>
              </a:pPr>
              <a:r>
                <a:rPr lang="en-US" noProof="1">
                  <a:latin typeface="Courier New" pitchFamily="49" charset="0"/>
                </a:rPr>
                <a:t>5</a:t>
              </a:r>
            </a:p>
          </p:txBody>
        </p:sp>
        <p:grpSp>
          <p:nvGrpSpPr>
            <p:cNvPr id="12" name="Group 12"/>
            <p:cNvGrpSpPr>
              <a:grpSpLocks/>
            </p:cNvGrpSpPr>
            <p:nvPr/>
          </p:nvGrpSpPr>
          <p:grpSpPr bwMode="auto">
            <a:xfrm>
              <a:off x="2064" y="2738"/>
              <a:ext cx="3168" cy="432"/>
              <a:chOff x="-624" y="0"/>
              <a:chExt cx="20622" cy="20000"/>
            </a:xfrm>
          </p:grpSpPr>
          <p:grpSp>
            <p:nvGrpSpPr>
              <p:cNvPr id="17" name="Group 13"/>
              <p:cNvGrpSpPr>
                <a:grpSpLocks/>
              </p:cNvGrpSpPr>
              <p:nvPr/>
            </p:nvGrpSpPr>
            <p:grpSpPr bwMode="auto">
              <a:xfrm>
                <a:off x="-624" y="0"/>
                <a:ext cx="9062" cy="20000"/>
                <a:chOff x="-1478" y="0"/>
                <a:chExt cx="21452" cy="20000"/>
              </a:xfrm>
            </p:grpSpPr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12735" y="0"/>
                  <a:ext cx="6498" cy="6574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 eaLnBrk="0" hangingPunct="0"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noProof="1">
                      <a:latin typeface="Courier New" pitchFamily="49" charset="0"/>
                    </a:rPr>
                    <a:t>yptr</a:t>
                  </a:r>
                </a:p>
              </p:txBody>
            </p:sp>
            <p:grpSp>
              <p:nvGrpSpPr>
                <p:cNvPr id="26" name="Group 15"/>
                <p:cNvGrpSpPr>
                  <a:grpSpLocks/>
                </p:cNvGrpSpPr>
                <p:nvPr/>
              </p:nvGrpSpPr>
              <p:grpSpPr bwMode="auto">
                <a:xfrm>
                  <a:off x="-1478" y="8923"/>
                  <a:ext cx="21452" cy="11077"/>
                  <a:chOff x="-1479" y="0"/>
                  <a:chExt cx="21452" cy="20000"/>
                </a:xfrm>
              </p:grpSpPr>
              <p:sp>
                <p:nvSpPr>
                  <p:cNvPr id="27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-1479" y="3333"/>
                    <a:ext cx="8792" cy="12487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 eaLnBrk="0" hangingPunct="0"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noProof="1">
                        <a:latin typeface="Courier New" pitchFamily="49" charset="0"/>
                      </a:rPr>
                      <a:t>500000</a:t>
                    </a:r>
                  </a:p>
                </p:txBody>
              </p:sp>
              <p:grpSp>
                <p:nvGrpSpPr>
                  <p:cNvPr id="28" name="Group 17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60" cy="20000"/>
                    <a:chOff x="0" y="0"/>
                    <a:chExt cx="19957" cy="20000"/>
                  </a:xfrm>
                </p:grpSpPr>
                <p:sp>
                  <p:nvSpPr>
                    <p:cNvPr id="29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7" y="3333"/>
                      <a:ext cx="14563" cy="12487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l" ea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noProof="1">
                          <a:latin typeface="Courier New" pitchFamily="49" charset="0"/>
                        </a:rPr>
                        <a:t>600000</a:t>
                      </a:r>
                    </a:p>
                  </p:txBody>
                </p:sp>
                <p:sp>
                  <p:nvSpPr>
                    <p:cNvPr id="30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57" cy="20000"/>
                    </a:xfrm>
                    <a:custGeom>
                      <a:avLst/>
                      <a:gdLst>
                        <a:gd name="T0" fmla="*/ 19985 w 20000"/>
                        <a:gd name="T1" fmla="*/ 0 h 20000"/>
                        <a:gd name="T2" fmla="*/ 19985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85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8" name="Group 20"/>
              <p:cNvGrpSpPr>
                <a:grpSpLocks/>
              </p:cNvGrpSpPr>
              <p:nvPr/>
            </p:nvGrpSpPr>
            <p:grpSpPr bwMode="auto">
              <a:xfrm>
                <a:off x="10937" y="0"/>
                <a:ext cx="9061" cy="20000"/>
                <a:chOff x="-1453" y="0"/>
                <a:chExt cx="21453" cy="20000"/>
              </a:xfrm>
            </p:grpSpPr>
            <p:sp>
              <p:nvSpPr>
                <p:cNvPr id="19" name="Rectangle 21"/>
                <p:cNvSpPr>
                  <a:spLocks noChangeArrowheads="1"/>
                </p:cNvSpPr>
                <p:nvPr/>
              </p:nvSpPr>
              <p:spPr bwMode="auto">
                <a:xfrm>
                  <a:off x="12879" y="0"/>
                  <a:ext cx="1546" cy="8646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l" eaLnBrk="0" hangingPunct="0">
                    <a:lnSpc>
                      <a:spcPct val="80000"/>
                    </a:lnSpc>
                    <a:spcBef>
                      <a:spcPct val="0"/>
                    </a:spcBef>
                  </a:pPr>
                  <a:r>
                    <a:rPr lang="en-US" noProof="1">
                      <a:latin typeface="Courier New" pitchFamily="49" charset="0"/>
                    </a:rPr>
                    <a:t>y</a:t>
                  </a:r>
                </a:p>
              </p:txBody>
            </p:sp>
            <p:grpSp>
              <p:nvGrpSpPr>
                <p:cNvPr id="20" name="Group 22"/>
                <p:cNvGrpSpPr>
                  <a:grpSpLocks/>
                </p:cNvGrpSpPr>
                <p:nvPr/>
              </p:nvGrpSpPr>
              <p:grpSpPr bwMode="auto">
                <a:xfrm>
                  <a:off x="-1453" y="8923"/>
                  <a:ext cx="21453" cy="11077"/>
                  <a:chOff x="-1453" y="0"/>
                  <a:chExt cx="21453" cy="20000"/>
                </a:xfrm>
              </p:grpSpPr>
              <p:sp>
                <p:nvSpPr>
                  <p:cNvPr id="21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-1453" y="3333"/>
                    <a:ext cx="8766" cy="12487"/>
                  </a:xfrm>
                  <a:prstGeom prst="rect">
                    <a:avLst/>
                  </a:prstGeom>
                  <a:noFill/>
                  <a:ln w="0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l" eaLnBrk="0" hangingPunct="0">
                      <a:lnSpc>
                        <a:spcPct val="80000"/>
                      </a:lnSpc>
                      <a:spcBef>
                        <a:spcPct val="0"/>
                      </a:spcBef>
                    </a:pPr>
                    <a:r>
                      <a:rPr lang="en-US" noProof="1">
                        <a:latin typeface="Courier New" pitchFamily="49" charset="0"/>
                      </a:rPr>
                      <a:t>600000</a:t>
                    </a:r>
                  </a:p>
                </p:txBody>
              </p:sp>
              <p:grpSp>
                <p:nvGrpSpPr>
                  <p:cNvPr id="2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7313" y="0"/>
                    <a:ext cx="12687" cy="20000"/>
                    <a:chOff x="0" y="0"/>
                    <a:chExt cx="19999" cy="20000"/>
                  </a:xfrm>
                </p:grpSpPr>
                <p:sp>
                  <p:nvSpPr>
                    <p:cNvPr id="2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774" y="3333"/>
                      <a:ext cx="2437" cy="15611"/>
                    </a:xfrm>
                    <a:prstGeom prst="rect">
                      <a:avLst/>
                    </a:prstGeom>
                    <a:noFill/>
                    <a:ln w="0">
                      <a:noFill/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l" ea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</a:pPr>
                      <a:r>
                        <a:rPr lang="en-US" noProof="1">
                          <a:latin typeface="Courier New" pitchFamily="49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4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0" y="0"/>
                      <a:ext cx="19999" cy="20000"/>
                    </a:xfrm>
                    <a:custGeom>
                      <a:avLst/>
                      <a:gdLst>
                        <a:gd name="T0" fmla="*/ 19977 w 20000"/>
                        <a:gd name="T1" fmla="*/ 0 h 20000"/>
                        <a:gd name="T2" fmla="*/ 19977 w 20000"/>
                        <a:gd name="T3" fmla="*/ 19944 h 20000"/>
                        <a:gd name="T4" fmla="*/ 0 w 20000"/>
                        <a:gd name="T5" fmla="*/ 19944 h 20000"/>
                        <a:gd name="T6" fmla="*/ 0 w 20000"/>
                        <a:gd name="T7" fmla="*/ 0 h 20000"/>
                        <a:gd name="T8" fmla="*/ 19977 w 20000"/>
                        <a:gd name="T9" fmla="*/ 0 h 200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000"/>
                        <a:gd name="T16" fmla="*/ 0 h 20000"/>
                        <a:gd name="T17" fmla="*/ 20000 w 20000"/>
                        <a:gd name="T18" fmla="*/ 20000 h 200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000" h="20000">
                          <a:moveTo>
                            <a:pt x="19985" y="0"/>
                          </a:moveTo>
                          <a:lnTo>
                            <a:pt x="19985" y="19944"/>
                          </a:lnTo>
                          <a:lnTo>
                            <a:pt x="0" y="19944"/>
                          </a:lnTo>
                          <a:lnTo>
                            <a:pt x="0" y="0"/>
                          </a:lnTo>
                          <a:lnTo>
                            <a:pt x="19985" y="0"/>
                          </a:lnTo>
                          <a:close/>
                        </a:path>
                      </a:pathLst>
                    </a:custGeom>
                    <a:noFill/>
                    <a:ln w="3175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>
              <a:off x="2016" y="2546"/>
              <a:ext cx="0" cy="14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3360" y="3506"/>
              <a:ext cx="1056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address of y is value of </a:t>
              </a:r>
              <a:r>
                <a:rPr lang="en-US" dirty="0" err="1">
                  <a:solidFill>
                    <a:srgbClr val="000000"/>
                  </a:solidFill>
                  <a:latin typeface="Courier New" pitchFamily="49" charset="0"/>
                </a:rPr>
                <a:t>yptr</a:t>
              </a:r>
              <a:endParaRPr lang="en-US" dirty="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15" name="Line 29"/>
            <p:cNvSpPr>
              <a:spLocks noChangeShapeType="1"/>
            </p:cNvSpPr>
            <p:nvPr/>
          </p:nvSpPr>
          <p:spPr bwMode="auto">
            <a:xfrm flipV="1">
              <a:off x="3984" y="3122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30"/>
            <p:cNvSpPr>
              <a:spLocks noChangeShapeType="1"/>
            </p:cNvSpPr>
            <p:nvPr/>
          </p:nvSpPr>
          <p:spPr bwMode="auto">
            <a:xfrm flipH="1" flipV="1">
              <a:off x="3120" y="3074"/>
              <a:ext cx="38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191000" y="3593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240696" y="41132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500000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419600" y="45985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>Uses </a:t>
            </a:r>
            <a:r>
              <a:rPr lang="en-US" sz="3000" dirty="0"/>
              <a:t>of the Assignment Operator with Pointer Variables</a:t>
            </a:r>
          </a:p>
        </p:txBody>
      </p:sp>
      <p:pic>
        <p:nvPicPr>
          <p:cNvPr id="732165" name="Picture 5" descr="C:\WINDOWS\Desktop\Oh_type\sacitch_C++_ppt\gif\savitchc10d01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690688"/>
            <a:ext cx="750411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63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AA6F48-9DFA-4334-9928-4C0E6E16164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Pointer Type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Can declare pointers to any data type, e.g.,</a:t>
            </a:r>
          </a:p>
          <a:p>
            <a:pPr lvl="1"/>
            <a:r>
              <a:rPr lang="en-US" dirty="0" smtClean="0"/>
              <a:t> char*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float* </a:t>
            </a:r>
            <a:r>
              <a:rPr lang="en-US" dirty="0" err="1" smtClean="0"/>
              <a:t>ptr</a:t>
            </a:r>
            <a:endParaRPr lang="en-US" dirty="0" smtClean="0"/>
          </a:p>
          <a:p>
            <a:pPr lvl="1"/>
            <a:r>
              <a:rPr lang="en-US" dirty="0" err="1" smtClean="0"/>
              <a:t>struct</a:t>
            </a:r>
            <a:r>
              <a:rPr lang="en-US" dirty="0" smtClean="0"/>
              <a:t> student* </a:t>
            </a:r>
            <a:r>
              <a:rPr lang="en-US" dirty="0" err="1" smtClean="0"/>
              <a:t>ptr</a:t>
            </a:r>
            <a:endParaRPr lang="en-US" dirty="0" smtClean="0"/>
          </a:p>
          <a:p>
            <a:pPr eaLnBrk="1" hangingPunct="1"/>
            <a:r>
              <a:rPr lang="en-US" dirty="0" smtClean="0"/>
              <a:t>What is the size of pointer in memory?</a:t>
            </a:r>
          </a:p>
          <a:p>
            <a:pPr lvl="1"/>
            <a:r>
              <a:rPr lang="en-US" dirty="0" smtClean="0"/>
              <a:t>What ever the pointer type is, it always take 4 bytes of memory</a:t>
            </a:r>
          </a:p>
          <a:p>
            <a:pPr lvl="1"/>
            <a:r>
              <a:rPr lang="en-US" dirty="0" smtClean="0"/>
              <a:t>Because it always store just the address of the first byte of a variable, it points to.</a:t>
            </a:r>
          </a:p>
          <a:p>
            <a:r>
              <a:rPr lang="en-US" dirty="0" smtClean="0"/>
              <a:t>Why we need to specify the type of pointer??? </a:t>
            </a:r>
          </a:p>
          <a:p>
            <a:pPr lvl="1"/>
            <a:r>
              <a:rPr lang="en-US" smtClean="0"/>
              <a:t>(discussed at the end)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Pointer occupies 4bytes, whatever the type of the pointe is</a:t>
            </a:r>
          </a:p>
          <a:p>
            <a:r>
              <a:rPr lang="en-US" sz="2400" dirty="0" smtClean="0"/>
              <a:t>Incrementing a pointer</a:t>
            </a:r>
          </a:p>
          <a:p>
            <a:pPr lvl="1"/>
            <a:r>
              <a:rPr lang="en-US" sz="2400" dirty="0" smtClean="0"/>
              <a:t>A pointer is usually incremented when dealing with pointers pointing an array</a:t>
            </a:r>
          </a:p>
          <a:p>
            <a:pPr lvl="1"/>
            <a:r>
              <a:rPr lang="en-US" sz="2400" dirty="0" smtClean="0"/>
              <a:t>Pointer can be incremented in two ways</a:t>
            </a:r>
          </a:p>
          <a:p>
            <a:pPr lvl="2"/>
            <a:r>
              <a:rPr lang="en-US" dirty="0" smtClean="0"/>
              <a:t>Pointer++</a:t>
            </a:r>
          </a:p>
          <a:p>
            <a:pPr lvl="2"/>
            <a:r>
              <a:rPr lang="en-US" dirty="0" err="1" smtClean="0"/>
              <a:t>Pointer+i</a:t>
            </a:r>
            <a:endParaRPr lang="en-US" dirty="0" smtClean="0"/>
          </a:p>
          <a:p>
            <a:r>
              <a:rPr lang="en-US" sz="2400" dirty="0" smtClean="0"/>
              <a:t>A pointer jumps through as many addresses, as the type of pointer is:</a:t>
            </a:r>
          </a:p>
          <a:p>
            <a:pPr lvl="1"/>
            <a:r>
              <a:rPr lang="en-US" sz="2400" dirty="0" smtClean="0"/>
              <a:t>4bytes for </a:t>
            </a:r>
            <a:r>
              <a:rPr lang="en-US" sz="2400" dirty="0" err="1" smtClean="0"/>
              <a:t>int</a:t>
            </a:r>
            <a:endParaRPr lang="en-US" sz="2400" dirty="0" smtClean="0"/>
          </a:p>
          <a:p>
            <a:pPr lvl="1"/>
            <a:r>
              <a:rPr lang="en-US" sz="2400" dirty="0" smtClean="0"/>
              <a:t>1byte for char</a:t>
            </a:r>
          </a:p>
          <a:p>
            <a:pPr lvl="1"/>
            <a:r>
              <a:rPr lang="en-US" sz="2400" dirty="0" smtClean="0"/>
              <a:t>8 bytes for double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67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17406</TotalTime>
  <Words>1489</Words>
  <Application>Microsoft Office PowerPoint</Application>
  <PresentationFormat>On-screen Show (4:3)</PresentationFormat>
  <Paragraphs>426</Paragraphs>
  <Slides>36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Pointer</vt:lpstr>
      <vt:lpstr>Pointer Variable</vt:lpstr>
      <vt:lpstr>Pointer declaration</vt:lpstr>
      <vt:lpstr>Pointer Operators </vt:lpstr>
      <vt:lpstr>Pointer Operators</vt:lpstr>
      <vt:lpstr>PowerPoint Presentation</vt:lpstr>
      <vt:lpstr> Uses of the Assignment Operator with Pointer Variables</vt:lpstr>
      <vt:lpstr>Pointer Type</vt:lpstr>
      <vt:lpstr>Pointer Type</vt:lpstr>
      <vt:lpstr>Pointer Types</vt:lpstr>
      <vt:lpstr>Pointer Application</vt:lpstr>
      <vt:lpstr>Pointer and Arrays</vt:lpstr>
      <vt:lpstr>Arrays and pointers</vt:lpstr>
      <vt:lpstr>Back to Functions</vt:lpstr>
      <vt:lpstr>Pass by Value     -   Pass by Reference     -    Pass by Pointer</vt:lpstr>
      <vt:lpstr>PowerPoint Presentation</vt:lpstr>
      <vt:lpstr>Pass by value vs Pass by pointer</vt:lpstr>
      <vt:lpstr>Pointer as return type</vt:lpstr>
      <vt:lpstr>Error</vt:lpstr>
      <vt:lpstr>Returning from a function</vt:lpstr>
      <vt:lpstr>PowerPoint Presentation</vt:lpstr>
      <vt:lpstr>Memory Allocation</vt:lpstr>
      <vt:lpstr>Static vs. Dynamic Memory Allocation</vt:lpstr>
      <vt:lpstr>PowerPoint Presentation</vt:lpstr>
      <vt:lpstr>Object (variable) creation: New</vt:lpstr>
      <vt:lpstr>Object (variable) destruction: Delete</vt:lpstr>
      <vt:lpstr>Basic Pointer Manipulations </vt:lpstr>
      <vt:lpstr>Array of New:  dynamic arrays</vt:lpstr>
      <vt:lpstr>PowerPoint Presentation</vt:lpstr>
      <vt:lpstr>PowerPoint Presentation</vt:lpstr>
      <vt:lpstr>PowerPoint Presentation</vt:lpstr>
      <vt:lpstr>Dynamic variables: new &amp; delete</vt:lpstr>
      <vt:lpstr>Dangling Pointers</vt:lpstr>
      <vt:lpstr>Memory Leak</vt:lpstr>
      <vt:lpstr>Accessing dynamically created space</vt:lpstr>
      <vt:lpstr>Accessing dynamically created space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110</cp:revision>
  <dcterms:created xsi:type="dcterms:W3CDTF">2011-10-03T06:56:00Z</dcterms:created>
  <dcterms:modified xsi:type="dcterms:W3CDTF">2018-09-13T06:17:59Z</dcterms:modified>
</cp:coreProperties>
</file>