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59" r:id="rId5"/>
    <p:sldId id="260" r:id="rId6"/>
    <p:sldId id="262" r:id="rId7"/>
    <p:sldId id="266" r:id="rId8"/>
    <p:sldId id="263" r:id="rId9"/>
    <p:sldId id="264" r:id="rId10"/>
    <p:sldId id="265" r:id="rId11"/>
    <p:sldId id="267" r:id="rId12"/>
    <p:sldId id="268" r:id="rId13"/>
    <p:sldId id="269" r:id="rId14"/>
    <p:sldId id="275" r:id="rId15"/>
    <p:sldId id="274" r:id="rId16"/>
    <p:sldId id="276" r:id="rId17"/>
    <p:sldId id="277" r:id="rId18"/>
    <p:sldId id="278" r:id="rId19"/>
    <p:sldId id="270" r:id="rId20"/>
    <p:sldId id="271" r:id="rId21"/>
    <p:sldId id="272" r:id="rId22"/>
    <p:sldId id="285" r:id="rId23"/>
    <p:sldId id="286" r:id="rId24"/>
    <p:sldId id="287" r:id="rId25"/>
    <p:sldId id="288" r:id="rId26"/>
    <p:sldId id="273" r:id="rId27"/>
    <p:sldId id="279" r:id="rId28"/>
    <p:sldId id="280" r:id="rId29"/>
    <p:sldId id="281" r:id="rId30"/>
    <p:sldId id="282" r:id="rId31"/>
    <p:sldId id="283"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53"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9006E9-BCD2-441E-A08C-49B650B0A2FA}" type="datetimeFigureOut">
              <a:rPr lang="en-US" smtClean="0"/>
              <a:pPr/>
              <a:t>7/24/2018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AB0252-8919-4F5D-A0A6-BF4124814C3A}" type="slidenum">
              <a:rPr lang="en-US" smtClean="0"/>
              <a:pPr/>
              <a:t>‹#›</a:t>
            </a:fld>
            <a:endParaRPr lang="en-US"/>
          </a:p>
        </p:txBody>
      </p:sp>
    </p:spTree>
    <p:extLst>
      <p:ext uri="{BB962C8B-B14F-4D97-AF65-F5344CB8AC3E}">
        <p14:creationId xmlns:p14="http://schemas.microsoft.com/office/powerpoint/2010/main" val="10100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AB0252-8919-4F5D-A0A6-BF4124814C3A}" type="slidenum">
              <a:rPr lang="en-US" smtClean="0"/>
              <a:pPr/>
              <a:t>27</a:t>
            </a:fld>
            <a:endParaRPr lang="en-US"/>
          </a:p>
        </p:txBody>
      </p:sp>
    </p:spTree>
    <p:extLst>
      <p:ext uri="{BB962C8B-B14F-4D97-AF65-F5344CB8AC3E}">
        <p14:creationId xmlns:p14="http://schemas.microsoft.com/office/powerpoint/2010/main" val="303674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DAB0252-8919-4F5D-A0A6-BF4124814C3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0822B98-5C78-45B0-9C04-BD39A291791D}" type="datetimeFigureOut">
              <a:rPr lang="en-US" smtClean="0"/>
              <a:pPr/>
              <a:t>7/24/2018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852AB36-4B6F-423E-B941-6B5EB84A5C7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822B98-5C78-45B0-9C04-BD39A291791D}" type="datetimeFigureOut">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52AB36-4B6F-423E-B941-6B5EB84A5C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0822B98-5C78-45B0-9C04-BD39A291791D}" type="datetimeFigureOut">
              <a:rPr lang="en-US" smtClean="0"/>
              <a:pPr/>
              <a:t>7/24/2018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852AB36-4B6F-423E-B941-6B5EB84A5C7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0822B98-5C78-45B0-9C04-BD39A291791D}" type="datetimeFigureOut">
              <a:rPr lang="en-US" smtClean="0"/>
              <a:pPr/>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852AB36-4B6F-423E-B941-6B5EB84A5C7A}"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0822B98-5C78-45B0-9C04-BD39A291791D}" type="datetimeFigureOut">
              <a:rPr lang="en-US" smtClean="0"/>
              <a:pPr/>
              <a:t>7/24/2018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852AB36-4B6F-423E-B941-6B5EB84A5C7A}"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0822B98-5C78-45B0-9C04-BD39A291791D}" type="datetimeFigureOut">
              <a:rPr lang="en-US" smtClean="0"/>
              <a:pPr/>
              <a:t>7/24/2018</a:t>
            </a:fld>
            <a:endParaRPr lang="en-US"/>
          </a:p>
        </p:txBody>
      </p:sp>
      <p:sp>
        <p:nvSpPr>
          <p:cNvPr id="10" name="Slide Number Placeholder 9"/>
          <p:cNvSpPr>
            <a:spLocks noGrp="1"/>
          </p:cNvSpPr>
          <p:nvPr>
            <p:ph type="sldNum" sz="quarter" idx="16"/>
          </p:nvPr>
        </p:nvSpPr>
        <p:spPr/>
        <p:txBody>
          <a:bodyPr rtlCol="0"/>
          <a:lstStyle/>
          <a:p>
            <a:fld id="{8852AB36-4B6F-423E-B941-6B5EB84A5C7A}"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0822B98-5C78-45B0-9C04-BD39A291791D}" type="datetimeFigureOut">
              <a:rPr lang="en-US" smtClean="0"/>
              <a:pPr/>
              <a:t>7/24/2018</a:t>
            </a:fld>
            <a:endParaRPr lang="en-US"/>
          </a:p>
        </p:txBody>
      </p:sp>
      <p:sp>
        <p:nvSpPr>
          <p:cNvPr id="12" name="Slide Number Placeholder 11"/>
          <p:cNvSpPr>
            <a:spLocks noGrp="1"/>
          </p:cNvSpPr>
          <p:nvPr>
            <p:ph type="sldNum" sz="quarter" idx="16"/>
          </p:nvPr>
        </p:nvSpPr>
        <p:spPr/>
        <p:txBody>
          <a:bodyPr rtlCol="0"/>
          <a:lstStyle/>
          <a:p>
            <a:fld id="{8852AB36-4B6F-423E-B941-6B5EB84A5C7A}"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822B98-5C78-45B0-9C04-BD39A291791D}" type="datetimeFigureOut">
              <a:rPr lang="en-US" smtClean="0"/>
              <a:pPr/>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852AB36-4B6F-423E-B941-6B5EB84A5C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22B98-5C78-45B0-9C04-BD39A291791D}" type="datetimeFigureOut">
              <a:rPr lang="en-US" smtClean="0"/>
              <a:pPr/>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852AB36-4B6F-423E-B941-6B5EB84A5C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822B98-5C78-45B0-9C04-BD39A291791D}" type="datetimeFigureOut">
              <a:rPr lang="en-US" smtClean="0"/>
              <a:pPr/>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852AB36-4B6F-423E-B941-6B5EB84A5C7A}"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0822B98-5C78-45B0-9C04-BD39A291791D}" type="datetimeFigureOut">
              <a:rPr lang="en-US" smtClean="0"/>
              <a:pPr/>
              <a:t>7/24/2018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852AB36-4B6F-423E-B941-6B5EB84A5C7A}"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0822B98-5C78-45B0-9C04-BD39A291791D}" type="datetimeFigureOut">
              <a:rPr lang="en-US" smtClean="0"/>
              <a:pPr/>
              <a:t>7/24/2018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52AB36-4B6F-423E-B941-6B5EB84A5C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handling in C++</a:t>
            </a:r>
            <a:br>
              <a:rPr lang="en-US" dirty="0" smtClean="0"/>
            </a:br>
            <a:endParaRPr lang="en-US" dirty="0"/>
          </a:p>
        </p:txBody>
      </p:sp>
      <p:sp>
        <p:nvSpPr>
          <p:cNvPr id="3" name="Subtitle 2"/>
          <p:cNvSpPr>
            <a:spLocks noGrp="1"/>
          </p:cNvSpPr>
          <p:nvPr>
            <p:ph type="subTitle" idx="1"/>
          </p:nvPr>
        </p:nvSpPr>
        <p:spPr/>
        <p:txBody>
          <a:bodyPr/>
          <a:lstStyle/>
          <a:p>
            <a:r>
              <a:rPr lang="en-US" dirty="0" smtClean="0"/>
              <a:t>Ref: page 583-601 Robert </a:t>
            </a:r>
            <a:r>
              <a:rPr lang="en-US" dirty="0" err="1" smtClean="0"/>
              <a:t>Lafore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character by character</a:t>
            </a:r>
            <a:endParaRPr lang="en-US" dirty="0"/>
          </a:p>
        </p:txBody>
      </p:sp>
      <p:sp>
        <p:nvSpPr>
          <p:cNvPr id="3" name="Content Placeholder 2"/>
          <p:cNvSpPr>
            <a:spLocks noGrp="1"/>
          </p:cNvSpPr>
          <p:nvPr>
            <p:ph sz="quarter" idx="1"/>
          </p:nvPr>
        </p:nvSpPr>
        <p:spPr>
          <a:xfrm>
            <a:off x="457200" y="5105400"/>
            <a:ext cx="8153400" cy="533400"/>
          </a:xfrm>
        </p:spPr>
        <p:txBody>
          <a:bodyPr>
            <a:normAutofit fontScale="85000" lnSpcReduction="10000"/>
          </a:bodyPr>
          <a:lstStyle/>
          <a:p>
            <a:r>
              <a:rPr lang="en-US" dirty="0" smtClean="0"/>
              <a:t>get() skips the whitespace characters (space, tab, newline)</a:t>
            </a:r>
            <a:endParaRPr lang="en-US"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rcRect/>
          <a:stretch>
            <a:fillRect/>
          </a:stretch>
        </p:blipFill>
        <p:spPr bwMode="auto">
          <a:xfrm>
            <a:off x="914400" y="1752600"/>
            <a:ext cx="7129442"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I/O</a:t>
            </a:r>
            <a:endParaRPr lang="en-US" dirty="0"/>
          </a:p>
        </p:txBody>
      </p:sp>
      <p:sp>
        <p:nvSpPr>
          <p:cNvPr id="3" name="Content Placeholder 2"/>
          <p:cNvSpPr>
            <a:spLocks noGrp="1"/>
          </p:cNvSpPr>
          <p:nvPr>
            <p:ph sz="quarter" idx="1"/>
          </p:nvPr>
        </p:nvSpPr>
        <p:spPr/>
        <p:txBody>
          <a:bodyPr>
            <a:normAutofit/>
          </a:bodyPr>
          <a:lstStyle/>
          <a:p>
            <a:r>
              <a:rPr lang="en-US" sz="2400" dirty="0" smtClean="0"/>
              <a:t>writing few numbers to disk using formatted I/O is fine, but if large amount of numerical data is to be stored, then it’s more efficient to use binary I/O.</a:t>
            </a:r>
          </a:p>
          <a:p>
            <a:r>
              <a:rPr lang="en-US" sz="2400" dirty="0" smtClean="0"/>
              <a:t>In Binary I/O, numbers are stored as they are in the computer’s RAM memory, rather than as strings of characters. </a:t>
            </a:r>
          </a:p>
          <a:p>
            <a:pPr lvl="1"/>
            <a:r>
              <a:rPr lang="en-US" sz="2100" dirty="0" smtClean="0"/>
              <a:t>In binary I/O an </a:t>
            </a:r>
            <a:r>
              <a:rPr lang="en-US" sz="2100" dirty="0" err="1" smtClean="0"/>
              <a:t>int</a:t>
            </a:r>
            <a:r>
              <a:rPr lang="en-US" sz="2100" dirty="0" smtClean="0"/>
              <a:t> is stored in 4 bytes, whereas its text version might be “12345”, requiring 5 bytes. Similarly, a float is always stored in 4 bytes, while its formatted version might be “6.02314e13”, requiring 10 bytes.</a:t>
            </a:r>
            <a:endParaRPr lang="en-US" sz="2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Writing an array to a file and reading it back in memory</a:t>
            </a:r>
            <a:endParaRPr lang="en-US" sz="2800" dirty="0"/>
          </a:p>
        </p:txBody>
      </p:sp>
      <p:pic>
        <p:nvPicPr>
          <p:cNvPr id="3074" name="Picture 2"/>
          <p:cNvPicPr>
            <a:picLocks noChangeAspect="1" noChangeArrowheads="1"/>
          </p:cNvPicPr>
          <p:nvPr/>
        </p:nvPicPr>
        <p:blipFill>
          <a:blip r:embed="rId3"/>
          <a:srcRect/>
          <a:stretch>
            <a:fillRect/>
          </a:stretch>
        </p:blipFill>
        <p:spPr bwMode="auto">
          <a:xfrm>
            <a:off x="609600" y="-1295400"/>
            <a:ext cx="8305800" cy="8305800"/>
          </a:xfrm>
          <a:prstGeom prst="rect">
            <a:avLst/>
          </a:prstGeom>
          <a:noFill/>
          <a:ln w="9525">
            <a:noFill/>
            <a:miter lim="800000"/>
            <a:headEnd/>
            <a:tailEnd/>
          </a:ln>
          <a:effectLst/>
        </p:spPr>
      </p:pic>
      <p:sp>
        <p:nvSpPr>
          <p:cNvPr id="6" name="TextBox 5"/>
          <p:cNvSpPr txBox="1"/>
          <p:nvPr/>
        </p:nvSpPr>
        <p:spPr>
          <a:xfrm>
            <a:off x="2468880" y="2545080"/>
            <a:ext cx="2590800" cy="369332"/>
          </a:xfrm>
          <a:prstGeom prst="rect">
            <a:avLst/>
          </a:prstGeom>
          <a:solidFill>
            <a:schemeClr val="bg1"/>
          </a:solidFill>
          <a:ln>
            <a:noFill/>
          </a:ln>
        </p:spPr>
        <p:txBody>
          <a:bodyPr wrap="square" rtlCol="0">
            <a:spAutoFit/>
          </a:bodyPr>
          <a:lstStyle/>
          <a:p>
            <a:r>
              <a:rPr lang="en-US" b="1" dirty="0" smtClean="0">
                <a:latin typeface="Courier New" pitchFamily="49" charset="0"/>
                <a:cs typeface="Courier New" pitchFamily="49" charset="0"/>
              </a:rPr>
              <a:t>	(char*)</a:t>
            </a:r>
            <a:endParaRPr lang="en-US" b="1" dirty="0">
              <a:latin typeface="Courier New" pitchFamily="49" charset="0"/>
              <a:cs typeface="Courier New" pitchFamily="49" charset="0"/>
            </a:endParaRPr>
          </a:p>
        </p:txBody>
      </p:sp>
      <p:sp>
        <p:nvSpPr>
          <p:cNvPr id="8" name="TextBox 7"/>
          <p:cNvSpPr txBox="1"/>
          <p:nvPr/>
        </p:nvSpPr>
        <p:spPr>
          <a:xfrm>
            <a:off x="2346960" y="4598908"/>
            <a:ext cx="2590800" cy="369332"/>
          </a:xfrm>
          <a:prstGeom prst="rect">
            <a:avLst/>
          </a:prstGeom>
          <a:solidFill>
            <a:schemeClr val="bg1"/>
          </a:solidFill>
          <a:ln>
            <a:noFill/>
          </a:ln>
        </p:spPr>
        <p:txBody>
          <a:bodyPr wrap="square" rtlCol="0">
            <a:spAutoFit/>
          </a:bodyPr>
          <a:lstStyle/>
          <a:p>
            <a:r>
              <a:rPr lang="en-US" b="1" dirty="0" smtClean="0">
                <a:latin typeface="Courier New" pitchFamily="49" charset="0"/>
                <a:cs typeface="Courier New" pitchFamily="49" charset="0"/>
              </a:rPr>
              <a:t>	(char*)</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Closing a file</a:t>
            </a:r>
          </a:p>
          <a:p>
            <a:pPr lvl="1"/>
            <a:r>
              <a:rPr lang="en-US" dirty="0" smtClean="0"/>
              <a:t>File is automatically closed, but it can also be explicitly closed with close() function.</a:t>
            </a:r>
          </a:p>
          <a:p>
            <a:r>
              <a:rPr lang="en-US" dirty="0" smtClean="0"/>
              <a:t>Binary file</a:t>
            </a:r>
          </a:p>
          <a:p>
            <a:pPr lvl="1"/>
            <a:r>
              <a:rPr lang="en-US" dirty="0" err="1" smtClean="0"/>
              <a:t>ios</a:t>
            </a:r>
            <a:r>
              <a:rPr lang="en-US" dirty="0" smtClean="0"/>
              <a:t>::binary is used as an argument to the open function. There are several other mode bits also (next slide)</a:t>
            </a:r>
          </a:p>
          <a:p>
            <a:r>
              <a:rPr lang="en-US" dirty="0" smtClean="0"/>
              <a:t>explicit type casting</a:t>
            </a:r>
          </a:p>
          <a:p>
            <a:pPr lvl="1"/>
            <a:r>
              <a:rPr lang="en-US" dirty="0" smtClean="0"/>
              <a:t>Both read and write only work with character arrays, so the array needs to be explicitly type casted, if its not char array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Binay</a:t>
            </a:r>
            <a:r>
              <a:rPr lang="en-US" dirty="0" smtClean="0"/>
              <a:t> I/O</a:t>
            </a:r>
            <a:endParaRPr lang="en-US" dirty="0"/>
          </a:p>
        </p:txBody>
      </p:sp>
      <p:sp>
        <p:nvSpPr>
          <p:cNvPr id="3" name="Content Placeholder 2"/>
          <p:cNvSpPr>
            <a:spLocks noGrp="1"/>
          </p:cNvSpPr>
          <p:nvPr>
            <p:ph sz="quarter" idx="1"/>
          </p:nvPr>
        </p:nvSpPr>
        <p:spPr/>
        <p:txBody>
          <a:bodyPr/>
          <a:lstStyle/>
          <a:p>
            <a:r>
              <a:rPr lang="en-US" dirty="0" smtClean="0"/>
              <a:t>Even objects of user defined classes can be written to file using binary i/o</a:t>
            </a:r>
            <a:endParaRPr lang="en-US" dirty="0"/>
          </a:p>
        </p:txBody>
      </p:sp>
    </p:spTree>
    <p:extLst>
      <p:ext uri="{BB962C8B-B14F-4D97-AF65-F5344CB8AC3E}">
        <p14:creationId xmlns:p14="http://schemas.microsoft.com/office/powerpoint/2010/main" val="1571495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
            <a:ext cx="672465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8551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352425"/>
            <a:ext cx="6667500" cy="615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838200"/>
            <a:ext cx="1752600" cy="1569660"/>
          </a:xfrm>
          <a:prstGeom prst="rect">
            <a:avLst/>
          </a:prstGeom>
          <a:noFill/>
        </p:spPr>
        <p:txBody>
          <a:bodyPr wrap="square" rtlCol="0">
            <a:spAutoFit/>
          </a:bodyPr>
          <a:lstStyle/>
          <a:p>
            <a:r>
              <a:rPr lang="en-US" sz="2400" dirty="0" smtClean="0"/>
              <a:t>Reading back the object from the file</a:t>
            </a:r>
            <a:endParaRPr lang="en-US" sz="2400" dirty="0"/>
          </a:p>
        </p:txBody>
      </p:sp>
    </p:spTree>
    <p:extLst>
      <p:ext uri="{BB962C8B-B14F-4D97-AF65-F5344CB8AC3E}">
        <p14:creationId xmlns:p14="http://schemas.microsoft.com/office/powerpoint/2010/main" val="4095851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28600"/>
            <a:ext cx="6248400" cy="461665"/>
          </a:xfrm>
          <a:prstGeom prst="rect">
            <a:avLst/>
          </a:prstGeom>
          <a:noFill/>
        </p:spPr>
        <p:txBody>
          <a:bodyPr wrap="square" rtlCol="0">
            <a:spAutoFit/>
          </a:bodyPr>
          <a:lstStyle/>
          <a:p>
            <a:r>
              <a:rPr lang="en-US" sz="2400" dirty="0" smtClean="0">
                <a:solidFill>
                  <a:srgbClr val="FF0000"/>
                </a:solidFill>
              </a:rPr>
              <a:t>Reading and writing multiple objects to file</a:t>
            </a:r>
            <a:endParaRPr lang="en-US" sz="2400" dirty="0">
              <a:solidFill>
                <a:srgbClr val="FF0000"/>
              </a:solidFill>
            </a:endParaRPr>
          </a:p>
        </p:txBody>
      </p:sp>
      <p:grpSp>
        <p:nvGrpSpPr>
          <p:cNvPr id="3" name="Group 2"/>
          <p:cNvGrpSpPr/>
          <p:nvPr/>
        </p:nvGrpSpPr>
        <p:grpSpPr>
          <a:xfrm>
            <a:off x="1190625" y="838200"/>
            <a:ext cx="6762750" cy="5457825"/>
            <a:chOff x="1190625" y="838200"/>
            <a:chExt cx="6762750" cy="5457825"/>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219200" y="838200"/>
              <a:ext cx="658177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25" y="4343400"/>
              <a:ext cx="676275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689200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152400"/>
            <a:ext cx="6734175"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1717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Bits</a:t>
            </a:r>
            <a:endParaRPr lang="en-US" dirty="0"/>
          </a:p>
        </p:txBody>
      </p:sp>
      <p:graphicFrame>
        <p:nvGraphicFramePr>
          <p:cNvPr id="4" name="Content Placeholder 3"/>
          <p:cNvGraphicFramePr>
            <a:graphicFrameLocks noGrp="1"/>
          </p:cNvGraphicFramePr>
          <p:nvPr>
            <p:ph sz="quarter" idx="1"/>
          </p:nvPr>
        </p:nvGraphicFramePr>
        <p:xfrm>
          <a:off x="685800" y="1981200"/>
          <a:ext cx="8153400" cy="1854200"/>
        </p:xfrm>
        <a:graphic>
          <a:graphicData uri="http://schemas.openxmlformats.org/drawingml/2006/table">
            <a:tbl>
              <a:tblPr firstRow="1" bandRow="1">
                <a:tableStyleId>{5C22544A-7EE6-4342-B048-85BDC9FD1C3A}</a:tableStyleId>
              </a:tblPr>
              <a:tblGrid>
                <a:gridCol w="1901825"/>
                <a:gridCol w="6251575"/>
              </a:tblGrid>
              <a:tr h="370840">
                <a:tc>
                  <a:txBody>
                    <a:bodyPr/>
                    <a:lstStyle/>
                    <a:p>
                      <a:r>
                        <a:rPr lang="en-US" dirty="0" smtClean="0"/>
                        <a:t>Mode</a:t>
                      </a:r>
                      <a:endParaRPr lang="en-US" dirty="0"/>
                    </a:p>
                  </a:txBody>
                  <a:tcPr/>
                </a:tc>
                <a:tc>
                  <a:txBody>
                    <a:bodyPr/>
                    <a:lstStyle/>
                    <a:p>
                      <a:r>
                        <a:rPr lang="en-US" dirty="0" smtClean="0"/>
                        <a:t>Result</a:t>
                      </a:r>
                      <a:endParaRPr lang="en-US" dirty="0"/>
                    </a:p>
                  </a:txBody>
                  <a:tcPr/>
                </a:tc>
              </a:tr>
              <a:tr h="370840">
                <a:tc>
                  <a:txBody>
                    <a:bodyPr/>
                    <a:lstStyle/>
                    <a:p>
                      <a:r>
                        <a:rPr lang="en-US" smtClean="0"/>
                        <a:t>binary</a:t>
                      </a:r>
                      <a:endParaRPr lang="en-US" dirty="0"/>
                    </a:p>
                  </a:txBody>
                  <a:tcPr/>
                </a:tc>
                <a:tc>
                  <a:txBody>
                    <a:bodyPr/>
                    <a:lstStyle/>
                    <a:p>
                      <a:r>
                        <a:rPr lang="en-US" dirty="0" smtClean="0"/>
                        <a:t>Open file in binary</a:t>
                      </a:r>
                      <a:r>
                        <a:rPr lang="en-US" baseline="0" dirty="0" smtClean="0"/>
                        <a:t> (not text) mode</a:t>
                      </a:r>
                      <a:endParaRPr lang="en-US" dirty="0"/>
                    </a:p>
                  </a:txBody>
                  <a:tcPr/>
                </a:tc>
              </a:tr>
              <a:tr h="370840">
                <a:tc>
                  <a:txBody>
                    <a:bodyPr/>
                    <a:lstStyle/>
                    <a:p>
                      <a:r>
                        <a:rPr lang="en-US" dirty="0" smtClean="0"/>
                        <a:t>app</a:t>
                      </a:r>
                      <a:endParaRPr lang="en-US" dirty="0"/>
                    </a:p>
                  </a:txBody>
                  <a:tcPr/>
                </a:tc>
                <a:tc>
                  <a:txBody>
                    <a:bodyPr/>
                    <a:lstStyle/>
                    <a:p>
                      <a:r>
                        <a:rPr lang="en-US" dirty="0" smtClean="0"/>
                        <a:t>Start writing</a:t>
                      </a:r>
                      <a:r>
                        <a:rPr lang="en-US" baseline="0" dirty="0" smtClean="0"/>
                        <a:t> at the end of file (append)</a:t>
                      </a:r>
                      <a:endParaRPr lang="en-US" dirty="0"/>
                    </a:p>
                  </a:txBody>
                  <a:tcPr/>
                </a:tc>
              </a:tr>
              <a:tr h="370840">
                <a:tc>
                  <a:txBody>
                    <a:bodyPr/>
                    <a:lstStyle/>
                    <a:p>
                      <a:r>
                        <a:rPr lang="en-US" dirty="0" smtClean="0"/>
                        <a:t>in</a:t>
                      </a:r>
                      <a:endParaRPr lang="en-US" dirty="0"/>
                    </a:p>
                  </a:txBody>
                  <a:tcPr/>
                </a:tc>
                <a:tc>
                  <a:txBody>
                    <a:bodyPr/>
                    <a:lstStyle/>
                    <a:p>
                      <a:r>
                        <a:rPr lang="en-US" dirty="0" smtClean="0"/>
                        <a:t>Open for reading (default</a:t>
                      </a:r>
                      <a:r>
                        <a:rPr lang="en-US" baseline="0" dirty="0" smtClean="0"/>
                        <a:t> for </a:t>
                      </a:r>
                      <a:r>
                        <a:rPr lang="en-US" baseline="0" dirty="0" err="1" smtClean="0"/>
                        <a:t>ifstream</a:t>
                      </a:r>
                      <a:r>
                        <a:rPr lang="en-US" baseline="0" dirty="0" smtClean="0"/>
                        <a:t>)</a:t>
                      </a:r>
                      <a:endParaRPr lang="en-US" dirty="0"/>
                    </a:p>
                  </a:txBody>
                  <a:tcPr/>
                </a:tc>
              </a:tr>
              <a:tr h="370840">
                <a:tc>
                  <a:txBody>
                    <a:bodyPr/>
                    <a:lstStyle/>
                    <a:p>
                      <a:r>
                        <a:rPr lang="en-US" smtClean="0"/>
                        <a:t>out</a:t>
                      </a:r>
                      <a:endParaRPr lang="en-US" dirty="0"/>
                    </a:p>
                  </a:txBody>
                  <a:tcPr/>
                </a:tc>
                <a:tc>
                  <a:txBody>
                    <a:bodyPr/>
                    <a:lstStyle/>
                    <a:p>
                      <a:r>
                        <a:rPr lang="en-US" dirty="0" smtClean="0"/>
                        <a:t>Open for writing (default for </a:t>
                      </a:r>
                      <a:r>
                        <a:rPr lang="en-US" dirty="0" err="1" smtClean="0"/>
                        <a:t>ofstream</a:t>
                      </a:r>
                      <a:r>
                        <a:rPr lang="en-US" dirty="0" smtClean="0"/>
                        <a:t>)</a:t>
                      </a:r>
                      <a:endParaRPr 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opening for reading or writing</a:t>
            </a:r>
            <a:endParaRPr lang="en-US" dirty="0"/>
          </a:p>
        </p:txBody>
      </p:sp>
      <p:sp>
        <p:nvSpPr>
          <p:cNvPr id="3" name="Content Placeholder 2"/>
          <p:cNvSpPr>
            <a:spLocks noGrp="1"/>
          </p:cNvSpPr>
          <p:nvPr>
            <p:ph sz="quarter" idx="1"/>
          </p:nvPr>
        </p:nvSpPr>
        <p:spPr>
          <a:xfrm>
            <a:off x="612648" y="1600200"/>
            <a:ext cx="8153400" cy="3505200"/>
          </a:xfrm>
        </p:spPr>
        <p:txBody>
          <a:bodyPr>
            <a:normAutofit/>
          </a:bodyPr>
          <a:lstStyle/>
          <a:p>
            <a:r>
              <a:rPr lang="en-US" dirty="0" smtClean="0"/>
              <a:t>Include &lt;</a:t>
            </a:r>
            <a:r>
              <a:rPr lang="en-US" dirty="0" err="1" smtClean="0"/>
              <a:t>fstream</a:t>
            </a:r>
            <a:r>
              <a:rPr lang="en-US" dirty="0" smtClean="0"/>
              <a:t>&gt; for any file related operations</a:t>
            </a:r>
          </a:p>
          <a:p>
            <a:r>
              <a:rPr lang="en-US" dirty="0" smtClean="0"/>
              <a:t>Step one </a:t>
            </a:r>
          </a:p>
          <a:p>
            <a:pPr lvl="1"/>
            <a:r>
              <a:rPr lang="en-US" dirty="0" smtClean="0"/>
              <a:t>Create an object of </a:t>
            </a:r>
            <a:r>
              <a:rPr lang="en-US" dirty="0" err="1" smtClean="0"/>
              <a:t>ofstream</a:t>
            </a:r>
            <a:r>
              <a:rPr lang="en-US" dirty="0" smtClean="0"/>
              <a:t> for file writing</a:t>
            </a:r>
          </a:p>
          <a:p>
            <a:pPr lvl="1"/>
            <a:r>
              <a:rPr lang="en-US" dirty="0" smtClean="0"/>
              <a:t>Or create an object of </a:t>
            </a:r>
            <a:r>
              <a:rPr lang="en-US" dirty="0" err="1" smtClean="0"/>
              <a:t>ifstream</a:t>
            </a:r>
            <a:r>
              <a:rPr lang="en-US" dirty="0" smtClean="0"/>
              <a:t> for file reading</a:t>
            </a:r>
          </a:p>
          <a:p>
            <a:r>
              <a:rPr lang="en-US" dirty="0" smtClean="0"/>
              <a:t>Step two</a:t>
            </a:r>
          </a:p>
          <a:p>
            <a:pPr lvl="1"/>
            <a:r>
              <a:rPr lang="en-US" dirty="0" smtClean="0"/>
              <a:t>Provide a file name either through constructor or member function</a:t>
            </a:r>
          </a:p>
          <a:p>
            <a:pPr lvl="1">
              <a:buNone/>
            </a:pPr>
            <a:endParaRPr lang="en-US" dirty="0" smtClean="0"/>
          </a:p>
          <a:p>
            <a:pPr lvl="1">
              <a:buNone/>
            </a:pPr>
            <a:endParaRPr lang="en-US" dirty="0" smtClean="0"/>
          </a:p>
          <a:p>
            <a:pPr lvl="2"/>
            <a:endParaRPr lang="en-US" dirty="0"/>
          </a:p>
        </p:txBody>
      </p:sp>
      <p:sp>
        <p:nvSpPr>
          <p:cNvPr id="5" name="TextBox 4"/>
          <p:cNvSpPr txBox="1"/>
          <p:nvPr/>
        </p:nvSpPr>
        <p:spPr>
          <a:xfrm>
            <a:off x="1143000" y="5029200"/>
            <a:ext cx="5562600" cy="1200329"/>
          </a:xfrm>
          <a:prstGeom prst="rect">
            <a:avLst/>
          </a:prstGeom>
          <a:noFill/>
        </p:spPr>
        <p:txBody>
          <a:bodyPr wrap="square" rtlCol="0">
            <a:spAutoFit/>
          </a:bodyPr>
          <a:lstStyle/>
          <a:p>
            <a:r>
              <a:rPr lang="en-US" dirty="0" err="1" smtClean="0">
                <a:latin typeface="Courier New" pitchFamily="49" charset="0"/>
                <a:cs typeface="Courier New" pitchFamily="49" charset="0"/>
              </a:rPr>
              <a:t>ofstream</a:t>
            </a:r>
            <a:r>
              <a:rPr lang="en-US" dirty="0" smtClean="0">
                <a:latin typeface="Courier New" pitchFamily="49" charset="0"/>
                <a:cs typeface="Courier New" pitchFamily="49" charset="0"/>
              </a:rPr>
              <a:t> out(“file.txt”)’</a:t>
            </a:r>
          </a:p>
          <a:p>
            <a:r>
              <a:rPr lang="en-US" dirty="0" smtClean="0">
                <a:latin typeface="Courier New" pitchFamily="49" charset="0"/>
                <a:cs typeface="Courier New" pitchFamily="49" charset="0"/>
              </a:rPr>
              <a:t>	</a:t>
            </a:r>
            <a:r>
              <a:rPr lang="en-US" b="1" dirty="0" smtClean="0">
                <a:latin typeface="Comic Sans MS" pitchFamily="66" charset="0"/>
                <a:cs typeface="Courier New" pitchFamily="49" charset="0"/>
              </a:rPr>
              <a:t>OR</a:t>
            </a:r>
          </a:p>
          <a:p>
            <a:r>
              <a:rPr lang="en-US" dirty="0" err="1" smtClean="0">
                <a:latin typeface="Courier New" pitchFamily="49" charset="0"/>
                <a:cs typeface="Courier New" pitchFamily="49" charset="0"/>
              </a:rPr>
              <a:t>ofstream</a:t>
            </a:r>
            <a:r>
              <a:rPr lang="en-US" dirty="0" smtClean="0">
                <a:latin typeface="Courier New" pitchFamily="49" charset="0"/>
                <a:cs typeface="Courier New" pitchFamily="49" charset="0"/>
              </a:rPr>
              <a:t> out;</a:t>
            </a:r>
          </a:p>
          <a:p>
            <a:r>
              <a:rPr lang="en-US" dirty="0" err="1" smtClean="0">
                <a:latin typeface="Courier New" pitchFamily="49" charset="0"/>
                <a:cs typeface="Courier New" pitchFamily="49" charset="0"/>
              </a:rPr>
              <a:t>out.open</a:t>
            </a:r>
            <a:r>
              <a:rPr lang="en-US" dirty="0" smtClean="0">
                <a:latin typeface="Courier New" pitchFamily="49" charset="0"/>
                <a:cs typeface="Courier New" pitchFamily="49" charset="0"/>
              </a:rPr>
              <a:t>(“file.txt”);</a:t>
            </a:r>
            <a:endParaRPr lang="en-US" dirty="0">
              <a:latin typeface="Courier New" pitchFamily="49" charset="0"/>
              <a:cs typeface="Courier New" pitchFamily="49" charset="0"/>
            </a:endParaRPr>
          </a:p>
        </p:txBody>
      </p:sp>
      <p:sp>
        <p:nvSpPr>
          <p:cNvPr id="6" name="TextBox 5"/>
          <p:cNvSpPr txBox="1"/>
          <p:nvPr/>
        </p:nvSpPr>
        <p:spPr>
          <a:xfrm>
            <a:off x="914400" y="6172200"/>
            <a:ext cx="6858000" cy="646331"/>
          </a:xfrm>
          <a:prstGeom prst="rect">
            <a:avLst/>
          </a:prstGeom>
          <a:noFill/>
        </p:spPr>
        <p:txBody>
          <a:bodyPr wrap="square" rtlCol="0">
            <a:spAutoFit/>
          </a:bodyPr>
          <a:lstStyle/>
          <a:p>
            <a:r>
              <a:rPr lang="en-US" dirty="0" smtClean="0"/>
              <a:t>File will be created, if not present already. Else its contents will be over-written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Opening file for reading and writing</a:t>
            </a:r>
            <a:endParaRPr lang="en-US" dirty="0"/>
          </a:p>
        </p:txBody>
      </p:sp>
      <p:sp>
        <p:nvSpPr>
          <p:cNvPr id="3" name="Content Placeholder 2"/>
          <p:cNvSpPr>
            <a:spLocks noGrp="1"/>
          </p:cNvSpPr>
          <p:nvPr>
            <p:ph sz="quarter" idx="1"/>
          </p:nvPr>
        </p:nvSpPr>
        <p:spPr/>
        <p:txBody>
          <a:bodyPr/>
          <a:lstStyle/>
          <a:p>
            <a:pPr>
              <a:buNone/>
            </a:pPr>
            <a:r>
              <a:rPr lang="en-US" dirty="0" err="1" smtClean="0"/>
              <a:t>fstream</a:t>
            </a:r>
            <a:r>
              <a:rPr lang="en-US" dirty="0" smtClean="0"/>
              <a:t> file;</a:t>
            </a:r>
          </a:p>
          <a:p>
            <a:pPr>
              <a:buNone/>
            </a:pPr>
            <a:r>
              <a:rPr lang="en-US" dirty="0" err="1" smtClean="0"/>
              <a:t>file.open</a:t>
            </a:r>
            <a:r>
              <a:rPr lang="en-US" dirty="0" smtClean="0"/>
              <a:t>(“sample.txt”, </a:t>
            </a:r>
            <a:r>
              <a:rPr lang="en-US" dirty="0" err="1" smtClean="0"/>
              <a:t>ios</a:t>
            </a:r>
            <a:r>
              <a:rPr lang="en-US" dirty="0" smtClean="0"/>
              <a:t>::in | </a:t>
            </a:r>
            <a:r>
              <a:rPr lang="en-US" dirty="0" err="1" smtClean="0"/>
              <a:t>ios</a:t>
            </a:r>
            <a:r>
              <a:rPr lang="en-US" dirty="0" smtClean="0"/>
              <a:t>::out);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File Access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seekg</a:t>
            </a:r>
            <a:r>
              <a:rPr lang="en-US" dirty="0" smtClean="0"/>
              <a:t>() / </a:t>
            </a:r>
            <a:r>
              <a:rPr lang="en-US" dirty="0" err="1" smtClean="0"/>
              <a:t>seekp</a:t>
            </a:r>
            <a:r>
              <a:rPr lang="en-US" dirty="0" smtClean="0"/>
              <a:t>()</a:t>
            </a:r>
          </a:p>
          <a:p>
            <a:pPr lvl="1"/>
            <a:r>
              <a:rPr lang="en-US" dirty="0" smtClean="0"/>
              <a:t>Moves the cursor to specified location</a:t>
            </a:r>
          </a:p>
          <a:p>
            <a:r>
              <a:rPr lang="en-US" dirty="0" err="1" smtClean="0"/>
              <a:t>tellg</a:t>
            </a:r>
            <a:r>
              <a:rPr lang="en-US" dirty="0" smtClean="0"/>
              <a:t>() / </a:t>
            </a:r>
            <a:r>
              <a:rPr lang="en-US" dirty="0" err="1" smtClean="0"/>
              <a:t>tellp</a:t>
            </a:r>
            <a:r>
              <a:rPr lang="en-US" dirty="0" smtClean="0"/>
              <a:t>()</a:t>
            </a:r>
          </a:p>
          <a:p>
            <a:pPr lvl="1"/>
            <a:r>
              <a:rPr lang="en-US" dirty="0" smtClean="0"/>
              <a:t>Returns the position of cursor</a:t>
            </a:r>
          </a:p>
          <a:p>
            <a:pPr lvl="1"/>
            <a:endParaRPr lang="en-US" dirty="0" smtClean="0"/>
          </a:p>
          <a:p>
            <a:r>
              <a:rPr lang="en-US" dirty="0" err="1" smtClean="0"/>
              <a:t>seekg</a:t>
            </a:r>
            <a:r>
              <a:rPr lang="en-US" dirty="0" smtClean="0"/>
              <a:t> and </a:t>
            </a:r>
            <a:r>
              <a:rPr lang="en-US" dirty="0" err="1" smtClean="0"/>
              <a:t>tellg</a:t>
            </a:r>
            <a:r>
              <a:rPr lang="en-US" dirty="0" smtClean="0"/>
              <a:t> to be used with </a:t>
            </a:r>
            <a:r>
              <a:rPr lang="en-US" dirty="0" err="1" smtClean="0"/>
              <a:t>ifstream</a:t>
            </a:r>
            <a:endParaRPr lang="en-US" dirty="0" smtClean="0"/>
          </a:p>
          <a:p>
            <a:r>
              <a:rPr lang="en-US" dirty="0" err="1" smtClean="0"/>
              <a:t>seekp</a:t>
            </a:r>
            <a:r>
              <a:rPr lang="en-US" dirty="0" smtClean="0"/>
              <a:t> and </a:t>
            </a:r>
            <a:r>
              <a:rPr lang="en-US" dirty="0" err="1" smtClean="0"/>
              <a:t>tellp</a:t>
            </a:r>
            <a:r>
              <a:rPr lang="en-US" dirty="0" smtClean="0"/>
              <a:t> to be used with </a:t>
            </a:r>
            <a:r>
              <a:rPr lang="en-US" dirty="0" err="1" smtClean="0"/>
              <a:t>ofstresm</a:t>
            </a:r>
            <a:endParaRPr lang="en-US" dirty="0" smtClean="0"/>
          </a:p>
          <a:p>
            <a:endParaRPr lang="en-US" dirty="0" smtClean="0"/>
          </a:p>
          <a:p>
            <a:r>
              <a:rPr lang="en-US" dirty="0" smtClean="0"/>
              <a:t>If object of </a:t>
            </a:r>
            <a:r>
              <a:rPr lang="en-US" dirty="0" err="1" smtClean="0"/>
              <a:t>fstream</a:t>
            </a:r>
            <a:r>
              <a:rPr lang="en-US" dirty="0" smtClean="0"/>
              <a:t> is used for reading/writing, then any of the above four functions can be used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40" y="1676400"/>
            <a:ext cx="44481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525" y="2233613"/>
            <a:ext cx="6838950"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2887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958" y="1752600"/>
            <a:ext cx="671512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220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6810375"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8102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566738"/>
            <a:ext cx="6762750"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77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763" y="952500"/>
            <a:ext cx="456247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319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Objects That Read and Write Themselves</a:t>
            </a:r>
            <a:endParaRPr lang="en-US" dirty="0"/>
          </a:p>
        </p:txBody>
      </p:sp>
      <p:sp>
        <p:nvSpPr>
          <p:cNvPr id="3" name="Content Placeholder 2"/>
          <p:cNvSpPr>
            <a:spLocks noGrp="1"/>
          </p:cNvSpPr>
          <p:nvPr>
            <p:ph sz="quarter" idx="1"/>
          </p:nvPr>
        </p:nvSpPr>
        <p:spPr>
          <a:xfrm>
            <a:off x="304800" y="1600200"/>
            <a:ext cx="2206752" cy="3886200"/>
          </a:xfrm>
        </p:spPr>
        <p:txBody>
          <a:bodyPr>
            <a:normAutofit/>
          </a:bodyPr>
          <a:lstStyle/>
          <a:p>
            <a:pPr marL="0" indent="0">
              <a:buNone/>
            </a:pPr>
            <a:r>
              <a:rPr lang="en-US" dirty="0" smtClean="0"/>
              <a:t>File reading and writing can also be implemented as a member function of the class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1600200"/>
            <a:ext cx="64389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5433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95300"/>
            <a:ext cx="6496050" cy="636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1925"/>
            <a:ext cx="53721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23181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
            <a:ext cx="63627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57625"/>
            <a:ext cx="58674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778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EOF</a:t>
            </a:r>
            <a:endParaRPr lang="en-US" dirty="0"/>
          </a:p>
        </p:txBody>
      </p:sp>
      <p:sp>
        <p:nvSpPr>
          <p:cNvPr id="3" name="Content Placeholder 2"/>
          <p:cNvSpPr>
            <a:spLocks noGrp="1"/>
          </p:cNvSpPr>
          <p:nvPr>
            <p:ph sz="quarter" idx="1"/>
          </p:nvPr>
        </p:nvSpPr>
        <p:spPr/>
        <p:txBody>
          <a:bodyPr/>
          <a:lstStyle/>
          <a:p>
            <a:r>
              <a:rPr lang="en-US" dirty="0" smtClean="0"/>
              <a:t>out.eof()</a:t>
            </a:r>
          </a:p>
          <a:p>
            <a:pPr lvl="1"/>
            <a:r>
              <a:rPr lang="en-US" dirty="0" smtClean="0"/>
              <a:t>Returns true, if end of file is reached.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1690688"/>
            <a:ext cx="664845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Overloading &gt;&gt; and &lt;&lt; for File I/O and </a:t>
            </a:r>
            <a:r>
              <a:rPr lang="en-US" dirty="0" err="1" smtClean="0"/>
              <a:t>cout</a:t>
            </a:r>
            <a:r>
              <a:rPr lang="en-US" dirty="0" smtClean="0"/>
              <a:t> , </a:t>
            </a:r>
            <a:r>
              <a:rPr lang="en-US" dirty="0" err="1" smtClean="0"/>
              <a:t>cin</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257800"/>
            <a:ext cx="63722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160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300038"/>
            <a:ext cx="7219950" cy="625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3521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7200"/>
            <a:ext cx="661987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399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File I/O</a:t>
            </a:r>
            <a:endParaRPr lang="en-US" dirty="0"/>
          </a:p>
        </p:txBody>
      </p:sp>
      <p:sp>
        <p:nvSpPr>
          <p:cNvPr id="3" name="Content Placeholder 2"/>
          <p:cNvSpPr>
            <a:spLocks noGrp="1"/>
          </p:cNvSpPr>
          <p:nvPr>
            <p:ph sz="quarter" idx="1"/>
          </p:nvPr>
        </p:nvSpPr>
        <p:spPr/>
        <p:txBody>
          <a:bodyPr/>
          <a:lstStyle/>
          <a:p>
            <a:r>
              <a:rPr lang="en-US" dirty="0" smtClean="0"/>
              <a:t>Formatted I/O</a:t>
            </a:r>
          </a:p>
          <a:p>
            <a:r>
              <a:rPr lang="en-US" dirty="0" smtClean="0"/>
              <a:t>Character I/O</a:t>
            </a:r>
          </a:p>
          <a:p>
            <a:r>
              <a:rPr lang="en-US" dirty="0" smtClean="0"/>
              <a:t>Binary Files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I/O – Writing data</a:t>
            </a:r>
            <a:endParaRPr lang="en-US" dirty="0"/>
          </a:p>
        </p:txBody>
      </p:sp>
      <p:sp>
        <p:nvSpPr>
          <p:cNvPr id="3" name="Content Placeholder 2"/>
          <p:cNvSpPr>
            <a:spLocks noGrp="1"/>
          </p:cNvSpPr>
          <p:nvPr>
            <p:ph sz="quarter" idx="1"/>
          </p:nvPr>
        </p:nvSpPr>
        <p:spPr>
          <a:xfrm>
            <a:off x="612648" y="1600200"/>
            <a:ext cx="8153400" cy="685800"/>
          </a:xfrm>
        </p:spPr>
        <p:txBody>
          <a:bodyPr/>
          <a:lstStyle/>
          <a:p>
            <a:r>
              <a:rPr lang="en-US" dirty="0" smtClean="0"/>
              <a:t>Any type of data can be saved into the file</a:t>
            </a:r>
            <a:endParaRPr lang="en-US" dirty="0"/>
          </a:p>
        </p:txBody>
      </p:sp>
      <p:pic>
        <p:nvPicPr>
          <p:cNvPr id="1026" name="Picture 2"/>
          <p:cNvPicPr>
            <a:picLocks noChangeAspect="1" noChangeArrowheads="1"/>
          </p:cNvPicPr>
          <p:nvPr/>
        </p:nvPicPr>
        <p:blipFill>
          <a:blip r:embed="rId3"/>
          <a:srcRect/>
          <a:stretch>
            <a:fillRect/>
          </a:stretch>
        </p:blipFill>
        <p:spPr bwMode="auto">
          <a:xfrm>
            <a:off x="1066800" y="2247900"/>
            <a:ext cx="5848350" cy="4533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data</a:t>
            </a:r>
            <a:endParaRPr lang="en-US" dirty="0"/>
          </a:p>
        </p:txBody>
      </p:sp>
      <p:pic>
        <p:nvPicPr>
          <p:cNvPr id="2050" name="Picture 2"/>
          <p:cNvPicPr>
            <a:picLocks noChangeAspect="1" noChangeArrowheads="1"/>
          </p:cNvPicPr>
          <p:nvPr/>
        </p:nvPicPr>
        <p:blipFill>
          <a:blip r:embed="rId3"/>
          <a:srcRect/>
          <a:stretch>
            <a:fillRect/>
          </a:stretch>
        </p:blipFill>
        <p:spPr bwMode="auto">
          <a:xfrm>
            <a:off x="1447800" y="1676400"/>
            <a:ext cx="5619750" cy="500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I/O</a:t>
            </a:r>
            <a:endParaRPr lang="en-US" dirty="0"/>
          </a:p>
        </p:txBody>
      </p:sp>
      <p:sp>
        <p:nvSpPr>
          <p:cNvPr id="3" name="Content Placeholder 2"/>
          <p:cNvSpPr>
            <a:spLocks noGrp="1"/>
          </p:cNvSpPr>
          <p:nvPr>
            <p:ph sz="quarter" idx="1"/>
          </p:nvPr>
        </p:nvSpPr>
        <p:spPr/>
        <p:txBody>
          <a:bodyPr>
            <a:normAutofit/>
          </a:bodyPr>
          <a:lstStyle/>
          <a:p>
            <a:r>
              <a:rPr lang="en-US" dirty="0" smtClean="0"/>
              <a:t>Every thing that that is saved to a file with formatted i/o is a character, even the numeric data is also converted to characters</a:t>
            </a:r>
          </a:p>
          <a:p>
            <a:pPr lvl="1"/>
            <a:endParaRPr lang="en-US" sz="2400" dirty="0" smtClean="0"/>
          </a:p>
          <a:p>
            <a:pPr lvl="1"/>
            <a:r>
              <a:rPr lang="en-US" sz="2400" dirty="0" smtClean="0"/>
              <a:t>In formatted I/O, numbers are stored on disk as a series of characters. Thus 6.02, rather than being stored as a 4-byte type float or an 8-byte type double, is stored as the characters ‘6’, ‘.’, ‘0’, and ‘2’. This can be inefficient for numbers with many digits, but it’s appropriate in many situations and easy to implement. </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getline</a:t>
            </a:r>
            <a:r>
              <a:rPr lang="en-US" dirty="0" smtClean="0"/>
              <a:t>()</a:t>
            </a:r>
            <a:endParaRPr lang="en-US" dirty="0"/>
          </a:p>
        </p:txBody>
      </p:sp>
      <p:sp>
        <p:nvSpPr>
          <p:cNvPr id="3" name="Content Placeholder 2"/>
          <p:cNvSpPr>
            <a:spLocks noGrp="1"/>
          </p:cNvSpPr>
          <p:nvPr>
            <p:ph sz="quarter" idx="1"/>
          </p:nvPr>
        </p:nvSpPr>
        <p:spPr>
          <a:xfrm>
            <a:off x="612648" y="1600200"/>
            <a:ext cx="8153400" cy="1524000"/>
          </a:xfrm>
        </p:spPr>
        <p:txBody>
          <a:bodyPr/>
          <a:lstStyle/>
          <a:p>
            <a:r>
              <a:rPr lang="en-US" dirty="0" smtClean="0"/>
              <a:t>Reading strings can be problematic, if we read a multi word string using &gt;&gt; operator.</a:t>
            </a:r>
          </a:p>
          <a:p>
            <a:r>
              <a:rPr lang="en-US" dirty="0" smtClean="0"/>
              <a:t>Use </a:t>
            </a:r>
            <a:r>
              <a:rPr lang="en-US" dirty="0" err="1" smtClean="0"/>
              <a:t>getline</a:t>
            </a:r>
            <a:r>
              <a:rPr lang="en-US" dirty="0" smtClean="0"/>
              <a:t>() function to input a string</a:t>
            </a:r>
            <a:endParaRPr lang="en-US" dirty="0"/>
          </a:p>
        </p:txBody>
      </p:sp>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rcRect/>
          <a:stretch>
            <a:fillRect/>
          </a:stretch>
        </p:blipFill>
        <p:spPr bwMode="auto">
          <a:xfrm>
            <a:off x="986603" y="3124201"/>
            <a:ext cx="629387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I/O</a:t>
            </a:r>
            <a:endParaRPr lang="en-US" dirty="0"/>
          </a:p>
        </p:txBody>
      </p:sp>
      <p:sp>
        <p:nvSpPr>
          <p:cNvPr id="3" name="Content Placeholder 2"/>
          <p:cNvSpPr>
            <a:spLocks noGrp="1"/>
          </p:cNvSpPr>
          <p:nvPr>
            <p:ph sz="quarter" idx="1"/>
          </p:nvPr>
        </p:nvSpPr>
        <p:spPr/>
        <p:txBody>
          <a:bodyPr/>
          <a:lstStyle/>
          <a:p>
            <a:r>
              <a:rPr lang="en-US" dirty="0" smtClean="0"/>
              <a:t>get() and put() are used to read and write character to and from a file</a:t>
            </a:r>
            <a:endParaRPr lang="en-US" dirty="0"/>
          </a:p>
        </p:txBody>
      </p:sp>
      <p:pic>
        <p:nvPicPr>
          <p:cNvPr id="1026" name="Picture 2"/>
          <p:cNvPicPr>
            <a:picLocks noChangeAspect="1" noChangeArrowheads="1"/>
          </p:cNvPicPr>
          <p:nvPr/>
        </p:nvPicPr>
        <p:blipFill>
          <a:blip r:embed="rId3"/>
          <a:srcRect/>
          <a:stretch>
            <a:fillRect/>
          </a:stretch>
        </p:blipFill>
        <p:spPr bwMode="auto">
          <a:xfrm>
            <a:off x="1366572" y="2590800"/>
            <a:ext cx="6253428" cy="4132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2841</TotalTime>
  <Words>673</Words>
  <Application>Microsoft Office PowerPoint</Application>
  <PresentationFormat>On-screen Show (4:3)</PresentationFormat>
  <Paragraphs>99</Paragraphs>
  <Slides>32</Slides>
  <Notes>18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Median</vt:lpstr>
      <vt:lpstr>File handling in C++ </vt:lpstr>
      <vt:lpstr>File opening for reading or writing</vt:lpstr>
      <vt:lpstr>EOF</vt:lpstr>
      <vt:lpstr>Types of File I/O</vt:lpstr>
      <vt:lpstr>Formatted I/O – Writing data</vt:lpstr>
      <vt:lpstr>Reading data</vt:lpstr>
      <vt:lpstr>Formatted I/O</vt:lpstr>
      <vt:lpstr>getline()</vt:lpstr>
      <vt:lpstr>Character I/O</vt:lpstr>
      <vt:lpstr>Reading character by character</vt:lpstr>
      <vt:lpstr>Binary I/O</vt:lpstr>
      <vt:lpstr>Writing an array to a file and reading it back in memory</vt:lpstr>
      <vt:lpstr>Important</vt:lpstr>
      <vt:lpstr>Binay I/O</vt:lpstr>
      <vt:lpstr>PowerPoint Presentation</vt:lpstr>
      <vt:lpstr>PowerPoint Presentation</vt:lpstr>
      <vt:lpstr>PowerPoint Presentation</vt:lpstr>
      <vt:lpstr>PowerPoint Presentation</vt:lpstr>
      <vt:lpstr>Mode Bits</vt:lpstr>
      <vt:lpstr>Opening file for reading and writing</vt:lpstr>
      <vt:lpstr>Random File Access</vt:lpstr>
      <vt:lpstr>PowerPoint Presentation</vt:lpstr>
      <vt:lpstr>PowerPoint Presentation</vt:lpstr>
      <vt:lpstr>PowerPoint Presentation</vt:lpstr>
      <vt:lpstr>PowerPoint Presentation</vt:lpstr>
      <vt:lpstr>PowerPoint Presentation</vt:lpstr>
      <vt:lpstr>Objects That Read and Write Themselves</vt:lpstr>
      <vt:lpstr>PowerPoint Presentation</vt:lpstr>
      <vt:lpstr>PowerPoint Presentation</vt:lpstr>
      <vt:lpstr>Overloading &gt;&gt; and &lt;&lt; for File I/O and cout , cin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shahid</dc:creator>
  <cp:lastModifiedBy>admin</cp:lastModifiedBy>
  <cp:revision>64</cp:revision>
  <dcterms:created xsi:type="dcterms:W3CDTF">2014-11-27T04:28:42Z</dcterms:created>
  <dcterms:modified xsi:type="dcterms:W3CDTF">2018-07-24T04:04:14Z</dcterms:modified>
</cp:coreProperties>
</file>