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7" r:id="rId1"/>
  </p:sldMasterIdLst>
  <p:sldIdLst>
    <p:sldId id="256" r:id="rId2"/>
    <p:sldId id="257" r:id="rId3"/>
    <p:sldId id="260"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68" autoAdjust="0"/>
    <p:restoredTop sz="94660"/>
  </p:normalViewPr>
  <p:slideViewPr>
    <p:cSldViewPr snapToGrid="0">
      <p:cViewPr varScale="1">
        <p:scale>
          <a:sx n="90" d="100"/>
          <a:sy n="90" d="100"/>
        </p:scale>
        <p:origin x="58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47809-3CF1-4709-AF62-49A30D626A2A}"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76830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47809-3CF1-4709-AF62-49A30D626A2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289048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47809-3CF1-4709-AF62-49A30D626A2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2424510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47809-3CF1-4709-AF62-49A30D626A2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B804A1-452F-446C-9477-56C3E4A4FD5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6288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47809-3CF1-4709-AF62-49A30D626A2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2902207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247809-3CF1-4709-AF62-49A30D626A2A}"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2416220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247809-3CF1-4709-AF62-49A30D626A2A}"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2953716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47809-3CF1-4709-AF62-49A30D626A2A}"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2888875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5247809-3CF1-4709-AF62-49A30D626A2A}" type="datetimeFigureOut">
              <a:rPr lang="en-US" smtClean="0"/>
              <a:t>6/22/2021</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4B804A1-452F-446C-9477-56C3E4A4FD56}" type="slidenum">
              <a:rPr lang="en-US" smtClean="0"/>
              <a:t>‹#›</a:t>
            </a:fld>
            <a:endParaRPr lang="en-US"/>
          </a:p>
        </p:txBody>
      </p:sp>
    </p:spTree>
    <p:extLst>
      <p:ext uri="{BB962C8B-B14F-4D97-AF65-F5344CB8AC3E}">
        <p14:creationId xmlns:p14="http://schemas.microsoft.com/office/powerpoint/2010/main" val="2871239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47809-3CF1-4709-AF62-49A30D626A2A}"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841087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47809-3CF1-4709-AF62-49A30D626A2A}" type="datetimeFigureOut">
              <a:rPr lang="en-US" smtClean="0"/>
              <a:t>6/22/2021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237512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47809-3CF1-4709-AF62-49A30D626A2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93722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47809-3CF1-4709-AF62-49A30D626A2A}" type="datetimeFigureOut">
              <a:rPr lang="en-US" smtClean="0"/>
              <a:t>6/22/2021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2919453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47809-3CF1-4709-AF62-49A30D626A2A}" type="datetimeFigureOut">
              <a:rPr lang="en-US" smtClean="0"/>
              <a:t>6/22/2021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187221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5247809-3CF1-4709-AF62-49A30D626A2A}" type="datetimeFigureOut">
              <a:rPr lang="en-US" smtClean="0"/>
              <a:t>6/22/2021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2767743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47809-3CF1-4709-AF62-49A30D626A2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3794766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47809-3CF1-4709-AF62-49A30D626A2A}" type="datetimeFigureOut">
              <a:rPr lang="en-US" smtClean="0"/>
              <a:t>6/22/2021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B804A1-452F-446C-9477-56C3E4A4FD56}" type="slidenum">
              <a:rPr lang="en-US" smtClean="0"/>
              <a:t>‹#›</a:t>
            </a:fld>
            <a:endParaRPr lang="en-US"/>
          </a:p>
        </p:txBody>
      </p:sp>
    </p:spTree>
    <p:extLst>
      <p:ext uri="{BB962C8B-B14F-4D97-AF65-F5344CB8AC3E}">
        <p14:creationId xmlns:p14="http://schemas.microsoft.com/office/powerpoint/2010/main" val="420175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247809-3CF1-4709-AF62-49A30D626A2A}" type="datetimeFigureOut">
              <a:rPr lang="en-US" smtClean="0"/>
              <a:t>6/22/2021</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4B804A1-452F-446C-9477-56C3E4A4FD56}" type="slidenum">
              <a:rPr lang="en-US" smtClean="0"/>
              <a:t>‹#›</a:t>
            </a:fld>
            <a:endParaRPr lang="en-US"/>
          </a:p>
        </p:txBody>
      </p:sp>
    </p:spTree>
    <p:extLst>
      <p:ext uri="{BB962C8B-B14F-4D97-AF65-F5344CB8AC3E}">
        <p14:creationId xmlns:p14="http://schemas.microsoft.com/office/powerpoint/2010/main" val="4108287769"/>
      </p:ext>
    </p:extLst>
  </p:cSld>
  <p:clrMap bg1="dk1" tx1="lt1" bg2="dk2" tx2="lt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 id="2147483920" r:id="rId13"/>
    <p:sldLayoutId id="2147483921" r:id="rId14"/>
    <p:sldLayoutId id="2147483922" r:id="rId15"/>
    <p:sldLayoutId id="2147483923" r:id="rId16"/>
    <p:sldLayoutId id="214748392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legislation.gov.uk/sld/2236942" TargetMode="External"/><Relationship Id="rId2" Type="http://schemas.openxmlformats.org/officeDocument/2006/relationships/hyperlink" Target="http://www.nytimes.com/2008/06/11/world/americas/11iht-hate.4.13645369.html?pagewanted=all" TargetMode="External"/><Relationship Id="rId1" Type="http://schemas.openxmlformats.org/officeDocument/2006/relationships/slideLayout" Target="../slideLayouts/slideLayout2.xml"/><Relationship Id="rId4" Type="http://schemas.openxmlformats.org/officeDocument/2006/relationships/hyperlink" Target="http://www.legislation.gov.uk/ukpga/2006/1/cont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B9E2-238B-4B3A-B37B-88B6F38303F0}"/>
              </a:ext>
            </a:extLst>
          </p:cNvPr>
          <p:cNvSpPr>
            <a:spLocks noGrp="1"/>
          </p:cNvSpPr>
          <p:nvPr>
            <p:ph type="ctrTitle"/>
          </p:nvPr>
        </p:nvSpPr>
        <p:spPr/>
        <p:txBody>
          <a:bodyPr/>
          <a:lstStyle/>
          <a:p>
            <a:r>
              <a:rPr lang="en-US" dirty="0"/>
              <a:t>ISLAM AND FREEDOM OF SPEECH</a:t>
            </a:r>
          </a:p>
        </p:txBody>
      </p:sp>
      <p:sp>
        <p:nvSpPr>
          <p:cNvPr id="3" name="Subtitle 2">
            <a:extLst>
              <a:ext uri="{FF2B5EF4-FFF2-40B4-BE49-F238E27FC236}">
                <a16:creationId xmlns:a16="http://schemas.microsoft.com/office/drawing/2014/main" id="{6B1CA40A-272B-44E6-A0D1-926B33F78DE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75434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2EC86-49DE-4AD4-9270-15E09298CD9F}"/>
              </a:ext>
            </a:extLst>
          </p:cNvPr>
          <p:cNvSpPr>
            <a:spLocks noGrp="1"/>
          </p:cNvSpPr>
          <p:nvPr>
            <p:ph type="title"/>
          </p:nvPr>
        </p:nvSpPr>
        <p:spPr/>
        <p:txBody>
          <a:bodyPr>
            <a:normAutofit/>
          </a:bodyPr>
          <a:lstStyle/>
          <a:p>
            <a:r>
              <a:rPr lang="en-US" b="1" i="1" u="sng" dirty="0">
                <a:latin typeface="Arial" panose="020B0604020202020204" pitchFamily="34" charset="0"/>
                <a:ea typeface="Garamond" panose="02020404030301010803" pitchFamily="18" charset="0"/>
              </a:rPr>
              <a:t>Criticism And The Insult</a:t>
            </a:r>
            <a:br>
              <a:rPr lang="en-US" dirty="0">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8B21A4C-65A0-4119-A0DC-C7DF6FC11E2D}"/>
              </a:ext>
            </a:extLst>
          </p:cNvPr>
          <p:cNvSpPr>
            <a:spLocks noGrp="1"/>
          </p:cNvSpPr>
          <p:nvPr>
            <p:ph idx="1"/>
          </p:nvPr>
        </p:nvSpPr>
        <p:spPr/>
        <p:txBody>
          <a:bodyPr/>
          <a:lstStyle/>
          <a:p>
            <a:pPr marL="0" marR="0"/>
            <a:r>
              <a:rPr lang="en-US" sz="1800" dirty="0">
                <a:solidFill>
                  <a:schemeClr val="tx1"/>
                </a:solidFill>
                <a:effectLst/>
                <a:latin typeface="Arial" panose="020B0604020202020204" pitchFamily="34" charset="0"/>
                <a:ea typeface="Garamond" panose="02020404030301010803" pitchFamily="18" charset="0"/>
              </a:rPr>
              <a:t>The lack of boundaries between criticism on one side and the insult, mockery and scorning of religious beliefs on the other side on the part of aggressive atheists has resulted, and will continue to result, in radical violent clashes on the part of the conservative believers.</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r>
              <a:rPr lang="en-US" sz="1800" dirty="0">
                <a:solidFill>
                  <a:schemeClr val="tx1"/>
                </a:solidFill>
                <a:effectLst/>
                <a:latin typeface="Arial" panose="020B0604020202020204" pitchFamily="34" charset="0"/>
                <a:ea typeface="Garamond" panose="02020404030301010803" pitchFamily="18" charset="0"/>
              </a:rPr>
              <a:t>The requirement of a sane world is mutual respect among humans. It is not possible to insult and ridicule the beliefs i.e. the holy book and the prophet, of one-fourth of the world population without having to bear the consequences of the violent and extremist reactions of some conservative adherents to that faith.</a:t>
            </a:r>
            <a:endParaRPr lang="en-US" sz="1800"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230319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8773-5077-4B7B-BF1F-93B95B9F04FC}"/>
              </a:ext>
            </a:extLst>
          </p:cNvPr>
          <p:cNvSpPr>
            <a:spLocks noGrp="1"/>
          </p:cNvSpPr>
          <p:nvPr>
            <p:ph type="title"/>
          </p:nvPr>
        </p:nvSpPr>
        <p:spPr/>
        <p:txBody>
          <a:bodyPr/>
          <a:lstStyle/>
          <a:p>
            <a:r>
              <a:rPr lang="en-US" b="1" i="1" dirty="0"/>
              <a:t>		</a:t>
            </a:r>
            <a:r>
              <a:rPr lang="en-US" b="1" i="1"/>
              <a:t>	 </a:t>
            </a:r>
            <a:r>
              <a:rPr lang="en-US" b="1" i="1" u="sng"/>
              <a:t>SOLUTION</a:t>
            </a:r>
            <a:endParaRPr lang="en-US" b="1" i="1" u="sng" dirty="0"/>
          </a:p>
        </p:txBody>
      </p:sp>
      <p:sp>
        <p:nvSpPr>
          <p:cNvPr id="3" name="Content Placeholder 2">
            <a:extLst>
              <a:ext uri="{FF2B5EF4-FFF2-40B4-BE49-F238E27FC236}">
                <a16:creationId xmlns:a16="http://schemas.microsoft.com/office/drawing/2014/main" id="{B43319B7-FA5C-4DE5-98CF-99C9A5AF82E4}"/>
              </a:ext>
            </a:extLst>
          </p:cNvPr>
          <p:cNvSpPr>
            <a:spLocks noGrp="1"/>
          </p:cNvSpPr>
          <p:nvPr>
            <p:ph idx="1"/>
          </p:nvPr>
        </p:nvSpPr>
        <p:spPr/>
        <p:txBody>
          <a:bodyPr>
            <a:noAutofit/>
          </a:bodyPr>
          <a:lstStyle/>
          <a:p>
            <a:r>
              <a:rPr lang="en-US" sz="1750" dirty="0">
                <a:solidFill>
                  <a:schemeClr val="tx1"/>
                </a:solidFill>
                <a:effectLst/>
                <a:latin typeface="Arial" panose="020B0604020202020204" pitchFamily="34" charset="0"/>
                <a:ea typeface="Garamond" panose="02020404030301010803" pitchFamily="18" charset="0"/>
              </a:rPr>
              <a:t>In order to </a:t>
            </a:r>
            <a:r>
              <a:rPr lang="en-US" sz="1750" dirty="0" err="1">
                <a:solidFill>
                  <a:schemeClr val="tx1"/>
                </a:solidFill>
                <a:effectLst/>
                <a:latin typeface="Arial" panose="020B0604020202020204" pitchFamily="34" charset="0"/>
                <a:ea typeface="Garamond" panose="02020404030301010803" pitchFamily="18" charset="0"/>
              </a:rPr>
              <a:t>sanitise</a:t>
            </a:r>
            <a:r>
              <a:rPr lang="en-US" sz="1750" dirty="0">
                <a:solidFill>
                  <a:schemeClr val="tx1"/>
                </a:solidFill>
                <a:effectLst/>
                <a:latin typeface="Arial" panose="020B0604020202020204" pitchFamily="34" charset="0"/>
                <a:ea typeface="Garamond" panose="02020404030301010803" pitchFamily="18" charset="0"/>
              </a:rPr>
              <a:t> the rivalry between faith and apostasy, lines need to be drawn between criticism and insult. These boundaries depend on the location and the degree of cultural maturity. In underdeveloped countries, many criticisms are seen as insults and in developed countries many insults are seen as criticisms. Therefore the settings of these boundaries demand serious fieldwork and theoretical research. However, a dynamic and matured world can only be achieved with respect to both religious beliefs and free speech.</a:t>
            </a:r>
            <a:endParaRPr lang="en-US" sz="1750" dirty="0">
              <a:solidFill>
                <a:schemeClr val="tx1"/>
              </a:solidFill>
              <a:effectLst/>
              <a:latin typeface="Times New Roman" panose="02020603050405020304" pitchFamily="18" charset="0"/>
              <a:ea typeface="Times New Roman" panose="02020603050405020304" pitchFamily="18" charset="0"/>
            </a:endParaRPr>
          </a:p>
          <a:p>
            <a:r>
              <a:rPr lang="en-US" sz="1750" spc="10" dirty="0">
                <a:solidFill>
                  <a:schemeClr val="tx1"/>
                </a:solidFill>
                <a:effectLst/>
                <a:latin typeface="Arial" panose="020B0604020202020204" pitchFamily="34" charset="0"/>
                <a:ea typeface="Times New Roman" panose="02020603050405020304" pitchFamily="18" charset="0"/>
              </a:rPr>
              <a:t>A society, by its very nature, demands the existence of certain rules and regulations as to what is and what is not acceptable in speech as well as in other spheres of life. But the fundamental question is where these limitations should be set. We either base our society on philosophical principles that tend to rotate in a vicious circle, or alternatively, as those who believe in Allah (</a:t>
            </a:r>
            <a:r>
              <a:rPr lang="en-US" sz="1750" spc="10" dirty="0" err="1">
                <a:solidFill>
                  <a:schemeClr val="tx1"/>
                </a:solidFill>
                <a:effectLst/>
                <a:latin typeface="Arial" panose="020B0604020202020204" pitchFamily="34" charset="0"/>
                <a:ea typeface="Times New Roman" panose="02020603050405020304" pitchFamily="18" charset="0"/>
              </a:rPr>
              <a:t>swt</a:t>
            </a:r>
            <a:r>
              <a:rPr lang="en-US" sz="1750" spc="10" dirty="0">
                <a:solidFill>
                  <a:schemeClr val="tx1"/>
                </a:solidFill>
                <a:effectLst/>
                <a:latin typeface="Arial" panose="020B0604020202020204" pitchFamily="34" charset="0"/>
                <a:ea typeface="Times New Roman" panose="02020603050405020304" pitchFamily="18" charset="0"/>
              </a:rPr>
              <a:t>)'s supremacy, we turn to the Guidance sent by Him (</a:t>
            </a:r>
            <a:r>
              <a:rPr lang="en-US" sz="1750" spc="10" dirty="0" err="1">
                <a:solidFill>
                  <a:schemeClr val="tx1"/>
                </a:solidFill>
                <a:effectLst/>
                <a:latin typeface="Arial" panose="020B0604020202020204" pitchFamily="34" charset="0"/>
                <a:ea typeface="Times New Roman" panose="02020603050405020304" pitchFamily="18" charset="0"/>
              </a:rPr>
              <a:t>swt</a:t>
            </a:r>
            <a:r>
              <a:rPr lang="en-US" sz="1750" spc="10" dirty="0">
                <a:solidFill>
                  <a:schemeClr val="tx1"/>
                </a:solidFill>
                <a:effectLst/>
                <a:latin typeface="Arial" panose="020B0604020202020204" pitchFamily="34" charset="0"/>
                <a:ea typeface="Times New Roman" panose="02020603050405020304" pitchFamily="18" charset="0"/>
              </a:rPr>
              <a:t>). For us the choice has already been made.</a:t>
            </a:r>
            <a:r>
              <a:rPr lang="en-US" sz="1750" i="1" spc="10" dirty="0">
                <a:solidFill>
                  <a:schemeClr val="tx1"/>
                </a:solidFill>
                <a:effectLst/>
                <a:latin typeface="Arial" panose="020B0604020202020204" pitchFamily="34" charset="0"/>
                <a:ea typeface="Times New Roman" panose="02020603050405020304" pitchFamily="18" charset="0"/>
              </a:rPr>
              <a:t>  </a:t>
            </a:r>
            <a:r>
              <a:rPr lang="en-US" sz="1750" i="1" spc="10" dirty="0" err="1">
                <a:solidFill>
                  <a:schemeClr val="tx1"/>
                </a:solidFill>
                <a:effectLst/>
                <a:latin typeface="Arial" panose="020B0604020202020204" pitchFamily="34" charset="0"/>
                <a:ea typeface="Times New Roman" panose="02020603050405020304" pitchFamily="18" charset="0"/>
              </a:rPr>
              <a:t>Allhamdulliah</a:t>
            </a:r>
            <a:endParaRPr lang="en-US" sz="1750" dirty="0">
              <a:solidFill>
                <a:schemeClr val="tx1"/>
              </a:solidFill>
            </a:endParaRPr>
          </a:p>
        </p:txBody>
      </p:sp>
    </p:spTree>
    <p:extLst>
      <p:ext uri="{BB962C8B-B14F-4D97-AF65-F5344CB8AC3E}">
        <p14:creationId xmlns:p14="http://schemas.microsoft.com/office/powerpoint/2010/main" val="206620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37A5-7A99-4DD0-BDE1-F19D571FE675}"/>
              </a:ext>
            </a:extLst>
          </p:cNvPr>
          <p:cNvSpPr>
            <a:spLocks noGrp="1"/>
          </p:cNvSpPr>
          <p:nvPr>
            <p:ph type="title"/>
          </p:nvPr>
        </p:nvSpPr>
        <p:spPr/>
        <p:txBody>
          <a:bodyPr>
            <a:normAutofit fontScale="90000"/>
          </a:bodyPr>
          <a:lstStyle/>
          <a:p>
            <a:r>
              <a:rPr lang="en-US" sz="4000" b="1" i="1" spc="10" dirty="0">
                <a:effectLst/>
                <a:latin typeface="Arial" panose="020B0604020202020204" pitchFamily="34" charset="0"/>
                <a:ea typeface="Times New Roman" panose="02020603050405020304" pitchFamily="18" charset="0"/>
              </a:rPr>
              <a:t>    </a:t>
            </a:r>
            <a:r>
              <a:rPr lang="en-US" sz="4000" b="1" i="1" u="sng" spc="10" dirty="0">
                <a:effectLst/>
                <a:latin typeface="Arial" panose="020B0604020202020204" pitchFamily="34" charset="0"/>
                <a:ea typeface="Times New Roman" panose="02020603050405020304" pitchFamily="18" charset="0"/>
              </a:rPr>
              <a:t>FREEDOM OF OPINION IN ISLAM</a:t>
            </a:r>
            <a:r>
              <a:rPr lang="en-US" sz="1800" b="1" i="1" u="sng" spc="10" dirty="0">
                <a:effectLst/>
                <a:latin typeface="Arial" panose="020B0604020202020204" pitchFamily="34"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C99D7A5-AFEC-44ED-8407-E18CA1401F4A}"/>
              </a:ext>
            </a:extLst>
          </p:cNvPr>
          <p:cNvSpPr>
            <a:spLocks noGrp="1"/>
          </p:cNvSpPr>
          <p:nvPr>
            <p:ph idx="1"/>
          </p:nvPr>
        </p:nvSpPr>
        <p:spPr/>
        <p:txBody>
          <a:bodyPr>
            <a:normAutofit fontScale="92500"/>
          </a:bodyPr>
          <a:lstStyle/>
          <a:p>
            <a:r>
              <a:rPr lang="en-US" spc="10" dirty="0">
                <a:solidFill>
                  <a:srgbClr val="000000"/>
                </a:solidFill>
                <a:effectLst/>
                <a:latin typeface="Arial" panose="020B0604020202020204" pitchFamily="34" charset="0"/>
                <a:ea typeface="Times New Roman" panose="02020603050405020304" pitchFamily="18" charset="0"/>
              </a:rPr>
              <a:t> </a:t>
            </a:r>
            <a:r>
              <a:rPr lang="en-US" i="1" spc="10" dirty="0">
                <a:effectLst/>
                <a:latin typeface="Arial" panose="020B0604020202020204" pitchFamily="34" charset="0"/>
                <a:ea typeface="Times New Roman" panose="02020603050405020304" pitchFamily="18" charset="0"/>
              </a:rPr>
              <a:t>The companions of the Prophets (saw) openly disagreed with each other on various aspects of Islamic rules</a:t>
            </a:r>
            <a:r>
              <a:rPr lang="en-US" spc="10" dirty="0">
                <a:effectLst/>
                <a:latin typeface="Arial" panose="020B0604020202020204" pitchFamily="34" charset="0"/>
                <a:ea typeface="Times New Roman" panose="02020603050405020304" pitchFamily="18" charset="0"/>
              </a:rPr>
              <a:t>. The </a:t>
            </a:r>
            <a:r>
              <a:rPr lang="en-US" spc="10" dirty="0" err="1">
                <a:effectLst/>
                <a:latin typeface="Arial" panose="020B0604020202020204" pitchFamily="34" charset="0"/>
                <a:ea typeface="Times New Roman" panose="02020603050405020304" pitchFamily="18" charset="0"/>
              </a:rPr>
              <a:t>Khaleefah</a:t>
            </a:r>
            <a:r>
              <a:rPr lang="en-US" u="sng" spc="10" dirty="0">
                <a:effectLst/>
                <a:latin typeface="Arial" panose="020B0604020202020204" pitchFamily="34" charset="0"/>
                <a:ea typeface="Times New Roman" panose="02020603050405020304" pitchFamily="18" charset="0"/>
              </a:rPr>
              <a:t> Harun al-Rashid </a:t>
            </a:r>
            <a:r>
              <a:rPr lang="en-US" spc="10" dirty="0">
                <a:effectLst/>
                <a:latin typeface="Arial" panose="020B0604020202020204" pitchFamily="34" charset="0"/>
                <a:ea typeface="Times New Roman" panose="02020603050405020304" pitchFamily="18" charset="0"/>
              </a:rPr>
              <a:t>provided financial incentives for anyone who would teach, learn, propagate or debate issues of the </a:t>
            </a:r>
            <a:r>
              <a:rPr lang="en-US" spc="10" dirty="0" err="1">
                <a:effectLst/>
                <a:latin typeface="Arial" panose="020B0604020202020204" pitchFamily="34" charset="0"/>
                <a:ea typeface="Times New Roman" panose="02020603050405020304" pitchFamily="18" charset="0"/>
              </a:rPr>
              <a:t>deen</a:t>
            </a:r>
            <a:r>
              <a:rPr lang="en-US" spc="10" dirty="0">
                <a:effectLst/>
                <a:latin typeface="Arial" panose="020B0604020202020204" pitchFamily="34" charset="0"/>
                <a:ea typeface="Times New Roman" panose="02020603050405020304" pitchFamily="18" charset="0"/>
              </a:rPr>
              <a:t>. Islam has given the Muslims the right to express their opinions, even if they contradict the opinions of the ruler or that of the majority of the Muslims. It has made it obligatory upon the Muslims to express their opinions and criticize the ruler if he abuses his authority by ordering something that displeases Allah (</a:t>
            </a:r>
            <a:r>
              <a:rPr lang="en-US" spc="10" dirty="0" err="1">
                <a:effectLst/>
                <a:latin typeface="Arial" panose="020B0604020202020204" pitchFamily="34" charset="0"/>
                <a:ea typeface="Times New Roman" panose="02020603050405020304" pitchFamily="18" charset="0"/>
              </a:rPr>
              <a:t>swt</a:t>
            </a:r>
            <a:r>
              <a:rPr lang="en-US" spc="10" dirty="0">
                <a:effectLst/>
                <a:latin typeface="Arial" panose="020B0604020202020204" pitchFamily="34" charset="0"/>
                <a:ea typeface="Times New Roman" panose="02020603050405020304" pitchFamily="18" charset="0"/>
              </a:rPr>
              <a:t>).</a:t>
            </a:r>
            <a:endParaRPr lang="en-US" dirty="0">
              <a:effectLst/>
              <a:latin typeface="Times New Roman" panose="02020603050405020304" pitchFamily="18" charset="0"/>
              <a:ea typeface="Times New Roman" panose="02020603050405020304" pitchFamily="18" charset="0"/>
            </a:endParaRPr>
          </a:p>
          <a:p>
            <a:r>
              <a:rPr lang="en-US" spc="10" dirty="0">
                <a:effectLst/>
                <a:latin typeface="Arial" panose="020B0604020202020204" pitchFamily="34" charset="0"/>
                <a:ea typeface="Times New Roman" panose="02020603050405020304" pitchFamily="18" charset="0"/>
              </a:rPr>
              <a:t>The Messenger of Allah said, "The master of martyrs is Hamzah bin Abdul </a:t>
            </a:r>
            <a:r>
              <a:rPr lang="en-US" spc="10" dirty="0" err="1">
                <a:effectLst/>
                <a:latin typeface="Arial" panose="020B0604020202020204" pitchFamily="34" charset="0"/>
                <a:ea typeface="Times New Roman" panose="02020603050405020304" pitchFamily="18" charset="0"/>
              </a:rPr>
              <a:t>Muttalib</a:t>
            </a:r>
            <a:r>
              <a:rPr lang="en-US" spc="10" dirty="0">
                <a:effectLst/>
                <a:latin typeface="Arial" panose="020B0604020202020204" pitchFamily="34" charset="0"/>
                <a:ea typeface="Times New Roman" panose="02020603050405020304" pitchFamily="18" charset="0"/>
              </a:rPr>
              <a:t> and a man who stood up to an oppressive ruler, ordered him (to do good) and forbade him (from doing evil) and was killed by him</a:t>
            </a:r>
            <a:endParaRPr lang="en-US" dirty="0"/>
          </a:p>
        </p:txBody>
      </p:sp>
    </p:spTree>
    <p:extLst>
      <p:ext uri="{BB962C8B-B14F-4D97-AF65-F5344CB8AC3E}">
        <p14:creationId xmlns:p14="http://schemas.microsoft.com/office/powerpoint/2010/main" val="298127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507D1-3F69-44B2-9ACA-A39B242D0446}"/>
              </a:ext>
            </a:extLst>
          </p:cNvPr>
          <p:cNvSpPr>
            <a:spLocks noGrp="1"/>
          </p:cNvSpPr>
          <p:nvPr>
            <p:ph type="title"/>
          </p:nvPr>
        </p:nvSpPr>
        <p:spPr/>
        <p:txBody>
          <a:bodyPr>
            <a:normAutofit fontScale="90000"/>
          </a:bodyPr>
          <a:lstStyle/>
          <a:p>
            <a:r>
              <a:rPr lang="en-US" sz="4000" b="1" i="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        </a:t>
            </a:r>
            <a:r>
              <a:rPr lang="en-US" sz="4000" b="1" i="1" u="sng" dirty="0">
                <a:latin typeface="Arial" panose="020B0604020202020204" pitchFamily="34" charset="0"/>
                <a:ea typeface="Times New Roman" panose="02020603050405020304" pitchFamily="18" charset="0"/>
                <a:cs typeface="Times New Roman" panose="02020603050405020304" pitchFamily="18" charset="0"/>
              </a:rPr>
              <a:t>FREEDOM OF EXPRESSION</a:t>
            </a:r>
            <a:br>
              <a:rPr lang="en-US" sz="4000" dirty="0">
                <a:latin typeface="Calibri" panose="020F0502020204030204" pitchFamily="34" charset="0"/>
                <a:ea typeface="Times New Roman" panose="02020603050405020304" pitchFamily="18" charset="0"/>
                <a:cs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id="{6898B35C-5F6A-44E4-9F00-5040AD2B5100}"/>
              </a:ext>
            </a:extLst>
          </p:cNvPr>
          <p:cNvSpPr>
            <a:spLocks noGrp="1"/>
          </p:cNvSpPr>
          <p:nvPr>
            <p:ph idx="1"/>
          </p:nvPr>
        </p:nvSpPr>
        <p:spPr/>
        <p:txBody>
          <a:bodyPr>
            <a:normAutofit lnSpcReduction="10000"/>
          </a:bodyPr>
          <a:lstStyle/>
          <a:p>
            <a:pPr marL="0" marR="0" indent="0">
              <a:lnSpc>
                <a:spcPct val="106000"/>
              </a:lnSpc>
              <a:spcBef>
                <a:spcPts val="0"/>
              </a:spcBef>
              <a:spcAft>
                <a:spcPts val="0"/>
              </a:spcAft>
              <a:buNone/>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0"/>
              </a:spcAft>
            </a:pPr>
            <a:r>
              <a:rPr lang="en-US" dirty="0">
                <a:effectLst/>
                <a:latin typeface="Arial" panose="020B0604020202020204" pitchFamily="34" charset="0"/>
                <a:ea typeface="Times New Roman" panose="02020603050405020304" pitchFamily="18" charset="0"/>
                <a:cs typeface="Times New Roman" panose="02020603050405020304" pitchFamily="18" charset="0"/>
              </a:rPr>
              <a:t>Islam is a religion that originates the concept of freedom in the world. Before long </a:t>
            </a:r>
            <a:r>
              <a:rPr lang="en-US" dirty="0" err="1">
                <a:effectLst/>
                <a:latin typeface="Arial" panose="020B0604020202020204" pitchFamily="34" charset="0"/>
                <a:ea typeface="Times New Roman" panose="02020603050405020304" pitchFamily="18" charset="0"/>
                <a:cs typeface="Times New Roman" panose="02020603050405020304" pitchFamily="18" charset="0"/>
              </a:rPr>
              <a:t>long</a:t>
            </a:r>
            <a:r>
              <a:rPr lang="en-US" dirty="0">
                <a:effectLst/>
                <a:latin typeface="Arial" panose="020B0604020202020204" pitchFamily="34" charset="0"/>
                <a:ea typeface="Times New Roman" panose="02020603050405020304" pitchFamily="18" charset="0"/>
                <a:cs typeface="Times New Roman" panose="02020603050405020304" pitchFamily="18" charset="0"/>
              </a:rPr>
              <a:t> time ago people are unaware about knowledge of the living style. They don’t know what to do and what to not. Along with a lot of bad habits like illiteracy, murders</a:t>
            </a:r>
            <a:r>
              <a:rPr lang="en-US"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r>
              <a:rPr lang="en-US" dirty="0">
                <a:effectLst/>
                <a:latin typeface="Arial" panose="020B0604020202020204" pitchFamily="34" charset="0"/>
                <a:ea typeface="Times New Roman" panose="02020603050405020304" pitchFamily="18" charset="0"/>
                <a:cs typeface="Times New Roman" panose="02020603050405020304" pitchFamily="18" charset="0"/>
              </a:rPr>
              <a:t> </a:t>
            </a:r>
            <a:r>
              <a:rPr lang="en-US"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racism there is also a problem of freedom among them. There is no concept of freedom. The rights of poor people are taken away by the awful people. Islam spreads the light on them as a blessing of Allah Almighty.</a:t>
            </a:r>
            <a:r>
              <a:rPr lang="en-US" dirty="0">
                <a:solidFill>
                  <a:schemeClr val="tx1"/>
                </a:solidFill>
                <a:effectLst/>
                <a:latin typeface="Arial" panose="020B0604020202020204" pitchFamily="34" charset="0"/>
                <a:ea typeface="Garamond" panose="02020404030301010803" pitchFamily="18" charset="0"/>
                <a:cs typeface="Times New Roman" panose="02020603050405020304" pitchFamily="18" charset="0"/>
              </a:rPr>
              <a:t> Islam grants everyone the right to have his own opinion within the boundaries of morality</a:t>
            </a:r>
            <a:r>
              <a:rPr lang="en-US" sz="1800" dirty="0">
                <a:solidFill>
                  <a:schemeClr val="tx1"/>
                </a:solidFill>
                <a:effectLst/>
                <a:latin typeface="Arial" panose="020B0604020202020204" pitchFamily="34" charset="0"/>
                <a:ea typeface="Garamond" panose="02020404030301010803" pitchFamily="18" charset="0"/>
                <a:cs typeface="Times New Roman" panose="02020603050405020304" pitchFamily="18" charset="0"/>
              </a:rPr>
              <a:t>.</a:t>
            </a:r>
            <a:endParaRPr lang="en-US"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4555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B1BD-B958-4BE6-A6B8-059F7F19C6BF}"/>
              </a:ext>
            </a:extLst>
          </p:cNvPr>
          <p:cNvSpPr>
            <a:spLocks noGrp="1"/>
          </p:cNvSpPr>
          <p:nvPr>
            <p:ph type="title"/>
          </p:nvPr>
        </p:nvSpPr>
        <p:spPr>
          <a:xfrm>
            <a:off x="680320" y="921811"/>
            <a:ext cx="9613861" cy="1080938"/>
          </a:xfrm>
        </p:spPr>
        <p:txBody>
          <a:bodyPr>
            <a:normAutofit fontScale="90000"/>
          </a:bodyPr>
          <a:lstStyle/>
          <a:p>
            <a:r>
              <a:rPr lang="en-US" sz="4000" b="1" i="1" spc="10" dirty="0">
                <a:solidFill>
                  <a:schemeClr val="bg1"/>
                </a:solidFill>
                <a:effectLst/>
                <a:latin typeface="Arial" panose="020B0604020202020204" pitchFamily="34" charset="0"/>
                <a:ea typeface="Times New Roman" panose="02020603050405020304" pitchFamily="18" charset="0"/>
              </a:rPr>
              <a:t>	</a:t>
            </a:r>
            <a:r>
              <a:rPr lang="en-US" b="1" i="1" u="sng" dirty="0">
                <a:effectLst/>
                <a:latin typeface="Arial" panose="020B0604020202020204" pitchFamily="34" charset="0"/>
                <a:ea typeface="Garamond" panose="02020404030301010803" pitchFamily="18" charset="0"/>
                <a:cs typeface="Times New Roman" panose="02020603050405020304" pitchFamily="18" charset="0"/>
              </a:rPr>
              <a:t>Freedom of Opinion, Expression and 	</a:t>
            </a:r>
            <a:r>
              <a:rPr lang="en-US" b="1" i="1" dirty="0">
                <a:effectLst/>
                <a:latin typeface="Arial" panose="020B0604020202020204" pitchFamily="34" charset="0"/>
                <a:ea typeface="Garamond" panose="02020404030301010803" pitchFamily="18" charset="0"/>
                <a:cs typeface="Times New Roman" panose="02020603050405020304" pitchFamily="18" charset="0"/>
              </a:rPr>
              <a:t>				</a:t>
            </a:r>
            <a:r>
              <a:rPr lang="en-US" b="1" i="1" u="sng" dirty="0">
                <a:effectLst/>
                <a:latin typeface="Arial" panose="020B0604020202020204" pitchFamily="34" charset="0"/>
                <a:ea typeface="Garamond" panose="02020404030301010803" pitchFamily="18" charset="0"/>
                <a:cs typeface="Times New Roman" panose="02020603050405020304" pitchFamily="18" charset="0"/>
              </a:rPr>
              <a:t>Information:</a:t>
            </a:r>
            <a:br>
              <a:rPr lang="en-US" sz="3100" dirty="0">
                <a:effectLst/>
                <a:latin typeface="Calibri" panose="020F0502020204030204" pitchFamily="34" charset="0"/>
                <a:ea typeface="Times New Roman" panose="02020603050405020304" pitchFamily="18" charset="0"/>
                <a:cs typeface="Times New Roman" panose="02020603050405020304" pitchFamily="18" charset="0"/>
              </a:rPr>
            </a:br>
            <a:br>
              <a:rPr lang="en-US" sz="3100" dirty="0">
                <a:solidFill>
                  <a:schemeClr val="bg1"/>
                </a:solidFill>
                <a:effectLst/>
                <a:latin typeface="Times New Roman" panose="02020603050405020304" pitchFamily="18" charset="0"/>
                <a:ea typeface="Times New Roman" panose="02020603050405020304" pitchFamily="18" charset="0"/>
              </a:rPr>
            </a:br>
            <a:endParaRPr lang="en-US" sz="3100" dirty="0">
              <a:solidFill>
                <a:schemeClr val="bg1"/>
              </a:solidFill>
            </a:endParaRPr>
          </a:p>
        </p:txBody>
      </p:sp>
      <p:sp>
        <p:nvSpPr>
          <p:cNvPr id="3" name="Content Placeholder 2">
            <a:extLst>
              <a:ext uri="{FF2B5EF4-FFF2-40B4-BE49-F238E27FC236}">
                <a16:creationId xmlns:a16="http://schemas.microsoft.com/office/drawing/2014/main" id="{3F09E629-BA78-45BB-A62B-98B611D38035}"/>
              </a:ext>
            </a:extLst>
          </p:cNvPr>
          <p:cNvSpPr>
            <a:spLocks noGrp="1"/>
          </p:cNvSpPr>
          <p:nvPr>
            <p:ph idx="1"/>
          </p:nvPr>
        </p:nvSpPr>
        <p:spPr/>
        <p:txBody>
          <a:bodyPr>
            <a:normAutofit/>
          </a:bodyPr>
          <a:lstStyle/>
          <a:p>
            <a:pPr marL="0" marR="0">
              <a:lnSpc>
                <a:spcPct val="106000"/>
              </a:lnSpc>
              <a:spcBef>
                <a:spcPts val="0"/>
              </a:spcBef>
              <a:spcAft>
                <a:spcPts val="0"/>
              </a:spcAft>
            </a:pPr>
            <a:r>
              <a:rPr lang="en-US" dirty="0">
                <a:solidFill>
                  <a:schemeClr val="tx1"/>
                </a:solidFill>
                <a:effectLst/>
                <a:latin typeface="Arial" panose="020B0604020202020204" pitchFamily="34" charset="0"/>
                <a:ea typeface="Garamond" panose="02020404030301010803" pitchFamily="18" charset="0"/>
                <a:cs typeface="Times New Roman" panose="02020603050405020304" pitchFamily="18" charset="0"/>
              </a:rPr>
              <a:t>Everyone has the right to hold opinions without interference. (b) Everyone has the right to freedom of expression, which includes the freedom to seek, receive and impart information and ideas of all kinds, regardless of frontiers, either orally, in writing or in print, in the form of art, or through any other media of his or her choice.</a:t>
            </a:r>
          </a:p>
          <a:p>
            <a:pPr marL="0" marR="0" indent="0">
              <a:lnSpc>
                <a:spcPct val="106000"/>
              </a:lnSpc>
              <a:spcBef>
                <a:spcPts val="0"/>
              </a:spcBef>
              <a:spcAft>
                <a:spcPts val="0"/>
              </a:spcAft>
              <a:buNone/>
            </a:pPr>
            <a:endParaRPr lang="en-US"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6000"/>
              </a:lnSpc>
              <a:spcBef>
                <a:spcPts val="0"/>
              </a:spcBef>
              <a:spcAft>
                <a:spcPts val="0"/>
              </a:spcAft>
            </a:pPr>
            <a:r>
              <a:rPr lang="en-US" dirty="0">
                <a:solidFill>
                  <a:schemeClr val="tx1"/>
                </a:solidFill>
                <a:effectLst/>
                <a:latin typeface="Arial" panose="020B0604020202020204" pitchFamily="34" charset="0"/>
                <a:ea typeface="Garamond" panose="02020404030301010803" pitchFamily="18" charset="0"/>
                <a:cs typeface="Times New Roman" panose="02020603050405020304" pitchFamily="18" charset="0"/>
              </a:rPr>
              <a:t>The Holy Prophet(S.A.W) always give consideration to the opinion of his(S.A.W) companies. Just like occasions of  battle of </a:t>
            </a:r>
            <a:r>
              <a:rPr lang="en-US" dirty="0" err="1">
                <a:solidFill>
                  <a:schemeClr val="tx1"/>
                </a:solidFill>
                <a:effectLst/>
                <a:latin typeface="Arial" panose="020B0604020202020204" pitchFamily="34" charset="0"/>
                <a:ea typeface="Garamond" panose="02020404030301010803" pitchFamily="18" charset="0"/>
                <a:cs typeface="Times New Roman" panose="02020603050405020304" pitchFamily="18" charset="0"/>
              </a:rPr>
              <a:t>uhud</a:t>
            </a:r>
            <a:r>
              <a:rPr lang="en-US" dirty="0">
                <a:solidFill>
                  <a:schemeClr val="tx1"/>
                </a:solidFill>
                <a:effectLst/>
                <a:latin typeface="Arial" panose="020B0604020202020204" pitchFamily="34" charset="0"/>
                <a:ea typeface="Garamond" panose="02020404030301010803" pitchFamily="18" charset="0"/>
                <a:cs typeface="Times New Roman" panose="02020603050405020304" pitchFamily="18" charset="0"/>
              </a:rPr>
              <a:t> Holy Prophet(S.A.W) listen the opinions of all companies</a:t>
            </a:r>
            <a:r>
              <a:rPr lang="en-US" dirty="0">
                <a:effectLst/>
                <a:latin typeface="Arial" panose="020B0604020202020204" pitchFamily="34" charset="0"/>
                <a:ea typeface="Garamond" panose="02020404030301010803" pitchFamily="18" charset="0"/>
                <a:cs typeface="Times New Roman" panose="02020603050405020304" pitchFamily="18" charset="0"/>
              </a:rPr>
              <a:t>.</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2792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FD1A2-2073-4945-88D5-4F89AFA8A65B}"/>
              </a:ext>
            </a:extLst>
          </p:cNvPr>
          <p:cNvSpPr>
            <a:spLocks noGrp="1"/>
          </p:cNvSpPr>
          <p:nvPr>
            <p:ph type="title"/>
          </p:nvPr>
        </p:nvSpPr>
        <p:spPr/>
        <p:txBody>
          <a:bodyPr>
            <a:normAutofit fontScale="90000"/>
          </a:bodyPr>
          <a:lstStyle/>
          <a:p>
            <a:r>
              <a:rPr lang="en-US" b="1" i="1" u="sng" dirty="0">
                <a:latin typeface="Arial" panose="020B0604020202020204" pitchFamily="34" charset="0"/>
                <a:ea typeface="Times New Roman" panose="02020603050405020304" pitchFamily="18" charset="0"/>
                <a:cs typeface="Times New Roman" panose="02020603050405020304" pitchFamily="18" charset="0"/>
              </a:rPr>
              <a:t>Ethical Limitation of Free Speech &amp; Use of Free Speech with Responsibility:</a:t>
            </a:r>
            <a:br>
              <a:rPr lang="en-US" dirty="0">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1863805-7A83-4306-8B5E-C1B6A3740A51}"/>
              </a:ext>
            </a:extLst>
          </p:cNvPr>
          <p:cNvSpPr>
            <a:spLocks noGrp="1"/>
          </p:cNvSpPr>
          <p:nvPr>
            <p:ph idx="1"/>
          </p:nvPr>
        </p:nvSpPr>
        <p:spPr/>
        <p:txBody>
          <a:bodyPr>
            <a:noAutofit/>
          </a:bodyPr>
          <a:lstStyle/>
          <a:p>
            <a:r>
              <a:rPr lang="en-US" sz="2000" dirty="0">
                <a:solidFill>
                  <a:schemeClr val="tx1"/>
                </a:solidFill>
                <a:effectLst/>
                <a:latin typeface="Arial" panose="020B0604020202020204" pitchFamily="34" charset="0"/>
                <a:ea typeface="Garamond" panose="02020404030301010803" pitchFamily="18" charset="0"/>
              </a:rPr>
              <a:t>Islam has gifted us with the </a:t>
            </a:r>
            <a:r>
              <a:rPr lang="en-US" sz="2000" dirty="0" err="1">
                <a:solidFill>
                  <a:schemeClr val="tx1"/>
                </a:solidFill>
                <a:effectLst/>
                <a:latin typeface="Arial" panose="020B0604020202020204" pitchFamily="34" charset="0"/>
                <a:ea typeface="Garamond" panose="02020404030301010803" pitchFamily="18" charset="0"/>
              </a:rPr>
              <a:t>hikmaa</a:t>
            </a:r>
            <a:r>
              <a:rPr lang="en-US" sz="2000" dirty="0">
                <a:solidFill>
                  <a:schemeClr val="tx1"/>
                </a:solidFill>
                <a:effectLst/>
                <a:latin typeface="Arial" panose="020B0604020202020204" pitchFamily="34" charset="0"/>
                <a:ea typeface="Garamond" panose="02020404030301010803" pitchFamily="18" charset="0"/>
              </a:rPr>
              <a:t> which means wisdom and being human one can understand that how the free speech is actually free. It is free when it does not harm the public and also does not violate the rights of others. There is a border line from which free speech converts into the crime such as </a:t>
            </a:r>
            <a:r>
              <a:rPr lang="en-US" sz="2000" dirty="0" err="1">
                <a:solidFill>
                  <a:schemeClr val="tx1"/>
                </a:solidFill>
                <a:effectLst/>
                <a:latin typeface="Arial" panose="020B0604020202020204" pitchFamily="34" charset="0"/>
                <a:ea typeface="Garamond" panose="02020404030301010803" pitchFamily="18" charset="0"/>
              </a:rPr>
              <a:t>blasphemy.Communal</a:t>
            </a:r>
            <a:r>
              <a:rPr lang="en-US" sz="2000" dirty="0">
                <a:solidFill>
                  <a:schemeClr val="tx1"/>
                </a:solidFill>
                <a:effectLst/>
                <a:latin typeface="Arial" panose="020B0604020202020204" pitchFamily="34" charset="0"/>
                <a:ea typeface="Garamond" panose="02020404030301010803" pitchFamily="18" charset="0"/>
              </a:rPr>
              <a:t> expression of hurtful speech is prohibited by virtue of the following Quranic </a:t>
            </a:r>
            <a:r>
              <a:rPr lang="en-US" sz="2000" dirty="0" err="1">
                <a:solidFill>
                  <a:schemeClr val="tx1"/>
                </a:solidFill>
                <a:effectLst/>
                <a:latin typeface="Arial" panose="020B0604020202020204" pitchFamily="34" charset="0"/>
                <a:ea typeface="Garamond" panose="02020404030301010803" pitchFamily="18" charset="0"/>
              </a:rPr>
              <a:t>verse.“Allah</a:t>
            </a:r>
            <a:r>
              <a:rPr lang="en-US" sz="2000" dirty="0">
                <a:solidFill>
                  <a:schemeClr val="tx1"/>
                </a:solidFill>
                <a:effectLst/>
                <a:latin typeface="Arial" panose="020B0604020202020204" pitchFamily="34" charset="0"/>
                <a:ea typeface="Garamond" panose="02020404030301010803" pitchFamily="18" charset="0"/>
              </a:rPr>
              <a:t> does not like </a:t>
            </a:r>
            <a:r>
              <a:rPr lang="en-US" sz="2000" dirty="0" err="1">
                <a:solidFill>
                  <a:schemeClr val="tx1"/>
                </a:solidFill>
                <a:effectLst/>
                <a:latin typeface="Arial" panose="020B0604020202020204" pitchFamily="34" charset="0"/>
                <a:ea typeface="Garamond" panose="02020404030301010803" pitchFamily="18" charset="0"/>
              </a:rPr>
              <a:t>anyone</a:t>
            </a:r>
            <a:r>
              <a:rPr lang="en-US" sz="2000" dirty="0" err="1">
                <a:solidFill>
                  <a:schemeClr val="tx1"/>
                </a:solidFill>
                <a:effectLst/>
                <a:latin typeface="Arial" panose="020B0604020202020204" pitchFamily="34" charset="0"/>
                <a:ea typeface="Calibri" panose="020F0502020204030204" pitchFamily="34" charset="0"/>
              </a:rPr>
              <a:t>‟</a:t>
            </a:r>
            <a:r>
              <a:rPr lang="en-US" sz="2000" dirty="0" err="1">
                <a:solidFill>
                  <a:schemeClr val="tx1"/>
                </a:solidFill>
                <a:effectLst/>
                <a:latin typeface="Arial" panose="020B0604020202020204" pitchFamily="34" charset="0"/>
                <a:ea typeface="Garamond" panose="02020404030301010803" pitchFamily="18" charset="0"/>
              </a:rPr>
              <a:t>s</a:t>
            </a:r>
            <a:r>
              <a:rPr lang="en-US" sz="2000" dirty="0">
                <a:solidFill>
                  <a:schemeClr val="tx1"/>
                </a:solidFill>
                <a:effectLst/>
                <a:latin typeface="Arial" panose="020B0604020202020204" pitchFamily="34" charset="0"/>
                <a:ea typeface="Garamond" panose="02020404030301010803" pitchFamily="18" charset="0"/>
              </a:rPr>
              <a:t> foul words being voiced loud publicly except by one who has been a victim of oppression”(Al-</a:t>
            </a:r>
            <a:r>
              <a:rPr lang="en-US" sz="2000" dirty="0" err="1">
                <a:solidFill>
                  <a:schemeClr val="tx1"/>
                </a:solidFill>
                <a:effectLst/>
                <a:latin typeface="Arial" panose="020B0604020202020204" pitchFamily="34" charset="0"/>
                <a:ea typeface="Garamond" panose="02020404030301010803" pitchFamily="18" charset="0"/>
              </a:rPr>
              <a:t>Qur</a:t>
            </a:r>
            <a:r>
              <a:rPr lang="en-US" sz="2000" dirty="0" err="1">
                <a:solidFill>
                  <a:schemeClr val="tx1"/>
                </a:solidFill>
                <a:effectLst/>
                <a:latin typeface="Arial" panose="020B0604020202020204" pitchFamily="34" charset="0"/>
                <a:ea typeface="Calibri" panose="020F0502020204030204" pitchFamily="34" charset="0"/>
              </a:rPr>
              <a:t>‟</a:t>
            </a:r>
            <a:r>
              <a:rPr lang="en-US" sz="2000" dirty="0" err="1">
                <a:solidFill>
                  <a:schemeClr val="tx1"/>
                </a:solidFill>
                <a:effectLst/>
                <a:latin typeface="Arial" panose="020B0604020202020204" pitchFamily="34" charset="0"/>
                <a:ea typeface="Garamond" panose="02020404030301010803" pitchFamily="18" charset="0"/>
              </a:rPr>
              <a:t>an</a:t>
            </a:r>
            <a:r>
              <a:rPr lang="en-US" sz="2000" dirty="0">
                <a:solidFill>
                  <a:schemeClr val="tx1"/>
                </a:solidFill>
                <a:effectLst/>
                <a:latin typeface="Arial" panose="020B0604020202020204" pitchFamily="34" charset="0"/>
                <a:ea typeface="Garamond" panose="02020404030301010803" pitchFamily="18" charset="0"/>
              </a:rPr>
              <a:t> 4:148)Public expression of hurtful speech is not liked by Prophet(S.A.W).</a:t>
            </a:r>
            <a:endParaRPr lang="en-US" sz="2000" dirty="0">
              <a:solidFill>
                <a:schemeClr val="tx1"/>
              </a:solidFill>
            </a:endParaRPr>
          </a:p>
        </p:txBody>
      </p:sp>
    </p:spTree>
    <p:extLst>
      <p:ext uri="{BB962C8B-B14F-4D97-AF65-F5344CB8AC3E}">
        <p14:creationId xmlns:p14="http://schemas.microsoft.com/office/powerpoint/2010/main" val="4245856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9108-8739-467A-8908-926027A08FB4}"/>
              </a:ext>
            </a:extLst>
          </p:cNvPr>
          <p:cNvSpPr>
            <a:spLocks noGrp="1"/>
          </p:cNvSpPr>
          <p:nvPr>
            <p:ph type="title"/>
          </p:nvPr>
        </p:nvSpPr>
        <p:spPr>
          <a:xfrm>
            <a:off x="1219200" y="920505"/>
            <a:ext cx="8761413" cy="706964"/>
          </a:xfrm>
        </p:spPr>
        <p:txBody>
          <a:bodyPr>
            <a:normAutofit fontScale="90000"/>
          </a:bodyPr>
          <a:lstStyle/>
          <a:p>
            <a:r>
              <a:rPr lang="en-US" sz="4000" b="1" i="1" u="sng" dirty="0">
                <a:latin typeface="Arial" panose="020B0604020202020204" pitchFamily="34" charset="0"/>
                <a:ea typeface="Garamond" panose="02020404030301010803" pitchFamily="18" charset="0"/>
                <a:cs typeface="Times New Roman" panose="02020603050405020304" pitchFamily="18" charset="0"/>
              </a:rPr>
              <a:t>FREEDOM AND ITS LIMITATIONS</a:t>
            </a:r>
            <a:br>
              <a:rPr lang="en-US" sz="4000" dirty="0">
                <a:solidFill>
                  <a:schemeClr val="bg1"/>
                </a:solidFill>
                <a:latin typeface="Calibri" panose="020F0502020204030204" pitchFamily="34" charset="0"/>
                <a:ea typeface="Times New Roman" panose="02020603050405020304" pitchFamily="18" charset="0"/>
                <a:cs typeface="Times New Roman" panose="02020603050405020304" pitchFamily="18" charset="0"/>
              </a:rPr>
            </a:br>
            <a:endParaRPr lang="en-US" sz="4000" dirty="0">
              <a:solidFill>
                <a:schemeClr val="bg1"/>
              </a:solidFill>
            </a:endParaRPr>
          </a:p>
        </p:txBody>
      </p:sp>
      <p:sp>
        <p:nvSpPr>
          <p:cNvPr id="3" name="Content Placeholder 2">
            <a:extLst>
              <a:ext uri="{FF2B5EF4-FFF2-40B4-BE49-F238E27FC236}">
                <a16:creationId xmlns:a16="http://schemas.microsoft.com/office/drawing/2014/main" id="{BC893D25-E51A-47A6-8DFC-6E6A045F3F20}"/>
              </a:ext>
            </a:extLst>
          </p:cNvPr>
          <p:cNvSpPr>
            <a:spLocks noGrp="1"/>
          </p:cNvSpPr>
          <p:nvPr>
            <p:ph idx="1"/>
          </p:nvPr>
        </p:nvSpPr>
        <p:spPr/>
        <p:txBody>
          <a:bodyPr>
            <a:normAutofit/>
          </a:bodyPr>
          <a:lstStyle/>
          <a:p>
            <a:r>
              <a:rPr lang="en-US" sz="2800" dirty="0">
                <a:solidFill>
                  <a:schemeClr val="tx1"/>
                </a:solidFill>
                <a:effectLst/>
                <a:latin typeface="Arial" panose="020B0604020202020204" pitchFamily="34" charset="0"/>
                <a:ea typeface="Garamond" panose="02020404030301010803" pitchFamily="18" charset="0"/>
              </a:rPr>
              <a:t>First of all, there should be a differentiation between Islam which is based on the principles of the Qur’an and the authentic tradition of the prophet and the sharia-oriented Islam. In the first, the freedom of speech and religion has been </a:t>
            </a:r>
            <a:r>
              <a:rPr lang="en-US" sz="2800" dirty="0" err="1">
                <a:solidFill>
                  <a:schemeClr val="tx1"/>
                </a:solidFill>
                <a:effectLst/>
                <a:latin typeface="Arial" panose="020B0604020202020204" pitchFamily="34" charset="0"/>
                <a:ea typeface="Garamond" panose="02020404030301010803" pitchFamily="18" charset="0"/>
              </a:rPr>
              <a:t>recognised</a:t>
            </a:r>
            <a:r>
              <a:rPr lang="en-US" sz="2800" dirty="0">
                <a:solidFill>
                  <a:schemeClr val="tx1"/>
                </a:solidFill>
                <a:effectLst/>
                <a:latin typeface="Arial" panose="020B0604020202020204" pitchFamily="34" charset="0"/>
                <a:ea typeface="Garamond" panose="02020404030301010803" pitchFamily="18" charset="0"/>
              </a:rPr>
              <a:t>. In the second, such freedom is faced with numerous limitations</a:t>
            </a:r>
            <a:endParaRPr lang="en-US" sz="2800" dirty="0">
              <a:solidFill>
                <a:schemeClr val="tx1"/>
              </a:solidFill>
            </a:endParaRPr>
          </a:p>
        </p:txBody>
      </p:sp>
    </p:spTree>
    <p:extLst>
      <p:ext uri="{BB962C8B-B14F-4D97-AF65-F5344CB8AC3E}">
        <p14:creationId xmlns:p14="http://schemas.microsoft.com/office/powerpoint/2010/main" val="317045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5B93-7D2D-40D3-B897-DA6A02A63866}"/>
              </a:ext>
            </a:extLst>
          </p:cNvPr>
          <p:cNvSpPr>
            <a:spLocks noGrp="1"/>
          </p:cNvSpPr>
          <p:nvPr>
            <p:ph type="title"/>
          </p:nvPr>
        </p:nvSpPr>
        <p:spPr/>
        <p:txBody>
          <a:bodyPr/>
          <a:lstStyle/>
          <a:p>
            <a:r>
              <a:rPr lang="en-US" sz="2800" b="1" i="1" dirty="0">
                <a:latin typeface="Arial" panose="020B0604020202020204" pitchFamily="34" charset="0"/>
                <a:ea typeface="Garamond" panose="02020404030301010803" pitchFamily="18" charset="0"/>
                <a:cs typeface="Calibri" panose="020F0502020204030204" pitchFamily="34" charset="0"/>
              </a:rPr>
              <a:t>I. The restrictions of freedom of speech in sharia</a:t>
            </a:r>
            <a:br>
              <a:rPr lang="en-US" dirty="0">
                <a:latin typeface="Arial" panose="020B0604020202020204" pitchFamily="34" charset="0"/>
                <a:ea typeface="Garamond" panose="02020404030301010803" pitchFamily="18" charset="0"/>
              </a:rPr>
            </a:br>
            <a:endParaRPr lang="en-US" dirty="0"/>
          </a:p>
        </p:txBody>
      </p:sp>
      <p:sp>
        <p:nvSpPr>
          <p:cNvPr id="3" name="Content Placeholder 2">
            <a:extLst>
              <a:ext uri="{FF2B5EF4-FFF2-40B4-BE49-F238E27FC236}">
                <a16:creationId xmlns:a16="http://schemas.microsoft.com/office/drawing/2014/main" id="{EAE25923-F297-4D86-A487-5AC2F71DA4A6}"/>
              </a:ext>
            </a:extLst>
          </p:cNvPr>
          <p:cNvSpPr>
            <a:spLocks noGrp="1"/>
          </p:cNvSpPr>
          <p:nvPr>
            <p:ph idx="1"/>
          </p:nvPr>
        </p:nvSpPr>
        <p:spPr/>
        <p:txBody>
          <a:bodyPr>
            <a:normAutofit/>
          </a:bodyPr>
          <a:lstStyle/>
          <a:p>
            <a:r>
              <a:rPr lang="en-US" sz="1800" dirty="0">
                <a:solidFill>
                  <a:schemeClr val="tx1"/>
                </a:solidFill>
                <a:effectLst/>
                <a:latin typeface="Arial" panose="020B0604020202020204" pitchFamily="34" charset="0"/>
                <a:ea typeface="Garamond" panose="02020404030301010803" pitchFamily="18" charset="0"/>
              </a:rPr>
              <a:t>Though Islam considers itself the rightful divine religion, it has accepted the diversity and plurality of religions and thoughts, regardless of truth or false, even blasphemy, polytheism and atheism as a reality in this world. It has therefore left the qualification of their truthiness to be determined on the Day of Judgment</a:t>
            </a:r>
            <a:r>
              <a:rPr lang="en-US" sz="1800" dirty="0">
                <a:effectLst/>
                <a:latin typeface="Arial" panose="020B0604020202020204" pitchFamily="34" charset="0"/>
                <a:ea typeface="Garamond" panose="02020404030301010803" pitchFamily="18" charset="0"/>
              </a:rPr>
              <a:t>.</a:t>
            </a:r>
            <a:endParaRPr lang="en-US" sz="1800" dirty="0">
              <a:effectLst/>
              <a:latin typeface="Times New Roman" panose="02020603050405020304" pitchFamily="18" charset="0"/>
              <a:ea typeface="Times New Roman" panose="02020603050405020304" pitchFamily="18" charset="0"/>
            </a:endParaRPr>
          </a:p>
          <a:p>
            <a:r>
              <a:rPr lang="en-US" sz="1800" dirty="0">
                <a:solidFill>
                  <a:schemeClr val="tx1"/>
                </a:solidFill>
                <a:effectLst/>
                <a:latin typeface="Arial" panose="020B0604020202020204" pitchFamily="34" charset="0"/>
                <a:ea typeface="Garamond" panose="02020404030301010803" pitchFamily="18" charset="0"/>
              </a:rPr>
              <a:t>People are free to choose their beliefs and their religion and no one can be forced to accept or deny any faith.</a:t>
            </a:r>
          </a:p>
          <a:p>
            <a:r>
              <a:rPr lang="en-US" sz="1800" dirty="0">
                <a:solidFill>
                  <a:schemeClr val="tx1"/>
                </a:solidFill>
                <a:effectLst/>
                <a:latin typeface="Arial" panose="020B0604020202020204" pitchFamily="34" charset="0"/>
                <a:ea typeface="Garamond" panose="02020404030301010803" pitchFamily="18" charset="0"/>
              </a:rPr>
              <a:t>No one is to be punished in this life for believing in any given religion. A crime is associated with an action and a not a particular faith or belief.</a:t>
            </a:r>
            <a:endParaRPr lang="en-US" sz="1800" dirty="0">
              <a:solidFill>
                <a:schemeClr val="tx1"/>
              </a:solidFill>
              <a:effectLst/>
              <a:latin typeface="Times New Roman" panose="02020603050405020304" pitchFamily="18" charset="0"/>
              <a:ea typeface="Times New Roman" panose="02020603050405020304" pitchFamily="18" charset="0"/>
            </a:endParaRPr>
          </a:p>
          <a:p>
            <a:r>
              <a:rPr lang="en-US" sz="1800" dirty="0">
                <a:solidFill>
                  <a:schemeClr val="tx1"/>
                </a:solidFill>
                <a:effectLst/>
                <a:latin typeface="Arial" panose="020B0604020202020204" pitchFamily="34" charset="0"/>
                <a:ea typeface="Garamond" panose="02020404030301010803" pitchFamily="18" charset="0"/>
              </a:rPr>
              <a:t>No one is to be punished for changing religions or leaving a faith such as Islam. Placing any sort of worldly punishments, such as execution, for apostasy is against Islamic principles.</a:t>
            </a:r>
          </a:p>
          <a:p>
            <a:r>
              <a:rPr lang="en-US" sz="1800" dirty="0">
                <a:solidFill>
                  <a:schemeClr val="tx1"/>
                </a:solidFill>
                <a:effectLst/>
                <a:latin typeface="Arial" panose="020B0604020202020204" pitchFamily="34" charset="0"/>
                <a:ea typeface="Garamond" panose="02020404030301010803" pitchFamily="18" charset="0"/>
              </a:rPr>
              <a:t>No one can be forced to observe Islamic obligations and abstain from the prohibited.</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US" sz="1800" dirty="0">
              <a:solidFill>
                <a:schemeClr val="tx1"/>
              </a:solidFill>
              <a:effectLst/>
              <a:latin typeface="Arial" panose="020B0604020202020204" pitchFamily="34" charset="0"/>
              <a:ea typeface="Garamond" panose="02020404030301010803" pitchFamily="18" charset="0"/>
            </a:endParaRPr>
          </a:p>
        </p:txBody>
      </p:sp>
    </p:spTree>
    <p:extLst>
      <p:ext uri="{BB962C8B-B14F-4D97-AF65-F5344CB8AC3E}">
        <p14:creationId xmlns:p14="http://schemas.microsoft.com/office/powerpoint/2010/main" val="214955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8B13-E3DD-4BE1-BCC2-92FF9115673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A01CA6B-45F7-43F6-891F-F6E9A533C317}"/>
              </a:ext>
            </a:extLst>
          </p:cNvPr>
          <p:cNvSpPr>
            <a:spLocks noGrp="1"/>
          </p:cNvSpPr>
          <p:nvPr>
            <p:ph idx="1"/>
          </p:nvPr>
        </p:nvSpPr>
        <p:spPr/>
        <p:txBody>
          <a:bodyPr/>
          <a:lstStyle/>
          <a:p>
            <a:pPr marL="0" marR="0"/>
            <a:r>
              <a:rPr lang="en-US" sz="1800" dirty="0" err="1">
                <a:solidFill>
                  <a:schemeClr val="tx1"/>
                </a:solidFill>
                <a:effectLst/>
                <a:latin typeface="Arial" panose="020B0604020202020204" pitchFamily="34" charset="0"/>
                <a:ea typeface="Garamond" panose="02020404030301010803" pitchFamily="18" charset="0"/>
              </a:rPr>
              <a:t>Criticising</a:t>
            </a:r>
            <a:r>
              <a:rPr lang="en-US" sz="1800" dirty="0">
                <a:solidFill>
                  <a:schemeClr val="tx1"/>
                </a:solidFill>
                <a:effectLst/>
                <a:latin typeface="Arial" panose="020B0604020202020204" pitchFamily="34" charset="0"/>
                <a:ea typeface="Garamond" panose="02020404030301010803" pitchFamily="18" charset="0"/>
              </a:rPr>
              <a:t> religious beliefs is inherent within a free Islam and holds no punishments, neither in the worldly life nor in the afterlife.</a:t>
            </a: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r>
              <a:rPr lang="en-US" sz="1800" dirty="0">
                <a:solidFill>
                  <a:schemeClr val="tx1"/>
                </a:solidFill>
                <a:effectLst/>
                <a:latin typeface="Arial" panose="020B0604020202020204" pitchFamily="34" charset="0"/>
                <a:ea typeface="Garamond" panose="02020404030301010803" pitchFamily="18" charset="0"/>
              </a:rPr>
              <a:t>Insulting, ridiculing and scorning religious beliefs, including Islam, is unrighteous and a violation of the integrity and dignity of its believers. According to the Qur’an, insulting atheistic beliefs is also prohibited.</a:t>
            </a:r>
            <a:endParaRPr lang="en-US" sz="1800"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96572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38FE-3626-441C-8056-C6F5C8473EBD}"/>
              </a:ext>
            </a:extLst>
          </p:cNvPr>
          <p:cNvSpPr>
            <a:spLocks noGrp="1"/>
          </p:cNvSpPr>
          <p:nvPr>
            <p:ph type="title"/>
          </p:nvPr>
        </p:nvSpPr>
        <p:spPr/>
        <p:txBody>
          <a:bodyPr>
            <a:normAutofit/>
          </a:bodyPr>
          <a:lstStyle/>
          <a:p>
            <a:r>
              <a:rPr lang="en-US" b="1" i="1" dirty="0">
                <a:latin typeface="Arial" panose="020B0604020202020204" pitchFamily="34" charset="0"/>
                <a:ea typeface="Garamond" panose="02020404030301010803" pitchFamily="18" charset="0"/>
                <a:cs typeface="Calibri" panose="020F0502020204030204" pitchFamily="34" charset="0"/>
              </a:rPr>
              <a:t>III. Insult of religion as a hate speech</a:t>
            </a:r>
            <a:br>
              <a:rPr lang="en-US" dirty="0">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1A796CB-4B2B-41D6-B90E-34A35FAE49D5}"/>
              </a:ext>
            </a:extLst>
          </p:cNvPr>
          <p:cNvSpPr>
            <a:spLocks noGrp="1"/>
          </p:cNvSpPr>
          <p:nvPr>
            <p:ph idx="1"/>
          </p:nvPr>
        </p:nvSpPr>
        <p:spPr/>
        <p:txBody>
          <a:bodyPr>
            <a:normAutofit/>
          </a:bodyPr>
          <a:lstStyle/>
          <a:p>
            <a:pPr marL="0" marR="0"/>
            <a:r>
              <a:rPr lang="en-US" sz="2000" dirty="0">
                <a:solidFill>
                  <a:schemeClr val="tx1"/>
                </a:solidFill>
                <a:effectLst/>
                <a:latin typeface="Arial" panose="020B0604020202020204" pitchFamily="34" charset="0"/>
                <a:ea typeface="Garamond" panose="02020404030301010803" pitchFamily="18" charset="0"/>
              </a:rPr>
              <a:t>Any advocacy of national, racial or religious hatred that constitutes incitement to discrimination, hostility or violence shall be prohibited by law” and insulting religious beliefs is a case of “hate speech” that disparages believers, and should be considered as a crime. Those who have committed such criminal offences shall be prosecuted in a civil court of law and in the presence of a jury. Undoubtedly, the punishment for these crimes is not execution</a:t>
            </a:r>
            <a:r>
              <a:rPr lang="en-US" sz="1800" dirty="0">
                <a:effectLst/>
                <a:latin typeface="Arial" panose="020B0604020202020204" pitchFamily="34" charset="0"/>
                <a:ea typeface="Garamond" panose="02020404030301010803" pitchFamily="18" charset="0"/>
              </a:rPr>
              <a:t>.</a:t>
            </a: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Arial" panose="020B0604020202020204" pitchFamily="34" charset="0"/>
                <a:ea typeface="Garamond" panose="02020404030301010803" pitchFamily="18" charset="0"/>
              </a:rPr>
              <a:t>There is an international consensus that “hate speech” needs to be prohibited by law, and that such prohibitions override or are irrelevant to guarantees of freedom of expression. The US is unique among developed countries in that under law, hate speech regulation is </a:t>
            </a:r>
            <a:r>
              <a:rPr lang="en-US" sz="1800" u="sng" dirty="0">
                <a:effectLst/>
                <a:latin typeface="Arial" panose="020B0604020202020204" pitchFamily="34" charset="0"/>
                <a:ea typeface="Garamond" panose="02020404030301010803" pitchFamily="18" charset="0"/>
                <a:cs typeface="Calibri" panose="020F0502020204030204" pitchFamily="34" charset="0"/>
                <a:hlinkClick r:id="rId2">
                  <a:extLst>
                    <a:ext uri="{A12FA001-AC4F-418D-AE19-62706E023703}">
                      <ahyp:hlinkClr xmlns:ahyp="http://schemas.microsoft.com/office/drawing/2018/hyperlinkcolor" val="tx"/>
                    </a:ext>
                  </a:extLst>
                </a:hlinkClick>
              </a:rPr>
              <a:t>incompatible</a:t>
            </a:r>
            <a:r>
              <a:rPr lang="en-US" sz="1800" u="sng" dirty="0">
                <a:effectLst/>
                <a:latin typeface="Arial" panose="020B0604020202020204" pitchFamily="34" charset="0"/>
                <a:ea typeface="Garamond" panose="02020404030301010803" pitchFamily="18" charset="0"/>
              </a:rPr>
              <a:t> </a:t>
            </a:r>
            <a:r>
              <a:rPr lang="en-US" sz="1800" dirty="0">
                <a:effectLst/>
                <a:latin typeface="Arial" panose="020B0604020202020204" pitchFamily="34" charset="0"/>
                <a:ea typeface="Garamond" panose="02020404030301010803" pitchFamily="18" charset="0"/>
              </a:rPr>
              <a:t>with free speech. In the UK, for example, several statutes protect several categories of persons from hate speech. The </a:t>
            </a:r>
            <a:r>
              <a:rPr lang="en-US" sz="1800" u="sng" dirty="0">
                <a:effectLst/>
                <a:latin typeface="Arial" panose="020B0604020202020204" pitchFamily="34" charset="0"/>
                <a:ea typeface="Garamond" panose="02020404030301010803" pitchFamily="18" charset="0"/>
                <a:cs typeface="Calibri" panose="020F0502020204030204" pitchFamily="34" charset="0"/>
                <a:hlinkClick r:id="rId3">
                  <a:extLst>
                    <a:ext uri="{A12FA001-AC4F-418D-AE19-62706E023703}">
                      <ahyp:hlinkClr xmlns:ahyp="http://schemas.microsoft.com/office/drawing/2018/hyperlinkcolor" val="tx"/>
                    </a:ext>
                  </a:extLst>
                </a:hlinkClick>
              </a:rPr>
              <a:t>statutes</a:t>
            </a:r>
            <a:r>
              <a:rPr lang="en-US" sz="1800" dirty="0">
                <a:effectLst/>
                <a:latin typeface="Arial" panose="020B0604020202020204" pitchFamily="34" charset="0"/>
                <a:ea typeface="Garamond" panose="02020404030301010803" pitchFamily="18" charset="0"/>
              </a:rPr>
              <a:t> </a:t>
            </a:r>
            <a:r>
              <a:rPr lang="en-US" sz="1800" u="sng" dirty="0">
                <a:effectLst/>
                <a:latin typeface="Arial" panose="020B0604020202020204" pitchFamily="34" charset="0"/>
                <a:ea typeface="Garamond" panose="02020404030301010803" pitchFamily="18" charset="0"/>
                <a:cs typeface="Calibri" panose="020F0502020204030204" pitchFamily="34" charset="0"/>
                <a:hlinkClick r:id="rId4">
                  <a:extLst>
                    <a:ext uri="{A12FA001-AC4F-418D-AE19-62706E023703}">
                      <ahyp:hlinkClr xmlns:ahyp="http://schemas.microsoft.com/office/drawing/2018/hyperlinkcolor" val="tx"/>
                    </a:ext>
                  </a:extLst>
                </a:hlinkClick>
              </a:rPr>
              <a:t>f</a:t>
            </a:r>
            <a:r>
              <a:rPr lang="en-US" sz="1800" dirty="0">
                <a:effectLst/>
                <a:latin typeface="Arial" panose="020B0604020202020204" pitchFamily="34" charset="0"/>
                <a:ea typeface="Garamond" panose="02020404030301010803" pitchFamily="18" charset="0"/>
              </a:rPr>
              <a:t>orbid communication, which is hateful, threatening, abusive, or insulting and which targets a person on account of religion. The penalties for hate speech include fines, imprisonment, or both.</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5778518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25</TotalTime>
  <Words>1362</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Trebuchet MS</vt:lpstr>
      <vt:lpstr>Berlin</vt:lpstr>
      <vt:lpstr>ISLAM AND FREEDOM OF SPEECH</vt:lpstr>
      <vt:lpstr>    FREEDOM OF OPINION IN ISLAM:  </vt:lpstr>
      <vt:lpstr>        FREEDOM OF EXPRESSION </vt:lpstr>
      <vt:lpstr> Freedom of Opinion, Expression and      Information:  </vt:lpstr>
      <vt:lpstr>Ethical Limitation of Free Speech &amp; Use of Free Speech with Responsibility: </vt:lpstr>
      <vt:lpstr>FREEDOM AND ITS LIMITATIONS </vt:lpstr>
      <vt:lpstr>I. The restrictions of freedom of speech in sharia </vt:lpstr>
      <vt:lpstr>PowerPoint Presentation</vt:lpstr>
      <vt:lpstr>III. Insult of religion as a hate speech </vt:lpstr>
      <vt:lpstr>Criticism And The Insult </vt:lpstr>
      <vt:lpstr>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ISLAM AND FREEDOM OF SPEECH</dc:title>
  <dc:creator>Muhammad Adeel Akhtar</dc:creator>
  <cp:lastModifiedBy>Muhammad Adeel Akhtar</cp:lastModifiedBy>
  <cp:revision>5</cp:revision>
  <dcterms:created xsi:type="dcterms:W3CDTF">2021-06-22T00:32:02Z</dcterms:created>
  <dcterms:modified xsi:type="dcterms:W3CDTF">2021-06-22T00:58:19Z</dcterms:modified>
</cp:coreProperties>
</file>