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4"/>
  </p:notesMasterIdLst>
  <p:sldIdLst>
    <p:sldId id="256" r:id="rId2"/>
    <p:sldId id="257" r:id="rId3"/>
    <p:sldId id="259" r:id="rId4"/>
    <p:sldId id="295" r:id="rId5"/>
    <p:sldId id="304" r:id="rId6"/>
    <p:sldId id="261" r:id="rId7"/>
    <p:sldId id="301" r:id="rId8"/>
    <p:sldId id="298" r:id="rId9"/>
    <p:sldId id="297" r:id="rId10"/>
    <p:sldId id="303" r:id="rId11"/>
    <p:sldId id="299" r:id="rId12"/>
    <p:sldId id="30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529770-101A-4B5A-AE38-3C872AA58D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60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5A21F8-9552-43D3-8160-31AEF51AD536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56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66B79E-3E4D-43CE-9B28-687395DDCF88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57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E057E8-7F2C-468C-970B-813D56AE4C8E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09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2B69F5-5D8B-4C7D-9DD8-5572A6C622A9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00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C3A7B2-8385-493D-B8E6-0687E068C41D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87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60D575-DCC4-4BDA-B2CF-D88AF8DC56C4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310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7F1178-6B5E-4D53-ABAB-2E3B03E14979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32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F53B-C625-48AC-9632-EAC31186F1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2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84AB-68AD-41BC-BDE8-85CFB5BD37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9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F48-09D8-4414-9B7D-2C9BAE2BBE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2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68B6-CE63-4353-9D27-0B1C37863B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6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8A5F-1EE0-4C0A-BF22-98140D57BD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61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94E2-2E03-4B6A-A2DF-5E364DE00F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1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7B6A-4C94-4984-910D-771F529F6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0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96E6-2A2E-471E-9F7F-6963D42F44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0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E14-0541-4E28-88E2-7A7B937A3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7E69D4-9884-4FDE-963A-FA114BB4C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9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3EC1-8B4E-4377-B84D-D14423E6DA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4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B63538-6368-4C98-B96F-4D79F8B07F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10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ahid.qureshi@nu.edu.p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oogle.com/c/Mzg3NjI4NjE1NTM1?cjc=t2np33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Structures &amp;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Mohammad Shahid Qureshi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Learning Objectives - CLOs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80583"/>
              </p:ext>
            </p:extLst>
          </p:nvPr>
        </p:nvGraphicFramePr>
        <p:xfrm>
          <a:off x="899410" y="2133600"/>
          <a:ext cx="7177789" cy="261833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6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4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 the use of basic linear data structures in problem solving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4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the best technique for searching / sorting keeping in view of their performance characteristics.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various Tree data structure and its associated algorithm to solve problems involving hierarchical data.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 problems using Graph data structures and its associated algorithms involving real life relationships between different types of data.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1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49443"/>
            <a:ext cx="7543800" cy="1450757"/>
          </a:xfrm>
        </p:spPr>
        <p:txBody>
          <a:bodyPr/>
          <a:lstStyle/>
          <a:p>
            <a:r>
              <a:rPr lang="en-US" dirty="0" smtClean="0"/>
              <a:t>Data structure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/>
          </a:bodyPr>
          <a:lstStyle/>
          <a:p>
            <a:pPr lvl="1"/>
            <a:r>
              <a:rPr lang="en-US" sz="2200" dirty="0" err="1" smtClean="0"/>
              <a:t>Def</a:t>
            </a:r>
            <a:r>
              <a:rPr lang="en-US" sz="2200" dirty="0" smtClean="0"/>
              <a:t>: A </a:t>
            </a:r>
            <a:r>
              <a:rPr lang="en-US" sz="2200" dirty="0"/>
              <a:t>data structure is a way to store and organize data in order to facilitate access and </a:t>
            </a:r>
            <a:r>
              <a:rPr lang="en-US" sz="2200" dirty="0" smtClean="0"/>
              <a:t>modifications</a:t>
            </a:r>
          </a:p>
          <a:p>
            <a:pPr lvl="1"/>
            <a:r>
              <a:rPr lang="en-US" sz="2200" dirty="0" smtClean="0"/>
              <a:t>Access and modifications includes</a:t>
            </a:r>
          </a:p>
          <a:p>
            <a:pPr lvl="2"/>
            <a:r>
              <a:rPr lang="en-US" sz="1900" dirty="0" smtClean="0"/>
              <a:t>traversing</a:t>
            </a:r>
          </a:p>
          <a:p>
            <a:pPr lvl="2"/>
            <a:r>
              <a:rPr lang="en-US" sz="1900" dirty="0" smtClean="0"/>
              <a:t>searching</a:t>
            </a:r>
          </a:p>
          <a:p>
            <a:pPr lvl="2"/>
            <a:r>
              <a:rPr lang="en-US" sz="1900" dirty="0" smtClean="0"/>
              <a:t>inserting</a:t>
            </a:r>
          </a:p>
          <a:p>
            <a:pPr lvl="2"/>
            <a:r>
              <a:rPr lang="en-US" sz="1900" dirty="0" smtClean="0"/>
              <a:t>deleting</a:t>
            </a:r>
          </a:p>
          <a:p>
            <a:pPr lvl="2"/>
            <a:r>
              <a:rPr lang="en-US" sz="1900" dirty="0" smtClean="0"/>
              <a:t>sorting</a:t>
            </a:r>
          </a:p>
          <a:p>
            <a:pPr lvl="2"/>
            <a:r>
              <a:rPr lang="en-US" sz="1900" dirty="0" smtClean="0"/>
              <a:t>merging</a:t>
            </a:r>
          </a:p>
          <a:p>
            <a:pPr lvl="2"/>
            <a:r>
              <a:rPr lang="en-US" sz="1900" dirty="0" err="1" smtClean="0"/>
              <a:t>etc</a:t>
            </a:r>
            <a:r>
              <a:rPr lang="en-US" sz="1900" dirty="0" smtClean="0"/>
              <a:t> </a:t>
            </a:r>
            <a:r>
              <a:rPr lang="en-US" sz="1900" dirty="0" err="1" smtClean="0"/>
              <a:t>etc</a:t>
            </a:r>
            <a:r>
              <a:rPr lang="en-US" sz="1900" dirty="0" smtClean="0"/>
              <a:t> </a:t>
            </a:r>
          </a:p>
          <a:p>
            <a:pPr lvl="1"/>
            <a:r>
              <a:rPr lang="en-US" sz="2200" dirty="0" smtClean="0"/>
              <a:t>Lets discuss, the impact of above operations on an array of large size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218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969"/>
            <a:ext cx="9329738" cy="601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My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</a:rPr>
              <a:t>Mohammad Shahid Qureshi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</a:rPr>
              <a:t>Email</a:t>
            </a:r>
          </a:p>
          <a:p>
            <a:pPr lvl="1" eaLnBrk="1" hangingPunct="1"/>
            <a:r>
              <a:rPr lang="en-US" sz="2200" dirty="0" smtClean="0">
                <a:latin typeface="Times New Roman" panose="02020603050405020304" pitchFamily="18" charset="0"/>
                <a:hlinkClick r:id="rId3"/>
              </a:rPr>
              <a:t>Shahid.qureshi@nu.edu.pk</a:t>
            </a:r>
            <a:endParaRPr lang="en-US" sz="22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</a:rPr>
              <a:t>Office</a:t>
            </a:r>
          </a:p>
          <a:p>
            <a:pPr lvl="1" eaLnBrk="1" hangingPunct="1"/>
            <a:r>
              <a:rPr lang="en-US" sz="2200" dirty="0" smtClean="0">
                <a:latin typeface="Times New Roman" panose="02020603050405020304" pitchFamily="18" charset="0"/>
              </a:rPr>
              <a:t>Room# 113, 1</a:t>
            </a:r>
            <a:r>
              <a:rPr lang="en-US" sz="2200" baseline="30000" dirty="0" smtClean="0">
                <a:latin typeface="Times New Roman" panose="02020603050405020304" pitchFamily="18" charset="0"/>
              </a:rPr>
              <a:t>st</a:t>
            </a:r>
            <a:r>
              <a:rPr lang="en-US" sz="2200" dirty="0" smtClean="0">
                <a:latin typeface="Times New Roman" panose="02020603050405020304" pitchFamily="18" charset="0"/>
              </a:rPr>
              <a:t> floor, EE block</a:t>
            </a:r>
          </a:p>
          <a:p>
            <a:endParaRPr lang="en-US" sz="25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book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400" dirty="0" smtClean="0"/>
              <a:t>Data Structures using C++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200" dirty="0" smtClean="0"/>
              <a:t>D.S. Malik</a:t>
            </a:r>
          </a:p>
          <a:p>
            <a:pPr eaLnBrk="1" hangingPunct="1">
              <a:lnSpc>
                <a:spcPct val="90000"/>
              </a:lnSpc>
            </a:pPr>
            <a:endParaRPr lang="de-DE" sz="2400" dirty="0" smtClean="0"/>
          </a:p>
          <a:p>
            <a:pPr eaLnBrk="1" hangingPunct="1">
              <a:lnSpc>
                <a:spcPct val="90000"/>
              </a:lnSpc>
            </a:pPr>
            <a:endParaRPr lang="de-DE" sz="2400" dirty="0" smtClean="0"/>
          </a:p>
          <a:p>
            <a:pPr eaLnBrk="1" hangingPunct="1">
              <a:lnSpc>
                <a:spcPct val="90000"/>
              </a:lnSpc>
            </a:pPr>
            <a:r>
              <a:rPr lang="de-DE" sz="2400" dirty="0" smtClean="0"/>
              <a:t>But other books will also be concerned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752600"/>
            <a:ext cx="2286000" cy="290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Grading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1</a:t>
            </a:r>
            <a:r>
              <a:rPr lang="en-US" sz="2400" dirty="0"/>
              <a:t>8</a:t>
            </a:r>
            <a:r>
              <a:rPr lang="en-US" sz="2400" dirty="0" smtClean="0"/>
              <a:t>% - 6 programming assignments (individual)</a:t>
            </a:r>
          </a:p>
          <a:p>
            <a:pPr eaLnBrk="1" hangingPunct="1"/>
            <a:r>
              <a:rPr lang="en-US" sz="2400" dirty="0" smtClean="0"/>
              <a:t>12%  -  Quizzes</a:t>
            </a:r>
          </a:p>
          <a:p>
            <a:pPr eaLnBrk="1" hangingPunct="1"/>
            <a:r>
              <a:rPr lang="en-US" sz="2400" dirty="0" smtClean="0"/>
              <a:t>20%  -  Midterm</a:t>
            </a:r>
          </a:p>
          <a:p>
            <a:pPr eaLnBrk="1" hangingPunct="1"/>
            <a:r>
              <a:rPr lang="en-US" sz="2400" dirty="0" smtClean="0"/>
              <a:t>Final – 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Google Classroom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u="sng" dirty="0" smtClean="0">
              <a:solidFill>
                <a:schemeClr val="tx1"/>
              </a:solidFill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classroom.google.com/c/Mzg3NjI4NjE1NTM1?cjc=t2np33h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use the following code</a:t>
            </a:r>
          </a:p>
          <a:p>
            <a:endParaRPr lang="en-US" dirty="0"/>
          </a:p>
          <a:p>
            <a:r>
              <a:rPr lang="en-US" sz="4000" dirty="0">
                <a:solidFill>
                  <a:srgbClr val="0070C0"/>
                </a:solidFill>
              </a:rPr>
              <a:t>t2np33h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4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z="2400" dirty="0" smtClean="0"/>
          </a:p>
          <a:p>
            <a:pPr lvl="1" eaLnBrk="1" hangingPunct="1"/>
            <a:r>
              <a:rPr lang="en-US" sz="2200" dirty="0" smtClean="0"/>
              <a:t>A data structure is a way to store and organize data (in the RAM) in order to facilitate access and modifications</a:t>
            </a:r>
            <a:endParaRPr lang="en-PK" sz="2200" dirty="0" smtClean="0"/>
          </a:p>
          <a:p>
            <a:pPr lvl="1" eaLnBrk="1" hangingPunct="1"/>
            <a:endParaRPr lang="en-US" sz="2200" dirty="0" smtClean="0"/>
          </a:p>
          <a:p>
            <a:pPr lvl="1" eaLnBrk="1" hangingPunct="1"/>
            <a:r>
              <a:rPr lang="en-US" sz="2200" dirty="0" smtClean="0"/>
              <a:t>No single data structure works well for all purposes, and so it is important to know the strengths and limitations of several of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08796"/>
          </a:xfrm>
        </p:spPr>
        <p:txBody>
          <a:bodyPr/>
          <a:lstStyle/>
          <a:p>
            <a:r>
              <a:rPr lang="en-US" dirty="0" smtClean="0"/>
              <a:t>Lot of jargon</a:t>
            </a:r>
            <a:endParaRPr lang="en-US" dirty="0"/>
          </a:p>
        </p:txBody>
      </p:sp>
      <p:pic>
        <p:nvPicPr>
          <p:cNvPr id="5" name="Picture 2" descr="Image result for data stru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28318"/>
            <a:ext cx="8001000" cy="463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7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Data Structures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276600" y="23622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Basic Data Structures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19200" y="31242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Linear Data Structures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876800" y="3168650"/>
            <a:ext cx="297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Non-Linear Data Structures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81000" y="38862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Arrays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143000" y="388620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LinkedLists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362200" y="38862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Stacks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124200" y="38862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Queues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495800" y="38862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Trees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791200" y="38862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Graphs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010400" y="38862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Hash Tables</a:t>
            </a: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2209800" y="28956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6324600" y="2895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2209800" y="2895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3962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762000" y="3657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2133600" y="3505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1676400" y="3657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2667000" y="3657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762000" y="3657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3581400" y="3657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4876800" y="3657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6248400" y="3505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6248400" y="3657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4876800" y="3657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>
            <a:off x="7696200" y="3657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data structure to use?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8382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4478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20574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26670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32766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38862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44958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51054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57150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63246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69342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8382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>
            <a:off x="14478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18288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81" name="Line 18"/>
          <p:cNvSpPr>
            <a:spLocks noChangeShapeType="1"/>
          </p:cNvSpPr>
          <p:nvPr/>
        </p:nvSpPr>
        <p:spPr bwMode="auto">
          <a:xfrm>
            <a:off x="24384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9"/>
          <p:cNvSpPr>
            <a:spLocks noChangeArrowheads="1"/>
          </p:cNvSpPr>
          <p:nvPr/>
        </p:nvSpPr>
        <p:spPr bwMode="auto">
          <a:xfrm>
            <a:off x="28194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83" name="Line 20"/>
          <p:cNvSpPr>
            <a:spLocks noChangeShapeType="1"/>
          </p:cNvSpPr>
          <p:nvPr/>
        </p:nvSpPr>
        <p:spPr bwMode="auto">
          <a:xfrm>
            <a:off x="34290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1"/>
          <p:cNvSpPr>
            <a:spLocks noChangeArrowheads="1"/>
          </p:cNvSpPr>
          <p:nvPr/>
        </p:nvSpPr>
        <p:spPr bwMode="auto">
          <a:xfrm>
            <a:off x="38100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85" name="Line 22"/>
          <p:cNvSpPr>
            <a:spLocks noChangeShapeType="1"/>
          </p:cNvSpPr>
          <p:nvPr/>
        </p:nvSpPr>
        <p:spPr bwMode="auto">
          <a:xfrm>
            <a:off x="44196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3"/>
          <p:cNvSpPr>
            <a:spLocks noChangeArrowheads="1"/>
          </p:cNvSpPr>
          <p:nvPr/>
        </p:nvSpPr>
        <p:spPr bwMode="auto">
          <a:xfrm>
            <a:off x="48006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87" name="Line 24"/>
          <p:cNvSpPr>
            <a:spLocks noChangeShapeType="1"/>
          </p:cNvSpPr>
          <p:nvPr/>
        </p:nvSpPr>
        <p:spPr bwMode="auto">
          <a:xfrm>
            <a:off x="54102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Rectangle 25"/>
          <p:cNvSpPr>
            <a:spLocks noChangeArrowheads="1"/>
          </p:cNvSpPr>
          <p:nvPr/>
        </p:nvSpPr>
        <p:spPr bwMode="auto">
          <a:xfrm>
            <a:off x="57912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89" name="Line 26"/>
          <p:cNvSpPr>
            <a:spLocks noChangeShapeType="1"/>
          </p:cNvSpPr>
          <p:nvPr/>
        </p:nvSpPr>
        <p:spPr bwMode="auto">
          <a:xfrm>
            <a:off x="64008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Rectangle 27"/>
          <p:cNvSpPr>
            <a:spLocks noChangeArrowheads="1"/>
          </p:cNvSpPr>
          <p:nvPr/>
        </p:nvSpPr>
        <p:spPr bwMode="auto">
          <a:xfrm>
            <a:off x="67818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91" name="Oval 28"/>
          <p:cNvSpPr>
            <a:spLocks noChangeArrowheads="1"/>
          </p:cNvSpPr>
          <p:nvPr/>
        </p:nvSpPr>
        <p:spPr bwMode="auto">
          <a:xfrm>
            <a:off x="990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92" name="Oval 29"/>
          <p:cNvSpPr>
            <a:spLocks noChangeArrowheads="1"/>
          </p:cNvSpPr>
          <p:nvPr/>
        </p:nvSpPr>
        <p:spPr bwMode="auto">
          <a:xfrm>
            <a:off x="5334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93" name="Oval 30"/>
          <p:cNvSpPr>
            <a:spLocks noChangeArrowheads="1"/>
          </p:cNvSpPr>
          <p:nvPr/>
        </p:nvSpPr>
        <p:spPr bwMode="auto">
          <a:xfrm>
            <a:off x="76200" y="5181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94" name="Line 31"/>
          <p:cNvSpPr>
            <a:spLocks noChangeShapeType="1"/>
          </p:cNvSpPr>
          <p:nvPr/>
        </p:nvSpPr>
        <p:spPr bwMode="auto">
          <a:xfrm flipH="1">
            <a:off x="762000" y="4343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Line 32"/>
          <p:cNvSpPr>
            <a:spLocks noChangeShapeType="1"/>
          </p:cNvSpPr>
          <p:nvPr/>
        </p:nvSpPr>
        <p:spPr bwMode="auto">
          <a:xfrm flipH="1">
            <a:off x="304800" y="4953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Oval 33"/>
          <p:cNvSpPr>
            <a:spLocks noChangeArrowheads="1"/>
          </p:cNvSpPr>
          <p:nvPr/>
        </p:nvSpPr>
        <p:spPr bwMode="auto">
          <a:xfrm>
            <a:off x="14478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97" name="Oval 34"/>
          <p:cNvSpPr>
            <a:spLocks noChangeArrowheads="1"/>
          </p:cNvSpPr>
          <p:nvPr/>
        </p:nvSpPr>
        <p:spPr bwMode="auto">
          <a:xfrm>
            <a:off x="1905000" y="5181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98" name="Line 35"/>
          <p:cNvSpPr>
            <a:spLocks noChangeShapeType="1"/>
          </p:cNvSpPr>
          <p:nvPr/>
        </p:nvSpPr>
        <p:spPr bwMode="auto">
          <a:xfrm>
            <a:off x="1219200" y="4343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Line 36"/>
          <p:cNvSpPr>
            <a:spLocks noChangeShapeType="1"/>
          </p:cNvSpPr>
          <p:nvPr/>
        </p:nvSpPr>
        <p:spPr bwMode="auto">
          <a:xfrm>
            <a:off x="17526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Oval 37"/>
          <p:cNvSpPr>
            <a:spLocks noChangeArrowheads="1"/>
          </p:cNvSpPr>
          <p:nvPr/>
        </p:nvSpPr>
        <p:spPr bwMode="auto">
          <a:xfrm>
            <a:off x="7620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301" name="Line 38"/>
          <p:cNvSpPr>
            <a:spLocks noChangeShapeType="1"/>
          </p:cNvSpPr>
          <p:nvPr/>
        </p:nvSpPr>
        <p:spPr bwMode="auto">
          <a:xfrm>
            <a:off x="762000" y="4953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AutoShape 39"/>
          <p:cNvSpPr>
            <a:spLocks noChangeArrowheads="1"/>
          </p:cNvSpPr>
          <p:nvPr/>
        </p:nvSpPr>
        <p:spPr bwMode="auto">
          <a:xfrm>
            <a:off x="3276600" y="4378325"/>
            <a:ext cx="2362200" cy="838200"/>
          </a:xfrm>
          <a:prstGeom prst="flowChartMagneticDrum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303" name="Line 40"/>
          <p:cNvSpPr>
            <a:spLocks noChangeShapeType="1"/>
          </p:cNvSpPr>
          <p:nvPr/>
        </p:nvSpPr>
        <p:spPr bwMode="auto">
          <a:xfrm>
            <a:off x="2743200" y="48355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1"/>
          <p:cNvSpPr>
            <a:spLocks noChangeShapeType="1"/>
          </p:cNvSpPr>
          <p:nvPr/>
        </p:nvSpPr>
        <p:spPr bwMode="auto">
          <a:xfrm>
            <a:off x="5257800" y="48355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AutoShape 42"/>
          <p:cNvSpPr>
            <a:spLocks noChangeArrowheads="1"/>
          </p:cNvSpPr>
          <p:nvPr/>
        </p:nvSpPr>
        <p:spPr bwMode="auto">
          <a:xfrm>
            <a:off x="7010400" y="4378325"/>
            <a:ext cx="1219200" cy="13716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306" name="Freeform 43"/>
          <p:cNvSpPr>
            <a:spLocks/>
          </p:cNvSpPr>
          <p:nvPr/>
        </p:nvSpPr>
        <p:spPr bwMode="auto">
          <a:xfrm>
            <a:off x="6705600" y="3971925"/>
            <a:ext cx="723900" cy="635000"/>
          </a:xfrm>
          <a:custGeom>
            <a:avLst/>
            <a:gdLst>
              <a:gd name="T0" fmla="*/ 0 w 456"/>
              <a:gd name="T1" fmla="*/ 2147483647 h 400"/>
              <a:gd name="T2" fmla="*/ 2147483647 w 456"/>
              <a:gd name="T3" fmla="*/ 2147483647 h 400"/>
              <a:gd name="T4" fmla="*/ 2147483647 w 456"/>
              <a:gd name="T5" fmla="*/ 2147483647 h 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6" h="400">
                <a:moveTo>
                  <a:pt x="0" y="16"/>
                </a:moveTo>
                <a:cubicBezTo>
                  <a:pt x="156" y="8"/>
                  <a:pt x="312" y="0"/>
                  <a:pt x="384" y="64"/>
                </a:cubicBezTo>
                <a:cubicBezTo>
                  <a:pt x="456" y="128"/>
                  <a:pt x="424" y="344"/>
                  <a:pt x="432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Freeform 44"/>
          <p:cNvSpPr>
            <a:spLocks/>
          </p:cNvSpPr>
          <p:nvPr/>
        </p:nvSpPr>
        <p:spPr bwMode="auto">
          <a:xfrm>
            <a:off x="7670800" y="4229100"/>
            <a:ext cx="711200" cy="723900"/>
          </a:xfrm>
          <a:custGeom>
            <a:avLst/>
            <a:gdLst>
              <a:gd name="T0" fmla="*/ 2147483647 w 448"/>
              <a:gd name="T1" fmla="*/ 2147483647 h 456"/>
              <a:gd name="T2" fmla="*/ 2147483647 w 448"/>
              <a:gd name="T3" fmla="*/ 2147483647 h 456"/>
              <a:gd name="T4" fmla="*/ 2147483647 w 448"/>
              <a:gd name="T5" fmla="*/ 2147483647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8" h="456">
                <a:moveTo>
                  <a:pt x="64" y="456"/>
                </a:moveTo>
                <a:cubicBezTo>
                  <a:pt x="32" y="300"/>
                  <a:pt x="0" y="144"/>
                  <a:pt x="64" y="72"/>
                </a:cubicBezTo>
                <a:cubicBezTo>
                  <a:pt x="128" y="0"/>
                  <a:pt x="384" y="32"/>
                  <a:pt x="448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Text Box 45"/>
          <p:cNvSpPr txBox="1">
            <a:spLocks noChangeArrowheads="1"/>
          </p:cNvSpPr>
          <p:nvPr/>
        </p:nvSpPr>
        <p:spPr bwMode="auto">
          <a:xfrm>
            <a:off x="7680325" y="2174875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array</a:t>
            </a:r>
          </a:p>
        </p:txBody>
      </p:sp>
      <p:sp>
        <p:nvSpPr>
          <p:cNvPr id="11309" name="Text Box 46"/>
          <p:cNvSpPr txBox="1">
            <a:spLocks noChangeArrowheads="1"/>
          </p:cNvSpPr>
          <p:nvPr/>
        </p:nvSpPr>
        <p:spPr bwMode="auto">
          <a:xfrm>
            <a:off x="7527925" y="2971800"/>
            <a:ext cx="149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Linked list</a:t>
            </a:r>
          </a:p>
        </p:txBody>
      </p:sp>
      <p:sp>
        <p:nvSpPr>
          <p:cNvPr id="11310" name="Text Box 47"/>
          <p:cNvSpPr txBox="1">
            <a:spLocks noChangeArrowheads="1"/>
          </p:cNvSpPr>
          <p:nvPr/>
        </p:nvSpPr>
        <p:spPr bwMode="auto">
          <a:xfrm>
            <a:off x="974725" y="5603875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tree</a:t>
            </a:r>
          </a:p>
        </p:txBody>
      </p:sp>
      <p:sp>
        <p:nvSpPr>
          <p:cNvPr id="11311" name="Text Box 48"/>
          <p:cNvSpPr txBox="1">
            <a:spLocks noChangeArrowheads="1"/>
          </p:cNvSpPr>
          <p:nvPr/>
        </p:nvSpPr>
        <p:spPr bwMode="auto">
          <a:xfrm>
            <a:off x="3717925" y="533400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queue</a:t>
            </a:r>
          </a:p>
        </p:txBody>
      </p:sp>
      <p:sp>
        <p:nvSpPr>
          <p:cNvPr id="11312" name="Text Box 49"/>
          <p:cNvSpPr txBox="1">
            <a:spLocks noChangeArrowheads="1"/>
          </p:cNvSpPr>
          <p:nvPr/>
        </p:nvSpPr>
        <p:spPr bwMode="auto">
          <a:xfrm>
            <a:off x="6994525" y="56388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12369</TotalTime>
  <Words>289</Words>
  <Application>Microsoft Office PowerPoint</Application>
  <PresentationFormat>On-screen Show (4:3)</PresentationFormat>
  <Paragraphs>78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新細明體</vt:lpstr>
      <vt:lpstr>Times New Roman</vt:lpstr>
      <vt:lpstr>Wingdings</vt:lpstr>
      <vt:lpstr>Retrospect</vt:lpstr>
      <vt:lpstr>Data Structures &amp; Algorithms</vt:lpstr>
      <vt:lpstr>My Introduction</vt:lpstr>
      <vt:lpstr>Text book</vt:lpstr>
      <vt:lpstr>Grading</vt:lpstr>
      <vt:lpstr>Join Google Classroom</vt:lpstr>
      <vt:lpstr>Definition</vt:lpstr>
      <vt:lpstr>Lot of jargon</vt:lpstr>
      <vt:lpstr>Basic Data Structures</vt:lpstr>
      <vt:lpstr>What data structure to use?</vt:lpstr>
      <vt:lpstr>Course Learning Objectives - CLOs</vt:lpstr>
      <vt:lpstr>Data structure operations</vt:lpstr>
      <vt:lpstr>reference </vt:lpstr>
    </vt:vector>
  </TitlesOfParts>
  <Company>C@SE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&amp; Algorithms</dc:title>
  <dc:creator>Mohammad Shahid Qureshi</dc:creator>
  <cp:lastModifiedBy>admin</cp:lastModifiedBy>
  <cp:revision>162</cp:revision>
  <dcterms:created xsi:type="dcterms:W3CDTF">2006-08-20T06:46:08Z</dcterms:created>
  <dcterms:modified xsi:type="dcterms:W3CDTF">2021-09-01T06:46:50Z</dcterms:modified>
</cp:coreProperties>
</file>