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  <p:sldId id="266" r:id="rId7"/>
    <p:sldId id="267" r:id="rId8"/>
    <p:sldId id="268" r:id="rId9"/>
    <p:sldId id="269" r:id="rId10"/>
    <p:sldId id="273" r:id="rId11"/>
    <p:sldId id="264" r:id="rId12"/>
    <p:sldId id="270" r:id="rId13"/>
    <p:sldId id="271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1560-56AA-4F03-84E7-EEEA2EE8E81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2949-1A37-46C4-9B9B-361D3B68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1560-56AA-4F03-84E7-EEEA2EE8E81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2949-1A37-46C4-9B9B-361D3B68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6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1560-56AA-4F03-84E7-EEEA2EE8E81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2949-1A37-46C4-9B9B-361D3B68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0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1560-56AA-4F03-84E7-EEEA2EE8E81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2949-1A37-46C4-9B9B-361D3B68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6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1560-56AA-4F03-84E7-EEEA2EE8E81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2949-1A37-46C4-9B9B-361D3B68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5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1560-56AA-4F03-84E7-EEEA2EE8E81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2949-1A37-46C4-9B9B-361D3B68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2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1560-56AA-4F03-84E7-EEEA2EE8E81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2949-1A37-46C4-9B9B-361D3B68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4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1560-56AA-4F03-84E7-EEEA2EE8E81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2949-1A37-46C4-9B9B-361D3B68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9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1560-56AA-4F03-84E7-EEEA2EE8E81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2949-1A37-46C4-9B9B-361D3B68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0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1560-56AA-4F03-84E7-EEEA2EE8E81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2949-1A37-46C4-9B9B-361D3B68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8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1560-56AA-4F03-84E7-EEEA2EE8E81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2949-1A37-46C4-9B9B-361D3B68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4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51560-56AA-4F03-84E7-EEEA2EE8E81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2949-1A37-46C4-9B9B-361D3B68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6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41" y="632010"/>
            <a:ext cx="12304969" cy="5849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27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O(m)</a:t>
            </a:r>
          </a:p>
          <a:p>
            <a:pPr lvl="1"/>
            <a:r>
              <a:rPr lang="en-US" dirty="0" smtClean="0"/>
              <a:t>where m is length of the longest word</a:t>
            </a:r>
          </a:p>
          <a:p>
            <a:r>
              <a:rPr lang="en-US" dirty="0" smtClean="0"/>
              <a:t>In BST, as we increase the data in the tree, the tree grows</a:t>
            </a:r>
          </a:p>
          <a:p>
            <a:r>
              <a:rPr lang="en-US" dirty="0" smtClean="0"/>
              <a:t>whereas, this is not the case </a:t>
            </a:r>
            <a:r>
              <a:rPr lang="en-US" smtClean="0"/>
              <a:t>in 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9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mplementation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69" y="463362"/>
            <a:ext cx="5917530" cy="5426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3362"/>
            <a:ext cx="5513624" cy="4141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25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7" y="4964012"/>
            <a:ext cx="64579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31" y="744629"/>
            <a:ext cx="5610421" cy="346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505" y="744628"/>
            <a:ext cx="4958883" cy="5041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40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7625" y="2820699"/>
            <a:ext cx="8042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K" dirty="0" smtClean="0"/>
              <a:t>Reference for Code:</a:t>
            </a:r>
          </a:p>
          <a:p>
            <a:r>
              <a:rPr lang="en-US" dirty="0" smtClean="0"/>
              <a:t>https</a:t>
            </a:r>
            <a:r>
              <a:rPr lang="en-US" dirty="0"/>
              <a:t>://www.geeksforgeeks.org/auto-complete-feature-using-trie/</a:t>
            </a:r>
          </a:p>
        </p:txBody>
      </p:sp>
    </p:spTree>
    <p:extLst>
      <p:ext uri="{BB962C8B-B14F-4D97-AF65-F5344CB8AC3E}">
        <p14:creationId xmlns:p14="http://schemas.microsoft.com/office/powerpoint/2010/main" val="87230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ext processing can have multiple features according to scenario for providing ease of use for the users. For example</a:t>
            </a:r>
          </a:p>
          <a:p>
            <a:pPr lvl="1"/>
            <a:r>
              <a:rPr lang="en-US" sz="2800" dirty="0" smtClean="0"/>
              <a:t>spell checking</a:t>
            </a:r>
          </a:p>
          <a:p>
            <a:pPr lvl="2"/>
            <a:r>
              <a:rPr lang="en-US" sz="2400" dirty="0" smtClean="0"/>
              <a:t>commonly found in MS Word</a:t>
            </a:r>
          </a:p>
          <a:p>
            <a:pPr lvl="1"/>
            <a:r>
              <a:rPr lang="en-US" sz="2800" dirty="0" smtClean="0"/>
              <a:t>auto correction</a:t>
            </a:r>
          </a:p>
          <a:p>
            <a:pPr lvl="2"/>
            <a:r>
              <a:rPr lang="en-US" sz="2400" dirty="0" smtClean="0"/>
              <a:t>commonly found in MS Word</a:t>
            </a:r>
          </a:p>
          <a:p>
            <a:pPr lvl="1"/>
            <a:r>
              <a:rPr lang="en-US" sz="2800" dirty="0" smtClean="0"/>
              <a:t>text prediction</a:t>
            </a:r>
          </a:p>
          <a:p>
            <a:pPr lvl="2"/>
            <a:r>
              <a:rPr lang="en-US" sz="2400" dirty="0" smtClean="0"/>
              <a:t>commonly found in messaging apps</a:t>
            </a:r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781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Tries can be used for text prediction</a:t>
            </a:r>
          </a:p>
          <a:p>
            <a:r>
              <a:rPr lang="en-US" dirty="0" smtClean="0"/>
              <a:t>Or we can say that tries can be used to search all the words given a prefix</a:t>
            </a:r>
          </a:p>
          <a:p>
            <a:r>
              <a:rPr lang="en-US" dirty="0" smtClean="0"/>
              <a:t>What if we try to search words given a prefix using previous data structures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0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Trie</a:t>
            </a:r>
            <a:r>
              <a:rPr lang="en-US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Tries are normally used for storing char data, e.g.,</a:t>
            </a:r>
          </a:p>
          <a:p>
            <a:pPr lvl="1"/>
            <a:r>
              <a:rPr lang="en-US" dirty="0" smtClean="0"/>
              <a:t>dictionary</a:t>
            </a:r>
          </a:p>
          <a:p>
            <a:pPr lvl="1"/>
            <a:r>
              <a:rPr lang="en-US" dirty="0" smtClean="0"/>
              <a:t>lookup</a:t>
            </a:r>
          </a:p>
          <a:p>
            <a:pPr lvl="1"/>
            <a:r>
              <a:rPr lang="en-US" dirty="0" smtClean="0"/>
              <a:t>predictive text</a:t>
            </a:r>
          </a:p>
          <a:p>
            <a:r>
              <a:rPr lang="en-US" dirty="0" smtClean="0"/>
              <a:t>A word in a </a:t>
            </a:r>
            <a:r>
              <a:rPr lang="en-US" dirty="0" err="1" smtClean="0"/>
              <a:t>trie</a:t>
            </a:r>
            <a:r>
              <a:rPr lang="en-US" dirty="0" smtClean="0"/>
              <a:t> is scattered as a character by character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" y="3000375"/>
            <a:ext cx="10429875" cy="857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49311" y="1184223"/>
            <a:ext cx="98935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B5394"/>
                </a:solidFill>
              </a:rPr>
              <a:t>So for storing a word, we need to take an </a:t>
            </a:r>
            <a:r>
              <a:rPr lang="en-US" sz="2400" dirty="0" smtClean="0">
                <a:solidFill>
                  <a:srgbClr val="0B5394"/>
                </a:solidFill>
              </a:rPr>
              <a:t>array </a:t>
            </a:r>
            <a:r>
              <a:rPr lang="en-US" sz="2400" dirty="0">
                <a:solidFill>
                  <a:srgbClr val="0B5394"/>
                </a:solidFill>
              </a:rPr>
              <a:t>of size 26 and initially all the characters are blank as there are no words and it will look as shown below,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51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" y="3000375"/>
            <a:ext cx="10429875" cy="8572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4524" y="1000673"/>
            <a:ext cx="100384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>
                <a:solidFill>
                  <a:srgbClr val="0B5394"/>
                </a:solidFill>
              </a:rPr>
              <a:t>1. "hello"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>
                <a:solidFill>
                  <a:srgbClr val="0B5394"/>
                </a:solidFill>
              </a:rPr>
              <a:t>    "hello"</a:t>
            </a:r>
            <a:r>
              <a:rPr lang="en-US" sz="2000" dirty="0">
                <a:solidFill>
                  <a:srgbClr val="0B5394"/>
                </a:solidFill>
              </a:rPr>
              <a:t> starts from </a:t>
            </a:r>
            <a:r>
              <a:rPr lang="en-US" sz="2000" b="1" dirty="0">
                <a:solidFill>
                  <a:srgbClr val="0B5394"/>
                </a:solidFill>
              </a:rPr>
              <a:t>"h"</a:t>
            </a:r>
            <a:r>
              <a:rPr lang="en-US" sz="2000" dirty="0">
                <a:solidFill>
                  <a:srgbClr val="0B5394"/>
                </a:solidFill>
              </a:rPr>
              <a:t>, So we will mark the position </a:t>
            </a:r>
            <a:r>
              <a:rPr lang="en-US" sz="2000" b="1" dirty="0">
                <a:solidFill>
                  <a:srgbClr val="0B5394"/>
                </a:solidFill>
              </a:rPr>
              <a:t>"h"</a:t>
            </a:r>
            <a:r>
              <a:rPr lang="en-US" sz="2000" dirty="0">
                <a:solidFill>
                  <a:srgbClr val="0B5394"/>
                </a:solidFill>
              </a:rPr>
              <a:t> as filled, which represents the use </a:t>
            </a:r>
            <a:r>
              <a:rPr lang="en-US" sz="2000" dirty="0" smtClean="0">
                <a:solidFill>
                  <a:srgbClr val="0B5394"/>
                </a:solidFill>
              </a:rPr>
              <a:t>of</a:t>
            </a:r>
            <a:r>
              <a:rPr lang="en-US" sz="2000" dirty="0">
                <a:solidFill>
                  <a:srgbClr val="0B5394"/>
                </a:solidFill>
              </a:rPr>
              <a:t>     </a:t>
            </a:r>
            <a:r>
              <a:rPr lang="en-US" sz="2000" b="1" dirty="0">
                <a:solidFill>
                  <a:srgbClr val="0B5394"/>
                </a:solidFill>
              </a:rPr>
              <a:t>"h". 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B5394"/>
                </a:solidFill>
              </a:rPr>
              <a:t>    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023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365125"/>
            <a:ext cx="11906250" cy="5600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000" y="3981830"/>
            <a:ext cx="59531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B5394"/>
                </a:solidFill>
              </a:rPr>
              <a:t>Second character is </a:t>
            </a:r>
            <a:r>
              <a:rPr lang="en-US" sz="2000" b="1" dirty="0">
                <a:solidFill>
                  <a:srgbClr val="0B5394"/>
                </a:solidFill>
              </a:rPr>
              <a:t>"e"</a:t>
            </a:r>
            <a:r>
              <a:rPr lang="en-US" sz="2000" dirty="0">
                <a:solidFill>
                  <a:srgbClr val="0B5394"/>
                </a:solidFill>
              </a:rPr>
              <a:t>, So from </a:t>
            </a:r>
            <a:r>
              <a:rPr lang="en-US" sz="2000" b="1" dirty="0">
                <a:solidFill>
                  <a:srgbClr val="0B5394"/>
                </a:solidFill>
              </a:rPr>
              <a:t>"h"</a:t>
            </a:r>
            <a:r>
              <a:rPr lang="en-US" sz="2000" dirty="0">
                <a:solidFill>
                  <a:srgbClr val="0B5394"/>
                </a:solidFill>
              </a:rPr>
              <a:t>, we will move to </a:t>
            </a:r>
            <a:r>
              <a:rPr lang="en-US" sz="2000" b="1" dirty="0">
                <a:solidFill>
                  <a:srgbClr val="0B5394"/>
                </a:solidFill>
              </a:rPr>
              <a:t>"e"</a:t>
            </a:r>
            <a:r>
              <a:rPr lang="en-US" sz="2000" dirty="0">
                <a:solidFill>
                  <a:srgbClr val="0B5394"/>
                </a:solidFill>
              </a:rPr>
              <a:t> and mark </a:t>
            </a:r>
            <a:r>
              <a:rPr lang="en-US" sz="2000" b="1" dirty="0">
                <a:solidFill>
                  <a:srgbClr val="0B5394"/>
                </a:solidFill>
              </a:rPr>
              <a:t>"e"</a:t>
            </a:r>
            <a:r>
              <a:rPr lang="en-US" sz="2000" dirty="0">
                <a:solidFill>
                  <a:srgbClr val="0B5394"/>
                </a:solidFill>
              </a:rPr>
              <a:t> in 2nd array as used.</a:t>
            </a:r>
            <a:r>
              <a:rPr lang="en-US" sz="2000" b="1" dirty="0">
                <a:solidFill>
                  <a:srgbClr val="0B5394"/>
                </a:solidFill>
              </a:rPr>
              <a:t>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B5394"/>
                </a:solidFill>
              </a:rPr>
              <a:t>      After </a:t>
            </a:r>
            <a:r>
              <a:rPr lang="en-US" sz="2000" b="1" dirty="0">
                <a:solidFill>
                  <a:srgbClr val="0B5394"/>
                </a:solidFill>
              </a:rPr>
              <a:t>"e"</a:t>
            </a:r>
            <a:r>
              <a:rPr lang="en-US" sz="2000" dirty="0">
                <a:solidFill>
                  <a:srgbClr val="0B5394"/>
                </a:solidFill>
              </a:rPr>
              <a:t>, 3rd character is </a:t>
            </a:r>
            <a:r>
              <a:rPr lang="en-US" sz="2000" b="1" dirty="0">
                <a:solidFill>
                  <a:srgbClr val="0B5394"/>
                </a:solidFill>
              </a:rPr>
              <a:t>"l"</a:t>
            </a:r>
            <a:r>
              <a:rPr lang="en-US" sz="2000" dirty="0">
                <a:solidFill>
                  <a:srgbClr val="0B5394"/>
                </a:solidFill>
              </a:rPr>
              <a:t>, So mark the position</a:t>
            </a:r>
            <a:r>
              <a:rPr lang="en-US" sz="2000" b="1" dirty="0">
                <a:solidFill>
                  <a:srgbClr val="0B5394"/>
                </a:solidFill>
              </a:rPr>
              <a:t> "l" </a:t>
            </a:r>
            <a:r>
              <a:rPr lang="en-US" sz="2000" dirty="0">
                <a:solidFill>
                  <a:srgbClr val="0B5394"/>
                </a:solidFill>
              </a:rPr>
              <a:t>as used in respective array</a:t>
            </a:r>
            <a:r>
              <a:rPr lang="en-US" sz="2000" b="1" dirty="0">
                <a:solidFill>
                  <a:srgbClr val="0B5394"/>
                </a:solidFill>
              </a:rPr>
              <a:t>.</a:t>
            </a:r>
            <a:br>
              <a:rPr lang="en-US" sz="2000" b="1" dirty="0">
                <a:solidFill>
                  <a:srgbClr val="0B5394"/>
                </a:solidFill>
              </a:rPr>
            </a:br>
            <a:r>
              <a:rPr lang="en-US" sz="2000" b="1" dirty="0">
                <a:solidFill>
                  <a:srgbClr val="0B5394"/>
                </a:solidFill>
              </a:rPr>
              <a:t/>
            </a:r>
            <a:br>
              <a:rPr lang="en-US" sz="2000" b="1" dirty="0">
                <a:solidFill>
                  <a:srgbClr val="0B5394"/>
                </a:solidFill>
              </a:rPr>
            </a:br>
            <a:r>
              <a:rPr lang="en-US" sz="2000" b="1" dirty="0">
                <a:solidFill>
                  <a:srgbClr val="0B5394"/>
                </a:solidFill>
              </a:rPr>
              <a:t>      Repeat the above steps for all the characters of a word and </a:t>
            </a:r>
            <a:r>
              <a:rPr lang="en-US" sz="2000" b="1" dirty="0" err="1">
                <a:solidFill>
                  <a:srgbClr val="0B5394"/>
                </a:solidFill>
              </a:rPr>
              <a:t>Trie</a:t>
            </a:r>
            <a:r>
              <a:rPr lang="en-US" sz="2000" b="1" dirty="0">
                <a:solidFill>
                  <a:srgbClr val="0B5394"/>
                </a:solidFill>
              </a:rPr>
              <a:t> will look like </a:t>
            </a:r>
            <a:r>
              <a:rPr lang="en-US" sz="2000" b="1" dirty="0" smtClean="0">
                <a:solidFill>
                  <a:srgbClr val="0B5394"/>
                </a:solidFill>
              </a:rPr>
              <a:t>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515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168291"/>
            <a:ext cx="11906250" cy="5600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61909" y="325577"/>
            <a:ext cx="7766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B5394"/>
                </a:solidFill>
              </a:rPr>
              <a:t>      After storing "hello" and "him", </a:t>
            </a:r>
            <a:r>
              <a:rPr lang="en-US" sz="2400" b="1" dirty="0" err="1">
                <a:solidFill>
                  <a:srgbClr val="0B5394"/>
                </a:solidFill>
              </a:rPr>
              <a:t>Trie</a:t>
            </a:r>
            <a:r>
              <a:rPr lang="en-US" sz="2400" b="1" dirty="0">
                <a:solidFill>
                  <a:srgbClr val="0B5394"/>
                </a:solidFill>
              </a:rPr>
              <a:t> will look like below.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06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5961"/>
            <a:ext cx="12192000" cy="47860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345836" y="60888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http://javabypatel.blogspot.in/2015/07/trie-datastructure-explanation-and-applications.html</a:t>
            </a:r>
          </a:p>
        </p:txBody>
      </p:sp>
    </p:spTree>
    <p:extLst>
      <p:ext uri="{BB962C8B-B14F-4D97-AF65-F5344CB8AC3E}">
        <p14:creationId xmlns:p14="http://schemas.microsoft.com/office/powerpoint/2010/main" val="144375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352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TRIES</vt:lpstr>
      <vt:lpstr>Text Processing</vt:lpstr>
      <vt:lpstr>Text Prediction</vt:lpstr>
      <vt:lpstr>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</vt:lpstr>
      <vt:lpstr>Implementation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TRIES</dc:title>
  <dc:creator>shahid qureshi</dc:creator>
  <cp:lastModifiedBy>admin</cp:lastModifiedBy>
  <cp:revision>25</cp:revision>
  <dcterms:created xsi:type="dcterms:W3CDTF">2016-03-27T10:37:13Z</dcterms:created>
  <dcterms:modified xsi:type="dcterms:W3CDTF">2020-11-29T05:17:13Z</dcterms:modified>
</cp:coreProperties>
</file>