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256" r:id="rId9"/>
    <p:sldId id="290" r:id="rId10"/>
    <p:sldId id="282" r:id="rId11"/>
    <p:sldId id="300" r:id="rId12"/>
    <p:sldId id="301" r:id="rId13"/>
    <p:sldId id="274" r:id="rId14"/>
    <p:sldId id="291" r:id="rId15"/>
    <p:sldId id="278" r:id="rId16"/>
    <p:sldId id="302" r:id="rId17"/>
    <p:sldId id="292" r:id="rId18"/>
    <p:sldId id="284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0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8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9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B34423-CFEA-4047-9980-29EAEA87A57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classes with pointer member variables, three things are normally </a:t>
            </a:r>
            <a:r>
              <a:rPr lang="en-US" sz="2800" dirty="0" smtClean="0"/>
              <a:t>included as discussed earlier:</a:t>
            </a:r>
            <a:endParaRPr lang="en-US" sz="2800" dirty="0"/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Include </a:t>
            </a:r>
            <a:r>
              <a:rPr lang="en-US" sz="2400" dirty="0"/>
              <a:t>the destructor in the class.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Overload </a:t>
            </a:r>
            <a:r>
              <a:rPr lang="en-US" sz="2400" dirty="0"/>
              <a:t>the assignment operator for the class.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Include </a:t>
            </a:r>
            <a:r>
              <a:rPr lang="en-US" sz="2400" dirty="0"/>
              <a:t>the copy constructor.</a:t>
            </a:r>
          </a:p>
        </p:txBody>
      </p:sp>
    </p:spTree>
    <p:extLst>
      <p:ext uri="{BB962C8B-B14F-4D97-AF65-F5344CB8AC3E}">
        <p14:creationId xmlns:p14="http://schemas.microsoft.com/office/powerpoint/2010/main" val="18434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0" y="2286432"/>
            <a:ext cx="5305448" cy="3435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762" y="637309"/>
            <a:ext cx="7254783" cy="852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4210" y="637309"/>
            <a:ext cx="304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Destructor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list1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list2;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list1.append(20);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list1.append(45);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list1.append(51);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list1.append(76);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ist2=list1;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71455" y="4419598"/>
            <a:ext cx="1143000" cy="457200"/>
            <a:chOff x="768" y="2784"/>
            <a:chExt cx="720" cy="288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240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414455" y="4419598"/>
            <a:ext cx="1143000" cy="457200"/>
            <a:chOff x="768" y="2784"/>
            <a:chExt cx="720" cy="28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2400">
                  <a:solidFill>
                    <a:schemeClr val="bg1"/>
                  </a:solidFill>
                </a:rPr>
                <a:t>45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557455" y="4419598"/>
            <a:ext cx="1143000" cy="457200"/>
            <a:chOff x="768" y="2784"/>
            <a:chExt cx="720" cy="288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2400" dirty="0">
                  <a:solidFill>
                    <a:schemeClr val="bg1"/>
                  </a:solidFill>
                </a:rPr>
                <a:t>51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00455" y="4419598"/>
            <a:ext cx="1143000" cy="457200"/>
            <a:chOff x="768" y="2784"/>
            <a:chExt cx="720" cy="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2400">
                  <a:solidFill>
                    <a:schemeClr val="bg1"/>
                  </a:solidFill>
                </a:rPr>
                <a:t>76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7710105" y="4419598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ja-JP" sz="1800" b="1">
                <a:solidFill>
                  <a:schemeClr val="bg1"/>
                </a:solidFill>
              </a:rPr>
              <a:t>NULL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318955" y="4419598"/>
            <a:ext cx="952500" cy="457200"/>
            <a:chOff x="972" y="2592"/>
            <a:chExt cx="600" cy="288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12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72" y="2592"/>
              <a:ext cx="4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list1</a:t>
              </a:r>
            </a:p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 header</a:t>
              </a:r>
              <a:endParaRPr lang="en-US" altLang="ja-JP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18955" y="4876798"/>
            <a:ext cx="952500" cy="838200"/>
            <a:chOff x="2318955" y="4876798"/>
            <a:chExt cx="952500" cy="838200"/>
          </a:xfrm>
        </p:grpSpPr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2814255" y="4876798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18955" y="5257798"/>
              <a:ext cx="6477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list2</a:t>
              </a:r>
              <a:endParaRPr lang="en-US" altLang="ja-JP" sz="1200" b="1" dirty="0">
                <a:solidFill>
                  <a:schemeClr val="bg1"/>
                </a:solidFill>
              </a:endParaRPr>
            </a:p>
            <a:p>
              <a:r>
                <a:rPr lang="en-US" altLang="ja-JP" sz="1200" b="1" dirty="0">
                  <a:solidFill>
                    <a:schemeClr val="bg1"/>
                  </a:solidFill>
                </a:rPr>
                <a:t>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 Overloading for </a:t>
            </a:r>
            <a:r>
              <a:rPr lang="en-US" dirty="0" err="1" smtClean="0"/>
              <a:t>FloatList</a:t>
            </a:r>
            <a:r>
              <a:rPr lang="en-US" dirty="0" smtClean="0"/>
              <a:t> class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18955" y="4419598"/>
            <a:ext cx="6210300" cy="1295400"/>
            <a:chOff x="888" y="1776"/>
            <a:chExt cx="3912" cy="81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488" y="1776"/>
              <a:ext cx="720" cy="288"/>
              <a:chOff x="768" y="2784"/>
              <a:chExt cx="720" cy="288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20</a:t>
                </a: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208" y="1776"/>
              <a:ext cx="720" cy="288"/>
              <a:chOff x="768" y="2784"/>
              <a:chExt cx="720" cy="28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45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928" y="1776"/>
              <a:ext cx="720" cy="288"/>
              <a:chOff x="768" y="2784"/>
              <a:chExt cx="720" cy="28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 dirty="0">
                    <a:solidFill>
                      <a:schemeClr val="bg1"/>
                    </a:solidFill>
                  </a:rPr>
                  <a:t>51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648" y="1776"/>
              <a:ext cx="720" cy="288"/>
              <a:chOff x="768" y="2784"/>
              <a:chExt cx="720" cy="288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76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4284" y="1776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1800" b="1">
                  <a:solidFill>
                    <a:schemeClr val="bg1"/>
                  </a:solidFill>
                </a:rPr>
                <a:t>NULL</a:t>
              </a: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88" y="1776"/>
              <a:ext cx="600" cy="288"/>
              <a:chOff x="972" y="2592"/>
              <a:chExt cx="600" cy="288"/>
            </a:xfrm>
          </p:grpSpPr>
          <p:sp>
            <p:nvSpPr>
              <p:cNvPr id="13" name="Line 22"/>
              <p:cNvSpPr>
                <a:spLocks noChangeShapeType="1"/>
              </p:cNvSpPr>
              <p:nvPr/>
            </p:nvSpPr>
            <p:spPr bwMode="auto">
              <a:xfrm>
                <a:off x="128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972" y="2592"/>
                <a:ext cx="40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 header</a:t>
                </a:r>
                <a:endParaRPr lang="en-US" altLang="ja-JP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1200" y="206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88" y="2304"/>
              <a:ext cx="4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B</a:t>
              </a:r>
              <a:endParaRPr lang="en-US" altLang="ja-JP" sz="1200" b="1" dirty="0">
                <a:solidFill>
                  <a:schemeClr val="bg1"/>
                </a:solidFill>
              </a:endParaRPr>
            </a:p>
            <a:p>
              <a:r>
                <a:rPr lang="en-US" altLang="ja-JP" sz="1200" b="1" dirty="0">
                  <a:solidFill>
                    <a:schemeClr val="bg1"/>
                  </a:solidFill>
                </a:rPr>
                <a:t>header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279844" y="2271540"/>
            <a:ext cx="6248400" cy="1295400"/>
            <a:chOff x="864" y="2976"/>
            <a:chExt cx="3936" cy="816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1488" y="2976"/>
              <a:ext cx="720" cy="288"/>
              <a:chOff x="768" y="2784"/>
              <a:chExt cx="720" cy="288"/>
            </a:xfrm>
          </p:grpSpPr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20</a:t>
                </a: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Line 35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2208" y="2976"/>
              <a:ext cx="720" cy="288"/>
              <a:chOff x="768" y="2784"/>
              <a:chExt cx="720" cy="288"/>
            </a:xfrm>
          </p:grpSpPr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45</a:t>
                </a: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2928" y="2976"/>
              <a:ext cx="720" cy="288"/>
              <a:chOff x="768" y="2784"/>
              <a:chExt cx="720" cy="288"/>
            </a:xfrm>
          </p:grpSpPr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51</a:t>
                </a: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648" y="2976"/>
              <a:ext cx="720" cy="288"/>
              <a:chOff x="768" y="2784"/>
              <a:chExt cx="720" cy="288"/>
            </a:xfrm>
          </p:grpSpPr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76</a:t>
                </a: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Line 47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4284" y="2976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1800" b="1">
                  <a:solidFill>
                    <a:schemeClr val="bg1"/>
                  </a:solidFill>
                </a:rPr>
                <a:t>NULL</a:t>
              </a:r>
            </a:p>
          </p:txBody>
        </p: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864" y="2976"/>
              <a:ext cx="624" cy="288"/>
              <a:chOff x="948" y="2592"/>
              <a:chExt cx="624" cy="288"/>
            </a:xfrm>
          </p:grpSpPr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128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948" y="2592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header</a:t>
                </a:r>
                <a:endParaRPr lang="en-US" altLang="ja-JP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 flipV="1">
              <a:off x="120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864" y="3504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B</a:t>
              </a:r>
            </a:p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header</a:t>
              </a:r>
              <a:endParaRPr lang="en-US" altLang="ja-JP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1488" y="3504"/>
              <a:ext cx="720" cy="288"/>
              <a:chOff x="768" y="2784"/>
              <a:chExt cx="720" cy="288"/>
            </a:xfrm>
          </p:grpSpPr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20</a:t>
                </a: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63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2208" y="3504"/>
              <a:ext cx="720" cy="288"/>
              <a:chOff x="768" y="2784"/>
              <a:chExt cx="720" cy="288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 dirty="0">
                    <a:solidFill>
                      <a:schemeClr val="bg1"/>
                    </a:solidFill>
                  </a:rPr>
                  <a:t>45</a:t>
                </a: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Line 67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928" y="3504"/>
              <a:ext cx="720" cy="288"/>
              <a:chOff x="768" y="2784"/>
              <a:chExt cx="720" cy="288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51</a:t>
                </a:r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Line 71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3648" y="3504"/>
              <a:ext cx="720" cy="288"/>
              <a:chOff x="768" y="2784"/>
              <a:chExt cx="720" cy="288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r>
                  <a:rPr lang="en-US" altLang="ja-JP" sz="2400">
                    <a:solidFill>
                      <a:schemeClr val="bg1"/>
                    </a:solidFill>
                  </a:rPr>
                  <a:t>76</a:t>
                </a: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75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 Box 76"/>
            <p:cNvSpPr txBox="1">
              <a:spLocks noChangeArrowheads="1"/>
            </p:cNvSpPr>
            <p:nvPr/>
          </p:nvSpPr>
          <p:spPr bwMode="auto">
            <a:xfrm>
              <a:off x="4284" y="3504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altLang="ja-JP" sz="1800" b="1">
                  <a:solidFill>
                    <a:schemeClr val="bg1"/>
                  </a:solidFill>
                </a:rPr>
                <a:t>NULL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874982" y="2059709"/>
            <a:ext cx="6391563" cy="1708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61127" y="4216393"/>
            <a:ext cx="6391563" cy="1708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026" name="Picture 2" descr="Clipart Cross Tick - Correction Tick, HD Png Download -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649" y="2186286"/>
            <a:ext cx="1691698" cy="12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Office Online, Check Mark, X Mark - Fever In Human Cartoon -  (682x1198) Png Clipart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195" y="4538873"/>
            <a:ext cx="1222606" cy="12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41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Operator</a:t>
            </a:r>
            <a:r>
              <a:rPr lang="en-PK" dirty="0" smtClean="0"/>
              <a:t> Overloading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56" y="2071688"/>
            <a:ext cx="6860458" cy="336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65745" y="2392219"/>
            <a:ext cx="5061528" cy="31311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8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with dynamic memory allocation also needs a copy constructor in scenarios, where a class object has to be used as a parameter in some function.</a:t>
            </a:r>
          </a:p>
          <a:p>
            <a:r>
              <a:rPr lang="en-US" dirty="0"/>
              <a:t>The copy constructor automatically executes in three situations (the first two </a:t>
            </a:r>
            <a:r>
              <a:rPr lang="en-PK" dirty="0" smtClean="0"/>
              <a:t>were</a:t>
            </a:r>
            <a:endParaRPr lang="en-US" dirty="0"/>
          </a:p>
          <a:p>
            <a:r>
              <a:rPr lang="en-US" dirty="0"/>
              <a:t>described </a:t>
            </a:r>
            <a:r>
              <a:rPr lang="en-US" dirty="0" smtClean="0"/>
              <a:t>previously</a:t>
            </a:r>
            <a:r>
              <a:rPr lang="en-PK" dirty="0"/>
              <a:t> </a:t>
            </a:r>
            <a:r>
              <a:rPr lang="en-PK" dirty="0" smtClean="0"/>
              <a:t>as well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When an object is declared and initialized by using the value of another object</a:t>
            </a:r>
          </a:p>
          <a:p>
            <a:r>
              <a:rPr lang="en-US" dirty="0"/>
              <a:t>• When, as a parameter, an object is passed by value</a:t>
            </a:r>
          </a:p>
          <a:p>
            <a:r>
              <a:rPr lang="en-US" dirty="0"/>
              <a:t>• When the return value of a function is an object</a:t>
            </a:r>
          </a:p>
        </p:txBody>
      </p:sp>
    </p:spTree>
    <p:extLst>
      <p:ext uri="{BB962C8B-B14F-4D97-AF65-F5344CB8AC3E}">
        <p14:creationId xmlns:p14="http://schemas.microsoft.com/office/powerpoint/2010/main" val="32904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New object creation using existing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b="1" dirty="0" smtClean="0"/>
              <a:t>FloatList listA;</a:t>
            </a:r>
          </a:p>
          <a:p>
            <a:r>
              <a:rPr lang="en-PK" i="1" dirty="0" smtClean="0"/>
              <a:t>//assuming list has been populated with some values</a:t>
            </a:r>
          </a:p>
          <a:p>
            <a:r>
              <a:rPr lang="en-PK" b="1" smtClean="0"/>
              <a:t>FloatList listB( listA );</a:t>
            </a:r>
            <a:endParaRPr lang="en-PK" b="1" dirty="0" smtClean="0"/>
          </a:p>
          <a:p>
            <a:r>
              <a:rPr lang="en-PK" i="1" dirty="0" smtClean="0"/>
              <a:t>//this is a call to a copy constructor, which should populate listB with same values as of listA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22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6" y="2290763"/>
            <a:ext cx="6778397" cy="320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22666" y="2697018"/>
            <a:ext cx="5061528" cy="31311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8130"/>
            <a:ext cx="10058400" cy="1450757"/>
          </a:xfrm>
        </p:spPr>
        <p:txBody>
          <a:bodyPr/>
          <a:lstStyle/>
          <a:p>
            <a:r>
              <a:rPr lang="en-US" dirty="0" err="1" smtClean="0"/>
              <a:t>floatList</a:t>
            </a:r>
            <a:r>
              <a:rPr lang="en-US" dirty="0" smtClean="0"/>
              <a:t> </a:t>
            </a:r>
            <a:r>
              <a:rPr lang="en-US" dirty="0"/>
              <a:t>object passed as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FloatList</a:t>
            </a:r>
            <a:r>
              <a:rPr lang="en-US" sz="2400" dirty="0" smtClean="0"/>
              <a:t> list1</a:t>
            </a:r>
            <a:r>
              <a:rPr lang="en-US" sz="2400" dirty="0"/>
              <a:t>;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	//assuming list1 have some values</a:t>
            </a:r>
          </a:p>
          <a:p>
            <a:pPr lvl="1"/>
            <a:r>
              <a:rPr lang="en-US" sz="2400" dirty="0" err="1" smtClean="0"/>
              <a:t>xFunc</a:t>
            </a:r>
            <a:r>
              <a:rPr lang="en-US" sz="2400" dirty="0" smtClean="0"/>
              <a:t>(list1);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Again through default member wise copy, temp head will get list1 head address,  thus rather having its own nodes, temp will point to the nodes of list1.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0601" y="2192489"/>
            <a:ext cx="312544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oid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xFunc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FloatList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temp) 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. . . . 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5820" y="4947285"/>
            <a:ext cx="9549765" cy="1483995"/>
            <a:chOff x="419100" y="2996565"/>
            <a:chExt cx="9549765" cy="148399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615" y="3133725"/>
              <a:ext cx="6953250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" y="2996565"/>
              <a:ext cx="2577465" cy="1483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33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Object as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 smtClean="0"/>
              <a:t>Assuming some FunX</a:t>
            </a:r>
          </a:p>
          <a:p>
            <a:endParaRPr lang="en-PK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PK" dirty="0" smtClean="0"/>
              <a:t>FloatList </a:t>
            </a:r>
            <a:r>
              <a:rPr lang="en-PK" b="1" dirty="0" smtClean="0"/>
              <a:t>FuncX</a:t>
            </a:r>
            <a:r>
              <a:rPr lang="en-PK" dirty="0" smtClean="0"/>
              <a:t>(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PK" dirty="0" smtClean="0"/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PK" dirty="0" smtClean="0"/>
              <a:t>. . . . </a:t>
            </a:r>
            <a:endParaRPr lang="en-PK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PK" dirty="0" smtClean="0"/>
              <a:t>}</a:t>
            </a:r>
          </a:p>
          <a:p>
            <a:endParaRPr lang="en-PK" dirty="0" smtClean="0"/>
          </a:p>
          <a:p>
            <a:r>
              <a:rPr lang="en-PK" dirty="0" smtClean="0"/>
              <a:t>//now calling the function</a:t>
            </a:r>
            <a:endParaRPr lang="en-PK" dirty="0"/>
          </a:p>
          <a:p>
            <a:r>
              <a:rPr lang="en-PK" dirty="0" smtClean="0"/>
              <a:t>FloatList listA = </a:t>
            </a:r>
            <a:r>
              <a:rPr lang="en-PK" b="1" dirty="0" smtClean="0"/>
              <a:t>FunX</a:t>
            </a:r>
            <a:r>
              <a:rPr lang="en-PK" dirty="0" smtClean="0"/>
              <a:t>(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class has a pointer member variable, then it will be used for dynamic memory. </a:t>
            </a:r>
          </a:p>
          <a:p>
            <a:r>
              <a:rPr lang="en-US" dirty="0" smtClean="0"/>
              <a:t>For example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pointerDataClass</a:t>
            </a:r>
            <a:endParaRPr lang="en-US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rivate: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lenP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Consider two objects of above class: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ch03-f-02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2" y="4431631"/>
            <a:ext cx="5931627" cy="118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dynamic memory allocation, the pointer member will refer to the allocated memory</a:t>
            </a:r>
            <a:endParaRPr lang="en-US" dirty="0"/>
          </a:p>
        </p:txBody>
      </p:sp>
      <p:pic>
        <p:nvPicPr>
          <p:cNvPr id="4" name="Picture 5" descr="ch03-f-02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78" y="2793111"/>
            <a:ext cx="5240272" cy="1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classes having pointer(s) as member, the class need to provide following functionalities</a:t>
            </a:r>
          </a:p>
          <a:p>
            <a:r>
              <a:rPr lang="en-US" dirty="0" smtClean="0"/>
              <a:t>1. Destructor</a:t>
            </a:r>
          </a:p>
          <a:p>
            <a:r>
              <a:rPr lang="en-US" dirty="0" smtClean="0"/>
              <a:t>2. Assignment </a:t>
            </a:r>
            <a:r>
              <a:rPr lang="en-US" dirty="0"/>
              <a:t>Operator Overloading </a:t>
            </a:r>
          </a:p>
          <a:p>
            <a:r>
              <a:rPr lang="en-US" dirty="0" smtClean="0"/>
              <a:t>3. 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36913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following object goes out of scope, what will happen?</a:t>
            </a:r>
          </a:p>
          <a:p>
            <a:endParaRPr lang="en-US" dirty="0"/>
          </a:p>
        </p:txBody>
      </p:sp>
      <p:pic>
        <p:nvPicPr>
          <p:cNvPr id="4" name="Picture 5" descr="ch03-f-02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78" y="2793111"/>
            <a:ext cx="4239127" cy="139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Assignment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objects as shown here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we execute </a:t>
            </a:r>
          </a:p>
          <a:p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objectTwo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objectOne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Show the change to the above diagram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6" descr="ch03-f-02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94" y="2362200"/>
            <a:ext cx="461219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h03-f-02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90" y="4475017"/>
            <a:ext cx="5550568" cy="166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6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Syntax to include copy constructor in the definition of a </a:t>
            </a:r>
            <a:r>
              <a:rPr lang="en-US" dirty="0" smtClean="0"/>
              <a:t>class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smtClean="0"/>
              <a:t>Copy constructor is called either </a:t>
            </a:r>
          </a:p>
          <a:p>
            <a:pPr lvl="1"/>
            <a:r>
              <a:rPr lang="en-US" dirty="0" smtClean="0"/>
              <a:t>When a new object is created with the value of existing object</a:t>
            </a:r>
          </a:p>
          <a:p>
            <a:pPr lvl="1"/>
            <a:r>
              <a:rPr lang="en-US" dirty="0" smtClean="0"/>
              <a:t>When a object is passed as a parameter in a function as a pass by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Destructor</a:t>
            </a:r>
          </a:p>
          <a:p>
            <a:r>
              <a:rPr lang="en-US" dirty="0" smtClean="0"/>
              <a:t>Assignment operator</a:t>
            </a:r>
          </a:p>
          <a:p>
            <a:r>
              <a:rPr lang="en-US" dirty="0" smtClean="0"/>
              <a:t>copy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2" y="1102063"/>
            <a:ext cx="5805050" cy="515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8331" y="193954"/>
            <a:ext cx="476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Link List class for storing float values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54" y="2774364"/>
            <a:ext cx="3795015" cy="33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4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11936</TotalTime>
  <Words>522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Courier New</vt:lpstr>
      <vt:lpstr>Times New Roman</vt:lpstr>
      <vt:lpstr>Retrospect</vt:lpstr>
      <vt:lpstr>Classes and Pointers</vt:lpstr>
      <vt:lpstr>Example</vt:lpstr>
      <vt:lpstr>Example</vt:lpstr>
      <vt:lpstr>Classes and Pointers</vt:lpstr>
      <vt:lpstr>1. Destructor</vt:lpstr>
      <vt:lpstr>2. Assignment Operator Overloading</vt:lpstr>
      <vt:lpstr>3. Copy Constructor</vt:lpstr>
      <vt:lpstr>Linked list</vt:lpstr>
      <vt:lpstr>PowerPoint Presentation</vt:lpstr>
      <vt:lpstr>Important</vt:lpstr>
      <vt:lpstr>PowerPoint Presentation</vt:lpstr>
      <vt:lpstr>Assignment Operation</vt:lpstr>
      <vt:lpstr>Assignment Operator Overloading for FloatList class</vt:lpstr>
      <vt:lpstr>Assignment Operator Overloading</vt:lpstr>
      <vt:lpstr>Copy Constructor</vt:lpstr>
      <vt:lpstr>New object creation using existing object</vt:lpstr>
      <vt:lpstr>Copy Constructor</vt:lpstr>
      <vt:lpstr>floatList object passed as value</vt:lpstr>
      <vt:lpstr>Object as Return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shahid qureshi</dc:creator>
  <cp:lastModifiedBy>admin</cp:lastModifiedBy>
  <cp:revision>109</cp:revision>
  <dcterms:created xsi:type="dcterms:W3CDTF">2016-02-01T17:19:18Z</dcterms:created>
  <dcterms:modified xsi:type="dcterms:W3CDTF">2020-09-02T06:27:19Z</dcterms:modified>
</cp:coreProperties>
</file>