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bel-regular.fntdata"/><Relationship Id="rId21" Type="http://schemas.openxmlformats.org/officeDocument/2006/relationships/slide" Target="slides/slide17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e2d842a30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e2d842a30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lang="en-US" sz="1600">
                <a:highlight>
                  <a:srgbClr val="FFFFFF"/>
                </a:highlight>
              </a:rPr>
              <a:t>: </a:t>
            </a:r>
            <a:r>
              <a:rPr lang="en-US" sz="1600">
                <a:highlight>
                  <a:srgbClr val="FFFFFF"/>
                </a:highlight>
              </a:rPr>
              <a:t>nodes tab으로 들어간 후, 다시 또 historical 및 각 노드 타입을 고르는게 번거롭다는 생각 / 단, 노드 수가 많아질 경우를 대비하여 원하는 노드 그룹으로 바로 이동 가능한 리모콘을 붙여놓을 계획.</a:t>
            </a:r>
            <a:endParaRPr sz="600"/>
          </a:p>
        </p:txBody>
      </p:sp>
      <p:sp>
        <p:nvSpPr>
          <p:cNvPr id="275" name="Google Shape;275;g3e2d842a30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2d842a30_7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e2d842a30_7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5가지 노드의 주요 정보를 보여주는 overview 화면. 우측 맨 위에는 새로고침 단위 조정 기능.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상단 정보 bar에는 1) datasource 종류, 2) segment 개수, 3) 사용하고 있는 용량, 4) 총 용량 의 정보를 보여준다.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각 종류 별로 대분류 세 개의 정보가 표시된다. 1)주요 정보: 평균 메모리, 평균 CPU, 접속 상태. 2) 노드 관련 정보: 노드 개수와 주요 모니터링 정보 제공. 3) 세그먼트 개수 또는 종류 별 특정 정보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각 노드 별로 health 상태 표시도 제공한다. 초록색, 노란색, 빨간색으로 표시한다.</a:t>
            </a:r>
            <a:endParaRPr/>
          </a:p>
        </p:txBody>
      </p:sp>
      <p:sp>
        <p:nvSpPr>
          <p:cNvPr id="295" name="Google Shape;295;g3e2d842a30_7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2d842a30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e2d842a30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상세 정보 창은 요약 정보 외의 정보들을 시각화하여 나열하는 식으로.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(어떤 라이브러리를 사용하여 요약할 것인지 정해진 후 그림을 그려보는걸로. 어차피 다 나열식일거임.)</a:t>
            </a:r>
            <a:endParaRPr/>
          </a:p>
        </p:txBody>
      </p:sp>
      <p:sp>
        <p:nvSpPr>
          <p:cNvPr id="315" name="Google Shape;315;g3e2d842a30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2d842a30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e2d842a30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1.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e2d842a30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Druid를 사용하는 사람들이, 드루이드에 접근하기 위해 거쳐야 하는 많은 학습 과정이 존재하는데, 그 학습 과정을 단축시키고 사용자가 druid에 편하게 접근할 수 있도록 해주는 콘솔을 만들고 싶었어!!! 그래서 만들기로 했고 저렇게 만들거고 만들고 나면 저런 기대 효과가 있다구! 하하.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Druid를 사용하는 사람들이, 드루이드에 접근하기 위해 거쳐야 하는 많은 학습 과정이 존재하는데, 그 학습 과정을 단축시키고 사용자가 druid에 편하게 접근할 수 있도록 해주는 콘솔을 만들고 싶었어!!! 그래서 만들기로 했고 저렇게 만들거고 만들고 나면 저런 기대 효과가 있다구! 하하.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github.com/lmenezes/elasticsearch-kopf/blob/master/imgs/cluster_state.png" TargetMode="External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24000" y="4676505"/>
            <a:ext cx="9144000" cy="142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Metatron Project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A274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강준후, 김수연, 김진영, 오영택</a:t>
            </a:r>
            <a:endParaRPr b="1" i="0" sz="20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331" y="1304483"/>
            <a:ext cx="4208559" cy="7864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000006" y="1312224"/>
            <a:ext cx="25256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1A274C"/>
                </a:solidFill>
                <a:latin typeface="Corbel"/>
                <a:ea typeface="Corbel"/>
                <a:cs typeface="Corbel"/>
                <a:sym typeface="Corbel"/>
              </a:rPr>
              <a:t>expert</a:t>
            </a:r>
            <a:endParaRPr b="1" sz="6000">
              <a:solidFill>
                <a:srgbClr val="1A274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6279" y="3127206"/>
            <a:ext cx="2147700" cy="40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524000" y="2565554"/>
            <a:ext cx="9144000" cy="142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Druid Client Console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A274C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__________</a:t>
            </a:r>
            <a:endParaRPr b="1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 rot="10800000">
            <a:off x="8900160" y="3566160"/>
            <a:ext cx="3291840" cy="3291840"/>
          </a:xfrm>
          <a:prstGeom prst="halfFrame">
            <a:avLst>
              <a:gd fmla="val 22751" name="adj1"/>
              <a:gd fmla="val 24956" name="adj2"/>
            </a:avLst>
          </a:prstGeom>
          <a:solidFill>
            <a:srgbClr val="42D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0168545" y="6290105"/>
            <a:ext cx="2495550" cy="508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67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V_</a:t>
            </a:r>
            <a:r>
              <a:rPr b="1" lang="en-US" sz="1800">
                <a:solidFill>
                  <a:schemeClr val="lt1"/>
                </a:solidFill>
              </a:rPr>
              <a:t>2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18.07.</a:t>
            </a:r>
            <a:r>
              <a:rPr b="1" lang="en-US" sz="1800">
                <a:solidFill>
                  <a:schemeClr val="lt1"/>
                </a:solidFill>
              </a:rPr>
              <a:t>20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Cerebro</a:t>
            </a:r>
            <a:endParaRPr b="0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773" y="2939316"/>
            <a:ext cx="5641534" cy="352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2338" y="325070"/>
            <a:ext cx="5857241" cy="366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/>
          <p:nvPr/>
        </p:nvSpPr>
        <p:spPr>
          <a:xfrm>
            <a:off x="4237892" y="5730533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APIs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10281139" y="479851"/>
            <a:ext cx="1400908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settings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Elastic X-pack: Monitoring</a:t>
            </a:r>
            <a:endParaRPr b="0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321587" y="5643311"/>
            <a:ext cx="72381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Stack의 실행 상태, 성능 지속적 확인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 상태 한 눈에 보기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Alert: 클러스터 상태, 라이선스 만료, metrics의 변화에 대한 알림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uster"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1" y="2084127"/>
            <a:ext cx="5230244" cy="32092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" id="238" name="Google Shape;2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557" y="2084127"/>
            <a:ext cx="5731510" cy="320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4331677" y="1582623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0276159" y="1586220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Elastic X-pack: Monitoring</a:t>
            </a:r>
            <a:endParaRPr b="0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4331677" y="1582623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/>
          </a:p>
        </p:txBody>
      </p:sp>
      <p:pic>
        <p:nvPicPr>
          <p:cNvPr descr="logstash"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729" y="2068475"/>
            <a:ext cx="5405580" cy="3026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dices" id="249" name="Google Shape;2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84" y="2068475"/>
            <a:ext cx="5411025" cy="3029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/>
          <p:nvPr/>
        </p:nvSpPr>
        <p:spPr>
          <a:xfrm>
            <a:off x="10223401" y="1582623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Logstash*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218729" y="5172493"/>
            <a:ext cx="5253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*Logstash: 데이터 ingestion, 변환 및 보관 기능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274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649517" y="4173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838200" y="1605150"/>
            <a:ext cx="107544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Status Monitoring</a:t>
            </a:r>
            <a:r>
              <a:rPr b="1" lang="en-US">
                <a:solidFill>
                  <a:schemeClr val="lt1"/>
                </a:solidFill>
              </a:rPr>
              <a:t> 및 API Listing</a:t>
            </a:r>
            <a:endParaRPr b="1"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arenBoth"/>
            </a:pPr>
            <a:r>
              <a:rPr lang="en-US">
                <a:solidFill>
                  <a:schemeClr val="lt1"/>
                </a:solidFill>
              </a:rPr>
              <a:t>Node Status Monitoring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>
                <a:solidFill>
                  <a:schemeClr val="lt1"/>
                </a:solidFill>
              </a:rPr>
              <a:t>Overview : 전체 시스템 상태 한 눈에 조회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>
                <a:solidFill>
                  <a:schemeClr val="lt1"/>
                </a:solidFill>
              </a:rPr>
              <a:t>Node Status diagram : 노드 그룹, 개별 노드 status 시각화 제공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>
                <a:solidFill>
                  <a:schemeClr val="lt1"/>
                </a:solidFill>
              </a:rPr>
              <a:t>상세 Node Status : 개별 노드 status 상세 제공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arenBoth"/>
            </a:pPr>
            <a:r>
              <a:rPr lang="en-US">
                <a:solidFill>
                  <a:schemeClr val="lt1"/>
                </a:solidFill>
              </a:rPr>
              <a:t>API Listing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>
                <a:solidFill>
                  <a:schemeClr val="lt1"/>
                </a:solidFill>
              </a:rPr>
              <a:t>노드 상태 조회에 사용 가능한 API List 제공</a:t>
            </a:r>
            <a:endParaRPr>
              <a:solidFill>
                <a:schemeClr val="lt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>
                <a:solidFill>
                  <a:schemeClr val="lt1"/>
                </a:solidFill>
              </a:rPr>
              <a:t>사용자가 선택한 API 사용 편의를 위한 sample JSON 제공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11392553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5"/>
          <p:cNvCxnSpPr/>
          <p:nvPr/>
        </p:nvCxnSpPr>
        <p:spPr>
          <a:xfrm>
            <a:off x="4918729" y="283165"/>
            <a:ext cx="1938867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25"/>
          <p:cNvCxnSpPr/>
          <p:nvPr/>
        </p:nvCxnSpPr>
        <p:spPr>
          <a:xfrm>
            <a:off x="7186208" y="283165"/>
            <a:ext cx="1938867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25"/>
          <p:cNvCxnSpPr>
            <a:stCxn id="260" idx="2"/>
          </p:cNvCxnSpPr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5"/>
          <p:cNvSpPr txBox="1"/>
          <p:nvPr/>
        </p:nvSpPr>
        <p:spPr>
          <a:xfrm>
            <a:off x="4325867" y="523638"/>
            <a:ext cx="857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331181" y="523638"/>
            <a:ext cx="138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8860826" y="523638"/>
            <a:ext cx="847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10781786" y="523638"/>
            <a:ext cx="1410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590116" y="121868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9125075" y="118395"/>
            <a:ext cx="328612" cy="328612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6846221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510275" y="6939225"/>
            <a:ext cx="105156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lang="en-US">
                <a:solidFill>
                  <a:schemeClr val="lt1"/>
                </a:solidFill>
              </a:rPr>
              <a:t>Overview: 전체 시스템 상태 한 눈에 조회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lang="en-US">
                <a:solidFill>
                  <a:schemeClr val="lt1"/>
                </a:solidFill>
              </a:rPr>
              <a:t>Node Status log: JSON 형태로 상태 데이터 출력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lang="en-US">
                <a:solidFill>
                  <a:schemeClr val="lt1"/>
                </a:solidFill>
              </a:rPr>
              <a:t>Node Status diagram: status 데이터 시각화 제공</a:t>
            </a:r>
            <a:endParaRPr>
              <a:solidFill>
                <a:schemeClr val="lt1"/>
              </a:solidFill>
            </a:endParaRPr>
          </a:p>
          <a:p>
            <a:pPr indent="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1차 기획서에서 monitoring 집중할 때 내용</a:t>
            </a:r>
            <a:endParaRPr>
              <a:solidFill>
                <a:schemeClr val="lt1"/>
              </a:solidFill>
            </a:endParaRPr>
          </a:p>
          <a:p>
            <a:pPr indent="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649517" y="41737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b="1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6"/>
          <p:cNvCxnSpPr/>
          <p:nvPr/>
        </p:nvCxnSpPr>
        <p:spPr>
          <a:xfrm>
            <a:off x="4918729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7186208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6"/>
          <p:cNvCxnSpPr/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26"/>
          <p:cNvSpPr txBox="1"/>
          <p:nvPr/>
        </p:nvSpPr>
        <p:spPr>
          <a:xfrm>
            <a:off x="4325867" y="523638"/>
            <a:ext cx="8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283" name="Google Shape;283;p26"/>
          <p:cNvSpPr txBox="1"/>
          <p:nvPr/>
        </p:nvSpPr>
        <p:spPr>
          <a:xfrm>
            <a:off x="6331181" y="523638"/>
            <a:ext cx="13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8860826" y="523638"/>
            <a:ext cx="8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0781786" y="523638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590116" y="121868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6865271" y="118859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11352605" y="118395"/>
            <a:ext cx="328500" cy="328500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9120231" y="118395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649522" y="1558015"/>
            <a:ext cx="2137800" cy="4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0. 변동사항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1331400" y="2093750"/>
            <a:ext cx="95292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Both"/>
            </a:pPr>
            <a:r>
              <a:rPr b="1" lang="en-US">
                <a:highlight>
                  <a:srgbClr val="FFFFFF"/>
                </a:highlight>
              </a:rPr>
              <a:t>개별 노드 상태를 Nodes 탭 하나에 표시.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highlight>
                  <a:srgbClr val="FFFFFF"/>
                </a:highlight>
              </a:rPr>
              <a:t>노드 그룹별 tab을 나누지 않고, 개별 노드들을 리스트 형식으로 한 페이지 안에 다 보여주는 방식이 나을 것으로 기대.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Both"/>
            </a:pPr>
            <a:r>
              <a:rPr b="1" lang="en-US">
                <a:highlight>
                  <a:srgbClr val="FFFFFF"/>
                </a:highlight>
              </a:rPr>
              <a:t>REST 탭 추가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>
                <a:highlight>
                  <a:srgbClr val="FFFFFF"/>
                </a:highlight>
              </a:rPr>
              <a:t>API Listing 기능을 위한 REST 탭 추가.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649517" y="41737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b="1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7"/>
          <p:cNvCxnSpPr/>
          <p:nvPr/>
        </p:nvCxnSpPr>
        <p:spPr>
          <a:xfrm>
            <a:off x="4918729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7186208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7"/>
          <p:cNvCxnSpPr/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27"/>
          <p:cNvSpPr txBox="1"/>
          <p:nvPr/>
        </p:nvSpPr>
        <p:spPr>
          <a:xfrm>
            <a:off x="4325867" y="523638"/>
            <a:ext cx="8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6331181" y="523638"/>
            <a:ext cx="13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8860826" y="523638"/>
            <a:ext cx="8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10781786" y="523638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4590116" y="121868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6865271" y="118859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11352605" y="118395"/>
            <a:ext cx="328500" cy="328500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9120231" y="118395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49522" y="1558015"/>
            <a:ext cx="2137800" cy="4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1.Overview tab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37240"/>
            <a:ext cx="9144001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649517" y="41737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b="1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28"/>
          <p:cNvCxnSpPr/>
          <p:nvPr/>
        </p:nvCxnSpPr>
        <p:spPr>
          <a:xfrm>
            <a:off x="4918729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8"/>
          <p:cNvCxnSpPr/>
          <p:nvPr/>
        </p:nvCxnSpPr>
        <p:spPr>
          <a:xfrm>
            <a:off x="7186208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8"/>
          <p:cNvCxnSpPr/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8"/>
          <p:cNvSpPr txBox="1"/>
          <p:nvPr/>
        </p:nvSpPr>
        <p:spPr>
          <a:xfrm>
            <a:off x="4325867" y="523638"/>
            <a:ext cx="8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6331181" y="523638"/>
            <a:ext cx="13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8860826" y="523638"/>
            <a:ext cx="8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10781786" y="523638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4590116" y="121868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6865271" y="118859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11352605" y="118395"/>
            <a:ext cx="328500" cy="328500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9120231" y="118395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649522" y="1558015"/>
            <a:ext cx="2137800" cy="4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2.Nodes tab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48" y="2148840"/>
            <a:ext cx="9144001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649517" y="41737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b="1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9"/>
          <p:cNvCxnSpPr/>
          <p:nvPr/>
        </p:nvCxnSpPr>
        <p:spPr>
          <a:xfrm>
            <a:off x="4918729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29"/>
          <p:cNvCxnSpPr/>
          <p:nvPr/>
        </p:nvCxnSpPr>
        <p:spPr>
          <a:xfrm>
            <a:off x="7186208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29"/>
          <p:cNvSpPr txBox="1"/>
          <p:nvPr/>
        </p:nvSpPr>
        <p:spPr>
          <a:xfrm>
            <a:off x="4325867" y="523638"/>
            <a:ext cx="8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6331181" y="523638"/>
            <a:ext cx="13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8860826" y="523638"/>
            <a:ext cx="8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10781786" y="523638"/>
            <a:ext cx="14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4590116" y="121868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6865271" y="118859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11352605" y="118395"/>
            <a:ext cx="328500" cy="328500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9120231" y="118395"/>
            <a:ext cx="328500" cy="32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1A27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649522" y="1558015"/>
            <a:ext cx="2137800" cy="4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3.REST tab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1" name="Google Shape;3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48" y="2148840"/>
            <a:ext cx="9144001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274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49518" y="4260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28675" y="1607941"/>
            <a:ext cx="10515600" cy="483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제품 분석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8900160" y="3566160"/>
            <a:ext cx="3291840" cy="3291840"/>
          </a:xfrm>
          <a:prstGeom prst="halfFrame">
            <a:avLst>
              <a:gd fmla="val 22751" name="adj1"/>
              <a:gd fmla="val 24956" name="adj2"/>
            </a:avLst>
          </a:prstGeom>
          <a:solidFill>
            <a:srgbClr val="42D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274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49517" y="4173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Druid 통합 Monitoring Console 제작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필요성: 분산 환경에서 Monitoring 비효율성 존재.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 친화적 console 제작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arenBoth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효율성 증대: 분산 환경 모니터링 비효율성 개선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Druid 시스템 접근성 향상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 rot="10800000">
            <a:off x="8900160" y="3566160"/>
            <a:ext cx="3291840" cy="3291840"/>
          </a:xfrm>
          <a:prstGeom prst="halfFrame">
            <a:avLst>
              <a:gd fmla="val 22751" name="adj1"/>
              <a:gd fmla="val 24956" name="adj2"/>
            </a:avLst>
          </a:prstGeom>
          <a:solidFill>
            <a:srgbClr val="42D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590117" y="118859"/>
            <a:ext cx="328612" cy="328612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857596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9125075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1392553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5"/>
          <p:cNvCxnSpPr>
            <a:stCxn id="113" idx="6"/>
            <a:endCxn id="114" idx="2"/>
          </p:cNvCxnSpPr>
          <p:nvPr/>
        </p:nvCxnSpPr>
        <p:spPr>
          <a:xfrm>
            <a:off x="4918729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>
            <a:stCxn id="114" idx="6"/>
            <a:endCxn id="115" idx="2"/>
          </p:cNvCxnSpPr>
          <p:nvPr/>
        </p:nvCxnSpPr>
        <p:spPr>
          <a:xfrm>
            <a:off x="7186208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5"/>
          <p:cNvCxnSpPr>
            <a:stCxn id="116" idx="2"/>
            <a:endCxn id="115" idx="6"/>
          </p:cNvCxnSpPr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4325867" y="523638"/>
            <a:ext cx="857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331181" y="523638"/>
            <a:ext cx="138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860826" y="523638"/>
            <a:ext cx="847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781786" y="523638"/>
            <a:ext cx="1410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274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49517" y="4173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제품 분석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Elasticsearch-head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Elasticsearch-kopf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Cerebro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X-pack Monitoring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 rot="10800000">
            <a:off x="8900160" y="3566160"/>
            <a:ext cx="3291840" cy="3291840"/>
          </a:xfrm>
          <a:prstGeom prst="halfFrame">
            <a:avLst>
              <a:gd fmla="val 22751" name="adj1"/>
              <a:gd fmla="val 24956" name="adj2"/>
            </a:avLst>
          </a:prstGeom>
          <a:solidFill>
            <a:srgbClr val="42D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125075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392553" y="118859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4918729" y="283165"/>
            <a:ext cx="1938867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>
            <a:endCxn id="133" idx="2"/>
          </p:cNvCxnSpPr>
          <p:nvPr/>
        </p:nvCxnSpPr>
        <p:spPr>
          <a:xfrm>
            <a:off x="7186175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>
            <a:stCxn id="134" idx="2"/>
            <a:endCxn id="133" idx="6"/>
          </p:cNvCxnSpPr>
          <p:nvPr/>
        </p:nvCxnSpPr>
        <p:spPr>
          <a:xfrm rot="10800000">
            <a:off x="9453653" y="283165"/>
            <a:ext cx="1938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4325867" y="523638"/>
            <a:ext cx="857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1.목표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331181" y="523638"/>
            <a:ext cx="138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2.제품 분석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860826" y="523638"/>
            <a:ext cx="847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3.기능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0781786" y="523638"/>
            <a:ext cx="1410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4.화면 구성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857596" y="112343"/>
            <a:ext cx="328612" cy="328612"/>
          </a:xfrm>
          <a:prstGeom prst="ellipse">
            <a:avLst/>
          </a:prstGeom>
          <a:solidFill>
            <a:srgbClr val="00B0F0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590116" y="112343"/>
            <a:ext cx="328612" cy="3286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ES-head: </a:t>
            </a:r>
            <a:r>
              <a:rPr b="0" i="0" lang="en-US" sz="2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a web front end for an Elasticsearch cluster</a:t>
            </a:r>
            <a:endParaRPr b="0" i="0" sz="2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4591" y="1412702"/>
            <a:ext cx="2371007" cy="48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9635998" y="2774350"/>
            <a:ext cx="1928192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validator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17197" y="5489467"/>
            <a:ext cx="6674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 조회 두 가지 검색 interface: JSON or 표 형식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클러스터의 상태 보여줌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197" y="2202486"/>
            <a:ext cx="3777564" cy="232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580061" y="4528150"/>
            <a:ext cx="3259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Index와 node 관련 작업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635998" y="3251930"/>
            <a:ext cx="26552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API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임의 호출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섹션 제공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8328" y="1964361"/>
            <a:ext cx="4722853" cy="290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6651705" y="3415818"/>
            <a:ext cx="2137751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stats view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17197" y="1713890"/>
            <a:ext cx="2137751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Overview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9414591" y="1412702"/>
            <a:ext cx="479686" cy="234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9879969" y="4244217"/>
            <a:ext cx="618045" cy="245732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ES-kopf*: </a:t>
            </a:r>
            <a:r>
              <a:rPr b="0" i="0" lang="en-US" sz="2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web administration tool for Elasticsearch</a:t>
            </a:r>
            <a:endParaRPr b="0" i="0" sz="2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209800" y="224004"/>
            <a:ext cx="3259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*kopf = ‘head’ in German</a:t>
            </a:r>
            <a:endParaRPr b="1" sz="1800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02341" y="5670442"/>
            <a:ext cx="6674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Elasticsearch의 클러스터 상태 시각적 확인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Indices에 대한 상세 정보 접근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105" y="1582751"/>
            <a:ext cx="7962184" cy="297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uster state" id="170" name="Google Shape;170;p1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569" y="4735108"/>
            <a:ext cx="392303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>
            <a:off x="724355" y="2204295"/>
            <a:ext cx="1266369" cy="433225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2352675" y="4017526"/>
            <a:ext cx="2678453" cy="129287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156" y="-115975"/>
                </a:lnTo>
              </a:path>
            </a:pathLst>
          </a:cu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 index 생성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 분배 비활성화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 설정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 진단 옵션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165039" y="3659982"/>
            <a:ext cx="2137751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Shard와 node별 분배 상태 오버뷰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962024" y="1552712"/>
            <a:ext cx="275673" cy="265824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263753" y="2041349"/>
            <a:ext cx="1828801" cy="6856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443" y="62252"/>
                </a:moveTo>
                <a:lnTo>
                  <a:pt x="-196518" y="-47292"/>
                </a:lnTo>
              </a:path>
            </a:pathLst>
          </a:cu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새로고침 시간 단위 설정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227569" y="5490082"/>
            <a:ext cx="3380741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클러스터 상태 4색으로 표현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 flipH="1" rot="10800000">
            <a:off x="1440242" y="4298722"/>
            <a:ext cx="398587" cy="1011683"/>
          </a:xfrm>
          <a:prstGeom prst="flowChartOffpageConnector">
            <a:avLst/>
          </a:prstGeom>
          <a:solidFill>
            <a:schemeClr val="lt1"/>
          </a:solidFill>
          <a:ln cap="flat" cmpd="sng" w="28575">
            <a:solidFill>
              <a:srgbClr val="7475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 flipH="1" rot="-5400000">
            <a:off x="1234845" y="4706416"/>
            <a:ext cx="809346" cy="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 rot="5400000">
            <a:off x="8749514" y="1852337"/>
            <a:ext cx="369277" cy="1137140"/>
          </a:xfrm>
          <a:prstGeom prst="flowChartOffpageConnector">
            <a:avLst/>
          </a:prstGeom>
          <a:solidFill>
            <a:schemeClr val="lt1"/>
          </a:solidFill>
          <a:ln cap="flat" cmpd="sng" w="28575">
            <a:solidFill>
              <a:srgbClr val="7475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8592997" y="2236256"/>
            <a:ext cx="909712" cy="3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477" y="3508180"/>
            <a:ext cx="6150858" cy="218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4">
            <a:alphaModFix/>
          </a:blip>
          <a:srcRect b="0" l="0" r="17216" t="0"/>
          <a:stretch/>
        </p:blipFill>
        <p:spPr>
          <a:xfrm>
            <a:off x="5748477" y="1615438"/>
            <a:ext cx="5875689" cy="170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0" l="0" r="23500" t="0"/>
          <a:stretch/>
        </p:blipFill>
        <p:spPr>
          <a:xfrm>
            <a:off x="575899" y="1615438"/>
            <a:ext cx="4998936" cy="2724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ES-kopf</a:t>
            </a:r>
            <a:endParaRPr b="0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838450" y="3661410"/>
            <a:ext cx="2495550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입력 및 실행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4999" y="4333875"/>
            <a:ext cx="3451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+) Request history 제공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8768428" y="2743200"/>
            <a:ext cx="2699672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값, 필드 따른 분석 기능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845174" y="5159619"/>
            <a:ext cx="2699672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 &amp; restore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Cerebro: </a:t>
            </a:r>
            <a:r>
              <a:rPr b="0" i="0" lang="en-US" sz="2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upgrade version of kopf</a:t>
            </a:r>
            <a:endParaRPr b="0" i="0" sz="2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40954" l="0" r="0" t="0"/>
          <a:stretch/>
        </p:blipFill>
        <p:spPr>
          <a:xfrm>
            <a:off x="647697" y="1546621"/>
            <a:ext cx="6577935" cy="24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5691552" y="3421087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293" y="3421087"/>
            <a:ext cx="2520277" cy="2081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22833" t="0"/>
          <a:stretch/>
        </p:blipFill>
        <p:spPr>
          <a:xfrm>
            <a:off x="7440206" y="3171859"/>
            <a:ext cx="4141724" cy="335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/>
        <p:spPr>
          <a:xfrm>
            <a:off x="7440207" y="719791"/>
            <a:ext cx="4141724" cy="223810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5" name="Google Shape;205;p20"/>
          <p:cNvSpPr/>
          <p:nvPr/>
        </p:nvSpPr>
        <p:spPr>
          <a:xfrm>
            <a:off x="9700353" y="2351748"/>
            <a:ext cx="17057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Refresh 기능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491047" y="5738714"/>
            <a:ext cx="1494692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shard stats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2878015" y="2643554"/>
            <a:ext cx="3200400" cy="779584"/>
          </a:xfrm>
          <a:custGeom>
            <a:rect b="b" l="l" r="r" t="t"/>
            <a:pathLst>
              <a:path extrusionOk="0" h="779584" w="3200400">
                <a:moveTo>
                  <a:pt x="2133600" y="0"/>
                </a:moveTo>
                <a:lnTo>
                  <a:pt x="3200400" y="0"/>
                </a:lnTo>
                <a:lnTo>
                  <a:pt x="2508739" y="773723"/>
                </a:lnTo>
                <a:lnTo>
                  <a:pt x="0" y="779584"/>
                </a:lnTo>
                <a:lnTo>
                  <a:pt x="2133600" y="0"/>
                </a:lnTo>
                <a:close/>
              </a:path>
            </a:pathLst>
          </a:custGeom>
          <a:solidFill>
            <a:srgbClr val="5B9BD5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4894385" y="5011615"/>
            <a:ext cx="2467800" cy="1044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20"/>
          <p:cNvSpPr/>
          <p:nvPr/>
        </p:nvSpPr>
        <p:spPr>
          <a:xfrm>
            <a:off x="5617126" y="1796019"/>
            <a:ext cx="508182" cy="261382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0" y="0"/>
            <a:ext cx="2209800" cy="2209800"/>
          </a:xfrm>
          <a:prstGeom prst="halfFrame">
            <a:avLst>
              <a:gd fmla="val 22167" name="adj1"/>
              <a:gd fmla="val 22167" name="adj2"/>
            </a:avLst>
          </a:prstGeom>
          <a:solidFill>
            <a:srgbClr val="7475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634999" y="408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274C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A274C"/>
                </a:solidFill>
                <a:latin typeface="Arial"/>
                <a:ea typeface="Arial"/>
                <a:cs typeface="Arial"/>
                <a:sym typeface="Arial"/>
              </a:rPr>
              <a:t>Cerebro</a:t>
            </a:r>
            <a:endParaRPr b="0" i="0" sz="4400" u="none" cap="none" strike="noStrike">
              <a:solidFill>
                <a:srgbClr val="1A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37052" l="0" r="0" t="0"/>
          <a:stretch/>
        </p:blipFill>
        <p:spPr>
          <a:xfrm>
            <a:off x="347784" y="2142903"/>
            <a:ext cx="5923533" cy="233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/>
          <p:nvPr/>
        </p:nvSpPr>
        <p:spPr>
          <a:xfrm>
            <a:off x="4741985" y="3954487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tab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4">
            <a:alphaModFix/>
          </a:blip>
          <a:srcRect b="0" l="0" r="24190" t="0"/>
          <a:stretch/>
        </p:blipFill>
        <p:spPr>
          <a:xfrm>
            <a:off x="6545633" y="1094897"/>
            <a:ext cx="5239965" cy="431995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10140462" y="4798549"/>
            <a:ext cx="1400908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tab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