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25" r:id="rId1"/>
  </p:sldMasterIdLst>
  <p:notesMasterIdLst>
    <p:notesMasterId r:id="rId7"/>
  </p:notesMasterIdLst>
  <p:handoutMasterIdLst>
    <p:handoutMasterId r:id="rId8"/>
  </p:handoutMasterIdLst>
  <p:sldIdLst>
    <p:sldId id="273" r:id="rId2"/>
    <p:sldId id="741" r:id="rId3"/>
    <p:sldId id="744" r:id="rId4"/>
    <p:sldId id="746" r:id="rId5"/>
    <p:sldId id="747" r:id="rId6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1933">
          <p15:clr>
            <a:srgbClr val="A4A3A4"/>
          </p15:clr>
        </p15:guide>
        <p15:guide id="5" pos="4435">
          <p15:clr>
            <a:srgbClr val="A4A3A4"/>
          </p15:clr>
        </p15:guide>
        <p15:guide id="6" pos="897">
          <p15:clr>
            <a:srgbClr val="A4A3A4"/>
          </p15:clr>
        </p15:guide>
        <p15:guide id="7" pos="4073">
          <p15:clr>
            <a:srgbClr val="A4A3A4"/>
          </p15:clr>
        </p15:guide>
        <p15:guide id="8" pos="262">
          <p15:clr>
            <a:srgbClr val="A4A3A4"/>
          </p15:clr>
        </p15:guide>
        <p15:guide id="9" pos="5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2D2D"/>
    <a:srgbClr val="EBF3FF"/>
    <a:srgbClr val="CCECFF"/>
    <a:srgbClr val="003300"/>
    <a:srgbClr val="FF9966"/>
    <a:srgbClr val="9FAAFF"/>
    <a:srgbClr val="006600"/>
    <a:srgbClr val="E1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474" y="102"/>
      </p:cViewPr>
      <p:guideLst>
        <p:guide orient="horz" pos="3521"/>
        <p:guide orient="horz" pos="935"/>
        <p:guide orient="horz" pos="1389"/>
        <p:guide orient="horz" pos="1933"/>
        <p:guide pos="4435"/>
        <p:guide pos="897"/>
        <p:guide pos="4073"/>
        <p:guide pos="262"/>
        <p:guide pos="5932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98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86060B-69EB-465C-9C21-3299D3BA8230}" type="datetimeFigureOut">
              <a:rPr lang="ko-KR" altLang="en-US"/>
              <a:pPr>
                <a:defRPr/>
              </a:pPr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58C42F-58D7-4EE9-B4F2-0FFE208F9E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03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53AB05-CAE3-455F-989E-12C1C416F4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19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3AB05-CAE3-455F-989E-12C1C416F4A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789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3AB05-CAE3-455F-989E-12C1C416F4A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24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3AB05-CAE3-455F-989E-12C1C416F4A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143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237312"/>
            <a:ext cx="900020" cy="4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11" descr="사용자 지정 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0"/>
            <a:ext cx="37719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715963" y="3578225"/>
            <a:ext cx="8496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719138" y="3606800"/>
            <a:ext cx="8494712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536" y="2132856"/>
            <a:ext cx="8420100" cy="1470025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 w="9525"/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25CA-9DD7-4CC7-9FEA-8952DD31C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64AF09DC-1FB1-4317-B69B-A113A473EF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47B-F48F-4F9C-8412-375AB5C32E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2125" y="6500813"/>
            <a:ext cx="311150" cy="2127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AF010EFB-5C6D-4C53-8D69-3B68C9CB66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142875"/>
            <a:ext cx="924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6688" y="642938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2125" y="6500813"/>
            <a:ext cx="3571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E05FB34-AFFD-43F0-ACE0-570183CB4D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66688" y="512763"/>
            <a:ext cx="953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91964" y="6520705"/>
            <a:ext cx="3136900" cy="220663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COPYRIGHT © SK C&amp;C ALL RIGHTS RESERVED.</a:t>
            </a:r>
            <a:endParaRPr lang="en-US" altLang="ko-KR" dirty="0"/>
          </a:p>
        </p:txBody>
      </p:sp>
      <p:pic>
        <p:nvPicPr>
          <p:cNvPr id="9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64" y="109537"/>
            <a:ext cx="562158" cy="2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1228725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367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852355"/>
            <a:ext cx="8420100" cy="52322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개발 </a:t>
            </a:r>
            <a:r>
              <a:rPr lang="en-US" altLang="ko-KR" sz="2800" dirty="0" smtClean="0"/>
              <a:t>Spec. </a:t>
            </a:r>
            <a:r>
              <a:rPr lang="ko-KR" altLang="en-US" sz="2800" dirty="0" smtClean="0"/>
              <a:t>정의</a:t>
            </a:r>
            <a:endParaRPr lang="ko-KR" alt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41726" y="3717032"/>
            <a:ext cx="3240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600" i="1" kern="0" dirty="0" err="1" smtClean="0">
                <a:solidFill>
                  <a:schemeClr val="bg1">
                    <a:lumMod val="50000"/>
                  </a:schemeClr>
                </a:solidFill>
              </a:rPr>
              <a:t>경영인프라</a:t>
            </a:r>
            <a:r>
              <a:rPr lang="ko-KR" altLang="en-US" sz="1600" i="1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i="1" kern="0" dirty="0" smtClean="0">
                <a:solidFill>
                  <a:schemeClr val="bg1">
                    <a:lumMod val="50000"/>
                  </a:schemeClr>
                </a:solidFill>
              </a:rPr>
              <a:t>O.G. </a:t>
            </a:r>
            <a:r>
              <a:rPr lang="en-US" altLang="ko-KR" sz="1600" i="1" kern="0" dirty="0" smtClean="0">
                <a:solidFill>
                  <a:schemeClr val="bg1">
                    <a:lumMod val="50000"/>
                  </a:schemeClr>
                </a:solidFill>
              </a:rPr>
              <a:t>2025</a:t>
            </a:r>
            <a:endParaRPr lang="ko-KR" altLang="en-US" sz="1600" i="1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Revision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B03CA5-BA33-46CF-A58D-ADAE8AE57A2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89775"/>
              </p:ext>
            </p:extLst>
          </p:nvPr>
        </p:nvGraphicFramePr>
        <p:xfrm>
          <a:off x="1352600" y="2440201"/>
          <a:ext cx="7488833" cy="286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386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2019.08.06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전준호</a:t>
                      </a: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9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650489" y="1829179"/>
            <a:ext cx="4606767" cy="303677"/>
            <a:chOff x="177447" y="832356"/>
            <a:chExt cx="1944000" cy="3036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7447" y="1136033"/>
              <a:ext cx="194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7447" y="832356"/>
              <a:ext cx="1944000" cy="29238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+mj-ea"/>
                  <a:ea typeface="+mj-ea"/>
                </a:rPr>
                <a:t>수정사항</a:t>
              </a:r>
              <a:endParaRPr lang="ko-KR" altLang="en-US" sz="1400" b="1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4160912" y="764704"/>
            <a:ext cx="158417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kern="0" dirty="0" smtClean="0">
                <a:solidFill>
                  <a:sysClr val="windowText" lastClr="000000"/>
                </a:solidFill>
              </a:rPr>
              <a:t>Green Connect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>
          <a:xfrm>
            <a:off x="166688" y="142875"/>
            <a:ext cx="9244012" cy="3365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kern="0" smtClean="0"/>
              <a:t>개발범위</a:t>
            </a:r>
            <a:endParaRPr lang="en-US" altLang="ko-KR" kern="0" dirty="0" smtClean="0"/>
          </a:p>
        </p:txBody>
      </p:sp>
      <p:sp>
        <p:nvSpPr>
          <p:cNvPr id="119" name="직사각형 118"/>
          <p:cNvSpPr/>
          <p:nvPr/>
        </p:nvSpPr>
        <p:spPr bwMode="auto">
          <a:xfrm>
            <a:off x="1856656" y="1847577"/>
            <a:ext cx="122413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smtClean="0">
                <a:solidFill>
                  <a:sysClr val="windowText" lastClr="000000"/>
                </a:solidFill>
              </a:rPr>
              <a:t>사용자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730755" y="1847576"/>
            <a:ext cx="122413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dirty="0" smtClean="0">
                <a:solidFill>
                  <a:sysClr val="windowText" lastClr="000000"/>
                </a:solidFill>
              </a:rPr>
              <a:t>마트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2144688" y="2711673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dirty="0" smtClean="0">
                <a:solidFill>
                  <a:sysClr val="windowText" lastClr="000000"/>
                </a:solidFill>
              </a:rPr>
              <a:t>메인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2144688" y="3215729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dirty="0" err="1" smtClean="0">
                <a:solidFill>
                  <a:sysClr val="windowText" lastClr="000000"/>
                </a:solidFill>
              </a:rPr>
              <a:t>업체상세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2144688" y="3719785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dirty="0" smtClean="0">
                <a:solidFill>
                  <a:sysClr val="windowText" lastClr="000000"/>
                </a:solidFill>
              </a:rPr>
              <a:t>검색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2144688" y="4221088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dirty="0" smtClean="0">
                <a:solidFill>
                  <a:sysClr val="windowText" lastClr="000000"/>
                </a:solidFill>
              </a:rPr>
              <a:t>지도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144688" y="4725144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noProof="0" dirty="0" err="1" smtClean="0">
                <a:solidFill>
                  <a:sysClr val="windowText" lastClr="000000"/>
                </a:solidFill>
              </a:rPr>
              <a:t>찜내역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2144688" y="5229200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noProof="0" dirty="0" err="1" smtClean="0">
                <a:solidFill>
                  <a:sysClr val="windowText" lastClr="000000"/>
                </a:solidFill>
              </a:rPr>
              <a:t>마이페이지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2144688" y="5733256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noProof="0" dirty="0" smtClean="0">
                <a:solidFill>
                  <a:sysClr val="windowText" lastClr="000000"/>
                </a:solidFill>
              </a:rPr>
              <a:t>로그인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2144688" y="6237312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noProof="0" dirty="0" err="1" smtClean="0">
                <a:solidFill>
                  <a:sysClr val="windowText" lastClr="000000"/>
                </a:solidFill>
              </a:rPr>
              <a:t>찜하기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982783" y="2711672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noProof="0" dirty="0" smtClean="0">
                <a:solidFill>
                  <a:sysClr val="windowText" lastClr="000000"/>
                </a:solidFill>
              </a:rPr>
              <a:t>로그인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6982783" y="3215728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dirty="0" smtClean="0">
                <a:solidFill>
                  <a:sysClr val="windowText" lastClr="000000"/>
                </a:solidFill>
              </a:rPr>
              <a:t>회원가입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6982783" y="3719784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dirty="0" err="1" smtClean="0">
                <a:solidFill>
                  <a:sysClr val="windowText" lastClr="000000"/>
                </a:solidFill>
              </a:rPr>
              <a:t>업체등록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991673" y="4221087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noProof="0" dirty="0" err="1" smtClean="0">
                <a:solidFill>
                  <a:sysClr val="windowText" lastClr="000000"/>
                </a:solidFill>
              </a:rPr>
              <a:t>업체메인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6982783" y="4725143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noProof="0" dirty="0" smtClean="0">
                <a:solidFill>
                  <a:sysClr val="windowText" lastClr="000000"/>
                </a:solidFill>
              </a:rPr>
              <a:t>기본정보관리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6982783" y="5229199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noProof="0" dirty="0" smtClean="0">
                <a:solidFill>
                  <a:sysClr val="windowText" lastClr="000000"/>
                </a:solidFill>
              </a:rPr>
              <a:t>예약관리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6" name="꺾인 연결선 5"/>
          <p:cNvCxnSpPr>
            <a:stCxn id="3" idx="2"/>
            <a:endCxn id="119" idx="0"/>
          </p:cNvCxnSpPr>
          <p:nvPr/>
        </p:nvCxnSpPr>
        <p:spPr bwMode="auto">
          <a:xfrm rot="5400000">
            <a:off x="3529466" y="424042"/>
            <a:ext cx="362793" cy="2484276"/>
          </a:xfrm>
          <a:prstGeom prst="bentConnector3">
            <a:avLst/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꺾인 연결선 169"/>
          <p:cNvCxnSpPr>
            <a:stCxn id="3" idx="2"/>
          </p:cNvCxnSpPr>
          <p:nvPr/>
        </p:nvCxnSpPr>
        <p:spPr bwMode="auto">
          <a:xfrm rot="16200000" flipH="1">
            <a:off x="6009278" y="428505"/>
            <a:ext cx="371721" cy="2484277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꺾인 연결선 170"/>
          <p:cNvCxnSpPr>
            <a:stCxn id="119" idx="2"/>
            <a:endCxn id="137" idx="1"/>
          </p:cNvCxnSpPr>
          <p:nvPr/>
        </p:nvCxnSpPr>
        <p:spPr bwMode="auto">
          <a:xfrm rot="5400000">
            <a:off x="2054678" y="2513651"/>
            <a:ext cx="504056" cy="324036"/>
          </a:xfrm>
          <a:prstGeom prst="bentConnector4">
            <a:avLst>
              <a:gd name="adj1" fmla="val 28571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꺾인 연결선 171"/>
          <p:cNvCxnSpPr>
            <a:stCxn id="119" idx="2"/>
            <a:endCxn id="153" idx="1"/>
          </p:cNvCxnSpPr>
          <p:nvPr/>
        </p:nvCxnSpPr>
        <p:spPr bwMode="auto">
          <a:xfrm rot="5400000">
            <a:off x="291859" y="4276470"/>
            <a:ext cx="4029695" cy="324036"/>
          </a:xfrm>
          <a:prstGeom prst="bentConnector4">
            <a:avLst>
              <a:gd name="adj1" fmla="val 3649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꺾인 연결선 172"/>
          <p:cNvCxnSpPr>
            <a:stCxn id="119" idx="2"/>
            <a:endCxn id="152" idx="1"/>
          </p:cNvCxnSpPr>
          <p:nvPr/>
        </p:nvCxnSpPr>
        <p:spPr bwMode="auto">
          <a:xfrm rot="5400000">
            <a:off x="543887" y="4024442"/>
            <a:ext cx="3525639" cy="324036"/>
          </a:xfrm>
          <a:prstGeom prst="bentConnector4">
            <a:avLst>
              <a:gd name="adj1" fmla="val 3873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꺾인 연결선 173"/>
          <p:cNvCxnSpPr>
            <a:stCxn id="119" idx="2"/>
            <a:endCxn id="151" idx="1"/>
          </p:cNvCxnSpPr>
          <p:nvPr/>
        </p:nvCxnSpPr>
        <p:spPr bwMode="auto">
          <a:xfrm rot="5400000">
            <a:off x="795915" y="3772414"/>
            <a:ext cx="3021583" cy="324036"/>
          </a:xfrm>
          <a:prstGeom prst="bentConnector4">
            <a:avLst>
              <a:gd name="adj1" fmla="val 5028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꺾인 연결선 174"/>
          <p:cNvCxnSpPr>
            <a:stCxn id="119" idx="2"/>
            <a:endCxn id="150" idx="1"/>
          </p:cNvCxnSpPr>
          <p:nvPr/>
        </p:nvCxnSpPr>
        <p:spPr bwMode="auto">
          <a:xfrm rot="5400000">
            <a:off x="1047943" y="3520386"/>
            <a:ext cx="2517527" cy="324036"/>
          </a:xfrm>
          <a:prstGeom prst="bentConnector4">
            <a:avLst>
              <a:gd name="adj1" fmla="val 5619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꺾인 연결선 175"/>
          <p:cNvCxnSpPr>
            <a:stCxn id="119" idx="2"/>
            <a:endCxn id="149" idx="1"/>
          </p:cNvCxnSpPr>
          <p:nvPr/>
        </p:nvCxnSpPr>
        <p:spPr bwMode="auto">
          <a:xfrm rot="5400000">
            <a:off x="1299971" y="3268358"/>
            <a:ext cx="2013471" cy="324036"/>
          </a:xfrm>
          <a:prstGeom prst="bentConnector4">
            <a:avLst>
              <a:gd name="adj1" fmla="val 7362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꺾인 연결선 176"/>
          <p:cNvCxnSpPr>
            <a:stCxn id="119" idx="2"/>
            <a:endCxn id="148" idx="1"/>
          </p:cNvCxnSpPr>
          <p:nvPr/>
        </p:nvCxnSpPr>
        <p:spPr bwMode="auto">
          <a:xfrm rot="5400000">
            <a:off x="1550622" y="3017707"/>
            <a:ext cx="1512168" cy="324036"/>
          </a:xfrm>
          <a:prstGeom prst="bentConnector4">
            <a:avLst>
              <a:gd name="adj1" fmla="val 9200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꺾인 연결선 177"/>
          <p:cNvCxnSpPr>
            <a:stCxn id="119" idx="2"/>
            <a:endCxn id="147" idx="1"/>
          </p:cNvCxnSpPr>
          <p:nvPr/>
        </p:nvCxnSpPr>
        <p:spPr bwMode="auto">
          <a:xfrm rot="5400000">
            <a:off x="1802650" y="2765679"/>
            <a:ext cx="1008112" cy="324036"/>
          </a:xfrm>
          <a:prstGeom prst="bentConnector4">
            <a:avLst>
              <a:gd name="adj1" fmla="val 13615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꺾인 연결선 178"/>
          <p:cNvCxnSpPr/>
          <p:nvPr/>
        </p:nvCxnSpPr>
        <p:spPr bwMode="auto">
          <a:xfrm rot="5400000">
            <a:off x="6892771" y="2513650"/>
            <a:ext cx="504056" cy="324036"/>
          </a:xfrm>
          <a:prstGeom prst="bentConnector4">
            <a:avLst>
              <a:gd name="adj1" fmla="val 28571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꺾인 연결선 181"/>
          <p:cNvCxnSpPr/>
          <p:nvPr/>
        </p:nvCxnSpPr>
        <p:spPr bwMode="auto">
          <a:xfrm rot="5400000">
            <a:off x="5634008" y="3772413"/>
            <a:ext cx="3021583" cy="324036"/>
          </a:xfrm>
          <a:prstGeom prst="bentConnector4">
            <a:avLst>
              <a:gd name="adj1" fmla="val 5028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꺾인 연결선 182"/>
          <p:cNvCxnSpPr/>
          <p:nvPr/>
        </p:nvCxnSpPr>
        <p:spPr bwMode="auto">
          <a:xfrm rot="5400000">
            <a:off x="5886036" y="3520385"/>
            <a:ext cx="2517527" cy="324036"/>
          </a:xfrm>
          <a:prstGeom prst="bentConnector4">
            <a:avLst>
              <a:gd name="adj1" fmla="val 5619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꺾인 연결선 183"/>
          <p:cNvCxnSpPr/>
          <p:nvPr/>
        </p:nvCxnSpPr>
        <p:spPr bwMode="auto">
          <a:xfrm rot="5400000">
            <a:off x="6138064" y="3268357"/>
            <a:ext cx="2013471" cy="324036"/>
          </a:xfrm>
          <a:prstGeom prst="bentConnector4">
            <a:avLst>
              <a:gd name="adj1" fmla="val 7362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꺾인 연결선 184"/>
          <p:cNvCxnSpPr/>
          <p:nvPr/>
        </p:nvCxnSpPr>
        <p:spPr bwMode="auto">
          <a:xfrm rot="5400000">
            <a:off x="6388715" y="3017706"/>
            <a:ext cx="1512168" cy="324036"/>
          </a:xfrm>
          <a:prstGeom prst="bentConnector4">
            <a:avLst>
              <a:gd name="adj1" fmla="val 9200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꺾인 연결선 185"/>
          <p:cNvCxnSpPr/>
          <p:nvPr/>
        </p:nvCxnSpPr>
        <p:spPr bwMode="auto">
          <a:xfrm rot="5400000">
            <a:off x="6640743" y="2765678"/>
            <a:ext cx="1008112" cy="324036"/>
          </a:xfrm>
          <a:prstGeom prst="bentConnector4">
            <a:avLst>
              <a:gd name="adj1" fmla="val 13615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/>
          <p:cNvSpPr/>
          <p:nvPr/>
        </p:nvSpPr>
        <p:spPr bwMode="auto">
          <a:xfrm>
            <a:off x="6979423" y="5739885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smtClean="0">
                <a:solidFill>
                  <a:sysClr val="windowText" lastClr="000000"/>
                </a:solidFill>
              </a:rPr>
              <a:t>이벤트관리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979423" y="6237311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kern="0" dirty="0" err="1" smtClean="0">
                <a:solidFill>
                  <a:sysClr val="windowText" lastClr="000000"/>
                </a:solidFill>
              </a:rPr>
              <a:t>메뉴관리</a:t>
            </a:r>
            <a:endParaRPr kumimoji="0" lang="ko-KR" altLang="en-US" sz="1050" kern="0" noProof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64" name="꺾인 연결선 63"/>
          <p:cNvCxnSpPr/>
          <p:nvPr/>
        </p:nvCxnSpPr>
        <p:spPr bwMode="auto">
          <a:xfrm rot="5400000">
            <a:off x="5138843" y="4261643"/>
            <a:ext cx="4029695" cy="324036"/>
          </a:xfrm>
          <a:prstGeom prst="bentConnector4">
            <a:avLst>
              <a:gd name="adj1" fmla="val 3649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꺾인 연결선 64"/>
          <p:cNvCxnSpPr/>
          <p:nvPr/>
        </p:nvCxnSpPr>
        <p:spPr bwMode="auto">
          <a:xfrm rot="5400000">
            <a:off x="5389166" y="4046851"/>
            <a:ext cx="3525639" cy="324036"/>
          </a:xfrm>
          <a:prstGeom prst="bentConnector4">
            <a:avLst>
              <a:gd name="adj1" fmla="val 3873"/>
              <a:gd name="adj2" fmla="val 170548"/>
            </a:avLst>
          </a:prstGeom>
          <a:solidFill>
            <a:srgbClr val="C0C0C0"/>
          </a:solidFill>
          <a:ln w="635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723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776536" y="919732"/>
            <a:ext cx="187220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noProof="0" smtClean="0">
                <a:solidFill>
                  <a:sysClr val="windowText" lastClr="000000"/>
                </a:solidFill>
              </a:rPr>
              <a:t>Front-end</a:t>
            </a:r>
            <a:endParaRPr kumimoji="0" lang="ko-KR" altLang="en-US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>
          <a:xfrm>
            <a:off x="166688" y="142875"/>
            <a:ext cx="9244012" cy="3365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kern="0" smtClean="0"/>
              <a:t>모듈정의</a:t>
            </a:r>
            <a:endParaRPr lang="en-US" altLang="ko-KR" kern="0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2936776" y="919732"/>
            <a:ext cx="6120680" cy="7920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b="0" kern="0" dirty="0" smtClean="0">
                <a:solidFill>
                  <a:sysClr val="windowText" lastClr="000000"/>
                </a:solidFill>
              </a:rPr>
              <a:t>화면 </a:t>
            </a:r>
            <a:r>
              <a:rPr kumimoji="0" lang="en-US" altLang="ko-KR" b="0" kern="0" dirty="0" smtClean="0">
                <a:solidFill>
                  <a:sysClr val="windowText" lastClr="000000"/>
                </a:solidFill>
              </a:rPr>
              <a:t>UI</a:t>
            </a:r>
          </a:p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b="0" kern="0" dirty="0" smtClean="0">
                <a:solidFill>
                  <a:sysClr val="windowText" lastClr="000000"/>
                </a:solidFill>
              </a:rPr>
              <a:t>React-</a:t>
            </a:r>
            <a:r>
              <a:rPr kumimoji="0" lang="en-US" altLang="ko-KR" b="0" kern="0" dirty="0" err="1" smtClean="0">
                <a:solidFill>
                  <a:sysClr val="windowText" lastClr="000000"/>
                </a:solidFill>
              </a:rPr>
              <a:t>Redux</a:t>
            </a:r>
            <a:r>
              <a:rPr kumimoji="0" lang="en-US" altLang="ko-KR" b="0" kern="0" dirty="0" smtClean="0">
                <a:solidFill>
                  <a:sysClr val="windowText" lastClr="000000"/>
                </a:solidFill>
              </a:rPr>
              <a:t> (</a:t>
            </a:r>
            <a:r>
              <a:rPr kumimoji="0" lang="ko-KR" altLang="en-US" b="0" kern="0" dirty="0" smtClean="0">
                <a:solidFill>
                  <a:sysClr val="windowText" lastClr="000000"/>
                </a:solidFill>
              </a:rPr>
              <a:t>템플릿 활용 예정</a:t>
            </a:r>
            <a:r>
              <a:rPr kumimoji="0" lang="en-US" altLang="ko-KR" b="0" kern="0" dirty="0" smtClean="0">
                <a:solidFill>
                  <a:sysClr val="windowText" lastClr="000000"/>
                </a:solidFill>
              </a:rPr>
              <a:t>)</a:t>
            </a:r>
            <a:endParaRPr kumimoji="0" lang="ko-KR" altLang="en-US" b="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6536" y="1889087"/>
            <a:ext cx="187220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dirty="0" smtClean="0">
                <a:solidFill>
                  <a:sysClr val="windowText" lastClr="000000"/>
                </a:solidFill>
              </a:rPr>
              <a:t>REST Server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noProof="0" dirty="0" smtClean="0">
                <a:solidFill>
                  <a:sysClr val="windowText" lastClr="000000"/>
                </a:solidFill>
              </a:rPr>
              <a:t>(Back-end)</a:t>
            </a:r>
            <a:endParaRPr kumimoji="0" lang="ko-KR" altLang="en-US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36776" y="1889087"/>
            <a:ext cx="6120680" cy="7920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b="0" kern="0" dirty="0" smtClean="0">
                <a:solidFill>
                  <a:sysClr val="windowText" lastClr="000000"/>
                </a:solidFill>
              </a:rPr>
              <a:t>매칭</a:t>
            </a:r>
            <a:r>
              <a:rPr kumimoji="0" lang="ko-KR" altLang="en-US" b="0" kern="0" dirty="0" smtClean="0">
                <a:solidFill>
                  <a:sysClr val="windowText" lastClr="000000"/>
                </a:solidFill>
              </a:rPr>
              <a:t> 서</a:t>
            </a:r>
            <a:r>
              <a:rPr kumimoji="0" lang="ko-KR" altLang="en-US" b="0" kern="0" dirty="0" smtClean="0">
                <a:solidFill>
                  <a:sysClr val="windowText" lastClr="000000"/>
                </a:solidFill>
              </a:rPr>
              <a:t>비스 구현</a:t>
            </a:r>
            <a:endParaRPr kumimoji="0" lang="en-US" altLang="ko-KR" b="0" kern="0" dirty="0" smtClean="0">
              <a:solidFill>
                <a:sysClr val="windowText" lastClr="000000"/>
              </a:solidFill>
            </a:endParaRPr>
          </a:p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b="0" kern="0" dirty="0" err="1" smtClean="0">
                <a:solidFill>
                  <a:sysClr val="windowText" lastClr="000000"/>
                </a:solidFill>
              </a:rPr>
              <a:t>Springboot</a:t>
            </a:r>
            <a:r>
              <a:rPr kumimoji="0" lang="en-US" altLang="ko-KR" b="0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b="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ko-KR" altLang="en-US" b="0" kern="0" dirty="0" smtClean="0">
                <a:solidFill>
                  <a:sysClr val="windowText" lastClr="000000"/>
                </a:solidFill>
              </a:rPr>
              <a:t>템플릿 활용 예정</a:t>
            </a:r>
            <a:r>
              <a:rPr kumimoji="0" lang="en-US" altLang="ko-KR" b="0" kern="0" dirty="0" smtClean="0">
                <a:solidFill>
                  <a:sysClr val="windowText" lastClr="000000"/>
                </a:solidFill>
              </a:rPr>
              <a:t>)</a:t>
            </a:r>
            <a:endParaRPr kumimoji="0" lang="ko-KR" altLang="en-US" b="0" kern="0" noProof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4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"/>
          <p:cNvSpPr txBox="1">
            <a:spLocks noChangeArrowheads="1"/>
          </p:cNvSpPr>
          <p:nvPr/>
        </p:nvSpPr>
        <p:spPr>
          <a:xfrm>
            <a:off x="166688" y="142875"/>
            <a:ext cx="9244012" cy="3365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kern="0" smtClean="0"/>
              <a:t>개발일정 </a:t>
            </a:r>
            <a:r>
              <a:rPr lang="en-US" altLang="ko-KR" kern="0" smtClean="0"/>
              <a:t>(Cycle#1)</a:t>
            </a:r>
            <a:endParaRPr lang="en-US" altLang="ko-KR" kern="0" dirty="0" smtClean="0"/>
          </a:p>
        </p:txBody>
      </p:sp>
      <p:graphicFrame>
        <p:nvGraphicFramePr>
          <p:cNvPr id="4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911421"/>
              </p:ext>
            </p:extLst>
          </p:nvPr>
        </p:nvGraphicFramePr>
        <p:xfrm>
          <a:off x="411102" y="908720"/>
          <a:ext cx="8999597" cy="5422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9570">
                  <a:extLst>
                    <a:ext uri="{9D8B030D-6E8A-4147-A177-3AD203B41FA5}">
                      <a16:colId xmlns:a16="http://schemas.microsoft.com/office/drawing/2014/main" val="2816690764"/>
                    </a:ext>
                  </a:extLst>
                </a:gridCol>
                <a:gridCol w="2470009">
                  <a:extLst>
                    <a:ext uri="{9D8B030D-6E8A-4147-A177-3AD203B41FA5}">
                      <a16:colId xmlns:a16="http://schemas.microsoft.com/office/drawing/2014/main" val="3130579311"/>
                    </a:ext>
                  </a:extLst>
                </a:gridCol>
                <a:gridCol w="2470009">
                  <a:extLst>
                    <a:ext uri="{9D8B030D-6E8A-4147-A177-3AD203B41FA5}">
                      <a16:colId xmlns:a16="http://schemas.microsoft.com/office/drawing/2014/main" val="654250763"/>
                    </a:ext>
                  </a:extLst>
                </a:gridCol>
                <a:gridCol w="2470009">
                  <a:extLst>
                    <a:ext uri="{9D8B030D-6E8A-4147-A177-3AD203B41FA5}">
                      <a16:colId xmlns:a16="http://schemas.microsoft.com/office/drawing/2014/main" val="334094934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7</a:t>
                      </a:r>
                      <a:r>
                        <a:rPr lang="ko-KR" altLang="en-US" sz="1600" b="1" smtClean="0"/>
                        <a:t>月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8</a:t>
                      </a:r>
                      <a:r>
                        <a:rPr lang="ko-KR" altLang="en-US" sz="1600" b="1" smtClean="0"/>
                        <a:t>月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9</a:t>
                      </a:r>
                      <a:r>
                        <a:rPr lang="ko-KR" altLang="en-US" sz="1600" b="1" smtClean="0"/>
                        <a:t>月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723264"/>
                  </a:ext>
                </a:extLst>
              </a:tr>
              <a:tr h="998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교육</a:t>
                      </a:r>
                      <a:endParaRPr lang="ko-KR" altLang="en-US" sz="1200" b="1" dirty="0"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983971"/>
                  </a:ext>
                </a:extLst>
              </a:tr>
              <a:tr h="998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설계</a:t>
                      </a:r>
                      <a:endParaRPr lang="ko-KR" altLang="en-US" sz="1200" b="1" dirty="0"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05968"/>
                  </a:ext>
                </a:extLst>
              </a:tr>
              <a:tr h="998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개발</a:t>
                      </a:r>
                      <a:r>
                        <a:rPr lang="en-US" altLang="ko-KR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배포</a:t>
                      </a:r>
                      <a:endParaRPr lang="ko-KR" altLang="en-US" sz="1200" b="1" dirty="0"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331253"/>
                  </a:ext>
                </a:extLst>
              </a:tr>
              <a:tr h="998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테스트</a:t>
                      </a:r>
                      <a:endParaRPr lang="ko-KR" altLang="en-US" sz="1200" b="1" dirty="0"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26081"/>
                  </a:ext>
                </a:extLst>
              </a:tr>
              <a:tr h="998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전체공유</a:t>
                      </a:r>
                      <a:endParaRPr lang="en-US" altLang="ko-KR" sz="1200" b="1" smtClean="0"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(</a:t>
                      </a:r>
                      <a:r>
                        <a:rPr lang="ko-KR" altLang="en-US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팀세미나</a:t>
                      </a:r>
                      <a:r>
                        <a:rPr lang="en-US" altLang="ko-KR" sz="1200" b="1" smtClean="0"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)</a:t>
                      </a:r>
                      <a:endParaRPr lang="ko-KR" altLang="en-US" sz="1200" b="1" dirty="0"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28872"/>
                  </a:ext>
                </a:extLst>
              </a:tr>
            </a:tbl>
          </a:graphicData>
        </a:graphic>
      </p:graphicFrame>
      <p:sp>
        <p:nvSpPr>
          <p:cNvPr id="6" name="오각형 5"/>
          <p:cNvSpPr/>
          <p:nvPr/>
        </p:nvSpPr>
        <p:spPr bwMode="auto">
          <a:xfrm>
            <a:off x="2144688" y="1484784"/>
            <a:ext cx="1656184" cy="720080"/>
          </a:xfrm>
          <a:prstGeom prst="homePlate">
            <a:avLst>
              <a:gd name="adj" fmla="val 1619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~7/19</a:t>
            </a:r>
          </a:p>
          <a:p>
            <a:pPr algn="ctr"/>
            <a:r>
              <a:rPr lang="ko-KR" altLang="en-US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템플릿 실습교육</a:t>
            </a:r>
            <a:endParaRPr lang="ko-KR" altLang="en-US" sz="9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411101" y="908720"/>
            <a:ext cx="1589571" cy="43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오각형 15"/>
          <p:cNvSpPr/>
          <p:nvPr/>
        </p:nvSpPr>
        <p:spPr bwMode="auto">
          <a:xfrm>
            <a:off x="3440832" y="2492896"/>
            <a:ext cx="1296144" cy="720080"/>
          </a:xfrm>
          <a:prstGeom prst="homePlate">
            <a:avLst>
              <a:gd name="adj" fmla="val 1619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7/22 ~ 8/2</a:t>
            </a:r>
          </a:p>
          <a:p>
            <a:pPr algn="ctr"/>
            <a:r>
              <a:rPr lang="ko-KR" altLang="en-US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개발 </a:t>
            </a:r>
            <a:r>
              <a:rPr lang="en-US" altLang="ko-KR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Spec. </a:t>
            </a:r>
            <a:r>
              <a:rPr lang="ko-KR" altLang="en-US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정의</a:t>
            </a:r>
            <a:r>
              <a:rPr lang="en-US" altLang="ko-KR" sz="90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및 설계</a:t>
            </a:r>
            <a:endParaRPr lang="ko-KR" altLang="en-US" sz="9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오각형 16"/>
          <p:cNvSpPr/>
          <p:nvPr/>
        </p:nvSpPr>
        <p:spPr bwMode="auto">
          <a:xfrm>
            <a:off x="4760528" y="3501088"/>
            <a:ext cx="3288816" cy="720000"/>
          </a:xfrm>
          <a:prstGeom prst="homePlate">
            <a:avLst>
              <a:gd name="adj" fmla="val 1619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8/5 ~ 9/13</a:t>
            </a:r>
          </a:p>
          <a:p>
            <a:pPr algn="ctr"/>
            <a:r>
              <a:rPr lang="ko-KR" altLang="en-US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개발</a:t>
            </a:r>
            <a:r>
              <a:rPr lang="en-US" altLang="ko-KR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단위테스트</a:t>
            </a:r>
            <a:r>
              <a:rPr lang="en-US" altLang="ko-KR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및 운영배포</a:t>
            </a:r>
            <a:endParaRPr lang="ko-KR" altLang="en-US" sz="9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오각형 19"/>
          <p:cNvSpPr/>
          <p:nvPr/>
        </p:nvSpPr>
        <p:spPr bwMode="auto">
          <a:xfrm>
            <a:off x="7761312" y="4474501"/>
            <a:ext cx="1008112" cy="720080"/>
          </a:xfrm>
          <a:prstGeom prst="homePlate">
            <a:avLst>
              <a:gd name="adj" fmla="val 1619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9/16 ~ 9/24</a:t>
            </a:r>
          </a:p>
          <a:p>
            <a:pPr algn="ctr"/>
            <a:r>
              <a:rPr lang="ko-KR" altLang="en-US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통합테스트</a:t>
            </a:r>
            <a:endParaRPr lang="ko-KR" altLang="en-US" sz="9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775138" y="5474481"/>
            <a:ext cx="569267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altLang="ko-KR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9/25</a:t>
            </a:r>
          </a:p>
          <a:p>
            <a:pPr algn="ctr"/>
            <a:r>
              <a:rPr lang="ko-KR" altLang="en-US" sz="9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발표</a:t>
            </a:r>
            <a:endParaRPr lang="ko-KR" altLang="en-US" sz="9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6424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algn="ctr">
          <a:solidFill>
            <a:schemeClr val="bg1">
              <a:lumMod val="75000"/>
            </a:schemeClr>
          </a:solidFill>
          <a:miter lim="800000"/>
          <a:headEnd/>
          <a:tailEnd/>
        </a:ln>
        <a:effectLst/>
      </a:spPr>
      <a:bodyPr wrap="none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kern="0" noProof="0" dirty="0" smtClean="0">
            <a:solidFill>
              <a:sysClr val="windowText" lastClr="000000"/>
            </a:solidFill>
          </a:defRPr>
        </a:defPPr>
      </a:lstStyle>
    </a:spDef>
    <a:lnDef>
      <a:spPr bwMode="auto">
        <a:solidFill>
          <a:srgbClr val="C0C0C0"/>
        </a:solidFill>
        <a:ln w="6350" cap="flat" cmpd="sng" algn="ctr">
          <a:solidFill>
            <a:srgbClr val="0066CC"/>
          </a:solidFill>
          <a:prstDash val="sysDash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28600" indent="-228600">
          <a:buAutoNum type="arabicParenR"/>
          <a:defRPr sz="1000" b="1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86392</TotalTime>
  <Words>114</Words>
  <Application>Microsoft Office PowerPoint</Application>
  <PresentationFormat>A4 용지(210x297mm)</PresentationFormat>
  <Paragraphs>63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Tahoma</vt:lpstr>
      <vt:lpstr>3_기본 디자인</vt:lpstr>
      <vt:lpstr>개발 Spec. 정의</vt:lpstr>
      <vt:lpstr>Revision</vt:lpstr>
      <vt:lpstr>PowerPoint 프레젠테이션</vt:lpstr>
      <vt:lpstr>PowerPoint 프레젠테이션</vt:lpstr>
      <vt:lpstr>PowerPoint 프레젠테이션</vt:lpstr>
    </vt:vector>
  </TitlesOfParts>
  <Company>SK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SKT기업전용단말기채널구축제안서</dc:title>
  <dc:creator>최현선</dc:creator>
  <cp:lastModifiedBy>전준호(JOONHO JUN)/경영인프라O.G/SK</cp:lastModifiedBy>
  <cp:revision>4742</cp:revision>
  <cp:lastPrinted>2012-02-09T07:04:07Z</cp:lastPrinted>
  <dcterms:created xsi:type="dcterms:W3CDTF">2008-11-04T01:40:02Z</dcterms:created>
  <dcterms:modified xsi:type="dcterms:W3CDTF">2019-08-06T00:08:56Z</dcterms:modified>
</cp:coreProperties>
</file>