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225" r:id="rId1"/>
  </p:sldMasterIdLst>
  <p:notesMasterIdLst>
    <p:notesMasterId r:id="rId30"/>
  </p:notesMasterIdLst>
  <p:handoutMasterIdLst>
    <p:handoutMasterId r:id="rId31"/>
  </p:handoutMasterIdLst>
  <p:sldIdLst>
    <p:sldId id="273" r:id="rId2"/>
    <p:sldId id="741" r:id="rId3"/>
    <p:sldId id="989" r:id="rId4"/>
    <p:sldId id="990" r:id="rId5"/>
    <p:sldId id="914" r:id="rId6"/>
    <p:sldId id="991" r:id="rId7"/>
    <p:sldId id="992" r:id="rId8"/>
    <p:sldId id="993" r:id="rId9"/>
    <p:sldId id="994" r:id="rId10"/>
    <p:sldId id="995" r:id="rId11"/>
    <p:sldId id="996" r:id="rId12"/>
    <p:sldId id="997" r:id="rId13"/>
    <p:sldId id="998" r:id="rId14"/>
    <p:sldId id="999" r:id="rId15"/>
    <p:sldId id="1000" r:id="rId16"/>
    <p:sldId id="1001" r:id="rId17"/>
    <p:sldId id="1014" r:id="rId18"/>
    <p:sldId id="1002" r:id="rId19"/>
    <p:sldId id="1003" r:id="rId20"/>
    <p:sldId id="1004" r:id="rId21"/>
    <p:sldId id="1005" r:id="rId22"/>
    <p:sldId id="1006" r:id="rId23"/>
    <p:sldId id="1007" r:id="rId24"/>
    <p:sldId id="1008" r:id="rId25"/>
    <p:sldId id="1009" r:id="rId26"/>
    <p:sldId id="1011" r:id="rId27"/>
    <p:sldId id="1012" r:id="rId28"/>
    <p:sldId id="1013" r:id="rId29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>
          <p15:clr>
            <a:srgbClr val="A4A3A4"/>
          </p15:clr>
        </p15:guide>
        <p15:guide id="2" orient="horz" pos="935">
          <p15:clr>
            <a:srgbClr val="A4A3A4"/>
          </p15:clr>
        </p15:guide>
        <p15:guide id="3" orient="horz" pos="1389">
          <p15:clr>
            <a:srgbClr val="A4A3A4"/>
          </p15:clr>
        </p15:guide>
        <p15:guide id="4" orient="horz" pos="1933">
          <p15:clr>
            <a:srgbClr val="A4A3A4"/>
          </p15:clr>
        </p15:guide>
        <p15:guide id="5" pos="4435">
          <p15:clr>
            <a:srgbClr val="A4A3A4"/>
          </p15:clr>
        </p15:guide>
        <p15:guide id="6" pos="897">
          <p15:clr>
            <a:srgbClr val="A4A3A4"/>
          </p15:clr>
        </p15:guide>
        <p15:guide id="7" pos="4073">
          <p15:clr>
            <a:srgbClr val="A4A3A4"/>
          </p15:clr>
        </p15:guide>
        <p15:guide id="8" pos="262">
          <p15:clr>
            <a:srgbClr val="A4A3A4"/>
          </p15:clr>
        </p15:guide>
        <p15:guide id="9" pos="5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2D2D"/>
    <a:srgbClr val="EBF3FF"/>
    <a:srgbClr val="CCECFF"/>
    <a:srgbClr val="003300"/>
    <a:srgbClr val="FF3300"/>
    <a:srgbClr val="FF9966"/>
    <a:srgbClr val="9FAAFF"/>
    <a:srgbClr val="006600"/>
    <a:srgbClr val="E1D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41" autoAdjust="0"/>
    <p:restoredTop sz="86398" autoAdjust="0"/>
  </p:normalViewPr>
  <p:slideViewPr>
    <p:cSldViewPr>
      <p:cViewPr varScale="1">
        <p:scale>
          <a:sx n="115" d="100"/>
          <a:sy n="115" d="100"/>
        </p:scale>
        <p:origin x="1626" y="102"/>
      </p:cViewPr>
      <p:guideLst>
        <p:guide orient="horz" pos="3521"/>
        <p:guide orient="horz" pos="935"/>
        <p:guide orient="horz" pos="1389"/>
        <p:guide orient="horz" pos="1933"/>
        <p:guide pos="4435"/>
        <p:guide pos="897"/>
        <p:guide pos="4073"/>
        <p:guide pos="262"/>
        <p:guide pos="5932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988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E86060B-69EB-465C-9C21-3299D3BA8230}" type="datetimeFigureOut">
              <a:rPr lang="ko-KR" altLang="en-US"/>
              <a:pPr>
                <a:defRPr/>
              </a:pPr>
              <a:t>2019-08-06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358C42F-58D7-4EE9-B4F2-0FFE208F9EC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103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6575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6575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353AB05-CAE3-455F-989E-12C1C416F4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8198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\\203.235.217.24\_(삭제금지) 업무백업파일\MIS 산출물\000.MIS\001.매뉴얼 및 참고자료\000.합병회사 CI_20150721\SK주식회사_C&amp;C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6237312"/>
            <a:ext cx="900020" cy="46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11" descr="사용자 지정 2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25" y="0"/>
            <a:ext cx="377190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715963" y="3578225"/>
            <a:ext cx="84963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719138" y="3606800"/>
            <a:ext cx="8494712" cy="0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6536" y="2132856"/>
            <a:ext cx="8420100" cy="1470025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ln w="9525"/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125CA-9DD7-4CC7-9FEA-8952DD31CD6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>
              <a:defRPr/>
            </a:pPr>
            <a:fld id="{64AF09DC-1FB1-4317-B69B-A113A473EF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COPYRIGHT © SK</a:t>
            </a:r>
            <a:r>
              <a:rPr lang="ko-KR" altLang="en-US" dirty="0" smtClean="0"/>
              <a:t>주식회사 </a:t>
            </a:r>
            <a:r>
              <a:rPr lang="en-US" altLang="ko-KR" dirty="0" smtClean="0"/>
              <a:t>C&amp;C ALL RIGHTS RESERVED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AF47B-F48F-4F9C-8412-375AB5C32E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COPYRIGHT © SK</a:t>
            </a:r>
            <a:r>
              <a:rPr lang="ko-KR" altLang="en-US" dirty="0" smtClean="0"/>
              <a:t>주식회사 </a:t>
            </a:r>
            <a:r>
              <a:rPr lang="en-US" altLang="ko-KR" dirty="0" smtClean="0"/>
              <a:t>C&amp;C ALL RIGHTS RESERVED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82125" y="6500813"/>
            <a:ext cx="311150" cy="2127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>
              <a:defRPr/>
            </a:pPr>
            <a:fld id="{AF010EFB-5C6D-4C53-8D69-3B68C9CB66B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altLang="ko-KR" dirty="0" smtClean="0"/>
              <a:t>COPYRIGHT © SK</a:t>
            </a:r>
            <a:r>
              <a:rPr lang="ko-KR" altLang="en-US" dirty="0" smtClean="0"/>
              <a:t>주식회사 </a:t>
            </a:r>
            <a:r>
              <a:rPr lang="en-US" altLang="ko-KR" dirty="0" smtClean="0"/>
              <a:t>C&amp;C ALL RIGHTS RESERVED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6688" y="142875"/>
            <a:ext cx="9244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6688" y="642938"/>
            <a:ext cx="9529762" cy="3048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2125" y="6500813"/>
            <a:ext cx="35718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9E05FB34-AFFD-43F0-ACE0-570183CB4D8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166688" y="512763"/>
            <a:ext cx="9539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91964" y="6520705"/>
            <a:ext cx="3136900" cy="220663"/>
          </a:xfrm>
          <a:prstGeom prst="rect">
            <a:avLst/>
          </a:prstGeom>
        </p:spPr>
        <p:txBody>
          <a:bodyPr/>
          <a:lstStyle>
            <a:lvl1pPr>
              <a:defRPr sz="8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COPYRIGHT © SK C&amp;C ALL RIGHTS RESERVED.</a:t>
            </a:r>
            <a:endParaRPr lang="en-US" altLang="ko-KR" dirty="0"/>
          </a:p>
        </p:txBody>
      </p:sp>
      <p:pic>
        <p:nvPicPr>
          <p:cNvPr id="9" name="Picture 2" descr="\\203.235.217.24\_(삭제금지) 업무백업파일\MIS 산출물\000.MIS\001.매뉴얼 및 참고자료\000.합병회사 CI_20150721\SK주식회사_C&amp;C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464" y="109537"/>
            <a:ext cx="562158" cy="28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  <a:cs typeface="+mn-cs"/>
        </a:defRPr>
      </a:lvl1pPr>
      <a:lvl2pPr marL="820738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2pPr>
      <a:lvl3pPr marL="1228725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+mn-lt"/>
          <a:ea typeface="+mn-ea"/>
        </a:defRPr>
      </a:lvl3pPr>
      <a:lvl4pPr marL="1636713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852355"/>
            <a:ext cx="8420100" cy="5232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UI</a:t>
            </a:r>
            <a:r>
              <a:rPr lang="ko-KR" altLang="en-US" sz="2800" dirty="0" smtClean="0"/>
              <a:t>설계서</a:t>
            </a:r>
            <a:endParaRPr lang="ko-KR" altLang="en-US" dirty="0" smtClean="0"/>
          </a:p>
        </p:txBody>
      </p:sp>
      <p:sp>
        <p:nvSpPr>
          <p:cNvPr id="19472" name="Rectangle 5"/>
          <p:cNvSpPr txBox="1">
            <a:spLocks noChangeArrowheads="1"/>
          </p:cNvSpPr>
          <p:nvPr/>
        </p:nvSpPr>
        <p:spPr bwMode="auto">
          <a:xfrm>
            <a:off x="1928813" y="6245225"/>
            <a:ext cx="74882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latinLnBrk="0" hangingPunct="0"/>
            <a:r>
              <a:rPr kumimoji="0" lang="en-US" altLang="zh-CN" sz="800" b="0" dirty="0">
                <a:solidFill>
                  <a:srgbClr val="A6A6A6"/>
                </a:solidFill>
              </a:rPr>
              <a:t>This report contains information that is confidential and proprietary to </a:t>
            </a:r>
            <a:r>
              <a:rPr kumimoji="0" lang="en-US" altLang="ko-KR" sz="800" b="0" dirty="0">
                <a:solidFill>
                  <a:srgbClr val="A6A6A6"/>
                </a:solidFill>
              </a:rPr>
              <a:t>SK </a:t>
            </a:r>
            <a:r>
              <a:rPr kumimoji="0" lang="en-US" altLang="ko-KR" sz="800" b="0" dirty="0" smtClean="0">
                <a:solidFill>
                  <a:srgbClr val="A6A6A6"/>
                </a:solidFill>
              </a:rPr>
              <a:t>Holdings C&amp;C</a:t>
            </a:r>
            <a:r>
              <a:rPr kumimoji="0" lang="zh-CN" altLang="en-US" sz="800" b="0" smtClean="0">
                <a:solidFill>
                  <a:srgbClr val="A6A6A6"/>
                </a:solidFill>
              </a:rPr>
              <a:t> </a:t>
            </a:r>
            <a:r>
              <a:rPr kumimoji="0" lang="en-US" altLang="zh-CN" sz="800" b="0" dirty="0">
                <a:solidFill>
                  <a:srgbClr val="A6A6A6"/>
                </a:solidFill>
              </a:rPr>
              <a:t>and is solely for the use of </a:t>
            </a:r>
            <a:r>
              <a:rPr kumimoji="0" lang="en-US" altLang="ko-KR" sz="800" b="0" dirty="0">
                <a:solidFill>
                  <a:srgbClr val="A6A6A6"/>
                </a:solidFill>
              </a:rPr>
              <a:t>SK </a:t>
            </a:r>
            <a:r>
              <a:rPr kumimoji="0" lang="en-US" altLang="ko-KR" sz="800" b="0" dirty="0" smtClean="0">
                <a:solidFill>
                  <a:srgbClr val="A6A6A6"/>
                </a:solidFill>
              </a:rPr>
              <a:t>Holdings C&amp;C</a:t>
            </a:r>
            <a:r>
              <a:rPr kumimoji="0" lang="en-US" altLang="zh-CN" sz="800" b="0" dirty="0" smtClean="0">
                <a:solidFill>
                  <a:srgbClr val="A6A6A6"/>
                </a:solidFill>
              </a:rPr>
              <a:t> </a:t>
            </a:r>
            <a:r>
              <a:rPr kumimoji="0" lang="en-US" altLang="zh-CN" sz="800" b="0" dirty="0">
                <a:solidFill>
                  <a:srgbClr val="A6A6A6"/>
                </a:solidFill>
              </a:rPr>
              <a:t>personnel.</a:t>
            </a:r>
            <a:r>
              <a:rPr kumimoji="0" lang="en-US" altLang="ko-KR" sz="800" b="0" dirty="0">
                <a:solidFill>
                  <a:srgbClr val="A6A6A6"/>
                </a:solidFill>
              </a:rPr>
              <a:t> </a:t>
            </a:r>
            <a:r>
              <a:rPr kumimoji="0" lang="en-US" altLang="zh-CN" sz="800" b="0" dirty="0">
                <a:solidFill>
                  <a:srgbClr val="A6A6A6"/>
                </a:solidFill>
              </a:rPr>
              <a:t>No part of it may be used, circulated, quoted, or reproduced for distribution outside </a:t>
            </a:r>
            <a:r>
              <a:rPr kumimoji="0" lang="en-US" altLang="ko-KR" sz="800" b="0" dirty="0">
                <a:solidFill>
                  <a:srgbClr val="A6A6A6"/>
                </a:solidFill>
              </a:rPr>
              <a:t>SK </a:t>
            </a:r>
            <a:r>
              <a:rPr kumimoji="0" lang="en-US" altLang="ko-KR" sz="800" b="0" dirty="0" smtClean="0">
                <a:solidFill>
                  <a:srgbClr val="A6A6A6"/>
                </a:solidFill>
              </a:rPr>
              <a:t>Holdings C&amp;C</a:t>
            </a:r>
            <a:r>
              <a:rPr kumimoji="0" lang="en-US" altLang="zh-CN" sz="800" b="0" dirty="0" smtClean="0">
                <a:solidFill>
                  <a:srgbClr val="A6A6A6"/>
                </a:solidFill>
              </a:rPr>
              <a:t>  </a:t>
            </a:r>
            <a:r>
              <a:rPr kumimoji="0" lang="en-US" altLang="zh-CN" sz="800" b="0" dirty="0">
                <a:solidFill>
                  <a:srgbClr val="A6A6A6"/>
                </a:solidFill>
              </a:rPr>
              <a:t>If you are not the intended recipient of this</a:t>
            </a:r>
            <a:r>
              <a:rPr kumimoji="0" lang="en-US" altLang="ko-KR" sz="800" b="0" dirty="0">
                <a:solidFill>
                  <a:srgbClr val="A6A6A6"/>
                </a:solidFill>
              </a:rPr>
              <a:t> </a:t>
            </a:r>
            <a:r>
              <a:rPr kumimoji="0" lang="en-US" altLang="zh-CN" sz="800" b="0" dirty="0">
                <a:solidFill>
                  <a:srgbClr val="A6A6A6"/>
                </a:solidFill>
              </a:rPr>
              <a:t>report, you are hereby notified that the use, circulation, quoting, or reproducing of this report is strictly prohibited and may be unlawful.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393160" y="3666510"/>
            <a:ext cx="23762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600" i="1" kern="0" dirty="0" err="1" smtClean="0">
                <a:solidFill>
                  <a:schemeClr val="bg1">
                    <a:lumMod val="50000"/>
                  </a:schemeClr>
                </a:solidFill>
              </a:rPr>
              <a:t>경영인프라</a:t>
            </a:r>
            <a:r>
              <a:rPr lang="ko-KR" altLang="en-US" sz="1600" i="1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i="1" kern="0" dirty="0" smtClean="0">
                <a:solidFill>
                  <a:schemeClr val="bg1">
                    <a:lumMod val="50000"/>
                  </a:schemeClr>
                </a:solidFill>
              </a:rPr>
              <a:t>O.G</a:t>
            </a:r>
            <a:r>
              <a:rPr lang="en-US" altLang="ko-KR" sz="1600" i="1" kern="0" dirty="0" smtClean="0">
                <a:solidFill>
                  <a:schemeClr val="bg1">
                    <a:lumMod val="50000"/>
                  </a:schemeClr>
                </a:solidFill>
              </a:rPr>
              <a:t>. 2025</a:t>
            </a:r>
            <a:endParaRPr lang="ko-KR" altLang="en-US" sz="1600" i="1" kern="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72094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MART-07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예약관리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예약된 물품 내역을 확인하는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150377"/>
              </p:ext>
            </p:extLst>
          </p:nvPr>
        </p:nvGraphicFramePr>
        <p:xfrm>
          <a:off x="7144065" y="1726234"/>
          <a:ext cx="2463824" cy="116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예약일 변경을 위한 날짜선택양식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찜 등록된 물품 리스트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0" b="14301"/>
          <a:stretch/>
        </p:blipFill>
        <p:spPr>
          <a:xfrm>
            <a:off x="2191252" y="1916832"/>
            <a:ext cx="2928249" cy="46085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4577191" y="2554567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2288704" y="3276999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618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973322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MART-08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</a:t>
                      </a:r>
                      <a:r>
                        <a:rPr lang="ko-KR" altLang="en-US" sz="1100" b="0" spc="-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이벤트관리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등록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436821"/>
              </p:ext>
            </p:extLst>
          </p:nvPr>
        </p:nvGraphicFramePr>
        <p:xfrm>
          <a:off x="7144065" y="1726234"/>
          <a:ext cx="2463824" cy="128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이벤트 리스트 출력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등록화면으로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MART-09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1" b="11151"/>
          <a:stretch/>
        </p:blipFill>
        <p:spPr>
          <a:xfrm>
            <a:off x="2346044" y="1988840"/>
            <a:ext cx="2653283" cy="43522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588686" y="2816047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4221113" y="2623055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87650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44722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MART-09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이벤트 등록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등록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746695"/>
              </p:ext>
            </p:extLst>
          </p:nvPr>
        </p:nvGraphicFramePr>
        <p:xfrm>
          <a:off x="7144065" y="1726234"/>
          <a:ext cx="2463824" cy="116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등록할 이벤트 내용 입력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등록 프로세스 진행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1" b="11151"/>
          <a:stretch/>
        </p:blipFill>
        <p:spPr>
          <a:xfrm>
            <a:off x="2324208" y="2008268"/>
            <a:ext cx="2662338" cy="43670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852021" y="2835475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2957772" y="5877272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8117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665475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MART-10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메뉴 관리 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등록 삭제 </a:t>
                      </a:r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517128"/>
              </p:ext>
            </p:extLst>
          </p:nvPr>
        </p:nvGraphicFramePr>
        <p:xfrm>
          <a:off x="7144065" y="1726234"/>
          <a:ext cx="2463824" cy="116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기부할 메뉴 등록 정보 </a:t>
                      </a: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입력칸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추가 프로세스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리스트에서 선택한 내용 삭제 프로세스</a:t>
                      </a: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메뉴의 리스트 출력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1" b="12200"/>
          <a:stretch/>
        </p:blipFill>
        <p:spPr>
          <a:xfrm>
            <a:off x="2216696" y="2132856"/>
            <a:ext cx="2459565" cy="43070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852021" y="2835475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2950105" y="4436437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  <p:sp>
        <p:nvSpPr>
          <p:cNvPr id="10" name="타원 9"/>
          <p:cNvSpPr/>
          <p:nvPr/>
        </p:nvSpPr>
        <p:spPr bwMode="auto">
          <a:xfrm>
            <a:off x="3669658" y="4436436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3</a:t>
            </a:r>
            <a:endParaRPr kumimoji="0" lang="ko-KR" altLang="en-US" sz="1000" kern="0" noProof="0" dirty="0" smtClean="0"/>
          </a:p>
        </p:txBody>
      </p:sp>
      <p:sp>
        <p:nvSpPr>
          <p:cNvPr id="11" name="타원 10"/>
          <p:cNvSpPr/>
          <p:nvPr/>
        </p:nvSpPr>
        <p:spPr bwMode="auto">
          <a:xfrm>
            <a:off x="2360712" y="5013176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4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24911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AF09DC-1FB1-4317-B69B-A113A473EFF2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2036676" y="3013502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tx1"/>
                </a:solidFill>
              </a:rPr>
              <a:t>사용자 화면</a:t>
            </a:r>
          </a:p>
        </p:txBody>
      </p:sp>
    </p:spTree>
    <p:extLst>
      <p:ext uri="{BB962C8B-B14F-4D97-AF65-F5344CB8AC3E}">
        <p14:creationId xmlns:p14="http://schemas.microsoft.com/office/powerpoint/2010/main" val="12144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868032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USER-01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메인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메인 페이지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654777"/>
              </p:ext>
            </p:extLst>
          </p:nvPr>
        </p:nvGraphicFramePr>
        <p:xfrm>
          <a:off x="7144065" y="1726234"/>
          <a:ext cx="2463824" cy="177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선택 하여 클릭 시 업체상세페이지로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버튼 클릭 시 업체 검색 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지도 버튼 클릭 시 지도 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USER-06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찜내역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버튼 클릭 시 </a:t>
                      </a: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예약내역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확인 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USER-08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800" kern="12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더보기</a:t>
                      </a:r>
                      <a:r>
                        <a:rPr lang="ko-KR" altLang="en-US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 클릭</a:t>
                      </a:r>
                      <a:r>
                        <a:rPr lang="ko-KR" altLang="en-US" sz="800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 </a:t>
                      </a:r>
                      <a:r>
                        <a:rPr lang="ko-KR" altLang="en-US" sz="800" kern="1200" spc="-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마이페이지로</a:t>
                      </a:r>
                      <a:r>
                        <a:rPr lang="ko-KR" altLang="en-US" sz="800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lang="en-US" altLang="ko-KR" sz="800" kern="1200" spc="-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800" kern="12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USER-09, USER-10</a:t>
                      </a: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665" y="1959551"/>
            <a:ext cx="2424303" cy="44644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270989" y="2780928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2792760" y="5949280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  <p:sp>
        <p:nvSpPr>
          <p:cNvPr id="11" name="타원 10"/>
          <p:cNvSpPr/>
          <p:nvPr/>
        </p:nvSpPr>
        <p:spPr bwMode="auto">
          <a:xfrm>
            <a:off x="3241313" y="5949280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3</a:t>
            </a:r>
            <a:endParaRPr kumimoji="0" lang="ko-KR" altLang="en-US" sz="1000" kern="0" noProof="0" dirty="0" smtClean="0"/>
          </a:p>
        </p:txBody>
      </p:sp>
      <p:sp>
        <p:nvSpPr>
          <p:cNvPr id="12" name="타원 11"/>
          <p:cNvSpPr/>
          <p:nvPr/>
        </p:nvSpPr>
        <p:spPr bwMode="auto">
          <a:xfrm>
            <a:off x="3741637" y="5956853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4</a:t>
            </a:r>
            <a:endParaRPr kumimoji="0" lang="ko-KR" altLang="en-US" sz="1000" kern="0" noProof="0" dirty="0" smtClean="0"/>
          </a:p>
        </p:txBody>
      </p:sp>
      <p:sp>
        <p:nvSpPr>
          <p:cNvPr id="14" name="타원 13"/>
          <p:cNvSpPr/>
          <p:nvPr/>
        </p:nvSpPr>
        <p:spPr bwMode="auto">
          <a:xfrm>
            <a:off x="4220557" y="5949279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5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425185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99801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USER-02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상세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상세 정보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065458"/>
              </p:ext>
            </p:extLst>
          </p:nvPr>
        </p:nvGraphicFramePr>
        <p:xfrm>
          <a:off x="7144065" y="1726234"/>
          <a:ext cx="2463824" cy="128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 이벤트 알림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물품 목록 </a:t>
                      </a: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 및 가격 정보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800" kern="12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찜하기</a:t>
                      </a:r>
                      <a:r>
                        <a:rPr lang="ko-KR" altLang="en-US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 </a:t>
                      </a:r>
                      <a:r>
                        <a:rPr lang="ko-KR" altLang="en-US" sz="800" kern="12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kern="12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예약등록</a:t>
                      </a:r>
                      <a:r>
                        <a:rPr lang="en-US" altLang="ko-KR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찜하기</a:t>
                      </a:r>
                      <a:r>
                        <a:rPr lang="en-US" altLang="ko-KR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페이지로 이동</a:t>
                      </a: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USER-03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992658"/>
            <a:ext cx="2591236" cy="43982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037" y="2710661"/>
            <a:ext cx="2813788" cy="28785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532431" y="4392737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526768" y="5140765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  <p:sp>
        <p:nvSpPr>
          <p:cNvPr id="11" name="타원 10"/>
          <p:cNvSpPr/>
          <p:nvPr/>
        </p:nvSpPr>
        <p:spPr bwMode="auto">
          <a:xfrm>
            <a:off x="3872880" y="5140764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3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41312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72303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USER-03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 등록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찜하기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물품 목록에서 예약 대상 선택 후 예약 등록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142646"/>
              </p:ext>
            </p:extLst>
          </p:nvPr>
        </p:nvGraphicFramePr>
        <p:xfrm>
          <a:off x="7144065" y="1726234"/>
          <a:ext cx="2463824" cy="128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업체의 물품 목록 중 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예약할 물품을 체크박스로 선택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수령예정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일시 등 요청사항 상세정보 입력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예약하기 버튼 클릭 하여 물품 예약 최종 등록 완료</a:t>
                      </a: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2072680" y="1988840"/>
            <a:ext cx="2626650" cy="4413929"/>
            <a:chOff x="2072680" y="1988840"/>
            <a:chExt cx="2626650" cy="441392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2680" y="1988840"/>
              <a:ext cx="2626650" cy="441277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2680" y="5030085"/>
              <a:ext cx="2626650" cy="137268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54" name="타원 53"/>
          <p:cNvSpPr/>
          <p:nvPr/>
        </p:nvSpPr>
        <p:spPr bwMode="auto">
          <a:xfrm>
            <a:off x="1966928" y="3315994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1966928" y="5085184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  <p:sp>
        <p:nvSpPr>
          <p:cNvPr id="12" name="타원 11"/>
          <p:cNvSpPr/>
          <p:nvPr/>
        </p:nvSpPr>
        <p:spPr bwMode="auto">
          <a:xfrm>
            <a:off x="2576736" y="6100311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3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0876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307785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USER-04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검색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검색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983577"/>
              </p:ext>
            </p:extLst>
          </p:nvPr>
        </p:nvGraphicFramePr>
        <p:xfrm>
          <a:off x="7144065" y="1726234"/>
          <a:ext cx="2463824" cy="128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대상 지역 선택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창에 단어 입력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ko-KR" altLang="en-US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업체 찾기 버튼 클릭 시 검색결과 페이지로 이동</a:t>
                      </a: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USER-05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207" y="1959429"/>
            <a:ext cx="2537082" cy="45365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187996" y="2492896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2201048" y="5661248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  <p:sp>
        <p:nvSpPr>
          <p:cNvPr id="10" name="타원 9"/>
          <p:cNvSpPr/>
          <p:nvPr/>
        </p:nvSpPr>
        <p:spPr bwMode="auto">
          <a:xfrm>
            <a:off x="2576736" y="6165304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3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399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33286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USER-05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결과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검색 결과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204968"/>
              </p:ext>
            </p:extLst>
          </p:nvPr>
        </p:nvGraphicFramePr>
        <p:xfrm>
          <a:off x="7144065" y="1726234"/>
          <a:ext cx="2463824" cy="1407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 화면에서 업체 선택 하여 클릭 시 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업체상세페이지로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80" y="1988840"/>
            <a:ext cx="2630438" cy="4404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144688" y="2780928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582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Revision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FB03CA5-BA33-46CF-A58D-ADAE8AE57A24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217590"/>
              </p:ext>
            </p:extLst>
          </p:nvPr>
        </p:nvGraphicFramePr>
        <p:xfrm>
          <a:off x="1352600" y="2440201"/>
          <a:ext cx="7488833" cy="2861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876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386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버전</a:t>
                      </a:r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세부내용</a:t>
                      </a:r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43">
                <a:tc>
                  <a:txBody>
                    <a:bodyPr/>
                    <a:lstStyle/>
                    <a:p>
                      <a:pPr algn="ctr" latinLnBrk="1"/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43">
                <a:tc>
                  <a:txBody>
                    <a:bodyPr/>
                    <a:lstStyle/>
                    <a:p>
                      <a:pPr algn="ctr" latinLnBrk="1"/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29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7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2650489" y="1829179"/>
            <a:ext cx="4606767" cy="303677"/>
            <a:chOff x="177447" y="832356"/>
            <a:chExt cx="1944000" cy="303677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77447" y="1136033"/>
              <a:ext cx="194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7447" y="832356"/>
              <a:ext cx="1944000" cy="29238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  <a:latin typeface="+mj-ea"/>
                  <a:ea typeface="+mj-ea"/>
                </a:rPr>
                <a:t>수정사항</a:t>
              </a:r>
              <a:endParaRPr lang="ko-KR" altLang="en-US" sz="1400" b="1" dirty="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87779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USER-06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지도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지도 상에서 업체를 검색할 수 있는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873265"/>
              </p:ext>
            </p:extLst>
          </p:nvPr>
        </p:nvGraphicFramePr>
        <p:xfrm>
          <a:off x="7144065" y="1726234"/>
          <a:ext cx="2463824" cy="1407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지도 상에서 등록된 업체의 위치정보 확인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수 표기된 버튼 클릭 시  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지역등록업체 리스트 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USER-07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72" y="1988840"/>
            <a:ext cx="2635225" cy="44596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144688" y="2329383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3583772" y="3212976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9381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51114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USER-07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지역 등록 업체 리스트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지도에서 선택한 지역 등록업체 리스트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95894"/>
              </p:ext>
            </p:extLst>
          </p:nvPr>
        </p:nvGraphicFramePr>
        <p:xfrm>
          <a:off x="7144065" y="1726234"/>
          <a:ext cx="2463824" cy="128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선택 하여 클릭 시 업체상세페이지로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194" y="1950291"/>
            <a:ext cx="2685713" cy="45030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072680" y="2780928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9137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556239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USER-08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 내역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찜 내역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예약한 물품 내역의 상세정보를 확인할 수 있는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99148"/>
              </p:ext>
            </p:extLst>
          </p:nvPr>
        </p:nvGraphicFramePr>
        <p:xfrm>
          <a:off x="7144065" y="1726234"/>
          <a:ext cx="2463824" cy="116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찜 등록된 물품 내역 리스트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57" y="2013799"/>
            <a:ext cx="2577275" cy="43675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648744" y="2060848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0272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977724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USER-09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 페이지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후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 페이지 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후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504738"/>
              </p:ext>
            </p:extLst>
          </p:nvPr>
        </p:nvGraphicFramePr>
        <p:xfrm>
          <a:off x="7144065" y="1726234"/>
          <a:ext cx="2463824" cy="1651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사용자 정보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버튼 클릭 시 공지사항 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UISER-11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이용약관 버튼 클릭 시 이용약관 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UISER-12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개인정보취급방침 버튼 클릭 시 개인정보취급방침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페이지로 이동 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UISER-13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707" y="2094699"/>
            <a:ext cx="2649192" cy="43586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116707" y="2453227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2072680" y="4632976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  <p:sp>
        <p:nvSpPr>
          <p:cNvPr id="10" name="타원 9"/>
          <p:cNvSpPr/>
          <p:nvPr/>
        </p:nvSpPr>
        <p:spPr bwMode="auto">
          <a:xfrm>
            <a:off x="2072680" y="4973384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dirty="0"/>
              <a:t>3</a:t>
            </a:r>
            <a:endParaRPr kumimoji="0" lang="ko-KR" altLang="en-US" sz="1000" kern="0" noProof="0" dirty="0" smtClean="0"/>
          </a:p>
        </p:txBody>
      </p:sp>
      <p:sp>
        <p:nvSpPr>
          <p:cNvPr id="11" name="타원 10"/>
          <p:cNvSpPr/>
          <p:nvPr/>
        </p:nvSpPr>
        <p:spPr bwMode="auto">
          <a:xfrm>
            <a:off x="2072680" y="5304590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4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01204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479644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USER-10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 페이지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전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 페이지 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전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841450"/>
              </p:ext>
            </p:extLst>
          </p:nvPr>
        </p:nvGraphicFramePr>
        <p:xfrm>
          <a:off x="7144065" y="1726234"/>
          <a:ext cx="2463824" cy="177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및 회원가입 버튼 클릭 시 로그인화면으로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버튼 클릭 시 공지사항 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UISER-11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이용약관 버튼 클릭 시 이용약관 페이지로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UISER-12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개인정보취급방침 버튼 클릭 시 개인정보취급방침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페이지로 이동 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UISER-13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757" y="2077169"/>
            <a:ext cx="2709685" cy="43041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096919" y="2708920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" name="타원 9"/>
          <p:cNvSpPr/>
          <p:nvPr/>
        </p:nvSpPr>
        <p:spPr bwMode="auto">
          <a:xfrm>
            <a:off x="2096919" y="3317998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  <p:sp>
        <p:nvSpPr>
          <p:cNvPr id="11" name="타원 10"/>
          <p:cNvSpPr/>
          <p:nvPr/>
        </p:nvSpPr>
        <p:spPr bwMode="auto">
          <a:xfrm>
            <a:off x="2096919" y="3658406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dirty="0"/>
              <a:t>3</a:t>
            </a:r>
            <a:endParaRPr kumimoji="0" lang="ko-KR" altLang="en-US" sz="1000" kern="0" noProof="0" dirty="0" smtClean="0"/>
          </a:p>
        </p:txBody>
      </p:sp>
      <p:sp>
        <p:nvSpPr>
          <p:cNvPr id="12" name="타원 11"/>
          <p:cNvSpPr/>
          <p:nvPr/>
        </p:nvSpPr>
        <p:spPr bwMode="auto">
          <a:xfrm>
            <a:off x="2096919" y="3989612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4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4600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217232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USER-11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552629"/>
              </p:ext>
            </p:extLst>
          </p:nvPr>
        </p:nvGraphicFramePr>
        <p:xfrm>
          <a:off x="7144065" y="1726234"/>
          <a:ext cx="2463824" cy="128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리스트의 우측 버튼 클릭하여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 펴기</a:t>
                      </a: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접기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55" y="1990568"/>
            <a:ext cx="2734560" cy="44309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582" y="1990568"/>
            <a:ext cx="2641477" cy="44024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6387786" y="3515778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460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22658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USER-12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이용약관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이용약관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332103"/>
              </p:ext>
            </p:extLst>
          </p:nvPr>
        </p:nvGraphicFramePr>
        <p:xfrm>
          <a:off x="7144065" y="1726234"/>
          <a:ext cx="2463824" cy="116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이용약관 상세 내용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341" y="1941994"/>
            <a:ext cx="2728635" cy="4511342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 bwMode="auto">
          <a:xfrm>
            <a:off x="2720752" y="1988840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5841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245090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USER-13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개인정보취급방침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개인정보취급방침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386418"/>
              </p:ext>
            </p:extLst>
          </p:nvPr>
        </p:nvGraphicFramePr>
        <p:xfrm>
          <a:off x="7144065" y="1726234"/>
          <a:ext cx="2463824" cy="116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개인정보취급방침 상세 내용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497" y="1962716"/>
            <a:ext cx="2739732" cy="44906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648744" y="2060848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8889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308331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USER-14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89072"/>
              </p:ext>
            </p:extLst>
          </p:nvPr>
        </p:nvGraphicFramePr>
        <p:xfrm>
          <a:off x="7144065" y="1726234"/>
          <a:ext cx="2463824" cy="116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카카오</a:t>
                      </a: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네이버</a:t>
                      </a: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구글 계정 연동하여 로그인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171" y="1987921"/>
            <a:ext cx="2491535" cy="43934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288704" y="4437112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7459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AF09DC-1FB1-4317-B69B-A113A473EFF2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2036676" y="3013502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tx1"/>
                </a:solidFill>
              </a:rPr>
              <a:t>업체관리화면</a:t>
            </a:r>
          </a:p>
        </p:txBody>
      </p:sp>
    </p:spTree>
    <p:extLst>
      <p:ext uri="{BB962C8B-B14F-4D97-AF65-F5344CB8AC3E}">
        <p14:creationId xmlns:p14="http://schemas.microsoft.com/office/powerpoint/2010/main" val="41845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/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MART-01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718973"/>
              </p:ext>
            </p:extLst>
          </p:nvPr>
        </p:nvGraphicFramePr>
        <p:xfrm>
          <a:off x="7144065" y="1726234"/>
          <a:ext cx="2463824" cy="1407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버튼 클릭 시 로그인화면으로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버튼 클릭 시 회원가입화면으로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1" b="10100"/>
          <a:stretch/>
        </p:blipFill>
        <p:spPr>
          <a:xfrm>
            <a:off x="2648744" y="2130639"/>
            <a:ext cx="2555507" cy="4248472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 bwMode="auto">
          <a:xfrm>
            <a:off x="4615316" y="3875819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4619837" y="4307867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2000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294847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MART-02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58185"/>
              </p:ext>
            </p:extLst>
          </p:nvPr>
        </p:nvGraphicFramePr>
        <p:xfrm>
          <a:off x="7144065" y="1726234"/>
          <a:ext cx="2463824" cy="116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 및 비밀번호 </a:t>
                      </a: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입력칸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버튼 클릭 시 로그인 프로세스 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1" b="5900"/>
          <a:stretch/>
        </p:blipFill>
        <p:spPr>
          <a:xfrm>
            <a:off x="2538471" y="2013064"/>
            <a:ext cx="2488358" cy="43574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936776" y="2668277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2936776" y="3862453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240010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78927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MART-03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767097"/>
              </p:ext>
            </p:extLst>
          </p:nvPr>
        </p:nvGraphicFramePr>
        <p:xfrm>
          <a:off x="7144065" y="1726234"/>
          <a:ext cx="2463824" cy="128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 </a:t>
                      </a: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비밀번호 등 내용 </a:t>
                      </a: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입력칸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버튼 클릭 시 사용자 등록 프로세스 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1" b="10458"/>
          <a:stretch/>
        </p:blipFill>
        <p:spPr>
          <a:xfrm>
            <a:off x="2216696" y="1967610"/>
            <a:ext cx="2705459" cy="45577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725273" y="2831942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2725272" y="5229200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28570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640250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MART-04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spc="-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업체등록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업체등록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04371"/>
              </p:ext>
            </p:extLst>
          </p:nvPr>
        </p:nvGraphicFramePr>
        <p:xfrm>
          <a:off x="7144065" y="1726234"/>
          <a:ext cx="2463824" cy="1407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업체명</a:t>
                      </a: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-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사업자번호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 등 내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 </a:t>
                      </a: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입력칸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업체등록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버튼 클릭 시 업체 등록 프로세스 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후 업체메인화면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0" b="12201"/>
          <a:stretch/>
        </p:blipFill>
        <p:spPr>
          <a:xfrm>
            <a:off x="2324516" y="2038274"/>
            <a:ext cx="2661721" cy="43070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2725272" y="2492896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2725271" y="5877272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413344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665436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MART-05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메인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로그인 메인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807894"/>
              </p:ext>
            </p:extLst>
          </p:nvPr>
        </p:nvGraphicFramePr>
        <p:xfrm>
          <a:off x="7144065" y="1726234"/>
          <a:ext cx="2463824" cy="1651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기본정보 관리화면으로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MART-06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예약관리 화면으로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MART-07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</a:t>
                      </a: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이벤트관리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화면으로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MART-08</a:t>
                      </a:r>
                      <a:endParaRPr lang="en-US" altLang="ko-KR" sz="800" kern="12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</a:t>
                      </a: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메뉴관리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화면으로 이동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MART-10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0" b="14301"/>
          <a:stretch/>
        </p:blipFill>
        <p:spPr>
          <a:xfrm>
            <a:off x="2216696" y="2060848"/>
            <a:ext cx="2818052" cy="44350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3478020" y="3124455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3182471" y="3362672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  <p:sp>
        <p:nvSpPr>
          <p:cNvPr id="10" name="타원 9"/>
          <p:cNvSpPr/>
          <p:nvPr/>
        </p:nvSpPr>
        <p:spPr bwMode="auto">
          <a:xfrm>
            <a:off x="3305125" y="3610987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3</a:t>
            </a:r>
            <a:endParaRPr kumimoji="0" lang="ko-KR" altLang="en-US" sz="1000" kern="0" noProof="0" dirty="0" smtClean="0"/>
          </a:p>
        </p:txBody>
      </p:sp>
      <p:sp>
        <p:nvSpPr>
          <p:cNvPr id="11" name="타원 10"/>
          <p:cNvSpPr/>
          <p:nvPr/>
        </p:nvSpPr>
        <p:spPr bwMode="auto">
          <a:xfrm>
            <a:off x="3182470" y="3849204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4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480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629220"/>
              </p:ext>
            </p:extLst>
          </p:nvPr>
        </p:nvGraphicFramePr>
        <p:xfrm>
          <a:off x="166688" y="764704"/>
          <a:ext cx="9538839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522">
                  <a:extLst>
                    <a:ext uri="{9D8B030D-6E8A-4147-A177-3AD203B41FA5}">
                      <a16:colId xmlns:a16="http://schemas.microsoft.com/office/drawing/2014/main" val="3859836110"/>
                    </a:ext>
                  </a:extLst>
                </a:gridCol>
                <a:gridCol w="225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1910155558"/>
                    </a:ext>
                  </a:extLst>
                </a:gridCol>
              </a:tblGrid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MART-06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기본정보 관리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화면개요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기본정보를 등록</a:t>
                      </a:r>
                      <a:r>
                        <a:rPr lang="en-US" altLang="ko-KR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수정할 수 있는 화면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78251"/>
                  </a:ext>
                </a:extLst>
              </a:tr>
              <a:tr h="3067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레이아웃</a:t>
                      </a:r>
                      <a:endParaRPr lang="ko-KR" altLang="en-US" sz="11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비고</a:t>
                      </a:r>
                      <a:endParaRPr lang="ko-KR" altLang="en-US" sz="1100" b="0" dirty="0"/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18384"/>
                  </a:ext>
                </a:extLst>
              </a:tr>
              <a:tr h="498445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100" b="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344488" y="1858254"/>
            <a:ext cx="6478568" cy="4667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309472"/>
              </p:ext>
            </p:extLst>
          </p:nvPr>
        </p:nvGraphicFramePr>
        <p:xfrm>
          <a:off x="7144065" y="1726234"/>
          <a:ext cx="2463824" cy="116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상세설명</a:t>
                      </a:r>
                      <a:endParaRPr lang="ko-KR" altLang="en-US" sz="800" b="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업체명</a:t>
                      </a: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-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사업자번호</a:t>
                      </a:r>
                      <a:r>
                        <a:rPr lang="ko-KR" altLang="en-US" sz="8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기본정보 </a:t>
                      </a: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입력칸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영업일 </a:t>
                      </a: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선택칸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중복선택</a:t>
                      </a: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가능</a:t>
                      </a:r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업체 사진 등록 </a:t>
                      </a:r>
                      <a:r>
                        <a:rPr lang="en-US" altLang="ko-KR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메인사진</a:t>
                      </a:r>
                      <a:r>
                        <a:rPr lang="en-US" altLang="ko-KR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spc="-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일반사진</a:t>
                      </a:r>
                      <a:r>
                        <a:rPr lang="ko-KR" altLang="en-US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구분</a:t>
                      </a:r>
                      <a:r>
                        <a:rPr lang="en-US" altLang="ko-KR" sz="800" kern="12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 정보 저장</a:t>
                      </a:r>
                      <a:endParaRPr lang="en-US" altLang="ko-KR" sz="800" spc="-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itchFamily="34" charset="0"/>
                        <a:buNone/>
                      </a:pPr>
                      <a:endParaRPr lang="ko-KR" altLang="en-US" sz="800" kern="1200" spc="-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18" marR="36018" marT="36016" marB="3601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0" b="12201"/>
          <a:stretch/>
        </p:blipFill>
        <p:spPr>
          <a:xfrm>
            <a:off x="992560" y="1940116"/>
            <a:ext cx="2811822" cy="45499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87" b="7015"/>
          <a:stretch/>
        </p:blipFill>
        <p:spPr>
          <a:xfrm>
            <a:off x="3835849" y="1916993"/>
            <a:ext cx="3036026" cy="4307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타원 53"/>
          <p:cNvSpPr/>
          <p:nvPr/>
        </p:nvSpPr>
        <p:spPr bwMode="auto">
          <a:xfrm>
            <a:off x="1568624" y="2708920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1</a:t>
            </a:r>
            <a:endParaRPr kumimoji="0" lang="ko-KR" altLang="en-US" sz="1000" kern="0" noProof="0" dirty="0" smtClean="0"/>
          </a:p>
        </p:txBody>
      </p:sp>
      <p:sp>
        <p:nvSpPr>
          <p:cNvPr id="101" name="타원 100"/>
          <p:cNvSpPr/>
          <p:nvPr/>
        </p:nvSpPr>
        <p:spPr bwMode="auto">
          <a:xfrm>
            <a:off x="1564097" y="5661248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2</a:t>
            </a:r>
            <a:endParaRPr kumimoji="0" lang="ko-KR" altLang="en-US" sz="1000" kern="0" noProof="0" dirty="0" smtClean="0"/>
          </a:p>
        </p:txBody>
      </p:sp>
      <p:sp>
        <p:nvSpPr>
          <p:cNvPr id="10" name="타원 9"/>
          <p:cNvSpPr/>
          <p:nvPr/>
        </p:nvSpPr>
        <p:spPr bwMode="auto">
          <a:xfrm>
            <a:off x="4452454" y="3647951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3</a:t>
            </a:r>
            <a:endParaRPr kumimoji="0" lang="ko-KR" altLang="en-US" sz="1000" kern="0" noProof="0" dirty="0" smtClean="0"/>
          </a:p>
        </p:txBody>
      </p:sp>
      <p:sp>
        <p:nvSpPr>
          <p:cNvPr id="11" name="타원 10"/>
          <p:cNvSpPr/>
          <p:nvPr/>
        </p:nvSpPr>
        <p:spPr bwMode="auto">
          <a:xfrm>
            <a:off x="4452454" y="5825505"/>
            <a:ext cx="211503" cy="201253"/>
          </a:xfrm>
          <a:prstGeom prst="ellipse">
            <a:avLst/>
          </a:prstGeom>
          <a:solidFill>
            <a:srgbClr val="FF2D2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noProof="0" dirty="0" smtClean="0"/>
              <a:t>4</a:t>
            </a:r>
            <a:endParaRPr kumimoji="0" lang="ko-KR" altLang="en-US" sz="1000" kern="0" noProof="0" dirty="0" smtClean="0"/>
          </a:p>
        </p:txBody>
      </p:sp>
    </p:spTree>
    <p:extLst>
      <p:ext uri="{BB962C8B-B14F-4D97-AF65-F5344CB8AC3E}">
        <p14:creationId xmlns:p14="http://schemas.microsoft.com/office/powerpoint/2010/main" val="7125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algn="ctr">
          <a:solidFill>
            <a:schemeClr val="bg1">
              <a:lumMod val="75000"/>
            </a:schemeClr>
          </a:solidFill>
          <a:miter lim="800000"/>
          <a:headEnd/>
          <a:tailEnd/>
        </a:ln>
        <a:effectLst/>
      </a:spPr>
      <a:bodyPr wrap="none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" kern="0" noProof="0" dirty="0" smtClean="0">
            <a:solidFill>
              <a:sysClr val="windowText" lastClr="000000"/>
            </a:solidFill>
          </a:defRPr>
        </a:defPPr>
      </a:lstStyle>
    </a:spDef>
    <a:lnDef>
      <a:spPr bwMode="auto">
        <a:solidFill>
          <a:srgbClr val="C0C0C0"/>
        </a:solidFill>
        <a:ln w="6350" cap="flat" cmpd="sng" algn="ctr">
          <a:solidFill>
            <a:srgbClr val="0066CC"/>
          </a:solidFill>
          <a:prstDash val="sysDash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228600" indent="-228600">
          <a:buAutoNum type="arabicParenR"/>
          <a:defRPr sz="1000" b="1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73749</TotalTime>
  <Words>1075</Words>
  <Application>Microsoft Office PowerPoint</Application>
  <PresentationFormat>A4 용지(210x297mm)</PresentationFormat>
  <Paragraphs>521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굴림</vt:lpstr>
      <vt:lpstr>맑은 고딕</vt:lpstr>
      <vt:lpstr>Arial</vt:lpstr>
      <vt:lpstr>3_기본 디자인</vt:lpstr>
      <vt:lpstr>UI설계서</vt:lpstr>
      <vt:lpstr>Revision</vt:lpstr>
      <vt:lpstr>PowerPoint 프레젠테이션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PowerPoint 프레젠테이션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  <vt:lpstr>메인화면</vt:lpstr>
    </vt:vector>
  </TitlesOfParts>
  <Company>SK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SKT기업전용단말기채널구축제안서</dc:title>
  <dc:creator>최현선</dc:creator>
  <cp:lastModifiedBy>전준호(JOONHO JUN)/경영인프라O.G/SK</cp:lastModifiedBy>
  <cp:revision>4635</cp:revision>
  <cp:lastPrinted>2012-02-09T07:04:07Z</cp:lastPrinted>
  <dcterms:created xsi:type="dcterms:W3CDTF">2008-11-04T01:40:02Z</dcterms:created>
  <dcterms:modified xsi:type="dcterms:W3CDTF">2019-08-06T04:10:15Z</dcterms:modified>
</cp:coreProperties>
</file>