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225" r:id="rId1"/>
  </p:sldMasterIdLst>
  <p:notesMasterIdLst>
    <p:notesMasterId r:id="rId12"/>
  </p:notesMasterIdLst>
  <p:handoutMasterIdLst>
    <p:handoutMasterId r:id="rId13"/>
  </p:handoutMasterIdLst>
  <p:sldIdLst>
    <p:sldId id="273" r:id="rId2"/>
    <p:sldId id="741" r:id="rId3"/>
    <p:sldId id="992" r:id="rId4"/>
    <p:sldId id="993" r:id="rId5"/>
    <p:sldId id="1014" r:id="rId6"/>
    <p:sldId id="1015" r:id="rId7"/>
    <p:sldId id="1016" r:id="rId8"/>
    <p:sldId id="1018" r:id="rId9"/>
    <p:sldId id="1017" r:id="rId10"/>
    <p:sldId id="1019" r:id="rId11"/>
  </p:sldIdLst>
  <p:sldSz cx="9906000" cy="6858000" type="A4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bg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bg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bg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bg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bg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200" b="1" kern="1200">
        <a:solidFill>
          <a:schemeClr val="bg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200" b="1" kern="1200">
        <a:solidFill>
          <a:schemeClr val="bg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200" b="1" kern="1200">
        <a:solidFill>
          <a:schemeClr val="bg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200" b="1" kern="1200">
        <a:solidFill>
          <a:schemeClr val="bg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21">
          <p15:clr>
            <a:srgbClr val="A4A3A4"/>
          </p15:clr>
        </p15:guide>
        <p15:guide id="2" orient="horz" pos="935">
          <p15:clr>
            <a:srgbClr val="A4A3A4"/>
          </p15:clr>
        </p15:guide>
        <p15:guide id="3" orient="horz" pos="1389">
          <p15:clr>
            <a:srgbClr val="A4A3A4"/>
          </p15:clr>
        </p15:guide>
        <p15:guide id="4" orient="horz" pos="1933">
          <p15:clr>
            <a:srgbClr val="A4A3A4"/>
          </p15:clr>
        </p15:guide>
        <p15:guide id="5" pos="4435">
          <p15:clr>
            <a:srgbClr val="A4A3A4"/>
          </p15:clr>
        </p15:guide>
        <p15:guide id="6" pos="897">
          <p15:clr>
            <a:srgbClr val="A4A3A4"/>
          </p15:clr>
        </p15:guide>
        <p15:guide id="7" pos="4073">
          <p15:clr>
            <a:srgbClr val="A4A3A4"/>
          </p15:clr>
        </p15:guide>
        <p15:guide id="8" pos="262">
          <p15:clr>
            <a:srgbClr val="A4A3A4"/>
          </p15:clr>
        </p15:guide>
        <p15:guide id="9" pos="59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EFD7"/>
    <a:srgbClr val="B7E3BA"/>
    <a:srgbClr val="FFFF00"/>
    <a:srgbClr val="0DBF77"/>
    <a:srgbClr val="996633"/>
    <a:srgbClr val="0000CC"/>
    <a:srgbClr val="D6ECEE"/>
    <a:srgbClr val="FF9BEC"/>
    <a:srgbClr val="DEEFD5"/>
    <a:srgbClr val="829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86398" autoAdjust="0"/>
  </p:normalViewPr>
  <p:slideViewPr>
    <p:cSldViewPr>
      <p:cViewPr varScale="1">
        <p:scale>
          <a:sx n="115" d="100"/>
          <a:sy n="115" d="100"/>
        </p:scale>
        <p:origin x="1086" y="108"/>
      </p:cViewPr>
      <p:guideLst>
        <p:guide orient="horz" pos="3521"/>
        <p:guide orient="horz" pos="935"/>
        <p:guide orient="horz" pos="1389"/>
        <p:guide orient="horz" pos="1933"/>
        <p:guide pos="4435"/>
        <p:guide pos="897"/>
        <p:guide pos="4073"/>
        <p:guide pos="262"/>
        <p:guide pos="5932"/>
      </p:guideLst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7" d="100"/>
        <a:sy n="97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988" y="-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E86060B-69EB-465C-9C21-3299D3BA8230}" type="datetimeFigureOut">
              <a:rPr lang="ko-KR" altLang="en-US"/>
              <a:pPr>
                <a:defRPr/>
              </a:pPr>
              <a:t>2019-07-08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358C42F-58D7-4EE9-B4F2-0FFE208F9EC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103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4538"/>
            <a:ext cx="537368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6575"/>
            <a:ext cx="294481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6575"/>
            <a:ext cx="294481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353AB05-CAE3-455F-989E-12C1C416F4A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81982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\\203.235.217.24\_(삭제금지) 업무백업파일\MIS 산출물\000.MIS\001.매뉴얼 및 참고자료\000.합병회사 CI_20150721\SK주식회사_C&amp;C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28" y="6237312"/>
            <a:ext cx="900020" cy="46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11" descr="사용자 지정 2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3625" y="0"/>
            <a:ext cx="3771900" cy="235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7"/>
          <p:cNvSpPr>
            <a:spLocks noChangeShapeType="1"/>
          </p:cNvSpPr>
          <p:nvPr userDrawn="1"/>
        </p:nvSpPr>
        <p:spPr bwMode="auto">
          <a:xfrm>
            <a:off x="715963" y="3578225"/>
            <a:ext cx="84963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8" name="Line 7"/>
          <p:cNvSpPr>
            <a:spLocks noChangeShapeType="1"/>
          </p:cNvSpPr>
          <p:nvPr userDrawn="1"/>
        </p:nvSpPr>
        <p:spPr bwMode="auto">
          <a:xfrm>
            <a:off x="719138" y="3606800"/>
            <a:ext cx="8494712" cy="0"/>
          </a:xfrm>
          <a:prstGeom prst="line">
            <a:avLst/>
          </a:prstGeom>
          <a:noFill/>
          <a:ln w="19050">
            <a:solidFill>
              <a:srgbClr val="FFC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76536" y="2132856"/>
            <a:ext cx="8420100" cy="1470025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ln w="9525"/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9125CA-9DD7-4CC7-9FEA-8952DD31CD60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pPr>
              <a:defRPr/>
            </a:pPr>
            <a:fld id="{64AF09DC-1FB1-4317-B69B-A113A473EFF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COPYRIGHT © SK</a:t>
            </a:r>
            <a:r>
              <a:rPr lang="ko-KR" altLang="en-US" dirty="0" smtClean="0"/>
              <a:t>주식회사 </a:t>
            </a:r>
            <a:r>
              <a:rPr lang="en-US" altLang="ko-KR" dirty="0" smtClean="0"/>
              <a:t>C&amp;C ALL RIGHTS RESERVED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DAF47B-F48F-4F9C-8412-375AB5C32EB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4" name="바닥글 개체 틀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COPYRIGHT © SK</a:t>
            </a:r>
            <a:r>
              <a:rPr lang="ko-KR" altLang="en-US" dirty="0" smtClean="0"/>
              <a:t>주식회사 </a:t>
            </a:r>
            <a:r>
              <a:rPr lang="en-US" altLang="ko-KR" dirty="0" smtClean="0"/>
              <a:t>C&amp;C ALL RIGHTS RESERVED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382125" y="6500813"/>
            <a:ext cx="311150" cy="2127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pPr>
              <a:defRPr/>
            </a:pPr>
            <a:fld id="{AF010EFB-5C6D-4C53-8D69-3B68C9CB66B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3" name="바닥글 개체 틀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altLang="ko-KR" dirty="0" smtClean="0"/>
              <a:t>COPYRIGHT © SK</a:t>
            </a:r>
            <a:r>
              <a:rPr lang="ko-KR" altLang="en-US" dirty="0" smtClean="0"/>
              <a:t>주식회사 </a:t>
            </a:r>
            <a:r>
              <a:rPr lang="en-US" altLang="ko-KR" dirty="0" smtClean="0"/>
              <a:t>C&amp;C ALL RIGHTS RESERVED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6688" y="142875"/>
            <a:ext cx="92440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6688" y="642938"/>
            <a:ext cx="9529762" cy="3048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2125" y="6500813"/>
            <a:ext cx="357188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 b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9E05FB34-AFFD-43F0-ACE0-570183CB4D8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166688" y="512763"/>
            <a:ext cx="953928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91964" y="6520705"/>
            <a:ext cx="3136900" cy="220663"/>
          </a:xfrm>
          <a:prstGeom prst="rect">
            <a:avLst/>
          </a:prstGeom>
        </p:spPr>
        <p:txBody>
          <a:bodyPr/>
          <a:lstStyle>
            <a:lvl1pPr>
              <a:defRPr sz="800" b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COPYRIGHT © SK C&amp;C ALL RIGHTS RESERVED.</a:t>
            </a:r>
            <a:endParaRPr lang="en-US" altLang="ko-KR" dirty="0"/>
          </a:p>
        </p:txBody>
      </p:sp>
      <p:pic>
        <p:nvPicPr>
          <p:cNvPr id="9" name="Picture 2" descr="\\203.235.217.24\_(삭제금지) 업무백업파일\MIS 산출물\000.MIS\001.매뉴얼 및 참고자료\000.합병회사 CI_20150721\SK주식회사_C&amp;C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6" y="6453336"/>
            <a:ext cx="562158" cy="288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29" r:id="rId1"/>
    <p:sldLayoutId id="2147484630" r:id="rId2"/>
    <p:sldLayoutId id="2147484631" r:id="rId3"/>
    <p:sldLayoutId id="2147484632" r:id="rId4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 b="1">
          <a:solidFill>
            <a:schemeClr val="tx1"/>
          </a:solidFill>
          <a:latin typeface="+mn-lt"/>
          <a:ea typeface="+mn-ea"/>
          <a:cs typeface="+mn-cs"/>
        </a:defRPr>
      </a:lvl1pPr>
      <a:lvl2pPr marL="820738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+mn-lt"/>
          <a:ea typeface="+mn-ea"/>
        </a:defRPr>
      </a:lvl2pPr>
      <a:lvl3pPr marL="1228725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000">
          <a:solidFill>
            <a:schemeClr val="tx1"/>
          </a:solidFill>
          <a:latin typeface="+mn-lt"/>
          <a:ea typeface="+mn-ea"/>
        </a:defRPr>
      </a:lvl3pPr>
      <a:lvl4pPr marL="1636713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9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9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defRPr kumimoji="1" sz="9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defRPr kumimoji="1" sz="9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defRPr kumimoji="1" sz="9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defRPr kumimoji="1" sz="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techinfo/template_backend_node_001.git" TargetMode="External"/><Relationship Id="rId2" Type="http://schemas.openxmlformats.org/officeDocument/2006/relationships/hyperlink" Target="https://github.com/hitechinfo/module_auth_node_001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hitechinfo/template_frontend_react_001.gi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hitechinfo/module_auth_node_001.gi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techinfo/template_backend_node_001.git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hitechinfo/template_frontend_react_001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2852355"/>
            <a:ext cx="8420100" cy="523220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프로젝트 시작하기</a:t>
            </a:r>
            <a:endParaRPr lang="ko-KR" altLang="en-US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393160" y="3651121"/>
            <a:ext cx="23762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1800" i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경영인프라</a:t>
            </a:r>
            <a:r>
              <a:rPr lang="ko-KR" altLang="en-US" sz="1800" i="1" kern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800" i="1" kern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O.G.</a:t>
            </a:r>
            <a:endParaRPr lang="ko-KR" altLang="en-US" sz="1800" i="1" kern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8075872" y="5229200"/>
            <a:ext cx="13411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1600" i="1" kern="0" dirty="0" smtClean="0">
                <a:solidFill>
                  <a:schemeClr val="bg1">
                    <a:lumMod val="50000"/>
                  </a:schemeClr>
                </a:solidFill>
              </a:rPr>
              <a:t>DT Part</a:t>
            </a:r>
            <a:endParaRPr lang="ko-KR" altLang="en-US" sz="1600" i="1" kern="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96" y="924570"/>
            <a:ext cx="3457575" cy="55245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구조 </a:t>
            </a:r>
            <a:r>
              <a:rPr lang="en-US" altLang="ko-KR" dirty="0" smtClean="0"/>
              <a:t>– Frontend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44888" y="919665"/>
            <a:ext cx="5616624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en-US" altLang="ko-KR" dirty="0" err="1" smtClean="0">
                <a:solidFill>
                  <a:schemeClr val="tx1"/>
                </a:solidFill>
              </a:rPr>
              <a:t>src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폴더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chemeClr val="tx1"/>
                </a:solidFill>
              </a:rPr>
              <a:t>components : container</a:t>
            </a:r>
            <a:r>
              <a:rPr lang="ko-KR" altLang="en-US" sz="1100" dirty="0" smtClean="0">
                <a:solidFill>
                  <a:schemeClr val="tx1"/>
                </a:solidFill>
              </a:rPr>
              <a:t>에서 받은 데이터를 보여주는 기능을 하는 </a:t>
            </a:r>
            <a:r>
              <a:rPr lang="en-US" altLang="ko-KR" sz="1100" dirty="0" smtClean="0">
                <a:solidFill>
                  <a:schemeClr val="tx1"/>
                </a:solidFill>
              </a:rPr>
              <a:t>component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chemeClr val="tx1"/>
                </a:solidFill>
              </a:rPr>
              <a:t>containers: store(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redux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데이터 저장소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  <a:r>
              <a:rPr lang="ko-KR" altLang="en-US" sz="1100" dirty="0" smtClean="0">
                <a:solidFill>
                  <a:schemeClr val="tx1"/>
                </a:solidFill>
              </a:rPr>
              <a:t>에 접근하는 </a:t>
            </a:r>
            <a:r>
              <a:rPr lang="en-US" altLang="ko-KR" sz="1100" dirty="0" smtClean="0">
                <a:solidFill>
                  <a:schemeClr val="tx1"/>
                </a:solidFill>
              </a:rPr>
              <a:t>component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chemeClr val="tx1"/>
                </a:solidFill>
              </a:rPr>
              <a:t>lib: custom </a:t>
            </a:r>
            <a:r>
              <a:rPr lang="ko-KR" altLang="en-US" sz="1100" dirty="0" smtClean="0">
                <a:solidFill>
                  <a:schemeClr val="tx1"/>
                </a:solidFill>
              </a:rPr>
              <a:t>공통 라이브러리 폴더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chemeClr val="tx1"/>
                </a:solidFill>
              </a:rPr>
              <a:t>modules: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redux</a:t>
            </a:r>
            <a:r>
              <a:rPr lang="ko-KR" altLang="en-US" sz="1100" dirty="0" smtClean="0">
                <a:solidFill>
                  <a:schemeClr val="tx1"/>
                </a:solidFill>
              </a:rPr>
              <a:t>의 </a:t>
            </a:r>
            <a:r>
              <a:rPr lang="en-US" altLang="ko-KR" sz="1100" dirty="0" smtClean="0">
                <a:solidFill>
                  <a:schemeClr val="tx1"/>
                </a:solidFill>
              </a:rPr>
              <a:t>reducer</a:t>
            </a:r>
            <a:r>
              <a:rPr lang="ko-KR" altLang="en-US" sz="1100" dirty="0" smtClean="0">
                <a:solidFill>
                  <a:schemeClr val="tx1"/>
                </a:solidFill>
              </a:rPr>
              <a:t>와 </a:t>
            </a:r>
            <a:r>
              <a:rPr lang="en-US" altLang="ko-KR" sz="1100" dirty="0" smtClean="0">
                <a:solidFill>
                  <a:schemeClr val="tx1"/>
                </a:solidFill>
              </a:rPr>
              <a:t>action </a:t>
            </a:r>
            <a:r>
              <a:rPr lang="ko-KR" altLang="en-US" sz="1100" dirty="0" smtClean="0">
                <a:solidFill>
                  <a:schemeClr val="tx1"/>
                </a:solidFill>
              </a:rPr>
              <a:t>폴더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chemeClr val="tx1"/>
                </a:solidFill>
              </a:rPr>
              <a:t>routes: routing </a:t>
            </a:r>
            <a:r>
              <a:rPr lang="ko-KR" altLang="en-US" sz="1100" dirty="0" smtClean="0">
                <a:solidFill>
                  <a:schemeClr val="tx1"/>
                </a:solidFill>
              </a:rPr>
              <a:t>설정이 담긴 폴더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chemeClr val="tx1"/>
                </a:solidFill>
              </a:rPr>
              <a:t>style: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css</a:t>
            </a:r>
            <a:r>
              <a:rPr lang="en-US" altLang="ko-KR" sz="1100" dirty="0" smtClean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파일이 담긴 폴더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 smtClean="0">
                <a:solidFill>
                  <a:schemeClr val="tx1"/>
                </a:solidFill>
              </a:rPr>
              <a:t>App.js: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메인 화면</a:t>
            </a:r>
            <a:r>
              <a:rPr lang="en-US" altLang="ko-KR" sz="1100" b="0" i="1" dirty="0" smtClean="0">
                <a:solidFill>
                  <a:schemeClr val="tx1"/>
                </a:solidFill>
              </a:rPr>
              <a:t>(</a:t>
            </a:r>
            <a:r>
              <a:rPr lang="ko-KR" altLang="en-US" sz="1100" b="0" i="1" dirty="0" smtClean="0">
                <a:solidFill>
                  <a:schemeClr val="tx1"/>
                </a:solidFill>
              </a:rPr>
              <a:t>변경 가능</a:t>
            </a:r>
            <a:r>
              <a:rPr lang="en-US" altLang="ko-KR" sz="1100" b="0" i="1" dirty="0" smtClean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chemeClr val="tx1"/>
                </a:solidFill>
              </a:rPr>
              <a:t>index.js : </a:t>
            </a:r>
            <a:r>
              <a:rPr lang="ko-KR" altLang="en-US" sz="1100" dirty="0" smtClean="0">
                <a:solidFill>
                  <a:schemeClr val="tx1"/>
                </a:solidFill>
              </a:rPr>
              <a:t>해당 프로젝트의 처음 시작점</a:t>
            </a:r>
            <a:r>
              <a:rPr lang="en-US" altLang="ko-KR" sz="1100" dirty="0" smtClean="0">
                <a:solidFill>
                  <a:schemeClr val="tx1"/>
                </a:solidFill>
              </a:rPr>
              <a:t>(entry point)</a:t>
            </a:r>
            <a:r>
              <a:rPr lang="ko-KR" altLang="en-US" sz="1100" dirty="0" smtClean="0">
                <a:solidFill>
                  <a:schemeClr val="tx1"/>
                </a:solidFill>
              </a:rPr>
              <a:t>가 되는 파일</a:t>
            </a:r>
            <a:endParaRPr lang="en-US" altLang="ko-KR" sz="1100" b="1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632520" y="2204864"/>
            <a:ext cx="1296144" cy="1872208"/>
          </a:xfrm>
          <a:prstGeom prst="rect">
            <a:avLst/>
          </a:prstGeom>
          <a:noFill/>
          <a:ln w="12700" algn="ctr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kern="0" noProof="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85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INDEX</a:t>
            </a:r>
          </a:p>
        </p:txBody>
      </p:sp>
      <p:sp>
        <p:nvSpPr>
          <p:cNvPr id="2048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FB03CA5-BA33-46CF-A58D-ADAE8AE57A24}" type="slidenum">
              <a:rPr lang="en-US" altLang="ko-KR" smtClean="0"/>
              <a:pPr/>
              <a:t>1</a:t>
            </a:fld>
            <a:endParaRPr lang="en-US" altLang="ko-KR" smtClean="0"/>
          </a:p>
        </p:txBody>
      </p:sp>
      <p:sp>
        <p:nvSpPr>
          <p:cNvPr id="5" name="직사각형 4"/>
          <p:cNvSpPr/>
          <p:nvPr/>
        </p:nvSpPr>
        <p:spPr bwMode="auto">
          <a:xfrm>
            <a:off x="1712640" y="836712"/>
            <a:ext cx="122881" cy="5256583"/>
          </a:xfrm>
          <a:prstGeom prst="rect">
            <a:avLst/>
          </a:prstGeom>
          <a:gradFill flip="none" rotWithShape="1">
            <a:gsLst>
              <a:gs pos="0">
                <a:schemeClr val="bg2">
                  <a:tint val="66000"/>
                  <a:satMod val="160000"/>
                </a:schemeClr>
              </a:gs>
              <a:gs pos="50000">
                <a:schemeClr val="bg2">
                  <a:tint val="44500"/>
                  <a:satMod val="160000"/>
                </a:schemeClr>
              </a:gs>
              <a:gs pos="100000">
                <a:schemeClr val="bg2"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1"/>
          <p:cNvSpPr>
            <a:spLocks noChangeArrowheads="1"/>
          </p:cNvSpPr>
          <p:nvPr/>
        </p:nvSpPr>
        <p:spPr bwMode="auto">
          <a:xfrm>
            <a:off x="2144689" y="1009759"/>
            <a:ext cx="7237436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  <a:defRPr/>
            </a:pPr>
            <a:r>
              <a:rPr kumimoji="0"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프로젝트 구성</a:t>
            </a:r>
            <a:endParaRPr kumimoji="0" lang="en-US" altLang="ko-KR" sz="1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457200" indent="-457200">
              <a:lnSpc>
                <a:spcPct val="200000"/>
              </a:lnSpc>
              <a:buFont typeface="Wingdings" pitchFamily="2" charset="2"/>
              <a:buAutoNum type="arabicPeriod"/>
              <a:defRPr/>
            </a:pPr>
            <a:r>
              <a:rPr kumimoji="0"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프로젝트 띄우기</a:t>
            </a:r>
            <a:endParaRPr kumimoji="0" lang="en-US" altLang="ko-KR" sz="1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Token </a:t>
            </a:r>
            <a:r>
              <a:rPr kumimoji="0"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서버</a:t>
            </a:r>
            <a:endParaRPr kumimoji="0" lang="en-US" altLang="ko-KR" sz="1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Backend </a:t>
            </a:r>
            <a:r>
              <a:rPr kumimoji="0"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서버</a:t>
            </a:r>
            <a:endParaRPr kumimoji="0" lang="en-US" altLang="ko-KR" sz="1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Frontend </a:t>
            </a:r>
            <a:r>
              <a:rPr kumimoji="0"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서버</a:t>
            </a:r>
            <a:endParaRPr kumimoji="0" lang="en-US" altLang="ko-KR" sz="1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457200" indent="-457200">
              <a:lnSpc>
                <a:spcPct val="200000"/>
              </a:lnSpc>
              <a:buFont typeface="Wingdings" pitchFamily="2" charset="2"/>
              <a:buAutoNum type="arabicPeriod"/>
              <a:defRPr/>
            </a:pPr>
            <a:r>
              <a:rPr kumimoji="0"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프로젝트 구조</a:t>
            </a:r>
            <a:endParaRPr kumimoji="0" lang="en-US" altLang="ko-KR" sz="18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 bwMode="auto">
          <a:xfrm>
            <a:off x="272480" y="2132856"/>
            <a:ext cx="2016224" cy="2160240"/>
          </a:xfrm>
          <a:prstGeom prst="roundRect">
            <a:avLst/>
          </a:prstGeom>
          <a:solidFill>
            <a:srgbClr val="0DBF77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kern="0" dirty="0" smtClean="0"/>
              <a:t>Front-end</a:t>
            </a:r>
            <a:endParaRPr kumimoji="0" lang="ko-KR" altLang="en-US" sz="2000" kern="0" noProof="0" dirty="0" smtClean="0"/>
          </a:p>
        </p:txBody>
      </p:sp>
      <p:sp>
        <p:nvSpPr>
          <p:cNvPr id="27" name="모서리가 둥근 직사각형 26"/>
          <p:cNvSpPr/>
          <p:nvPr/>
        </p:nvSpPr>
        <p:spPr bwMode="auto">
          <a:xfrm>
            <a:off x="3982718" y="2132856"/>
            <a:ext cx="2016224" cy="2160240"/>
          </a:xfrm>
          <a:prstGeom prst="roundRect">
            <a:avLst/>
          </a:prstGeom>
          <a:solidFill>
            <a:srgbClr val="0DBF77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kern="0" noProof="0" dirty="0" smtClean="0"/>
              <a:t>Back-end</a:t>
            </a:r>
            <a:endParaRPr kumimoji="0" lang="ko-KR" altLang="en-US" sz="2000" kern="0" noProof="0" dirty="0" smtClean="0"/>
          </a:p>
        </p:txBody>
      </p:sp>
      <p:sp>
        <p:nvSpPr>
          <p:cNvPr id="28" name="모서리가 둥근 직사각형 27"/>
          <p:cNvSpPr/>
          <p:nvPr/>
        </p:nvSpPr>
        <p:spPr bwMode="auto">
          <a:xfrm>
            <a:off x="7692956" y="2132856"/>
            <a:ext cx="2016224" cy="2160240"/>
          </a:xfrm>
          <a:prstGeom prst="roundRect">
            <a:avLst/>
          </a:prstGeom>
          <a:solidFill>
            <a:srgbClr val="0DBF77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kern="0" noProof="0" dirty="0" smtClean="0"/>
              <a:t>Token </a:t>
            </a:r>
            <a:r>
              <a:rPr kumimoji="0" lang="ko-KR" altLang="en-US" sz="2000" kern="0" noProof="0" dirty="0" smtClean="0"/>
              <a:t>서버</a:t>
            </a:r>
            <a:endParaRPr kumimoji="0" lang="ko-KR" altLang="en-US" sz="2000" kern="0" noProof="0" dirty="0" smtClean="0"/>
          </a:p>
        </p:txBody>
      </p:sp>
      <p:cxnSp>
        <p:nvCxnSpPr>
          <p:cNvPr id="29" name="직선 연결선 28"/>
          <p:cNvCxnSpPr>
            <a:stCxn id="25" idx="3"/>
            <a:endCxn id="27" idx="1"/>
          </p:cNvCxnSpPr>
          <p:nvPr/>
        </p:nvCxnSpPr>
        <p:spPr bwMode="auto">
          <a:xfrm>
            <a:off x="2288704" y="3212976"/>
            <a:ext cx="1694014" cy="0"/>
          </a:xfrm>
          <a:prstGeom prst="line">
            <a:avLst/>
          </a:prstGeom>
          <a:ln w="34925">
            <a:headEnd type="triangl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7" idx="3"/>
            <a:endCxn id="28" idx="1"/>
          </p:cNvCxnSpPr>
          <p:nvPr/>
        </p:nvCxnSpPr>
        <p:spPr bwMode="auto">
          <a:xfrm>
            <a:off x="5998942" y="3212976"/>
            <a:ext cx="1694014" cy="0"/>
          </a:xfrm>
          <a:prstGeom prst="line">
            <a:avLst/>
          </a:prstGeom>
          <a:ln w="34925">
            <a:headEnd type="triangl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5" name="모서리가 둥근 직사각형 1024"/>
          <p:cNvSpPr/>
          <p:nvPr/>
        </p:nvSpPr>
        <p:spPr bwMode="auto">
          <a:xfrm>
            <a:off x="2720752" y="2492896"/>
            <a:ext cx="720080" cy="360040"/>
          </a:xfrm>
          <a:prstGeom prst="roundRect">
            <a:avLst/>
          </a:prstGeom>
          <a:solidFill>
            <a:srgbClr val="FFC000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kern="0" dirty="0" err="1" smtClean="0"/>
              <a:t>Axios</a:t>
            </a:r>
            <a:endParaRPr kumimoji="0" lang="ko-KR" altLang="en-US" sz="1400" kern="0" noProof="0" dirty="0" smtClean="0"/>
          </a:p>
        </p:txBody>
      </p:sp>
      <p:sp>
        <p:nvSpPr>
          <p:cNvPr id="41" name="모서리가 둥근 직사각형 40"/>
          <p:cNvSpPr/>
          <p:nvPr/>
        </p:nvSpPr>
        <p:spPr bwMode="auto">
          <a:xfrm>
            <a:off x="2720752" y="2505793"/>
            <a:ext cx="720080" cy="360040"/>
          </a:xfrm>
          <a:prstGeom prst="roundRect">
            <a:avLst/>
          </a:prstGeom>
          <a:solidFill>
            <a:srgbClr val="FFC000"/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kern="0" dirty="0" err="1" smtClean="0"/>
              <a:t>Axios</a:t>
            </a:r>
            <a:endParaRPr kumimoji="0" lang="ko-KR" altLang="en-US" sz="1400" kern="0" noProof="0" dirty="0" smtClean="0"/>
          </a:p>
        </p:txBody>
      </p:sp>
      <p:sp>
        <p:nvSpPr>
          <p:cNvPr id="1032" name="TextBox 1031"/>
          <p:cNvSpPr txBox="1"/>
          <p:nvPr/>
        </p:nvSpPr>
        <p:spPr>
          <a:xfrm>
            <a:off x="2307619" y="2966755"/>
            <a:ext cx="1656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Axios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를 통한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HTTP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통신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33435" y="2966755"/>
            <a:ext cx="1656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HTTP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통신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033" name="모서리가 둥근 사각형 설명선 1032"/>
          <p:cNvSpPr/>
          <p:nvPr/>
        </p:nvSpPr>
        <p:spPr bwMode="auto">
          <a:xfrm>
            <a:off x="3520009" y="1270745"/>
            <a:ext cx="2537369" cy="576064"/>
          </a:xfrm>
          <a:prstGeom prst="wedgeRoundRectCallout">
            <a:avLst>
              <a:gd name="adj1" fmla="val -63095"/>
              <a:gd name="adj2" fmla="val 157740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r>
              <a:rPr lang="en-US" altLang="ko-KR" sz="900" dirty="0" err="1" smtClean="0">
                <a:solidFill>
                  <a:schemeClr val="tx1"/>
                </a:solidFill>
              </a:rPr>
              <a:t>Axios</a:t>
            </a:r>
            <a:r>
              <a:rPr lang="en-US" altLang="ko-KR" sz="900" dirty="0" smtClean="0">
                <a:solidFill>
                  <a:schemeClr val="tx1"/>
                </a:solidFill>
              </a:rPr>
              <a:t>? </a:t>
            </a:r>
            <a:r>
              <a:rPr lang="en-US" altLang="ko-KR" sz="900" b="0" dirty="0" smtClean="0">
                <a:solidFill>
                  <a:schemeClr val="tx1"/>
                </a:solidFill>
              </a:rPr>
              <a:t>HTTP </a:t>
            </a:r>
            <a:r>
              <a:rPr lang="ko-KR" altLang="en-US" sz="900" b="0" dirty="0">
                <a:solidFill>
                  <a:schemeClr val="tx1"/>
                </a:solidFill>
              </a:rPr>
              <a:t>클라이언트 라이브러리 중 하나로</a:t>
            </a:r>
          </a:p>
          <a:p>
            <a:r>
              <a:rPr lang="en-US" altLang="ko-KR" sz="900" b="0" dirty="0" smtClean="0">
                <a:solidFill>
                  <a:schemeClr val="tx1"/>
                </a:solidFill>
              </a:rPr>
              <a:t>Ajax</a:t>
            </a:r>
            <a:r>
              <a:rPr lang="ko-KR" altLang="en-US" sz="900" b="0" dirty="0">
                <a:solidFill>
                  <a:schemeClr val="tx1"/>
                </a:solidFill>
              </a:rPr>
              <a:t> 요청을 하도록 도와주는 것이다</a:t>
            </a:r>
            <a:r>
              <a:rPr lang="en-US" altLang="ko-KR" sz="900" b="0" dirty="0" smtClean="0">
                <a:solidFill>
                  <a:schemeClr val="tx1"/>
                </a:solidFill>
              </a:rPr>
              <a:t>.</a:t>
            </a:r>
            <a:endParaRPr lang="en-US" altLang="ko-KR" sz="900" b="0" dirty="0">
              <a:solidFill>
                <a:schemeClr val="tx1"/>
              </a:solidFill>
            </a:endParaRPr>
          </a:p>
        </p:txBody>
      </p:sp>
      <p:sp>
        <p:nvSpPr>
          <p:cNvPr id="47" name="모서리가 둥근 사각형 설명선 46"/>
          <p:cNvSpPr/>
          <p:nvPr/>
        </p:nvSpPr>
        <p:spPr bwMode="auto">
          <a:xfrm>
            <a:off x="6609184" y="764705"/>
            <a:ext cx="3168352" cy="576064"/>
          </a:xfrm>
          <a:prstGeom prst="wedgeRoundRectCallout">
            <a:avLst>
              <a:gd name="adj1" fmla="val -67354"/>
              <a:gd name="adj2" fmla="val 94247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r>
              <a:rPr lang="en-US" altLang="ko-KR" sz="900" dirty="0" smtClean="0">
                <a:solidFill>
                  <a:srgbClr val="333333"/>
                </a:solidFill>
              </a:rPr>
              <a:t>Ajax? </a:t>
            </a:r>
            <a:r>
              <a:rPr lang="en-US" altLang="ko-KR" sz="900" b="0" dirty="0" smtClean="0">
                <a:solidFill>
                  <a:srgbClr val="333333"/>
                </a:solidFill>
              </a:rPr>
              <a:t>JavaScript</a:t>
            </a:r>
            <a:r>
              <a:rPr lang="ko-KR" altLang="en-US" sz="900" b="0" dirty="0">
                <a:solidFill>
                  <a:srgbClr val="333333"/>
                </a:solidFill>
              </a:rPr>
              <a:t>를 사용한 비동기 통신</a:t>
            </a:r>
            <a:r>
              <a:rPr lang="en-US" altLang="ko-KR" sz="900" b="0" dirty="0">
                <a:solidFill>
                  <a:srgbClr val="333333"/>
                </a:solidFill>
              </a:rPr>
              <a:t>, </a:t>
            </a:r>
            <a:endParaRPr lang="en-US" altLang="ko-KR" sz="900" b="0" dirty="0" smtClean="0">
              <a:solidFill>
                <a:srgbClr val="333333"/>
              </a:solidFill>
            </a:endParaRPr>
          </a:p>
          <a:p>
            <a:r>
              <a:rPr lang="ko-KR" altLang="en-US" sz="900" b="0" dirty="0" smtClean="0">
                <a:solidFill>
                  <a:srgbClr val="333333"/>
                </a:solidFill>
              </a:rPr>
              <a:t>클라이언트와 </a:t>
            </a:r>
            <a:r>
              <a:rPr lang="ko-KR" altLang="en-US" sz="900" b="0" dirty="0">
                <a:solidFill>
                  <a:srgbClr val="333333"/>
                </a:solidFill>
              </a:rPr>
              <a:t>서버간에 </a:t>
            </a:r>
            <a:r>
              <a:rPr lang="en-US" altLang="ko-KR" sz="900" b="0" dirty="0">
                <a:solidFill>
                  <a:srgbClr val="333333"/>
                </a:solidFill>
              </a:rPr>
              <a:t>XML </a:t>
            </a:r>
            <a:r>
              <a:rPr lang="ko-KR" altLang="en-US" sz="900" b="0" dirty="0">
                <a:solidFill>
                  <a:srgbClr val="333333"/>
                </a:solidFill>
              </a:rPr>
              <a:t>데이터를 주고받는 기술</a:t>
            </a:r>
            <a:endParaRPr lang="ko-KR" altLang="en-US" sz="900" b="0" dirty="0"/>
          </a:p>
        </p:txBody>
      </p:sp>
      <p:sp>
        <p:nvSpPr>
          <p:cNvPr id="1035" name="모서리가 둥근 직사각형 1034"/>
          <p:cNvSpPr/>
          <p:nvPr/>
        </p:nvSpPr>
        <p:spPr bwMode="auto">
          <a:xfrm>
            <a:off x="560512" y="3612842"/>
            <a:ext cx="648072" cy="360040"/>
          </a:xfrm>
          <a:prstGeom prst="roundRect">
            <a:avLst/>
          </a:prstGeom>
          <a:solidFill>
            <a:srgbClr val="0DBF77"/>
          </a:solidFill>
          <a:ln w="285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kern="0" dirty="0" smtClean="0"/>
              <a:t>react</a:t>
            </a:r>
            <a:endParaRPr kumimoji="0" lang="ko-KR" altLang="en-US" sz="1400" kern="0" dirty="0"/>
          </a:p>
        </p:txBody>
      </p:sp>
      <p:sp>
        <p:nvSpPr>
          <p:cNvPr id="50" name="모서리가 둥근 직사각형 49"/>
          <p:cNvSpPr/>
          <p:nvPr/>
        </p:nvSpPr>
        <p:spPr bwMode="auto">
          <a:xfrm>
            <a:off x="1333843" y="3612842"/>
            <a:ext cx="648072" cy="360040"/>
          </a:xfrm>
          <a:prstGeom prst="roundRect">
            <a:avLst/>
          </a:prstGeom>
          <a:solidFill>
            <a:srgbClr val="0DBF77"/>
          </a:solidFill>
          <a:ln w="285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kern="0" dirty="0" err="1" smtClean="0"/>
              <a:t>redux</a:t>
            </a:r>
            <a:endParaRPr kumimoji="0" lang="ko-KR" altLang="en-US" sz="1400" kern="0" dirty="0"/>
          </a:p>
        </p:txBody>
      </p:sp>
      <p:sp>
        <p:nvSpPr>
          <p:cNvPr id="52" name="모서리가 둥근 직사각형 51"/>
          <p:cNvSpPr/>
          <p:nvPr/>
        </p:nvSpPr>
        <p:spPr bwMode="auto">
          <a:xfrm>
            <a:off x="4666794" y="3612842"/>
            <a:ext cx="648072" cy="360040"/>
          </a:xfrm>
          <a:prstGeom prst="roundRect">
            <a:avLst/>
          </a:prstGeom>
          <a:solidFill>
            <a:srgbClr val="0DBF77"/>
          </a:solidFill>
          <a:ln w="285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kern="0" dirty="0" smtClean="0"/>
              <a:t>Node</a:t>
            </a:r>
            <a:endParaRPr kumimoji="0" lang="ko-KR" altLang="en-US" sz="1400" kern="0" dirty="0"/>
          </a:p>
        </p:txBody>
      </p:sp>
      <p:sp>
        <p:nvSpPr>
          <p:cNvPr id="53" name="모서리가 둥근 직사각형 52"/>
          <p:cNvSpPr/>
          <p:nvPr/>
        </p:nvSpPr>
        <p:spPr bwMode="auto">
          <a:xfrm>
            <a:off x="8377032" y="3612842"/>
            <a:ext cx="648072" cy="360040"/>
          </a:xfrm>
          <a:prstGeom prst="roundRect">
            <a:avLst/>
          </a:prstGeom>
          <a:solidFill>
            <a:srgbClr val="0DBF77"/>
          </a:solidFill>
          <a:ln w="285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kern="0" dirty="0" smtClean="0"/>
              <a:t>JWT</a:t>
            </a:r>
            <a:endParaRPr kumimoji="0" lang="ko-KR" alt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118583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띄우기</a:t>
            </a:r>
            <a:r>
              <a:rPr lang="en-US" altLang="ko-KR" dirty="0"/>
              <a:t> </a:t>
            </a:r>
            <a:r>
              <a:rPr lang="en-US" altLang="ko-KR" dirty="0" smtClean="0"/>
              <a:t>- Preview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166688" y="1146994"/>
            <a:ext cx="9529762" cy="158504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 Token </a:t>
            </a:r>
            <a:r>
              <a:rPr lang="ko-KR" altLang="en-US" dirty="0" smtClean="0"/>
              <a:t>서버 띄우기</a:t>
            </a:r>
            <a:endParaRPr lang="en-US" altLang="ko-K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GitHub </a:t>
            </a:r>
            <a:r>
              <a:rPr lang="ko-KR" altLang="en-US" b="1" dirty="0" smtClean="0"/>
              <a:t>주소</a:t>
            </a:r>
            <a:r>
              <a:rPr lang="en-US" altLang="ko-KR" b="1" dirty="0"/>
              <a:t>: </a:t>
            </a:r>
            <a:r>
              <a:rPr lang="en-US" altLang="ko-KR" b="1" dirty="0">
                <a:hlinkClick r:id="rId2"/>
              </a:rPr>
              <a:t>https://</a:t>
            </a:r>
            <a:r>
              <a:rPr lang="en-US" altLang="ko-KR" b="1" dirty="0" smtClean="0">
                <a:hlinkClick r:id="rId2"/>
              </a:rPr>
              <a:t>github.com/hitechinfo/module_auth_node_001.git</a:t>
            </a:r>
            <a:endParaRPr lang="en-US" altLang="ko-KR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b="1" dirty="0" err="1" smtClean="0"/>
              <a:t>Git</a:t>
            </a:r>
            <a:r>
              <a:rPr lang="en-US" altLang="ko-KR" b="1" dirty="0" smtClean="0"/>
              <a:t> bash </a:t>
            </a:r>
            <a:r>
              <a:rPr lang="ko-KR" altLang="en-US" b="1" dirty="0" smtClean="0"/>
              <a:t>띄워 </a:t>
            </a:r>
            <a:r>
              <a:rPr lang="en-US" altLang="ko-KR" b="1" dirty="0" smtClean="0"/>
              <a:t>[C</a:t>
            </a:r>
            <a:r>
              <a:rPr lang="en-US" altLang="ko-KR" b="1" dirty="0"/>
              <a:t>:\</a:t>
            </a:r>
            <a:r>
              <a:rPr lang="en-US" altLang="ko-KR" b="1" dirty="0" err="1" smtClean="0"/>
              <a:t>module_workspace</a:t>
            </a:r>
            <a:r>
              <a:rPr lang="en-US" altLang="ko-KR" b="1" dirty="0" smtClean="0"/>
              <a:t>\module_auth_node_001] </a:t>
            </a:r>
            <a:r>
              <a:rPr lang="ko-KR" altLang="en-US" b="1" dirty="0" smtClean="0"/>
              <a:t>로 이동</a:t>
            </a:r>
            <a:endParaRPr lang="en-US" altLang="ko-KR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b="1" dirty="0" err="1" smtClean="0"/>
              <a:t>npm</a:t>
            </a:r>
            <a:r>
              <a:rPr lang="en-US" altLang="ko-KR" b="1" dirty="0" smtClean="0"/>
              <a:t> install </a:t>
            </a:r>
            <a:r>
              <a:rPr lang="ko-KR" altLang="en-US" b="1" dirty="0" smtClean="0"/>
              <a:t>명령어 실행</a:t>
            </a:r>
            <a:endParaRPr lang="en-US" altLang="ko-KR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.</a:t>
            </a:r>
            <a:r>
              <a:rPr lang="en-US" altLang="ko-KR" b="1" dirty="0" err="1" smtClean="0"/>
              <a:t>env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파일에 </a:t>
            </a:r>
            <a:r>
              <a:rPr lang="en-US" altLang="ko-KR" b="1" dirty="0" err="1" smtClean="0"/>
              <a:t>redis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설정 변경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sz="1100" i="1" dirty="0" smtClean="0">
                <a:solidFill>
                  <a:srgbClr val="FF0000"/>
                </a:solidFill>
              </a:rPr>
              <a:t>(* </a:t>
            </a:r>
            <a:r>
              <a:rPr lang="ko-KR" altLang="en-US" sz="1100" i="1" dirty="0" err="1" smtClean="0">
                <a:solidFill>
                  <a:srgbClr val="FF0000"/>
                </a:solidFill>
              </a:rPr>
              <a:t>민감정보라</a:t>
            </a:r>
            <a:r>
              <a:rPr lang="ko-KR" altLang="en-US" sz="1100" i="1" dirty="0" smtClean="0">
                <a:solidFill>
                  <a:srgbClr val="FF0000"/>
                </a:solidFill>
              </a:rPr>
              <a:t> </a:t>
            </a:r>
            <a:r>
              <a:rPr lang="en-US" altLang="ko-KR" sz="1100" i="1" dirty="0" err="1" smtClean="0">
                <a:solidFill>
                  <a:srgbClr val="FF0000"/>
                </a:solidFill>
              </a:rPr>
              <a:t>Github</a:t>
            </a:r>
            <a:r>
              <a:rPr lang="ko-KR" altLang="en-US" sz="1100" i="1" dirty="0" smtClean="0">
                <a:solidFill>
                  <a:srgbClr val="FF0000"/>
                </a:solidFill>
              </a:rPr>
              <a:t>에 올리지 않았습니다</a:t>
            </a:r>
            <a:r>
              <a:rPr lang="en-US" altLang="ko-KR" sz="1100" i="1" dirty="0" smtClean="0">
                <a:solidFill>
                  <a:srgbClr val="FF0000"/>
                </a:solidFill>
              </a:rPr>
              <a:t>. </a:t>
            </a:r>
            <a:r>
              <a:rPr lang="ko-KR" altLang="en-US" sz="1100" i="1" dirty="0" smtClean="0">
                <a:solidFill>
                  <a:srgbClr val="FF0000"/>
                </a:solidFill>
              </a:rPr>
              <a:t>해당 파일은 절대 </a:t>
            </a:r>
            <a:r>
              <a:rPr lang="en-US" altLang="ko-KR" sz="1100" i="1" dirty="0" err="1" smtClean="0">
                <a:solidFill>
                  <a:srgbClr val="FF0000"/>
                </a:solidFill>
              </a:rPr>
              <a:t>github</a:t>
            </a:r>
            <a:r>
              <a:rPr lang="ko-KR" altLang="en-US" sz="1100" i="1" dirty="0" smtClean="0">
                <a:solidFill>
                  <a:srgbClr val="FF0000"/>
                </a:solidFill>
              </a:rPr>
              <a:t>에 올리지 마시기 바랍니다</a:t>
            </a:r>
            <a:r>
              <a:rPr lang="en-US" altLang="ko-KR" sz="1100" i="1" dirty="0" smtClean="0">
                <a:solidFill>
                  <a:srgbClr val="FF0000"/>
                </a:solidFill>
              </a:rPr>
              <a:t>. 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b="1" dirty="0" err="1" smtClean="0"/>
              <a:t>npm</a:t>
            </a:r>
            <a:r>
              <a:rPr lang="en-US" altLang="ko-KR" b="1" dirty="0" smtClean="0"/>
              <a:t> start </a:t>
            </a:r>
            <a:r>
              <a:rPr lang="ko-KR" altLang="en-US" b="1" dirty="0"/>
              <a:t>명령어 </a:t>
            </a:r>
            <a:r>
              <a:rPr lang="ko-KR" altLang="en-US" b="1" dirty="0" smtClean="0"/>
              <a:t>실행</a:t>
            </a:r>
            <a:endParaRPr lang="en-US" altLang="ko-KR" b="1" dirty="0"/>
          </a:p>
        </p:txBody>
      </p:sp>
      <p:sp>
        <p:nvSpPr>
          <p:cNvPr id="12" name="내용 개체 틀 10"/>
          <p:cNvSpPr txBox="1">
            <a:spLocks/>
          </p:cNvSpPr>
          <p:nvPr/>
        </p:nvSpPr>
        <p:spPr bwMode="auto">
          <a:xfrm>
            <a:off x="166688" y="2913428"/>
            <a:ext cx="9529762" cy="1637371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0738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1228725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3pPr>
            <a:lvl4pPr marL="1636713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9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9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kern="0" dirty="0"/>
              <a:t>2</a:t>
            </a:r>
            <a:r>
              <a:rPr lang="en-US" altLang="ko-KR" kern="0" dirty="0" smtClean="0"/>
              <a:t>. Back-end </a:t>
            </a:r>
            <a:r>
              <a:rPr lang="ko-KR" altLang="en-US" kern="0" dirty="0" smtClean="0"/>
              <a:t>서버 띄우기</a:t>
            </a:r>
            <a:endParaRPr lang="en-US" altLang="ko-KR" kern="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kern="0" dirty="0" smtClean="0"/>
              <a:t>GitHub </a:t>
            </a:r>
            <a:r>
              <a:rPr lang="ko-KR" altLang="en-US" kern="0" dirty="0" smtClean="0"/>
              <a:t>주소</a:t>
            </a:r>
            <a:r>
              <a:rPr lang="en-US" altLang="ko-KR" kern="0" dirty="0"/>
              <a:t>: </a:t>
            </a:r>
            <a:r>
              <a:rPr lang="en-US" altLang="ko-KR" kern="0" dirty="0">
                <a:hlinkClick r:id="rId3"/>
              </a:rPr>
              <a:t>https://</a:t>
            </a:r>
            <a:r>
              <a:rPr lang="en-US" altLang="ko-KR" kern="0" dirty="0" smtClean="0">
                <a:hlinkClick r:id="rId3"/>
              </a:rPr>
              <a:t>github.com/hitechinfo/template_backend_node_001.git</a:t>
            </a:r>
            <a:endParaRPr lang="en-US" altLang="ko-KR" kern="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kern="0" dirty="0" err="1" smtClean="0"/>
              <a:t>Git</a:t>
            </a:r>
            <a:r>
              <a:rPr lang="en-US" altLang="ko-KR" kern="0" dirty="0" smtClean="0"/>
              <a:t> bash</a:t>
            </a:r>
            <a:r>
              <a:rPr lang="ko-KR" altLang="en-US" kern="0" dirty="0" smtClean="0"/>
              <a:t>를 띄워 </a:t>
            </a:r>
            <a:r>
              <a:rPr lang="en-US" altLang="ko-KR" dirty="0" smtClean="0"/>
              <a:t>[</a:t>
            </a:r>
            <a:r>
              <a:rPr lang="en-US" altLang="ko-KR" dirty="0"/>
              <a:t>C:\</a:t>
            </a:r>
            <a:r>
              <a:rPr lang="en-US" altLang="ko-KR" dirty="0" err="1" smtClean="0"/>
              <a:t>module_workspace</a:t>
            </a:r>
            <a:r>
              <a:rPr lang="en-US" altLang="ko-KR" dirty="0" smtClean="0"/>
              <a:t>\template_backend_node_001]</a:t>
            </a:r>
            <a:r>
              <a:rPr lang="ko-KR" altLang="en-US" dirty="0"/>
              <a:t>로 </a:t>
            </a:r>
            <a:r>
              <a:rPr lang="ko-KR" altLang="en-US" dirty="0" smtClean="0"/>
              <a:t>이동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npm</a:t>
            </a:r>
            <a:r>
              <a:rPr lang="en-US" altLang="ko-KR" dirty="0" smtClean="0"/>
              <a:t> install </a:t>
            </a:r>
            <a:r>
              <a:rPr lang="ko-KR" altLang="en-US" dirty="0" smtClean="0"/>
              <a:t>명령어 실행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.</a:t>
            </a:r>
            <a:r>
              <a:rPr lang="en-US" altLang="ko-KR" dirty="0" err="1" smtClean="0"/>
              <a:t>env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파일에서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설정 변경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C</a:t>
            </a:r>
            <a:r>
              <a:rPr lang="en-US" altLang="ko-KR" dirty="0"/>
              <a:t>:\</a:t>
            </a:r>
            <a:r>
              <a:rPr lang="en-US" altLang="ko-KR" dirty="0" smtClean="0"/>
              <a:t>module_workspace\template_backend_node_001 </a:t>
            </a:r>
            <a:r>
              <a:rPr lang="ko-KR" altLang="en-US" dirty="0" smtClean="0"/>
              <a:t>아래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파일에 있는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(in </a:t>
            </a:r>
            <a:r>
              <a:rPr lang="en-US" altLang="ko-KR" dirty="0" err="1" smtClean="0"/>
              <a:t>HeidiSQL</a:t>
            </a:r>
            <a:r>
              <a:rPr lang="en-US" altLang="ko-KR" dirty="0" smtClean="0"/>
              <a:t> Tool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npm</a:t>
            </a:r>
            <a:r>
              <a:rPr lang="en-US" altLang="ko-KR" dirty="0" smtClean="0"/>
              <a:t> start </a:t>
            </a:r>
            <a:r>
              <a:rPr lang="ko-KR" altLang="en-US" dirty="0" smtClean="0"/>
              <a:t>명령어 실행</a:t>
            </a:r>
            <a:endParaRPr lang="ko-KR" altLang="en-US" dirty="0"/>
          </a:p>
        </p:txBody>
      </p:sp>
      <p:sp>
        <p:nvSpPr>
          <p:cNvPr id="13" name="내용 개체 틀 10"/>
          <p:cNvSpPr txBox="1">
            <a:spLocks/>
          </p:cNvSpPr>
          <p:nvPr/>
        </p:nvSpPr>
        <p:spPr bwMode="auto">
          <a:xfrm>
            <a:off x="166688" y="4732184"/>
            <a:ext cx="9529762" cy="119417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0738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1228725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3pPr>
            <a:lvl4pPr marL="1636713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9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9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kern="0" dirty="0" smtClean="0"/>
              <a:t>3. Front-end </a:t>
            </a:r>
            <a:r>
              <a:rPr lang="ko-KR" altLang="en-US" kern="0" dirty="0" smtClean="0"/>
              <a:t>서버 띄우기</a:t>
            </a:r>
            <a:endParaRPr lang="en-US" altLang="ko-KR" kern="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kern="0" dirty="0" smtClean="0"/>
              <a:t>GitHub </a:t>
            </a:r>
            <a:r>
              <a:rPr lang="ko-KR" altLang="en-US" kern="0" dirty="0" smtClean="0"/>
              <a:t>주소</a:t>
            </a:r>
            <a:r>
              <a:rPr lang="en-US" altLang="ko-KR" kern="0" dirty="0"/>
              <a:t>: </a:t>
            </a:r>
            <a:r>
              <a:rPr lang="en-US" altLang="ko-KR" kern="0" dirty="0">
                <a:hlinkClick r:id="rId4"/>
              </a:rPr>
              <a:t>https://</a:t>
            </a:r>
            <a:r>
              <a:rPr lang="en-US" altLang="ko-KR" kern="0" dirty="0" smtClean="0">
                <a:hlinkClick r:id="rId4"/>
              </a:rPr>
              <a:t>github.com/hitechinfo/template_frontend_react_001.git</a:t>
            </a:r>
            <a:endParaRPr lang="en-US" altLang="ko-KR" kern="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kern="0" dirty="0" err="1"/>
              <a:t>Git</a:t>
            </a:r>
            <a:r>
              <a:rPr lang="en-US" altLang="ko-KR" kern="0" dirty="0"/>
              <a:t> bash</a:t>
            </a:r>
            <a:r>
              <a:rPr lang="ko-KR" altLang="en-US" kern="0" dirty="0"/>
              <a:t>를 띄워 </a:t>
            </a:r>
            <a:r>
              <a:rPr lang="en-US" altLang="ko-KR" dirty="0"/>
              <a:t>[C:\</a:t>
            </a:r>
            <a:r>
              <a:rPr lang="en-US" altLang="ko-KR" dirty="0" err="1" smtClean="0"/>
              <a:t>module_workspace</a:t>
            </a:r>
            <a:r>
              <a:rPr lang="en-US" altLang="ko-KR" dirty="0" smtClean="0"/>
              <a:t>\template_frontend_react_001</a:t>
            </a:r>
            <a:r>
              <a:rPr lang="en-US" altLang="ko-KR" dirty="0"/>
              <a:t>]</a:t>
            </a:r>
            <a:r>
              <a:rPr lang="ko-KR" altLang="en-US" dirty="0"/>
              <a:t>로 이동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kern="0" dirty="0" err="1" smtClean="0"/>
              <a:t>npm</a:t>
            </a:r>
            <a:r>
              <a:rPr lang="en-US" altLang="ko-KR" kern="0" dirty="0" smtClean="0"/>
              <a:t> install </a:t>
            </a:r>
            <a:r>
              <a:rPr lang="ko-KR" altLang="en-US" kern="0" dirty="0" smtClean="0"/>
              <a:t>명령어 실행</a:t>
            </a:r>
            <a:endParaRPr lang="en-US" altLang="ko-KR" kern="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ko-KR" altLang="en-US" kern="0" dirty="0"/>
          </a:p>
        </p:txBody>
      </p:sp>
      <p:sp>
        <p:nvSpPr>
          <p:cNvPr id="14" name="내용 개체 틀 10"/>
          <p:cNvSpPr txBox="1">
            <a:spLocks/>
          </p:cNvSpPr>
          <p:nvPr/>
        </p:nvSpPr>
        <p:spPr bwMode="auto">
          <a:xfrm>
            <a:off x="166688" y="660809"/>
            <a:ext cx="9529762" cy="3048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0738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1228725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3pPr>
            <a:lvl4pPr marL="1636713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9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9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kern="0" dirty="0">
                <a:solidFill>
                  <a:srgbClr val="0DBF77"/>
                </a:solidFill>
              </a:rPr>
              <a:t>C</a:t>
            </a:r>
            <a:r>
              <a:rPr lang="en-US" altLang="ko-KR" kern="0" dirty="0" smtClean="0">
                <a:solidFill>
                  <a:srgbClr val="0DBF77"/>
                </a:solidFill>
              </a:rPr>
              <a:t>:\module_workspace</a:t>
            </a:r>
            <a:r>
              <a:rPr lang="en-US" altLang="ko-KR" kern="0" dirty="0" smtClean="0"/>
              <a:t> </a:t>
            </a:r>
            <a:r>
              <a:rPr lang="ko-KR" altLang="en-US" kern="0" dirty="0" smtClean="0"/>
              <a:t>폴더를 만들어 주세요</a:t>
            </a:r>
            <a:r>
              <a:rPr lang="en-US" altLang="ko-KR" kern="0" dirty="0" smtClean="0"/>
              <a:t>.</a:t>
            </a:r>
            <a:endParaRPr lang="ko-KR" altLang="en-US" kern="0" dirty="0"/>
          </a:p>
        </p:txBody>
      </p:sp>
    </p:spTree>
    <p:extLst>
      <p:ext uri="{BB962C8B-B14F-4D97-AF65-F5344CB8AC3E}">
        <p14:creationId xmlns:p14="http://schemas.microsoft.com/office/powerpoint/2010/main" val="358207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띄우기</a:t>
            </a:r>
            <a:r>
              <a:rPr lang="en-US" altLang="ko-KR" dirty="0"/>
              <a:t> </a:t>
            </a:r>
            <a:r>
              <a:rPr lang="en-US" altLang="ko-KR" dirty="0" smtClean="0"/>
              <a:t>– 1) </a:t>
            </a:r>
            <a:r>
              <a:rPr lang="en-US" altLang="ko-KR" dirty="0" smtClean="0">
                <a:solidFill>
                  <a:srgbClr val="FF0000"/>
                </a:solidFill>
              </a:rPr>
              <a:t>Token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166688" y="1052736"/>
            <a:ext cx="9529762" cy="3668697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GitHub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Token Template clone </a:t>
            </a:r>
            <a:r>
              <a:rPr lang="ko-KR" altLang="en-US" dirty="0" smtClean="0"/>
              <a:t>하기</a:t>
            </a:r>
            <a:endParaRPr lang="en-US" altLang="ko-K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GitHub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: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https://github.com/hitechinfo/module_auth_node_001.git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err="1"/>
              <a:t>Git</a:t>
            </a:r>
            <a:r>
              <a:rPr lang="en-US" altLang="ko-KR" dirty="0"/>
              <a:t> bash </a:t>
            </a:r>
            <a:r>
              <a:rPr lang="ko-KR" altLang="en-US" dirty="0"/>
              <a:t>띄워 </a:t>
            </a:r>
            <a:r>
              <a:rPr lang="en-US" altLang="ko-KR" dirty="0"/>
              <a:t>[C:\</a:t>
            </a:r>
            <a:r>
              <a:rPr lang="en-US" altLang="ko-KR" dirty="0" err="1" smtClean="0"/>
              <a:t>module_workspace</a:t>
            </a:r>
            <a:r>
              <a:rPr lang="en-US" altLang="ko-KR" dirty="0" smtClean="0"/>
              <a:t>] </a:t>
            </a:r>
            <a:r>
              <a:rPr lang="ko-KR" altLang="en-US" dirty="0"/>
              <a:t>로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rgbClr val="92D050"/>
                </a:solidFill>
              </a:rPr>
              <a:t>git</a:t>
            </a:r>
            <a:r>
              <a:rPr lang="en-US" altLang="ko-KR" b="1" dirty="0" smtClean="0">
                <a:solidFill>
                  <a:srgbClr val="92D050"/>
                </a:solidFill>
              </a:rPr>
              <a:t> clone </a:t>
            </a:r>
            <a:r>
              <a:rPr lang="en-US" altLang="ko-KR" b="1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</a:t>
            </a:r>
            <a:r>
              <a:rPr lang="en-US" altLang="ko-KR" b="1" dirty="0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github.com/hitechinfo/module_auth_node_001.git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서버 띄우기</a:t>
            </a:r>
            <a:endParaRPr lang="en-US" altLang="ko-K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package.json</a:t>
            </a:r>
            <a:r>
              <a:rPr lang="ko-KR" altLang="en-US" dirty="0" smtClean="0"/>
              <a:t>에 정의한 패키지 설치</a:t>
            </a:r>
            <a:r>
              <a:rPr lang="en-US" altLang="ko-KR" dirty="0" smtClean="0"/>
              <a:t>: </a:t>
            </a:r>
            <a:r>
              <a:rPr lang="en-US" altLang="ko-KR" b="1" dirty="0" err="1" smtClean="0">
                <a:solidFill>
                  <a:srgbClr val="92D050"/>
                </a:solidFill>
              </a:rPr>
              <a:t>npm</a:t>
            </a:r>
            <a:r>
              <a:rPr lang="en-US" altLang="ko-KR" b="1" dirty="0" smtClean="0">
                <a:solidFill>
                  <a:srgbClr val="92D050"/>
                </a:solidFill>
              </a:rPr>
              <a:t> install </a:t>
            </a:r>
            <a:r>
              <a:rPr lang="ko-KR" altLang="en-US" dirty="0" smtClean="0"/>
              <a:t>명령어 실행</a:t>
            </a:r>
            <a:endParaRPr lang="en-US" altLang="ko-K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.</a:t>
            </a:r>
            <a:r>
              <a:rPr lang="en-US" altLang="ko-KR" dirty="0" err="1" smtClean="0"/>
              <a:t>env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파일에 </a:t>
            </a:r>
            <a:r>
              <a:rPr lang="en-US" altLang="ko-KR" b="1" dirty="0" err="1"/>
              <a:t>R</a:t>
            </a:r>
            <a:r>
              <a:rPr lang="en-US" altLang="ko-KR" b="1" dirty="0" err="1" smtClean="0"/>
              <a:t>edis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설정 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 smtClean="0"/>
              <a:t>서버 띄우기</a:t>
            </a:r>
            <a:r>
              <a:rPr lang="en-US" altLang="ko-KR" dirty="0" smtClean="0"/>
              <a:t>: </a:t>
            </a:r>
            <a:r>
              <a:rPr lang="en-US" altLang="ko-KR" b="1" dirty="0" err="1" smtClean="0">
                <a:solidFill>
                  <a:srgbClr val="92D050"/>
                </a:solidFill>
              </a:rPr>
              <a:t>npm</a:t>
            </a:r>
            <a:r>
              <a:rPr lang="en-US" altLang="ko-KR" b="1" dirty="0" smtClean="0">
                <a:solidFill>
                  <a:srgbClr val="92D050"/>
                </a:solidFill>
              </a:rPr>
              <a:t> start </a:t>
            </a:r>
          </a:p>
        </p:txBody>
      </p:sp>
      <p:sp>
        <p:nvSpPr>
          <p:cNvPr id="14" name="내용 개체 틀 10"/>
          <p:cNvSpPr txBox="1">
            <a:spLocks/>
          </p:cNvSpPr>
          <p:nvPr/>
        </p:nvSpPr>
        <p:spPr bwMode="auto">
          <a:xfrm>
            <a:off x="166688" y="660809"/>
            <a:ext cx="9529762" cy="3048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0738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1228725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3pPr>
            <a:lvl4pPr marL="1636713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9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9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kern="0" dirty="0" smtClean="0"/>
              <a:t>Token </a:t>
            </a:r>
            <a:r>
              <a:rPr lang="ko-KR" altLang="en-US" kern="0" dirty="0" smtClean="0"/>
              <a:t>서버는 </a:t>
            </a:r>
            <a:endParaRPr lang="ko-KR" altLang="en-US" kern="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568" y="2132856"/>
            <a:ext cx="4536505" cy="1437078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 bwMode="auto">
          <a:xfrm>
            <a:off x="1064568" y="2603660"/>
            <a:ext cx="3724126" cy="144016"/>
          </a:xfrm>
          <a:prstGeom prst="rect">
            <a:avLst/>
          </a:prstGeom>
          <a:solidFill>
            <a:srgbClr val="FFFF00">
              <a:alpha val="30196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kern="0" noProof="0" dirty="0" smtClean="0">
              <a:solidFill>
                <a:sysClr val="windowText" lastClr="000000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787450" y="4782544"/>
            <a:ext cx="4144119" cy="1621612"/>
            <a:chOff x="787450" y="5110316"/>
            <a:chExt cx="4144119" cy="162161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7450" y="5110316"/>
              <a:ext cx="4144119" cy="1621612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 bwMode="auto">
            <a:xfrm>
              <a:off x="803969" y="5578501"/>
              <a:ext cx="980679" cy="144016"/>
            </a:xfrm>
            <a:prstGeom prst="rect">
              <a:avLst/>
            </a:prstGeom>
            <a:solidFill>
              <a:srgbClr val="FFFF00">
                <a:alpha val="30196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kern="0" noProof="0" dirty="0" smtClea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5135055" y="4806034"/>
            <a:ext cx="4275645" cy="846560"/>
            <a:chOff x="5097016" y="5170070"/>
            <a:chExt cx="4275645" cy="84656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97177" y="5170070"/>
              <a:ext cx="4275484" cy="846560"/>
            </a:xfrm>
            <a:prstGeom prst="rect">
              <a:avLst/>
            </a:prstGeom>
          </p:spPr>
        </p:pic>
        <p:sp>
          <p:nvSpPr>
            <p:cNvPr id="17" name="직사각형 16"/>
            <p:cNvSpPr/>
            <p:nvPr/>
          </p:nvSpPr>
          <p:spPr bwMode="auto">
            <a:xfrm>
              <a:off x="5097016" y="5370878"/>
              <a:ext cx="608924" cy="144016"/>
            </a:xfrm>
            <a:prstGeom prst="rect">
              <a:avLst/>
            </a:prstGeom>
            <a:solidFill>
              <a:srgbClr val="FFFF00">
                <a:alpha val="30196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kern="0" noProof="0" dirty="0" smtClea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486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68" y="2145396"/>
            <a:ext cx="4536505" cy="140247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띄우기</a:t>
            </a:r>
            <a:r>
              <a:rPr lang="en-US" altLang="ko-KR" dirty="0"/>
              <a:t> </a:t>
            </a:r>
            <a:r>
              <a:rPr lang="en-US" altLang="ko-KR" dirty="0" smtClean="0"/>
              <a:t>– 2) </a:t>
            </a:r>
            <a:r>
              <a:rPr lang="en-US" altLang="ko-KR" dirty="0" smtClean="0">
                <a:solidFill>
                  <a:srgbClr val="FF0000"/>
                </a:solidFill>
              </a:rPr>
              <a:t>Backend Node </a:t>
            </a:r>
            <a:r>
              <a:rPr lang="ko-KR" altLang="en-US" dirty="0" smtClean="0"/>
              <a:t>서버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166688" y="1052736"/>
            <a:ext cx="9529762" cy="3668697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GitHub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Node Backend Template clone </a:t>
            </a:r>
            <a:r>
              <a:rPr lang="ko-KR" altLang="en-US" dirty="0" smtClean="0"/>
              <a:t>하기</a:t>
            </a:r>
            <a:endParaRPr lang="en-US" altLang="ko-K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GitHub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: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https://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github.com/hitechinfo/template_backend_node_001.git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/>
              <a:t>bash </a:t>
            </a:r>
            <a:r>
              <a:rPr lang="ko-KR" altLang="en-US" dirty="0"/>
              <a:t>띄워 </a:t>
            </a:r>
            <a:r>
              <a:rPr lang="en-US" altLang="ko-KR" dirty="0"/>
              <a:t>[C:\</a:t>
            </a:r>
            <a:r>
              <a:rPr lang="en-US" altLang="ko-KR" dirty="0" err="1" smtClean="0"/>
              <a:t>module_workspace</a:t>
            </a:r>
            <a:r>
              <a:rPr lang="en-US" altLang="ko-KR" dirty="0" smtClean="0"/>
              <a:t>] </a:t>
            </a:r>
            <a:r>
              <a:rPr lang="ko-KR" altLang="en-US" dirty="0"/>
              <a:t>로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rgbClr val="92D050"/>
                </a:solidFill>
              </a:rPr>
              <a:t>git</a:t>
            </a:r>
            <a:r>
              <a:rPr lang="en-US" altLang="ko-KR" b="1" dirty="0" smtClean="0">
                <a:solidFill>
                  <a:srgbClr val="92D050"/>
                </a:solidFill>
              </a:rPr>
              <a:t> clone </a:t>
            </a:r>
            <a:r>
              <a:rPr lang="en-US" altLang="ko-KR" b="1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</a:t>
            </a:r>
            <a:r>
              <a:rPr lang="en-US" altLang="ko-KR" b="1" dirty="0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github.com/hitechinfo/template_backend_node_001.git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34988" lvl="1" indent="0">
              <a:buNone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서버 띄우기</a:t>
            </a:r>
            <a:endParaRPr lang="en-US" altLang="ko-K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package.json</a:t>
            </a:r>
            <a:r>
              <a:rPr lang="ko-KR" altLang="en-US" dirty="0" smtClean="0"/>
              <a:t>에 정의한 패키지 설치</a:t>
            </a:r>
            <a:r>
              <a:rPr lang="en-US" altLang="ko-KR" dirty="0" smtClean="0"/>
              <a:t>: </a:t>
            </a:r>
            <a:r>
              <a:rPr lang="en-US" altLang="ko-KR" b="1" dirty="0" err="1" smtClean="0">
                <a:solidFill>
                  <a:srgbClr val="92D050"/>
                </a:solidFill>
              </a:rPr>
              <a:t>npm</a:t>
            </a:r>
            <a:r>
              <a:rPr lang="en-US" altLang="ko-KR" b="1" dirty="0" smtClean="0">
                <a:solidFill>
                  <a:srgbClr val="92D050"/>
                </a:solidFill>
              </a:rPr>
              <a:t> install </a:t>
            </a:r>
            <a:r>
              <a:rPr lang="ko-KR" altLang="en-US" dirty="0" smtClean="0"/>
              <a:t>명령어 실행</a:t>
            </a:r>
            <a:endParaRPr lang="en-US" altLang="ko-K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.</a:t>
            </a:r>
            <a:r>
              <a:rPr lang="en-US" altLang="ko-KR" dirty="0" err="1" smtClean="0"/>
              <a:t>env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파일에 </a:t>
            </a:r>
            <a:r>
              <a:rPr lang="en-US" altLang="ko-KR" b="1" dirty="0" smtClean="0"/>
              <a:t>DB </a:t>
            </a:r>
            <a:r>
              <a:rPr lang="ko-KR" altLang="en-US" b="1" dirty="0" smtClean="0"/>
              <a:t>설정</a:t>
            </a:r>
            <a:r>
              <a:rPr lang="ko-KR" altLang="en-US" dirty="0" smtClean="0"/>
              <a:t> 변경</a:t>
            </a:r>
            <a:endParaRPr lang="en-US" altLang="ko-K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 smtClean="0"/>
              <a:t>서버 띄우기</a:t>
            </a:r>
            <a:r>
              <a:rPr lang="en-US" altLang="ko-KR" dirty="0" smtClean="0"/>
              <a:t>: </a:t>
            </a:r>
            <a:r>
              <a:rPr lang="en-US" altLang="ko-KR" b="1" dirty="0" err="1" smtClean="0">
                <a:solidFill>
                  <a:srgbClr val="92D050"/>
                </a:solidFill>
              </a:rPr>
              <a:t>npm</a:t>
            </a:r>
            <a:r>
              <a:rPr lang="en-US" altLang="ko-KR" b="1" dirty="0" smtClean="0">
                <a:solidFill>
                  <a:srgbClr val="92D050"/>
                </a:solidFill>
              </a:rPr>
              <a:t> start </a:t>
            </a:r>
          </a:p>
        </p:txBody>
      </p:sp>
      <p:sp>
        <p:nvSpPr>
          <p:cNvPr id="14" name="내용 개체 틀 10"/>
          <p:cNvSpPr txBox="1">
            <a:spLocks/>
          </p:cNvSpPr>
          <p:nvPr/>
        </p:nvSpPr>
        <p:spPr bwMode="auto">
          <a:xfrm>
            <a:off x="166688" y="660809"/>
            <a:ext cx="9529762" cy="3048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0738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1228725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3pPr>
            <a:lvl4pPr marL="1636713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9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9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kern="0" dirty="0" smtClean="0"/>
              <a:t>Backend Node </a:t>
            </a:r>
            <a:r>
              <a:rPr lang="ko-KR" altLang="en-US" kern="0" dirty="0" smtClean="0"/>
              <a:t>서버 </a:t>
            </a:r>
            <a:endParaRPr lang="ko-KR" altLang="en-US" kern="0" dirty="0"/>
          </a:p>
        </p:txBody>
      </p:sp>
      <p:sp>
        <p:nvSpPr>
          <p:cNvPr id="15" name="직사각형 14"/>
          <p:cNvSpPr/>
          <p:nvPr/>
        </p:nvSpPr>
        <p:spPr bwMode="auto">
          <a:xfrm>
            <a:off x="1088315" y="2603660"/>
            <a:ext cx="3936693" cy="144016"/>
          </a:xfrm>
          <a:prstGeom prst="rect">
            <a:avLst/>
          </a:prstGeom>
          <a:solidFill>
            <a:srgbClr val="FFFF00">
              <a:alpha val="30196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kern="0" noProof="0" dirty="0" smtClean="0">
              <a:solidFill>
                <a:sysClr val="windowText" lastClr="000000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780345" y="4808560"/>
            <a:ext cx="4151224" cy="1646175"/>
            <a:chOff x="780345" y="5027700"/>
            <a:chExt cx="4151224" cy="164617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0345" y="5027700"/>
              <a:ext cx="4151224" cy="1646175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 bwMode="auto">
            <a:xfrm>
              <a:off x="803969" y="5229200"/>
              <a:ext cx="980679" cy="144016"/>
            </a:xfrm>
            <a:prstGeom prst="rect">
              <a:avLst/>
            </a:prstGeom>
            <a:solidFill>
              <a:srgbClr val="FFFF00">
                <a:alpha val="30196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kern="0" noProof="0" dirty="0" smtClea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5039607" y="4808560"/>
            <a:ext cx="4275645" cy="1063411"/>
            <a:chOff x="5097016" y="5170070"/>
            <a:chExt cx="4275645" cy="1063411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97016" y="5170070"/>
              <a:ext cx="4275645" cy="1063411"/>
            </a:xfrm>
            <a:prstGeom prst="rect">
              <a:avLst/>
            </a:prstGeom>
          </p:spPr>
        </p:pic>
        <p:sp>
          <p:nvSpPr>
            <p:cNvPr id="17" name="직사각형 16"/>
            <p:cNvSpPr/>
            <p:nvPr/>
          </p:nvSpPr>
          <p:spPr bwMode="auto">
            <a:xfrm>
              <a:off x="5097016" y="5414781"/>
              <a:ext cx="608924" cy="144016"/>
            </a:xfrm>
            <a:prstGeom prst="rect">
              <a:avLst/>
            </a:prstGeom>
            <a:solidFill>
              <a:srgbClr val="FFFF00">
                <a:alpha val="30196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kern="0" noProof="0" dirty="0" smtClea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5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166688" y="1052736"/>
            <a:ext cx="9529762" cy="322549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GitHub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React Front Template clone </a:t>
            </a:r>
            <a:r>
              <a:rPr lang="ko-KR" altLang="en-US" dirty="0" smtClean="0"/>
              <a:t>하기</a:t>
            </a:r>
            <a:endParaRPr lang="en-US" altLang="ko-K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GitHub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: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github.com/hitechinfo/template_frontend_react_001.git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/>
              <a:t>bash </a:t>
            </a:r>
            <a:r>
              <a:rPr lang="ko-KR" altLang="en-US" dirty="0"/>
              <a:t>띄워 </a:t>
            </a:r>
            <a:r>
              <a:rPr lang="en-US" altLang="ko-KR" dirty="0"/>
              <a:t>[C:\</a:t>
            </a:r>
            <a:r>
              <a:rPr lang="en-US" altLang="ko-KR" dirty="0" err="1" smtClean="0"/>
              <a:t>module_workspace</a:t>
            </a:r>
            <a:r>
              <a:rPr lang="en-US" altLang="ko-KR" dirty="0" smtClean="0"/>
              <a:t>] </a:t>
            </a:r>
            <a:r>
              <a:rPr lang="ko-KR" altLang="en-US" dirty="0"/>
              <a:t>로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rgbClr val="92D050"/>
                </a:solidFill>
              </a:rPr>
              <a:t>git</a:t>
            </a:r>
            <a:r>
              <a:rPr lang="en-US" altLang="ko-KR" b="1" dirty="0" smtClean="0">
                <a:solidFill>
                  <a:srgbClr val="92D050"/>
                </a:solidFill>
              </a:rPr>
              <a:t> </a:t>
            </a:r>
            <a:r>
              <a:rPr lang="en-US" altLang="ko-KR" b="1" dirty="0">
                <a:solidFill>
                  <a:srgbClr val="92D050"/>
                </a:solidFill>
              </a:rPr>
              <a:t>clone https://</a:t>
            </a:r>
            <a:r>
              <a:rPr lang="en-US" altLang="ko-KR" b="1" dirty="0" smtClean="0">
                <a:solidFill>
                  <a:srgbClr val="92D050"/>
                </a:solidFill>
              </a:rPr>
              <a:t>github.com/hitechinfo/template_frontend_react_001.git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34988" lvl="1" indent="0">
              <a:buNone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서버 띄우기</a:t>
            </a:r>
            <a:endParaRPr lang="en-US" altLang="ko-K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package.json</a:t>
            </a:r>
            <a:r>
              <a:rPr lang="ko-KR" altLang="en-US" dirty="0" smtClean="0"/>
              <a:t>에 정의한 패키지 설치</a:t>
            </a:r>
            <a:r>
              <a:rPr lang="en-US" altLang="ko-KR" dirty="0" smtClean="0"/>
              <a:t>: </a:t>
            </a:r>
            <a:r>
              <a:rPr lang="en-US" altLang="ko-KR" b="1" dirty="0" err="1" smtClean="0">
                <a:solidFill>
                  <a:srgbClr val="92D050"/>
                </a:solidFill>
              </a:rPr>
              <a:t>npm</a:t>
            </a:r>
            <a:r>
              <a:rPr lang="en-US" altLang="ko-KR" b="1" dirty="0" smtClean="0">
                <a:solidFill>
                  <a:srgbClr val="92D050"/>
                </a:solidFill>
              </a:rPr>
              <a:t> install </a:t>
            </a:r>
            <a:r>
              <a:rPr lang="ko-KR" altLang="en-US" dirty="0" smtClean="0"/>
              <a:t>명령어 실행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띄우기</a:t>
            </a:r>
            <a:r>
              <a:rPr lang="en-US" altLang="ko-KR" dirty="0"/>
              <a:t> </a:t>
            </a:r>
            <a:r>
              <a:rPr lang="en-US" altLang="ko-KR" dirty="0" smtClean="0"/>
              <a:t>– 3) </a:t>
            </a:r>
            <a:r>
              <a:rPr lang="en-US" altLang="ko-KR" dirty="0" smtClean="0">
                <a:solidFill>
                  <a:srgbClr val="FF0000"/>
                </a:solidFill>
              </a:rPr>
              <a:t>Frontend Node </a:t>
            </a:r>
            <a:r>
              <a:rPr lang="ko-KR" altLang="en-US" dirty="0" smtClean="0"/>
              <a:t>서버</a:t>
            </a:r>
            <a:endParaRPr lang="ko-KR" altLang="en-US" dirty="0"/>
          </a:p>
        </p:txBody>
      </p:sp>
      <p:sp>
        <p:nvSpPr>
          <p:cNvPr id="14" name="내용 개체 틀 10"/>
          <p:cNvSpPr txBox="1">
            <a:spLocks/>
          </p:cNvSpPr>
          <p:nvPr/>
        </p:nvSpPr>
        <p:spPr bwMode="auto">
          <a:xfrm>
            <a:off x="166688" y="660809"/>
            <a:ext cx="9529762" cy="3048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0738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1228725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3pPr>
            <a:lvl4pPr marL="1636713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9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9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kern="0" dirty="0" smtClean="0"/>
              <a:t>Front Node </a:t>
            </a:r>
            <a:r>
              <a:rPr lang="ko-KR" altLang="en-US" kern="0" dirty="0" smtClean="0"/>
              <a:t>서버 </a:t>
            </a:r>
            <a:endParaRPr lang="ko-KR" altLang="en-US" kern="0" dirty="0"/>
          </a:p>
        </p:txBody>
      </p:sp>
      <p:grpSp>
        <p:nvGrpSpPr>
          <p:cNvPr id="4" name="그룹 3"/>
          <p:cNvGrpSpPr/>
          <p:nvPr/>
        </p:nvGrpSpPr>
        <p:grpSpPr>
          <a:xfrm>
            <a:off x="1032845" y="2145397"/>
            <a:ext cx="4568228" cy="1409850"/>
            <a:chOff x="1032845" y="2145397"/>
            <a:chExt cx="4568228" cy="140985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2845" y="2145397"/>
              <a:ext cx="4568228" cy="1409850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 bwMode="auto">
            <a:xfrm>
              <a:off x="1046373" y="2564904"/>
              <a:ext cx="4330362" cy="144016"/>
            </a:xfrm>
            <a:prstGeom prst="rect">
              <a:avLst/>
            </a:prstGeom>
            <a:solidFill>
              <a:srgbClr val="FFFF00">
                <a:alpha val="30196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kern="0" noProof="0" dirty="0" smtClea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032845" y="4437112"/>
            <a:ext cx="4149696" cy="793216"/>
            <a:chOff x="781874" y="4808560"/>
            <a:chExt cx="4149696" cy="79321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1874" y="4808560"/>
              <a:ext cx="4149696" cy="793216"/>
            </a:xfrm>
            <a:prstGeom prst="rect">
              <a:avLst/>
            </a:prstGeom>
          </p:spPr>
        </p:pic>
        <p:sp>
          <p:nvSpPr>
            <p:cNvPr id="18" name="직사각형 17"/>
            <p:cNvSpPr/>
            <p:nvPr/>
          </p:nvSpPr>
          <p:spPr bwMode="auto">
            <a:xfrm>
              <a:off x="803969" y="4993434"/>
              <a:ext cx="980679" cy="144016"/>
            </a:xfrm>
            <a:prstGeom prst="rect">
              <a:avLst/>
            </a:prstGeom>
            <a:solidFill>
              <a:srgbClr val="FFFF00">
                <a:alpha val="30196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kern="0" noProof="0" dirty="0" smtClea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041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166688" y="1052736"/>
            <a:ext cx="9529762" cy="529376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dirty="0" smtClean="0"/>
              <a:t>서버 띄우기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이어서</a:t>
            </a:r>
            <a:r>
              <a:rPr lang="en-US" altLang="ko-KR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webpack.config.dev.js </a:t>
            </a:r>
            <a:r>
              <a:rPr lang="ko-KR" altLang="en-US" dirty="0" smtClean="0"/>
              <a:t>파일의 </a:t>
            </a:r>
            <a:r>
              <a:rPr lang="en-US" altLang="ko-KR" dirty="0" smtClean="0"/>
              <a:t>Backend </a:t>
            </a:r>
            <a:r>
              <a:rPr lang="ko-KR" altLang="en-US" dirty="0" smtClean="0"/>
              <a:t>서버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</a:t>
            </a:r>
            <a:r>
              <a:rPr lang="en-US" altLang="ko-KR" i="1" dirty="0" smtClean="0"/>
              <a:t>(</a:t>
            </a:r>
            <a:r>
              <a:rPr lang="ko-KR" altLang="en-US" i="1" dirty="0" smtClean="0"/>
              <a:t>앞에서 올린 </a:t>
            </a:r>
            <a:r>
              <a:rPr lang="en-US" altLang="ko-KR" i="1" dirty="0" smtClean="0"/>
              <a:t>Backend </a:t>
            </a:r>
            <a:r>
              <a:rPr lang="ko-KR" altLang="en-US" i="1" dirty="0" smtClean="0"/>
              <a:t>서버 </a:t>
            </a:r>
            <a:r>
              <a:rPr lang="en-US" altLang="ko-KR" i="1" dirty="0" err="1" smtClean="0"/>
              <a:t>url</a:t>
            </a:r>
            <a:r>
              <a:rPr lang="en-US" altLang="ko-KR" i="1" dirty="0" smtClean="0"/>
              <a:t>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띄우기</a:t>
            </a:r>
            <a:r>
              <a:rPr lang="en-US" altLang="ko-KR" dirty="0"/>
              <a:t> </a:t>
            </a:r>
            <a:r>
              <a:rPr lang="en-US" altLang="ko-KR" dirty="0" smtClean="0"/>
              <a:t>– 3) </a:t>
            </a:r>
            <a:r>
              <a:rPr lang="en-US" altLang="ko-KR" dirty="0" smtClean="0">
                <a:solidFill>
                  <a:srgbClr val="FF0000"/>
                </a:solidFill>
              </a:rPr>
              <a:t>Frontend Node </a:t>
            </a:r>
            <a:r>
              <a:rPr lang="ko-KR" altLang="en-US" dirty="0" smtClean="0"/>
              <a:t>서버</a:t>
            </a:r>
            <a:endParaRPr lang="ko-KR" altLang="en-US" dirty="0"/>
          </a:p>
        </p:txBody>
      </p:sp>
      <p:sp>
        <p:nvSpPr>
          <p:cNvPr id="14" name="내용 개체 틀 10"/>
          <p:cNvSpPr txBox="1">
            <a:spLocks/>
          </p:cNvSpPr>
          <p:nvPr/>
        </p:nvSpPr>
        <p:spPr bwMode="auto">
          <a:xfrm>
            <a:off x="166688" y="660809"/>
            <a:ext cx="9529762" cy="3048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0738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1228725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3pPr>
            <a:lvl4pPr marL="1636713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9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9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kern="0" dirty="0" smtClean="0"/>
              <a:t>Front Node </a:t>
            </a:r>
            <a:r>
              <a:rPr lang="ko-KR" altLang="en-US" kern="0" dirty="0" smtClean="0"/>
              <a:t>서버 </a:t>
            </a:r>
            <a:endParaRPr lang="ko-KR" altLang="en-US" kern="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68" y="1669239"/>
            <a:ext cx="4594204" cy="3828503"/>
          </a:xfrm>
          <a:prstGeom prst="rect">
            <a:avLst/>
          </a:prstGeom>
        </p:spPr>
      </p:pic>
      <p:sp>
        <p:nvSpPr>
          <p:cNvPr id="21" name="내용 개체 틀 10"/>
          <p:cNvSpPr txBox="1">
            <a:spLocks/>
          </p:cNvSpPr>
          <p:nvPr/>
        </p:nvSpPr>
        <p:spPr bwMode="auto">
          <a:xfrm>
            <a:off x="166688" y="5733256"/>
            <a:ext cx="9529762" cy="27699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0738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1228725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3pPr>
            <a:lvl4pPr marL="1636713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9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9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서버 띄우기</a:t>
            </a:r>
            <a:r>
              <a:rPr lang="en-US" altLang="ko-KR" dirty="0"/>
              <a:t>: </a:t>
            </a:r>
            <a:r>
              <a:rPr lang="en-US" altLang="ko-KR" dirty="0" err="1">
                <a:solidFill>
                  <a:srgbClr val="92D050"/>
                </a:solidFill>
              </a:rPr>
              <a:t>npm</a:t>
            </a:r>
            <a:r>
              <a:rPr lang="en-US" altLang="ko-KR" dirty="0">
                <a:solidFill>
                  <a:srgbClr val="92D050"/>
                </a:solidFill>
              </a:rPr>
              <a:t> start </a:t>
            </a:r>
          </a:p>
        </p:txBody>
      </p:sp>
      <p:sp>
        <p:nvSpPr>
          <p:cNvPr id="22" name="직사각형 21"/>
          <p:cNvSpPr/>
          <p:nvPr/>
        </p:nvSpPr>
        <p:spPr bwMode="auto">
          <a:xfrm>
            <a:off x="1856656" y="4558560"/>
            <a:ext cx="3744416" cy="670639"/>
          </a:xfrm>
          <a:prstGeom prst="rect">
            <a:avLst/>
          </a:prstGeom>
          <a:solidFill>
            <a:srgbClr val="FFFF00">
              <a:alpha val="30196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kern="0" noProof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7" name="모서리가 둥근 사각형 설명선 6"/>
          <p:cNvSpPr/>
          <p:nvPr/>
        </p:nvSpPr>
        <p:spPr bwMode="auto">
          <a:xfrm>
            <a:off x="6090468" y="4126512"/>
            <a:ext cx="3600400" cy="432048"/>
          </a:xfrm>
          <a:prstGeom prst="wedgeRoundRectCallout">
            <a:avLst>
              <a:gd name="adj1" fmla="val -70791"/>
              <a:gd name="adj2" fmla="val 59770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kern="0" dirty="0" smtClean="0">
                <a:solidFill>
                  <a:sysClr val="windowText" lastClr="000000"/>
                </a:solidFill>
              </a:rPr>
              <a:t>Back-end</a:t>
            </a:r>
            <a:r>
              <a:rPr kumimoji="0" lang="ko-KR" altLang="en-US" sz="1400" kern="0" dirty="0" smtClean="0">
                <a:solidFill>
                  <a:sysClr val="windowText" lastClr="000000"/>
                </a:solidFill>
              </a:rPr>
              <a:t>와 </a:t>
            </a:r>
            <a:r>
              <a:rPr kumimoji="0" lang="en-US" altLang="ko-KR" sz="1400" kern="0" dirty="0" smtClean="0">
                <a:solidFill>
                  <a:sysClr val="windowText" lastClr="000000"/>
                </a:solidFill>
              </a:rPr>
              <a:t>Front-end </a:t>
            </a:r>
            <a:r>
              <a:rPr kumimoji="0" lang="ko-KR" altLang="en-US" sz="1400" kern="0" dirty="0" smtClean="0">
                <a:solidFill>
                  <a:sysClr val="windowText" lastClr="000000"/>
                </a:solidFill>
              </a:rPr>
              <a:t>연결하는 부분</a:t>
            </a:r>
            <a:endParaRPr kumimoji="0" lang="ko-KR" altLang="en-US" sz="1400" kern="0" noProof="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08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구조 </a:t>
            </a:r>
            <a:r>
              <a:rPr lang="en-US" altLang="ko-KR" dirty="0" smtClean="0"/>
              <a:t>– Frontend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96" y="919665"/>
            <a:ext cx="3409950" cy="38004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44888" y="919665"/>
            <a:ext cx="561662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폴더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chemeClr val="tx1"/>
                </a:solidFill>
              </a:rPr>
              <a:t>.well-known: </a:t>
            </a:r>
            <a:r>
              <a:rPr lang="ko-KR" altLang="en-US" sz="1100" dirty="0" smtClean="0">
                <a:solidFill>
                  <a:schemeClr val="tx1"/>
                </a:solidFill>
              </a:rPr>
              <a:t>웹 인증서가 담긴 폴더</a:t>
            </a:r>
            <a:r>
              <a:rPr lang="en-US" altLang="ko-KR" sz="1100" dirty="0" smtClean="0">
                <a:solidFill>
                  <a:schemeClr val="tx1"/>
                </a:solidFill>
              </a:rPr>
              <a:t>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rgbClr val="B7E3BA"/>
                </a:solidFill>
              </a:rPr>
              <a:t>k8s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 err="1" smtClean="0">
                <a:solidFill>
                  <a:schemeClr val="tx1"/>
                </a:solidFill>
              </a:rPr>
              <a:t>node_modules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: </a:t>
            </a:r>
            <a:r>
              <a:rPr lang="en-US" altLang="ko-KR" sz="1100" b="1" dirty="0" err="1" smtClean="0">
                <a:solidFill>
                  <a:schemeClr val="tx1"/>
                </a:solidFill>
              </a:rPr>
              <a:t>npm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 install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로 설치한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package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들이 담긴 폴더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FF0000"/>
                </a:solidFill>
              </a:rPr>
              <a:t>public</a:t>
            </a:r>
            <a:r>
              <a:rPr lang="en-US" altLang="ko-KR" sz="1100" dirty="0">
                <a:solidFill>
                  <a:srgbClr val="FF0000"/>
                </a:solidFill>
              </a:rPr>
              <a:t>*</a:t>
            </a:r>
            <a:r>
              <a:rPr lang="en-US" altLang="ko-KR" sz="1100" dirty="0" smtClean="0">
                <a:solidFill>
                  <a:schemeClr val="tx1"/>
                </a:solidFill>
              </a:rPr>
              <a:t>: image </a:t>
            </a:r>
            <a:r>
              <a:rPr lang="ko-KR" altLang="en-US" sz="1100" dirty="0" smtClean="0">
                <a:solidFill>
                  <a:schemeClr val="tx1"/>
                </a:solidFill>
              </a:rPr>
              <a:t>파일</a:t>
            </a:r>
            <a:r>
              <a:rPr lang="ko-KR" altLang="en-US" sz="1100" dirty="0">
                <a:solidFill>
                  <a:schemeClr val="tx1"/>
                </a:solidFill>
              </a:rPr>
              <a:t>과</a:t>
            </a:r>
            <a:r>
              <a:rPr lang="en-US" altLang="ko-KR" sz="1100" dirty="0" smtClean="0">
                <a:solidFill>
                  <a:schemeClr val="tx1"/>
                </a:solidFill>
              </a:rPr>
              <a:t> html </a:t>
            </a:r>
            <a:r>
              <a:rPr lang="ko-KR" altLang="en-US" sz="1100" dirty="0" smtClean="0">
                <a:solidFill>
                  <a:schemeClr val="tx1"/>
                </a:solidFill>
              </a:rPr>
              <a:t>파일 등 정적인 파일이 담긴 폴더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 err="1" smtClean="0">
                <a:solidFill>
                  <a:srgbClr val="FF0000"/>
                </a:solidFill>
              </a:rPr>
              <a:t>src</a:t>
            </a:r>
            <a:r>
              <a:rPr lang="en-US" altLang="ko-KR" sz="1100" dirty="0">
                <a:solidFill>
                  <a:srgbClr val="FF0000"/>
                </a:solidFill>
              </a:rPr>
              <a:t>*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: </a:t>
            </a:r>
            <a:r>
              <a:rPr lang="en-US" altLang="ko-KR" sz="1100" dirty="0" smtClean="0">
                <a:solidFill>
                  <a:schemeClr val="tx1"/>
                </a:solidFill>
              </a:rPr>
              <a:t>react,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redux</a:t>
            </a:r>
            <a:r>
              <a:rPr lang="en-US" altLang="ko-KR" sz="1100" dirty="0" smtClean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소스가 담긴 폴더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설정 파일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babelrc</a:t>
            </a:r>
            <a:r>
              <a:rPr lang="en-US" altLang="ko-KR" sz="1100" dirty="0" smtClean="0">
                <a:solidFill>
                  <a:schemeClr val="tx1"/>
                </a:solidFill>
              </a:rPr>
              <a:t> : babel(</a:t>
            </a:r>
            <a:r>
              <a:rPr lang="ko-KR" altLang="en-US" sz="1100" dirty="0" smtClean="0">
                <a:solidFill>
                  <a:schemeClr val="tx1"/>
                </a:solidFill>
              </a:rPr>
              <a:t>바벨</a:t>
            </a:r>
            <a:r>
              <a:rPr lang="en-US" altLang="ko-KR" sz="1100" dirty="0" smtClean="0">
                <a:solidFill>
                  <a:schemeClr val="tx1"/>
                </a:solidFill>
              </a:rPr>
              <a:t>) </a:t>
            </a:r>
            <a:r>
              <a:rPr lang="ko-KR" altLang="en-US" sz="1100" dirty="0" smtClean="0">
                <a:solidFill>
                  <a:schemeClr val="tx1"/>
                </a:solidFill>
              </a:rPr>
              <a:t>설정 파일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 smtClean="0">
                <a:solidFill>
                  <a:schemeClr val="tx1"/>
                </a:solidFill>
              </a:rPr>
              <a:t>.</a:t>
            </a:r>
            <a:r>
              <a:rPr lang="en-US" altLang="ko-KR" sz="1100" b="1" dirty="0" err="1" smtClean="0">
                <a:solidFill>
                  <a:schemeClr val="tx1"/>
                </a:solidFill>
              </a:rPr>
              <a:t>gitignore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: GitHub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에 올리지 않을 파일을 설정하는 파일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 err="1" smtClean="0">
                <a:solidFill>
                  <a:srgbClr val="D5EFD7"/>
                </a:solidFill>
              </a:rPr>
              <a:t>default.conf</a:t>
            </a:r>
            <a:endParaRPr lang="en-US" altLang="ko-KR" sz="1100" dirty="0">
              <a:solidFill>
                <a:srgbClr val="D5EFD7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 smtClean="0">
                <a:solidFill>
                  <a:srgbClr val="D5EFD7"/>
                </a:solidFill>
              </a:rPr>
              <a:t>nginx.conf</a:t>
            </a:r>
            <a:endParaRPr lang="en-US" altLang="ko-KR" sz="1100" dirty="0">
              <a:solidFill>
                <a:srgbClr val="D5EFD7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 smtClean="0">
                <a:solidFill>
                  <a:srgbClr val="D5EFD7"/>
                </a:solidFill>
              </a:rPr>
              <a:t>Dockerfile</a:t>
            </a:r>
            <a:endParaRPr lang="en-US" altLang="ko-KR" sz="1100" dirty="0" smtClean="0">
              <a:solidFill>
                <a:srgbClr val="D5EFD7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 smtClean="0">
                <a:solidFill>
                  <a:srgbClr val="D5EFD7"/>
                </a:solidFill>
              </a:rPr>
              <a:t>Jenkisfile</a:t>
            </a:r>
            <a:endParaRPr lang="en-US" altLang="ko-KR" sz="1100" dirty="0" smtClean="0">
              <a:solidFill>
                <a:srgbClr val="D5EFD7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 smtClean="0">
                <a:solidFill>
                  <a:schemeClr val="tx1"/>
                </a:solidFill>
              </a:rPr>
              <a:t>package.json</a:t>
            </a:r>
            <a:r>
              <a:rPr lang="en-US" altLang="ko-KR" sz="1100" dirty="0" smtClean="0">
                <a:solidFill>
                  <a:schemeClr val="tx1"/>
                </a:solidFill>
              </a:rPr>
              <a:t> : </a:t>
            </a:r>
            <a:r>
              <a:rPr lang="ko-KR" altLang="en-US" sz="1100" b="0" dirty="0">
                <a:solidFill>
                  <a:schemeClr val="tx1"/>
                </a:solidFill>
              </a:rPr>
              <a:t>패키지에 관한 정보와 </a:t>
            </a:r>
            <a:r>
              <a:rPr lang="ko-KR" altLang="en-US" sz="1100" b="0" dirty="0" smtClean="0">
                <a:solidFill>
                  <a:schemeClr val="tx1"/>
                </a:solidFill>
              </a:rPr>
              <a:t>의존 중인 버전에 </a:t>
            </a:r>
            <a:r>
              <a:rPr lang="ko-KR" altLang="en-US" sz="1100" b="0" dirty="0">
                <a:solidFill>
                  <a:schemeClr val="tx1"/>
                </a:solidFill>
              </a:rPr>
              <a:t>관한 </a:t>
            </a:r>
            <a:r>
              <a:rPr lang="ko-KR" altLang="en-US" sz="1100" b="0" dirty="0" smtClean="0">
                <a:solidFill>
                  <a:schemeClr val="tx1"/>
                </a:solidFill>
              </a:rPr>
              <a:t>정보가 담긴 파일</a:t>
            </a:r>
            <a:endParaRPr lang="en-US" altLang="ko-KR" sz="1100" b="0" dirty="0">
              <a:solidFill>
                <a:schemeClr val="tx1"/>
              </a:solidFill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chemeClr val="tx1"/>
                </a:solidFill>
              </a:rPr>
              <a:t>package-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lock.json</a:t>
            </a:r>
            <a:r>
              <a:rPr lang="en-US" altLang="ko-KR" sz="1100" dirty="0" smtClean="0">
                <a:solidFill>
                  <a:schemeClr val="tx1"/>
                </a:solidFill>
              </a:rPr>
              <a:t> :</a:t>
            </a:r>
            <a:r>
              <a:rPr lang="en-US" altLang="ko-KR" sz="1100" b="0" dirty="0" smtClean="0">
                <a:solidFill>
                  <a:schemeClr val="tx1"/>
                </a:solidFill>
              </a:rPr>
              <a:t> </a:t>
            </a:r>
            <a:r>
              <a:rPr lang="ko-KR" altLang="ko-KR" sz="1100" b="0" dirty="0" err="1">
                <a:solidFill>
                  <a:schemeClr val="tx1"/>
                </a:solidFill>
              </a:rPr>
              <a:t>npm을</a:t>
            </a:r>
            <a:r>
              <a:rPr lang="ko-KR" altLang="ko-KR" sz="1100" b="0" dirty="0">
                <a:solidFill>
                  <a:schemeClr val="tx1"/>
                </a:solidFill>
              </a:rPr>
              <a:t> 사용해서 </a:t>
            </a:r>
            <a:r>
              <a:rPr lang="ko-KR" altLang="ko-KR" sz="1100" b="0" dirty="0" err="1">
                <a:solidFill>
                  <a:schemeClr val="tx1"/>
                </a:solidFill>
              </a:rPr>
              <a:t>node_modules</a:t>
            </a:r>
            <a:r>
              <a:rPr lang="ko-KR" altLang="ko-KR" sz="1100" b="0" dirty="0">
                <a:solidFill>
                  <a:schemeClr val="tx1"/>
                </a:solidFill>
              </a:rPr>
              <a:t> 트리나 </a:t>
            </a:r>
            <a:r>
              <a:rPr lang="ko-KR" altLang="ko-KR" sz="1100" b="0" dirty="0" err="1">
                <a:solidFill>
                  <a:schemeClr val="tx1"/>
                </a:solidFill>
              </a:rPr>
              <a:t>package.json</a:t>
            </a:r>
            <a:r>
              <a:rPr lang="ko-KR" altLang="ko-KR" sz="1100" b="0" dirty="0">
                <a:solidFill>
                  <a:schemeClr val="tx1"/>
                </a:solidFill>
              </a:rPr>
              <a:t> 파일을 수정하게 되면 자동으로 생성되는 </a:t>
            </a:r>
            <a:r>
              <a:rPr lang="ko-KR" altLang="ko-KR" sz="1100" b="0" dirty="0" smtClean="0">
                <a:solidFill>
                  <a:schemeClr val="tx1"/>
                </a:solidFill>
              </a:rPr>
              <a:t>파일</a:t>
            </a:r>
            <a:r>
              <a:rPr lang="en-US" altLang="ko-KR" sz="1100" b="0" dirty="0" smtClean="0">
                <a:solidFill>
                  <a:schemeClr val="tx1"/>
                </a:solidFill>
              </a:rPr>
              <a:t/>
            </a:r>
            <a:br>
              <a:rPr lang="en-US" altLang="ko-KR" sz="1100" b="0" dirty="0" smtClean="0">
                <a:solidFill>
                  <a:schemeClr val="tx1"/>
                </a:solidFill>
              </a:rPr>
            </a:br>
            <a:r>
              <a:rPr lang="ko-KR" altLang="en-US" sz="1100" b="0" dirty="0">
                <a:solidFill>
                  <a:schemeClr val="tx1"/>
                </a:solidFill>
              </a:rPr>
              <a:t>파일이 생성되는 시점의 의존성 트리에 대한 정확한 정보를 가지고 있습니다</a:t>
            </a:r>
            <a:r>
              <a:rPr lang="en-US" altLang="ko-KR" sz="1100" b="0" dirty="0" smtClean="0">
                <a:solidFill>
                  <a:schemeClr val="tx1"/>
                </a:solidFill>
              </a:rPr>
              <a:t>.</a:t>
            </a:r>
            <a:endParaRPr lang="en-US" altLang="ko-KR" sz="1100" b="0" dirty="0">
              <a:solidFill>
                <a:schemeClr val="tx1"/>
              </a:solidFill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FF0000"/>
                </a:solidFill>
              </a:rPr>
              <a:t>webpack.config.dev.js*</a:t>
            </a:r>
            <a:r>
              <a:rPr lang="en-US" altLang="ko-KR" sz="1100" dirty="0" smtClean="0">
                <a:solidFill>
                  <a:schemeClr val="tx1"/>
                </a:solidFill>
              </a:rPr>
              <a:t>: </a:t>
            </a:r>
            <a:r>
              <a:rPr lang="en-US" altLang="ko-KR" sz="1100" b="0" dirty="0" smtClean="0">
                <a:solidFill>
                  <a:schemeClr val="tx1"/>
                </a:solidFill>
              </a:rPr>
              <a:t>dev</a:t>
            </a:r>
            <a:r>
              <a:rPr lang="ko-KR" altLang="en-US" sz="1100" b="0" dirty="0" smtClean="0">
                <a:solidFill>
                  <a:schemeClr val="tx1"/>
                </a:solidFill>
              </a:rPr>
              <a:t>용 </a:t>
            </a:r>
            <a:r>
              <a:rPr lang="en-US" altLang="ko-KR" sz="1100" b="0" dirty="0" err="1" smtClean="0">
                <a:solidFill>
                  <a:schemeClr val="tx1"/>
                </a:solidFill>
              </a:rPr>
              <a:t>webpack</a:t>
            </a:r>
            <a:r>
              <a:rPr lang="en-US" altLang="ko-KR" sz="1100" b="0" dirty="0" smtClean="0">
                <a:solidFill>
                  <a:schemeClr val="tx1"/>
                </a:solidFill>
              </a:rPr>
              <a:t> </a:t>
            </a:r>
            <a:r>
              <a:rPr lang="ko-KR" altLang="en-US" sz="1100" b="0" dirty="0" smtClean="0">
                <a:solidFill>
                  <a:schemeClr val="tx1"/>
                </a:solidFill>
              </a:rPr>
              <a:t>설정파일</a:t>
            </a:r>
            <a:endParaRPr lang="en-US" altLang="ko-KR" sz="1100" b="0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chemeClr val="tx1"/>
                </a:solidFill>
              </a:rPr>
              <a:t>webpack.config.js : </a:t>
            </a:r>
            <a:r>
              <a:rPr lang="ko-KR" altLang="en-US" sz="1100" b="0" dirty="0" err="1" smtClean="0">
                <a:solidFill>
                  <a:schemeClr val="tx1"/>
                </a:solidFill>
              </a:rPr>
              <a:t>운영용</a:t>
            </a:r>
            <a:r>
              <a:rPr lang="ko-KR" altLang="en-US" sz="1100" b="0" dirty="0" smtClean="0">
                <a:solidFill>
                  <a:schemeClr val="tx1"/>
                </a:solidFill>
              </a:rPr>
              <a:t> </a:t>
            </a:r>
            <a:r>
              <a:rPr lang="en-US" altLang="ko-KR" sz="1100" b="0" dirty="0" err="1">
                <a:solidFill>
                  <a:schemeClr val="tx1"/>
                </a:solidFill>
              </a:rPr>
              <a:t>webpack</a:t>
            </a:r>
            <a:r>
              <a:rPr lang="en-US" altLang="ko-KR" sz="1100" b="0" dirty="0">
                <a:solidFill>
                  <a:schemeClr val="tx1"/>
                </a:solidFill>
              </a:rPr>
              <a:t> </a:t>
            </a:r>
            <a:r>
              <a:rPr lang="ko-KR" altLang="en-US" sz="1100" b="0" dirty="0">
                <a:solidFill>
                  <a:schemeClr val="tx1"/>
                </a:solidFill>
              </a:rPr>
              <a:t>설정파일</a:t>
            </a:r>
            <a:endParaRPr lang="en-US" altLang="ko-KR" sz="1100" b="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0512" y="6090311"/>
            <a:ext cx="763284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D5EFD7"/>
                </a:solidFill>
              </a:rPr>
              <a:t>* </a:t>
            </a:r>
            <a:r>
              <a:rPr lang="ko-KR" altLang="en-US" sz="1000" dirty="0" smtClean="0">
                <a:solidFill>
                  <a:srgbClr val="D5EFD7"/>
                </a:solidFill>
              </a:rPr>
              <a:t>해당 파일 및 폴더는 </a:t>
            </a:r>
            <a:r>
              <a:rPr lang="en-US" altLang="ko-KR" sz="1000" dirty="0" smtClean="0">
                <a:solidFill>
                  <a:srgbClr val="D5EFD7"/>
                </a:solidFill>
              </a:rPr>
              <a:t>Cloud </a:t>
            </a:r>
            <a:r>
              <a:rPr lang="ko-KR" altLang="en-US" sz="1000" dirty="0" smtClean="0">
                <a:solidFill>
                  <a:srgbClr val="D5EFD7"/>
                </a:solidFill>
              </a:rPr>
              <a:t>배포 시 사용하는 설정 파일 및 폴더입니다</a:t>
            </a:r>
            <a:r>
              <a:rPr lang="en-US" altLang="ko-KR" sz="1000" dirty="0" smtClean="0">
                <a:solidFill>
                  <a:srgbClr val="D5EFD7"/>
                </a:solidFill>
              </a:rPr>
              <a:t>. </a:t>
            </a:r>
            <a:r>
              <a:rPr lang="ko-KR" altLang="en-US" sz="1000" dirty="0" smtClean="0">
                <a:solidFill>
                  <a:srgbClr val="D5EFD7"/>
                </a:solidFill>
              </a:rPr>
              <a:t>개발 시에는 불필요한 파일입니다</a:t>
            </a:r>
            <a:r>
              <a:rPr lang="en-US" altLang="ko-KR" sz="1000" dirty="0" smtClean="0">
                <a:solidFill>
                  <a:srgbClr val="D5EFD7"/>
                </a:solidFill>
              </a:rPr>
              <a:t>.</a:t>
            </a:r>
          </a:p>
          <a:p>
            <a:r>
              <a:rPr lang="en-US" altLang="ko-KR" sz="1000" dirty="0" smtClean="0">
                <a:solidFill>
                  <a:srgbClr val="FF0000"/>
                </a:solidFill>
              </a:rPr>
              <a:t>* </a:t>
            </a:r>
            <a:r>
              <a:rPr lang="ko-KR" altLang="en-US" sz="1000" dirty="0" smtClean="0">
                <a:solidFill>
                  <a:srgbClr val="FF0000"/>
                </a:solidFill>
              </a:rPr>
              <a:t>표기되어 있는 부분은 주요 사용하실 파일 및 폴더 입니다</a:t>
            </a:r>
            <a:r>
              <a:rPr lang="en-US" altLang="ko-KR" sz="1000" dirty="0" smtClean="0">
                <a:solidFill>
                  <a:srgbClr val="FF0000"/>
                </a:solidFill>
              </a:rPr>
              <a:t>.</a:t>
            </a:r>
            <a:endParaRPr lang="ko-KR" altLang="en-US" sz="1000" b="1" dirty="0" smtClean="0">
              <a:solidFill>
                <a:srgbClr val="D5EF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12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algn="ctr">
          <a:solidFill>
            <a:schemeClr val="bg1">
              <a:lumMod val="75000"/>
            </a:schemeClr>
          </a:solidFill>
          <a:miter lim="800000"/>
          <a:headEnd/>
          <a:tailEnd/>
        </a:ln>
        <a:effectLst/>
      </a:spPr>
      <a:bodyPr wrap="none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00" kern="0" noProof="0" dirty="0" smtClean="0">
            <a:solidFill>
              <a:sysClr val="windowText" lastClr="000000"/>
            </a:solidFill>
          </a:defRPr>
        </a:defPPr>
      </a:lstStyle>
    </a:spDef>
    <a:lnDef>
      <a:spPr bwMode="auto">
        <a:solidFill>
          <a:srgbClr val="C0C0C0"/>
        </a:solidFill>
        <a:ln w="6350" cap="flat" cmpd="sng" algn="ctr">
          <a:solidFill>
            <a:srgbClr val="0066CC"/>
          </a:solidFill>
          <a:prstDash val="sysDash"/>
          <a:round/>
          <a:headEnd type="none" w="med" len="med"/>
          <a:tailEnd type="triangle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marL="228600" indent="-228600">
          <a:buAutoNum type="arabicParenR"/>
          <a:defRPr sz="1000" b="1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72802</TotalTime>
  <Words>582</Words>
  <Application>Microsoft Office PowerPoint</Application>
  <PresentationFormat>A4 용지(210x297mm)</PresentationFormat>
  <Paragraphs>132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굴림</vt:lpstr>
      <vt:lpstr>맑은 고딕</vt:lpstr>
      <vt:lpstr>Arial</vt:lpstr>
      <vt:lpstr>Wingdings</vt:lpstr>
      <vt:lpstr>3_기본 디자인</vt:lpstr>
      <vt:lpstr>프로젝트 시작하기</vt:lpstr>
      <vt:lpstr>INDEX</vt:lpstr>
      <vt:lpstr>프로젝트 구성</vt:lpstr>
      <vt:lpstr>프로젝트 띄우기 - Preview</vt:lpstr>
      <vt:lpstr>프로젝트 띄우기 – 1) Token 서버</vt:lpstr>
      <vt:lpstr>프로젝트 띄우기 – 2) Backend Node 서버</vt:lpstr>
      <vt:lpstr>프로젝트 띄우기 – 3) Frontend Node 서버</vt:lpstr>
      <vt:lpstr>프로젝트 띄우기 – 3) Frontend Node 서버</vt:lpstr>
      <vt:lpstr>프로젝트 구조 – Frontend</vt:lpstr>
      <vt:lpstr>프로젝트 구조 – Frontend</vt:lpstr>
    </vt:vector>
  </TitlesOfParts>
  <Company>SK Communications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SKT기업전용단말기채널구축제안서</dc:title>
  <dc:creator>최현선</dc:creator>
  <cp:lastModifiedBy>Windows 사용자</cp:lastModifiedBy>
  <cp:revision>4231</cp:revision>
  <cp:lastPrinted>2012-02-09T07:04:07Z</cp:lastPrinted>
  <dcterms:created xsi:type="dcterms:W3CDTF">2008-11-04T01:40:02Z</dcterms:created>
  <dcterms:modified xsi:type="dcterms:W3CDTF">2019-07-08T10:20:35Z</dcterms:modified>
</cp:coreProperties>
</file>