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58" r:id="rId7"/>
    <p:sldId id="280" r:id="rId8"/>
    <p:sldId id="281" r:id="rId9"/>
    <p:sldId id="282" r:id="rId10"/>
    <p:sldId id="266" r:id="rId11"/>
    <p:sldId id="28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0655" autoAdjust="0"/>
  </p:normalViewPr>
  <p:slideViewPr>
    <p:cSldViewPr snapToGrid="0">
      <p:cViewPr varScale="1">
        <p:scale>
          <a:sx n="72" d="100"/>
          <a:sy n="72" d="100"/>
        </p:scale>
        <p:origin x="43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27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927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95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686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09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433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26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59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0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9614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68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1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06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215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690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994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176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373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65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88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9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61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86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8" r:id="rId20"/>
    <p:sldLayoutId id="2147483809" r:id="rId21"/>
    <p:sldLayoutId id="2147483810" r:id="rId22"/>
    <p:sldLayoutId id="2147483811" r:id="rId23"/>
    <p:sldLayoutId id="2147483812" r:id="rId24"/>
    <p:sldLayoutId id="2147483669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305" y="2477193"/>
            <a:ext cx="4783384" cy="4052997"/>
          </a:xfrm>
        </p:spPr>
        <p:txBody>
          <a:bodyPr anchor="ctr"/>
          <a:lstStyle/>
          <a:p>
            <a:r>
              <a:rPr lang="en-US" sz="5400" dirty="0"/>
              <a:t>Multi Layer Perceptron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Bryn Webb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914400"/>
            <a:ext cx="6767224" cy="49561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cap="none" dirty="0">
                <a:solidFill>
                  <a:schemeClr val="tx1"/>
                </a:solidFill>
              </a:rPr>
              <a:t>Data Set</a:t>
            </a:r>
            <a:br>
              <a:rPr lang="en-US" cap="none" dirty="0">
                <a:solidFill>
                  <a:schemeClr val="tx1"/>
                </a:solidFill>
              </a:rPr>
            </a:b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Aids Clinical Trial 175</a:t>
            </a:r>
            <a:br>
              <a:rPr lang="en-US" cap="none" dirty="0">
                <a:solidFill>
                  <a:schemeClr val="tx1"/>
                </a:solidFill>
              </a:rPr>
            </a:b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2139 Instances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23 Features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Categorical and Integer Features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2 Classifications</a:t>
            </a:r>
            <a:br>
              <a:rPr lang="en-US" cap="none" dirty="0">
                <a:solidFill>
                  <a:schemeClr val="tx1"/>
                </a:solidFill>
              </a:rPr>
            </a:br>
            <a:br>
              <a:rPr lang="en-US" cap="none" dirty="0">
                <a:solidFill>
                  <a:schemeClr val="tx1"/>
                </a:solidFill>
              </a:rPr>
            </a:br>
            <a:br>
              <a:rPr lang="en-US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sz="60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US" sz="6000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688678" cy="1660192"/>
          </a:xfrm>
        </p:spPr>
        <p:txBody>
          <a:bodyPr>
            <a:normAutofit/>
          </a:bodyPr>
          <a:lstStyle/>
          <a:p>
            <a:r>
              <a:rPr lang="en-US" sz="6000" cap="none" dirty="0"/>
              <a:t>Multi-layer 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261064"/>
            <a:ext cx="7288212" cy="390906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+mj-lt"/>
              </a:rPr>
              <a:t>A type of artificial neural network</a:t>
            </a:r>
          </a:p>
          <a:p>
            <a:r>
              <a:rPr lang="en-US" sz="3200" dirty="0">
                <a:latin typeface="+mj-lt"/>
              </a:rPr>
              <a:t>Not really a perceptron, actually an Adaline </a:t>
            </a:r>
          </a:p>
          <a:p>
            <a:r>
              <a:rPr lang="en-US" sz="3200" dirty="0">
                <a:latin typeface="+mj-lt"/>
              </a:rPr>
              <a:t>Minimizes Mean Square Error instead of misclassification</a:t>
            </a:r>
          </a:p>
          <a:p>
            <a:r>
              <a:rPr lang="en-US" sz="3200" dirty="0">
                <a:latin typeface="+mj-lt"/>
              </a:rPr>
              <a:t>2 Main functions</a:t>
            </a:r>
          </a:p>
          <a:p>
            <a:r>
              <a:rPr lang="en-US" sz="3200" dirty="0">
                <a:latin typeface="+mj-lt"/>
              </a:rPr>
              <a:t>Forward and Backward</a:t>
            </a:r>
          </a:p>
          <a:p>
            <a:r>
              <a:rPr lang="en-US" sz="3200" dirty="0">
                <a:latin typeface="+mj-lt"/>
              </a:rPr>
              <a:t>Uses a sigmoid regression function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7796" y="406400"/>
            <a:ext cx="4903124" cy="5545513"/>
          </a:xfrm>
        </p:spPr>
        <p:txBody>
          <a:bodyPr/>
          <a:lstStyle/>
          <a:p>
            <a:r>
              <a:rPr lang="en-US" b="1" cap="none" dirty="0"/>
              <a:t>Initialization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Weights – random floats between -1 and 1, normalized on 0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Bias - 0</a:t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88000"/>
              </a:schemeClr>
            </a:gs>
            <a:gs pos="46000">
              <a:schemeClr val="accent1">
                <a:lumMod val="89000"/>
              </a:schemeClr>
            </a:gs>
            <a:gs pos="73000">
              <a:schemeClr val="accent1">
                <a:lumMod val="75000"/>
              </a:schemeClr>
            </a:gs>
            <a:gs pos="97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44203"/>
          </a:xfrm>
        </p:spPr>
        <p:txBody>
          <a:bodyPr>
            <a:normAutofit/>
          </a:bodyPr>
          <a:lstStyle/>
          <a:p>
            <a:r>
              <a:rPr lang="en-US" sz="4400" dirty="0"/>
              <a:t>Forward Method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413165"/>
            <a:ext cx="3924300" cy="844204"/>
          </a:xfrm>
        </p:spPr>
        <p:txBody>
          <a:bodyPr>
            <a:normAutofit/>
          </a:bodyPr>
          <a:lstStyle/>
          <a:p>
            <a:r>
              <a:rPr lang="en-US" sz="3200" dirty="0"/>
              <a:t>Hidden layer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1" y="2257369"/>
            <a:ext cx="3943627" cy="4464105"/>
          </a:xfrm>
        </p:spPr>
        <p:txBody>
          <a:bodyPr>
            <a:normAutofit/>
          </a:bodyPr>
          <a:lstStyle/>
          <a:p>
            <a:r>
              <a:rPr lang="en-US" sz="2000" dirty="0" err="1"/>
              <a:t>Z_h</a:t>
            </a:r>
            <a:r>
              <a:rPr lang="en-US" sz="2000" dirty="0"/>
              <a:t> = X * </a:t>
            </a:r>
            <a:r>
              <a:rPr lang="en-US" sz="2000" dirty="0" err="1"/>
              <a:t>W_h</a:t>
            </a:r>
            <a:r>
              <a:rPr lang="en-US" sz="2000" dirty="0"/>
              <a:t> + </a:t>
            </a:r>
            <a:r>
              <a:rPr lang="en-US" sz="2000" dirty="0" err="1"/>
              <a:t>b_h</a:t>
            </a:r>
            <a:endParaRPr lang="en-US" sz="2000" dirty="0"/>
          </a:p>
          <a:p>
            <a:r>
              <a:rPr lang="en-US" sz="2000" dirty="0"/>
              <a:t>X is the input feature matrix</a:t>
            </a:r>
          </a:p>
          <a:p>
            <a:r>
              <a:rPr lang="en-US" sz="2000" dirty="0" err="1"/>
              <a:t>W_h</a:t>
            </a:r>
            <a:r>
              <a:rPr lang="en-US" sz="2000" dirty="0"/>
              <a:t> is the hidden layer weights</a:t>
            </a:r>
          </a:p>
          <a:p>
            <a:r>
              <a:rPr lang="en-US" sz="2000" dirty="0" err="1"/>
              <a:t>B_h</a:t>
            </a:r>
            <a:r>
              <a:rPr lang="en-US" sz="2000" dirty="0"/>
              <a:t> is the hidden layer bias</a:t>
            </a:r>
          </a:p>
          <a:p>
            <a:endParaRPr lang="en-US" sz="2000" dirty="0"/>
          </a:p>
          <a:p>
            <a:r>
              <a:rPr lang="en-US" sz="2000" dirty="0"/>
              <a:t>Activation:</a:t>
            </a:r>
          </a:p>
          <a:p>
            <a:r>
              <a:rPr lang="en-US" sz="2000" dirty="0" err="1"/>
              <a:t>A_h</a:t>
            </a:r>
            <a:r>
              <a:rPr lang="en-US" sz="2000" dirty="0"/>
              <a:t> = sigmoid(Z)</a:t>
            </a:r>
          </a:p>
          <a:p>
            <a:r>
              <a:rPr lang="en-US" sz="2000" dirty="0" err="1"/>
              <a:t>A_h</a:t>
            </a:r>
            <a:r>
              <a:rPr lang="en-US" sz="2000" dirty="0"/>
              <a:t> has dimensions n X d </a:t>
            </a:r>
          </a:p>
          <a:p>
            <a:r>
              <a:rPr lang="en-US" sz="2000" dirty="0"/>
              <a:t>(d is the number of nodes in the hidden layer)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486" y="1413165"/>
            <a:ext cx="3943627" cy="844203"/>
          </a:xfrm>
        </p:spPr>
        <p:txBody>
          <a:bodyPr>
            <a:normAutofit/>
          </a:bodyPr>
          <a:lstStyle/>
          <a:p>
            <a:r>
              <a:rPr lang="en-US" sz="3200" dirty="0"/>
              <a:t>Output layer	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2257368"/>
            <a:ext cx="3943627" cy="4464106"/>
          </a:xfrm>
        </p:spPr>
        <p:txBody>
          <a:bodyPr>
            <a:normAutofit/>
          </a:bodyPr>
          <a:lstStyle/>
          <a:p>
            <a:r>
              <a:rPr lang="en-US" sz="2000" dirty="0" err="1"/>
              <a:t>Z_out</a:t>
            </a:r>
            <a:r>
              <a:rPr lang="en-US" sz="2000" dirty="0"/>
              <a:t> = </a:t>
            </a:r>
            <a:r>
              <a:rPr lang="en-US" sz="2000" dirty="0" err="1"/>
              <a:t>A_h</a:t>
            </a:r>
            <a:r>
              <a:rPr lang="en-US" sz="2000" dirty="0"/>
              <a:t> * </a:t>
            </a:r>
            <a:r>
              <a:rPr lang="en-US" sz="2000" dirty="0" err="1"/>
              <a:t>W_out</a:t>
            </a:r>
            <a:r>
              <a:rPr lang="en-US" sz="2000" dirty="0"/>
              <a:t> + </a:t>
            </a:r>
            <a:r>
              <a:rPr lang="en-US" sz="2000" dirty="0" err="1"/>
              <a:t>b_out</a:t>
            </a:r>
            <a:endParaRPr lang="en-US" sz="2000" dirty="0"/>
          </a:p>
          <a:p>
            <a:r>
              <a:rPr lang="en-US" sz="2000" dirty="0" err="1"/>
              <a:t>A_h</a:t>
            </a:r>
            <a:r>
              <a:rPr lang="en-US" sz="2000" dirty="0"/>
              <a:t> is from the previous calculations</a:t>
            </a:r>
          </a:p>
          <a:p>
            <a:r>
              <a:rPr lang="en-US" sz="2000" dirty="0" err="1"/>
              <a:t>W_out</a:t>
            </a:r>
            <a:r>
              <a:rPr lang="en-US" sz="2000" dirty="0"/>
              <a:t> is the output layer weights</a:t>
            </a:r>
          </a:p>
          <a:p>
            <a:r>
              <a:rPr lang="en-US" sz="2000" dirty="0" err="1"/>
              <a:t>B_out</a:t>
            </a:r>
            <a:r>
              <a:rPr lang="en-US" sz="2000" dirty="0"/>
              <a:t> is the output layer bias</a:t>
            </a:r>
          </a:p>
          <a:p>
            <a:endParaRPr lang="en-US" sz="2000" dirty="0"/>
          </a:p>
          <a:p>
            <a:r>
              <a:rPr lang="en-US" sz="2000" dirty="0"/>
              <a:t>Activation:</a:t>
            </a:r>
          </a:p>
          <a:p>
            <a:r>
              <a:rPr lang="en-US" sz="2000" dirty="0" err="1"/>
              <a:t>A_out</a:t>
            </a:r>
            <a:r>
              <a:rPr lang="en-US" sz="2000" dirty="0"/>
              <a:t> = sigmoid(Z)</a:t>
            </a:r>
          </a:p>
          <a:p>
            <a:r>
              <a:rPr lang="en-US" sz="2000" dirty="0" err="1"/>
              <a:t>A_out</a:t>
            </a:r>
            <a:r>
              <a:rPr lang="en-US" sz="2000" dirty="0"/>
              <a:t> has dimensions n X t</a:t>
            </a:r>
          </a:p>
          <a:p>
            <a:r>
              <a:rPr lang="en-US" sz="2000" dirty="0"/>
              <a:t>(t is the number of nodes in the output layer)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0">
              <a:schemeClr val="bg1">
                <a:lumMod val="75000"/>
                <a:lumOff val="25000"/>
              </a:schemeClr>
            </a:gs>
            <a:gs pos="68000">
              <a:schemeClr val="bg1">
                <a:lumMod val="85000"/>
                <a:lumOff val="1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020617"/>
          </a:xfrm>
        </p:spPr>
        <p:txBody>
          <a:bodyPr>
            <a:normAutofit/>
          </a:bodyPr>
          <a:lstStyle/>
          <a:p>
            <a:r>
              <a:rPr lang="en-US" sz="4800" dirty="0"/>
              <a:t>Backward Method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0531" y="1780470"/>
            <a:ext cx="2722880" cy="35128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131754"/>
            <a:ext cx="3413761" cy="4167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Find Gradients of Loss</a:t>
            </a:r>
          </a:p>
          <a:p>
            <a:pPr marL="0" indent="0">
              <a:buNone/>
            </a:pPr>
            <a:r>
              <a:rPr lang="en-US" sz="2400" dirty="0"/>
              <a:t>Calculate the gradient loss during backpropagation</a:t>
            </a:r>
          </a:p>
          <a:p>
            <a:pPr marL="0" indent="0">
              <a:buNone/>
            </a:pPr>
            <a:r>
              <a:rPr lang="en-US" sz="2400" dirty="0"/>
              <a:t>L(</a:t>
            </a:r>
            <a:r>
              <a:rPr lang="el-GR" sz="2400" dirty="0"/>
              <a:t>θ)</a:t>
            </a:r>
            <a:r>
              <a:rPr lang="en-US" sz="2400" dirty="0"/>
              <a:t>: the loss function</a:t>
            </a:r>
          </a:p>
          <a:p>
            <a:pPr marL="0" indent="0">
              <a:buNone/>
            </a:pPr>
            <a:r>
              <a:rPr lang="el-GR" sz="2400" dirty="0"/>
              <a:t>Θ</a:t>
            </a:r>
            <a:r>
              <a:rPr lang="en-US" sz="2400" dirty="0"/>
              <a:t>: the model parameters </a:t>
            </a:r>
          </a:p>
          <a:p>
            <a:pPr marL="0" indent="0">
              <a:buNone/>
            </a:pPr>
            <a:r>
              <a:rPr lang="en-US" sz="2400" dirty="0"/>
              <a:t>w: a weight in the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 flipV="1">
            <a:off x="14929659" y="2626821"/>
            <a:ext cx="4405744" cy="18442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7141" y="1780471"/>
            <a:ext cx="5074459" cy="4575878"/>
          </a:xfrm>
        </p:spPr>
        <p:txBody>
          <a:bodyPr>
            <a:normAutofit/>
          </a:bodyPr>
          <a:lstStyle/>
          <a:p>
            <a:r>
              <a:rPr lang="en-US" sz="2400" dirty="0"/>
              <a:t>Gradients of loss with respect to w:</a:t>
            </a:r>
          </a:p>
          <a:p>
            <a:r>
              <a:rPr lang="en-US" sz="2400" u="sng" dirty="0"/>
              <a:t>∂L​</a:t>
            </a:r>
          </a:p>
          <a:p>
            <a:r>
              <a:rPr lang="en-US" sz="2400" dirty="0"/>
              <a:t>∂w</a:t>
            </a:r>
          </a:p>
          <a:p>
            <a:r>
              <a:rPr lang="en-US" sz="2400" dirty="0"/>
              <a:t>Find this by finding partial derivatives </a:t>
            </a:r>
          </a:p>
          <a:p>
            <a:r>
              <a:rPr lang="en-US" sz="2400" dirty="0"/>
              <a:t>Use gradients of loss to update weights</a:t>
            </a:r>
          </a:p>
          <a:p>
            <a:r>
              <a:rPr lang="en-US" sz="2400" dirty="0"/>
              <a:t>w ← w – </a:t>
            </a:r>
            <a:r>
              <a:rPr lang="el-GR" sz="2400" dirty="0"/>
              <a:t>η</a:t>
            </a:r>
            <a:r>
              <a:rPr lang="en-US" sz="2400" dirty="0"/>
              <a:t> * </a:t>
            </a:r>
            <a:r>
              <a:rPr lang="en-US" sz="2400" u="sng" dirty="0"/>
              <a:t>∂L​</a:t>
            </a:r>
          </a:p>
          <a:p>
            <a:r>
              <a:rPr lang="en-US" sz="2400" dirty="0"/>
              <a:t>		</a:t>
            </a:r>
            <a:r>
              <a:rPr lang="en-US" sz="2400"/>
              <a:t>          </a:t>
            </a:r>
            <a:r>
              <a:rPr lang="en-US" sz="2400" dirty="0"/>
              <a:t>∂w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68" y="374073"/>
            <a:ext cx="5884027" cy="882075"/>
          </a:xfrm>
        </p:spPr>
        <p:txBody>
          <a:bodyPr>
            <a:normAutofit/>
          </a:bodyPr>
          <a:lstStyle/>
          <a:p>
            <a:r>
              <a:rPr lang="en-US" sz="4800" dirty="0"/>
              <a:t>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1493695"/>
            <a:ext cx="5907176" cy="4990232"/>
          </a:xfrm>
        </p:spPr>
        <p:txBody>
          <a:bodyPr>
            <a:noAutofit/>
          </a:bodyPr>
          <a:lstStyle/>
          <a:p>
            <a:r>
              <a:rPr lang="en-US" sz="2800" dirty="0"/>
              <a:t>For each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small randomized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each batch through the forward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each batch through the backward method with activation values from forward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weights with               learning rate *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MSE and accuracy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E61F70-72E7-1639-082F-EC27BEF5C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199457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6CB98CE-B9DB-59E8-AD53-199E82DF9ED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818908" y="895927"/>
            <a:ext cx="5534891" cy="51158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Content Placeholder 14" descr="A graph with a blue line&#10;&#10;Description automatically generated">
            <a:extLst>
              <a:ext uri="{FF2B5EF4-FFF2-40B4-BE49-F238E27FC236}">
                <a16:creationId xmlns:a16="http://schemas.microsoft.com/office/drawing/2014/main" id="{DB52AE9E-BFB1-7164-5767-38D578B0406E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59387" y="1695796"/>
            <a:ext cx="6214072" cy="4660553"/>
          </a:xfr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CCA2C1C0-11FC-9E74-278E-4088D9C32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542" y="1695795"/>
            <a:ext cx="6214071" cy="46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14469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429000"/>
            <a:ext cx="7197726" cy="2362199"/>
          </a:xfrm>
        </p:spPr>
        <p:txBody>
          <a:bodyPr>
            <a:noAutofit/>
          </a:bodyPr>
          <a:lstStyle/>
          <a:p>
            <a:r>
              <a:rPr lang="en-US" dirty="0"/>
              <a:t>Difference between MSE and Accuracy</a:t>
            </a:r>
          </a:p>
          <a:p>
            <a:r>
              <a:rPr lang="en-US" dirty="0"/>
              <a:t>Regression Models Minimize Loss</a:t>
            </a:r>
          </a:p>
          <a:p>
            <a:r>
              <a:rPr lang="en-US" dirty="0"/>
              <a:t>Classifiers minimize incorrect classifications</a:t>
            </a:r>
          </a:p>
          <a:p>
            <a:r>
              <a:rPr lang="en-US" dirty="0"/>
              <a:t>Importance of Understanding the Dimensions                                   of each Matrix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1368</TotalTime>
  <Words>382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Light</vt:lpstr>
      <vt:lpstr>Arial</vt:lpstr>
      <vt:lpstr>Calibri</vt:lpstr>
      <vt:lpstr>Calibri Light</vt:lpstr>
      <vt:lpstr>Celestial</vt:lpstr>
      <vt:lpstr>Multi Layer Perceptron  Bryn Webb</vt:lpstr>
      <vt:lpstr>Data Set  Aids Clinical Trial 175  2139 Instances 23 Features Categorical and Integer Features 2 Classifications     </vt:lpstr>
      <vt:lpstr>Multi-layer Perceptron</vt:lpstr>
      <vt:lpstr>Initialization  Weights – random floats between -1 and 1, normalized on 0  Bias - 0 </vt:lpstr>
      <vt:lpstr>Forward Method</vt:lpstr>
      <vt:lpstr>Backward Method</vt:lpstr>
      <vt:lpstr>Training</vt:lpstr>
      <vt:lpstr>Results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Bryn Webb</dc:creator>
  <cp:lastModifiedBy>Bryn Webb</cp:lastModifiedBy>
  <cp:revision>6</cp:revision>
  <dcterms:created xsi:type="dcterms:W3CDTF">2024-12-02T13:10:26Z</dcterms:created>
  <dcterms:modified xsi:type="dcterms:W3CDTF">2024-12-03T23:14:37Z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