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70" r:id="rId15"/>
    <p:sldId id="268" r:id="rId16"/>
    <p:sldId id="271" r:id="rId17"/>
    <p:sldId id="273" r:id="rId18"/>
    <p:sldId id="272" r:id="rId19"/>
    <p:sldId id="274" r:id="rId20"/>
    <p:sldId id="276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D61C-A592-486A-A815-D0C652BBC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14DC4-85BB-43E6-8F58-E682871C0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47C50-4FDE-4A83-9AE4-0C48F629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774E-4030-4C5D-BBA2-2E0DCC1CFD77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84086-6BD1-4CAE-9ED6-B1B701E7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4A74F-B2C4-4B0F-BFE2-5724601D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5C40-19B5-45ED-A466-63BA2B6B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36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A06C-1910-4707-B6C2-7BE5844D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63E13-2195-48B3-8120-D4E94CA8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07C1-8264-49B3-A3FD-A21D0831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774E-4030-4C5D-BBA2-2E0DCC1CFD77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7FE8F-D44E-48A4-8A22-28DC57F2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A016-EDA5-4973-8AF8-1960CDA9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5C40-19B5-45ED-A466-63BA2B6B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81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1BA13-97AE-4E2F-AEE6-2C9649E34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629CB-CBF5-45A1-A202-B0E1B9641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52269-B732-4ED9-B6AD-0A039EC6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774E-4030-4C5D-BBA2-2E0DCC1CFD77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728D2-3BDF-4851-9CD6-7EDA48AB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E0E85-977B-4F85-934E-64CD65A1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5C40-19B5-45ED-A466-63BA2B6B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82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FD00-8A55-4331-B59E-DCD108CC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C619-B98B-4935-9730-2BD3FD7F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4B9BF-7CB1-4AAC-B11C-499C51DB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774E-4030-4C5D-BBA2-2E0DCC1CFD77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622A-A400-449D-B850-465C2563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57654-7636-4F69-82E9-98D8B466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5C40-19B5-45ED-A466-63BA2B6B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0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87F1-A315-474D-B7A0-E89632F9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18C4A-3936-4A53-9D24-81B92C299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D74C-F15F-4426-98C9-48B73151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774E-4030-4C5D-BBA2-2E0DCC1CFD77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2F926-8662-4545-BCC9-592D556C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BA27-A2CC-450D-A64C-70C9A4BE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5C40-19B5-45ED-A466-63BA2B6B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82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3A52-0CD1-47C5-992B-D1C1E07C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ACA6-7D6F-4DA2-84C7-928BA9023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3D32D-9B16-4E50-8061-F2F683906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D384D-54C9-445A-AFAB-DE926D40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774E-4030-4C5D-BBA2-2E0DCC1CFD77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4D869-DC5B-4153-A3B9-4F867B33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C0372-D0D7-45CA-9308-91D6C51E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5C40-19B5-45ED-A466-63BA2B6B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3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4CD5-1E1C-4054-A4DC-4426C758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B0F3A-DA14-454E-8ADF-777FE73DF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0FE61-F259-49A4-B767-A04964CF6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3DE05-1EF1-4F5E-9E97-95C379ADA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0FC21-1E99-414C-A472-FCFB199A2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6CCB0-9589-4A49-845A-58B4EB05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774E-4030-4C5D-BBA2-2E0DCC1CFD77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8ACFF-AFC6-4540-A151-B3523735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CAC1C-1EE7-4C90-AFC4-461D8A55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5C40-19B5-45ED-A466-63BA2B6B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9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A9DC-6F47-4E0C-A131-C430EBC9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FCD6A-3BFF-491E-B707-F6E4EA92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774E-4030-4C5D-BBA2-2E0DCC1CFD77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E3289-A8B8-4111-AC33-0F43D0E7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E8B5-265F-4F02-B165-DF13074B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5C40-19B5-45ED-A466-63BA2B6B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97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8C0A6-1EE0-4E44-8641-60211149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774E-4030-4C5D-BBA2-2E0DCC1CFD77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A5C64-57FF-43BC-A24B-F627D0C8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1E94D-B14B-4E35-8307-6021228D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5C40-19B5-45ED-A466-63BA2B6B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9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24B6-9B8E-4483-A17C-CB645852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45EE-60EB-41D9-BB07-B99BFB129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E15EA-4C10-4D87-AFF4-E186DF632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38759-1BF6-4DAD-889B-904BE402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774E-4030-4C5D-BBA2-2E0DCC1CFD77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E3DB3-1726-403C-97B9-43F70541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05DF7-180B-4579-901A-1807858B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5C40-19B5-45ED-A466-63BA2B6B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2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642A-92EA-4EDF-B6D2-15D35E60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6E3EC-8E73-4B71-B5C8-7C1A5E53A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7DEFE-30D7-496D-A985-89273832B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9BDB-9AD4-4251-BB06-262E46CA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774E-4030-4C5D-BBA2-2E0DCC1CFD77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0E0EE-299C-499D-A0FD-1830EA83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C3C41-E0C3-4819-AD5B-776B8511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5C40-19B5-45ED-A466-63BA2B6B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07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6107E-7309-41AF-832F-87A1B4E3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98929-2B6C-4F6C-8610-77907094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12811-245A-42FA-8580-F577D9EC0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E774E-4030-4C5D-BBA2-2E0DCC1CFD77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39C-F7C5-4381-81BA-92E595D1B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192E-689E-4AE2-9E5C-CBC9A2BCC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15C40-19B5-45ED-A466-63BA2B6B4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20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ai.googleblog.com/2017/08/transformer-novel-neural-network.html" TargetMode="External"/><Relationship Id="rId3" Type="http://schemas.openxmlformats.org/officeDocument/2006/relationships/hyperlink" Target="https://towardsdatascience.com/sentiment-analysis-for-hotel-reviews-3fa0c287d82e" TargetMode="External"/><Relationship Id="rId7" Type="http://schemas.openxmlformats.org/officeDocument/2006/relationships/hyperlink" Target="https://analyticsindiamag.com/how-to-implement-lstm-rnn-network-for-sentiment-analysis/" TargetMode="External"/><Relationship Id="rId2" Type="http://schemas.openxmlformats.org/officeDocument/2006/relationships/hyperlink" Target="https://cs229.stanford.edu/proj2014/Vikram%20Elango,%20Govindrajan%20Narayanan,%20Sentiment%20Analysis%20for%20Hotel%20Review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2l.ai/chapter_natural-language-processing-applications/sentiment-analysis-cnn.html" TargetMode="External"/><Relationship Id="rId5" Type="http://schemas.openxmlformats.org/officeDocument/2006/relationships/hyperlink" Target="https://d2l.ai/chapter_natural-language-processing-applications/sentiment-analysis-rnn.html" TargetMode="External"/><Relationship Id="rId4" Type="http://schemas.openxmlformats.org/officeDocument/2006/relationships/hyperlink" Target="https://monkeylearn.com/blog/word-embeddings-transform-text-numbers/" TargetMode="External"/><Relationship Id="rId9" Type="http://schemas.openxmlformats.org/officeDocument/2006/relationships/hyperlink" Target="https://towardsml.com/2019/09/17/bert-explained-a-complete-guide-with-theory-and-tutori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3525-33F8-42BB-8A94-D9E10A18F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Monolingual and Cross-lingual structured sentiment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1FBAD-9BEE-469E-B551-143E81787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56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9F2D-8010-4130-B396-9FA9D9A8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Word Embedding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8896-CF3E-4918-B161-256D1A762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 Architecture </a:t>
            </a:r>
          </a:p>
          <a:p>
            <a:pPr lvl="1"/>
            <a:r>
              <a:rPr lang="en-US" dirty="0"/>
              <a:t>Continuous bag of words (CBOW)</a:t>
            </a:r>
          </a:p>
          <a:p>
            <a:pPr lvl="2"/>
            <a:r>
              <a:rPr lang="en-US" dirty="0"/>
              <a:t>In CBOW, the current word is predicted using the window of surrounding context windows.</a:t>
            </a:r>
          </a:p>
          <a:p>
            <a:pPr lvl="2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 example, if w</a:t>
            </a:r>
            <a:r>
              <a:rPr lang="en-US" b="0" i="0" baseline="-2500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i-1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,w</a:t>
            </a:r>
            <a:r>
              <a:rPr lang="en-US" b="0" i="0" baseline="-2500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i-2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,w</a:t>
            </a:r>
            <a:r>
              <a:rPr lang="en-US" b="0" i="0" baseline="-2500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i+1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,w</a:t>
            </a:r>
            <a:r>
              <a:rPr lang="en-US" b="0" i="0" baseline="-2500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i+2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are given words or context, this model will provide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</a:t>
            </a:r>
            <a:r>
              <a:rPr lang="en-US" b="0" i="0" baseline="-2500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24A9A-5710-4E56-8447-70D6571E259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270" y="3892550"/>
            <a:ext cx="39528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9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0FDE-2D12-4A26-86DF-932FEFEB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Word Embedding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2A8A-288D-4531-89E4-1942DF808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Skipgram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Skip-Gram performs opposite of CBOW which implies that it predicts the given sequence or context from the word.</a:t>
            </a:r>
          </a:p>
          <a:p>
            <a:pPr lvl="1"/>
            <a:r>
              <a:rPr lang="en-US" dirty="0"/>
              <a:t>You can reverse the example to understand it. If </a:t>
            </a:r>
            <a:r>
              <a:rPr lang="en-US" dirty="0" err="1"/>
              <a:t>wi</a:t>
            </a:r>
            <a:r>
              <a:rPr lang="en-US" dirty="0"/>
              <a:t> is given, this will predict the context or wi-1,wi-2,wi+1,wi+2.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C7461-7AE5-4C35-A8A7-CEBC4A3848F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93" y="3883025"/>
            <a:ext cx="5553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6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6189-33C2-451F-8DED-F8B21850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B6A3-BAD0-417B-8773-90768931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Logistic Regression</a:t>
            </a:r>
          </a:p>
          <a:p>
            <a:r>
              <a:rPr lang="en-US" dirty="0"/>
              <a:t>Random Forest </a:t>
            </a:r>
          </a:p>
          <a:p>
            <a:r>
              <a:rPr lang="en-US" dirty="0"/>
              <a:t>Naïve </a:t>
            </a:r>
            <a:r>
              <a:rPr lang="en-US" dirty="0" err="1"/>
              <a:t>bayes</a:t>
            </a: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10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2219-D41D-42E8-BE2B-5E262C5F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Deep Neural Network (LSTM)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01207-65C6-4E01-AB58-D562C6686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9" y="2261181"/>
            <a:ext cx="10363199" cy="3691212"/>
          </a:xfrm>
        </p:spPr>
      </p:pic>
    </p:spTree>
    <p:extLst>
      <p:ext uri="{BB962C8B-B14F-4D97-AF65-F5344CB8AC3E}">
        <p14:creationId xmlns:p14="http://schemas.microsoft.com/office/powerpoint/2010/main" val="291534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2219-D41D-42E8-BE2B-5E262C5F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Deep Neural Network (LSTM)</a:t>
            </a:r>
            <a:br>
              <a:rPr lang="en-US" dirty="0"/>
            </a:br>
            <a:r>
              <a:rPr lang="en-US" dirty="0"/>
              <a:t>(Data preparation)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3F21D6-2148-4E07-ACC5-F18046DE0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81647"/>
            <a:ext cx="10515600" cy="1909632"/>
          </a:xfrm>
        </p:spPr>
      </p:pic>
    </p:spTree>
    <p:extLst>
      <p:ext uri="{BB962C8B-B14F-4D97-AF65-F5344CB8AC3E}">
        <p14:creationId xmlns:p14="http://schemas.microsoft.com/office/powerpoint/2010/main" val="390459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088E-525C-48F4-9966-E069FA7D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Deep Neural Network (CNN)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A0D2C-32FF-43D5-9D1C-60DD3BD43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87" y="1825625"/>
            <a:ext cx="10357226" cy="4351338"/>
          </a:xfrm>
        </p:spPr>
      </p:pic>
    </p:spTree>
    <p:extLst>
      <p:ext uri="{BB962C8B-B14F-4D97-AF65-F5344CB8AC3E}">
        <p14:creationId xmlns:p14="http://schemas.microsoft.com/office/powerpoint/2010/main" val="79683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6593-1CC0-4DE3-AE4D-E80B72B6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2520-D9BF-4D5B-A418-2DD7F3E2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Montserrat"/>
              </a:rPr>
              <a:t>Bidirectional Encoder Representations from Transformers</a:t>
            </a:r>
          </a:p>
          <a:p>
            <a:r>
              <a:rPr lang="en-US" dirty="0"/>
              <a:t>Transformer Architecture Model</a:t>
            </a:r>
          </a:p>
          <a:p>
            <a:r>
              <a:rPr lang="en-US" dirty="0"/>
              <a:t>Transformer(NN) only performs a small, constant number of steps.</a:t>
            </a:r>
          </a:p>
          <a:p>
            <a:r>
              <a:rPr lang="en-US" dirty="0"/>
              <a:t>In each step, it applies a self-attention mechanism which directly models relationships between all words in a sentence, regardless of their respective position.</a:t>
            </a:r>
          </a:p>
          <a:p>
            <a:r>
              <a:rPr lang="en-US" dirty="0"/>
              <a:t>Ex: I arrived at the bank after crossing the river.</a:t>
            </a:r>
          </a:p>
          <a:p>
            <a:r>
              <a:rPr lang="en-US" dirty="0"/>
              <a:t>An attention score for every other word in the sentence is assigned.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45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C46F-5E30-4A1B-A4AE-49FFE9AF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523D7-C2EC-4163-9476-D9F35FB48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81" y="1960684"/>
            <a:ext cx="9634238" cy="3974123"/>
          </a:xfrm>
        </p:spPr>
      </p:pic>
    </p:spTree>
    <p:extLst>
      <p:ext uri="{BB962C8B-B14F-4D97-AF65-F5344CB8AC3E}">
        <p14:creationId xmlns:p14="http://schemas.microsoft.com/office/powerpoint/2010/main" val="188687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C97D-E981-47AB-A10A-CE815BBF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9064D1-39BA-484C-A861-E667310B3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80" y="1825625"/>
            <a:ext cx="492024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789134-0FE2-471E-A108-5602250CF842}"/>
              </a:ext>
            </a:extLst>
          </p:cNvPr>
          <p:cNvSpPr txBox="1"/>
          <p:nvPr/>
        </p:nvSpPr>
        <p:spPr>
          <a:xfrm flipH="1">
            <a:off x="1540410" y="6308209"/>
            <a:ext cx="935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Credit: https://ai.googleblog.com/2017/08/transformer-novel-neural-network.html</a:t>
            </a:r>
          </a:p>
        </p:txBody>
      </p:sp>
    </p:spTree>
    <p:extLst>
      <p:ext uri="{BB962C8B-B14F-4D97-AF65-F5344CB8AC3E}">
        <p14:creationId xmlns:p14="http://schemas.microsoft.com/office/powerpoint/2010/main" val="277906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1D12-AE09-4285-ADC6-A9AA6AF6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8431A1-7B3C-46D5-B024-1799DFE5F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86213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707562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82968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531904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489610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67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 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embedding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Accuracy/F1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8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 with L2 norm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0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TF-IDF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27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Bayes 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6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TF-IDF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84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1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rmsprop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</a:t>
                      </a:r>
                      <a:r>
                        <a:rPr lang="en-US" dirty="0" err="1"/>
                        <a:t>crossentropy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5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</a:t>
                      </a:r>
                      <a:r>
                        <a:rPr lang="en-US" dirty="0" err="1"/>
                        <a:t>crossentropy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64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rmsprop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</a:t>
                      </a:r>
                      <a:r>
                        <a:rPr lang="en-US" dirty="0" err="1"/>
                        <a:t>crossentropy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4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</a:t>
                      </a:r>
                      <a:r>
                        <a:rPr lang="en-US" dirty="0" err="1"/>
                        <a:t>crossentropy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9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BERT(Base)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64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84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C908-530E-43DB-9DCB-10026DD3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 And 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DD27-8528-40F1-AC5D-0B11222F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Products review are available over the internet.</a:t>
            </a:r>
          </a:p>
          <a:p>
            <a:pPr algn="just"/>
            <a:r>
              <a:rPr lang="en-US" dirty="0"/>
              <a:t>Customer sentiments, insights and data hidden in the reviews.</a:t>
            </a:r>
          </a:p>
          <a:p>
            <a:pPr algn="just"/>
            <a:r>
              <a:rPr lang="en-US" dirty="0"/>
              <a:t>Reviews can be about many different aspects of the product.</a:t>
            </a:r>
          </a:p>
        </p:txBody>
      </p:sp>
    </p:spTree>
    <p:extLst>
      <p:ext uri="{BB962C8B-B14F-4D97-AF65-F5344CB8AC3E}">
        <p14:creationId xmlns:p14="http://schemas.microsoft.com/office/powerpoint/2010/main" val="3549331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1D12-AE09-4285-ADC6-A9AA6AF6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 With Intensity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8431A1-7B3C-46D5-B024-1799DFE5F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402178"/>
              </p:ext>
            </p:extLst>
          </p:nvPr>
        </p:nvGraphicFramePr>
        <p:xfrm>
          <a:off x="1147395" y="2078306"/>
          <a:ext cx="9897210" cy="1730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9442">
                  <a:extLst>
                    <a:ext uri="{9D8B030D-6E8A-4147-A177-3AD203B41FA5}">
                      <a16:colId xmlns:a16="http://schemas.microsoft.com/office/drawing/2014/main" val="2770756285"/>
                    </a:ext>
                  </a:extLst>
                </a:gridCol>
                <a:gridCol w="1979442">
                  <a:extLst>
                    <a:ext uri="{9D8B030D-6E8A-4147-A177-3AD203B41FA5}">
                      <a16:colId xmlns:a16="http://schemas.microsoft.com/office/drawing/2014/main" val="238296854"/>
                    </a:ext>
                  </a:extLst>
                </a:gridCol>
                <a:gridCol w="1979442">
                  <a:extLst>
                    <a:ext uri="{9D8B030D-6E8A-4147-A177-3AD203B41FA5}">
                      <a16:colId xmlns:a16="http://schemas.microsoft.com/office/drawing/2014/main" val="753190426"/>
                    </a:ext>
                  </a:extLst>
                </a:gridCol>
                <a:gridCol w="1979442">
                  <a:extLst>
                    <a:ext uri="{9D8B030D-6E8A-4147-A177-3AD203B41FA5}">
                      <a16:colId xmlns:a16="http://schemas.microsoft.com/office/drawing/2014/main" val="648961096"/>
                    </a:ext>
                  </a:extLst>
                </a:gridCol>
                <a:gridCol w="1979442">
                  <a:extLst>
                    <a:ext uri="{9D8B030D-6E8A-4147-A177-3AD203B41FA5}">
                      <a16:colId xmlns:a16="http://schemas.microsoft.com/office/drawing/2014/main" val="215675751"/>
                    </a:ext>
                  </a:extLst>
                </a:gridCol>
              </a:tblGrid>
              <a:tr h="54545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 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embedding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Accuracy/F1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81848"/>
                  </a:ext>
                </a:extLst>
              </a:tr>
              <a:tr h="545455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11593"/>
                  </a:ext>
                </a:extLst>
              </a:tr>
              <a:tr h="549931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rmsprop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</a:t>
                      </a:r>
                      <a:r>
                        <a:rPr lang="en-US" dirty="0" err="1"/>
                        <a:t>crossentropy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5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188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3C79-85D0-4C91-8ED7-8948AE97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2BD4-BBF7-4512-86A9-750B78D3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https://cs229.stanford.edu/proj2014/Vikram%20Elango,%20Govindrajan%20Narayanan,%20Sentiment%20Analysis%20for%20Hotel%20Reviews.pdf</a:t>
            </a:r>
            <a:r>
              <a:rPr lang="en-IN" sz="2000" dirty="0"/>
              <a:t> </a:t>
            </a:r>
          </a:p>
          <a:p>
            <a:r>
              <a:rPr lang="en-I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https://towardsdatascience.com/sentiment-analysis-for-hotel-reviews-3fa0c287d82e</a:t>
            </a:r>
            <a:r>
              <a:rPr lang="en-IN" sz="2000" dirty="0"/>
              <a:t> </a:t>
            </a:r>
          </a:p>
          <a:p>
            <a:r>
              <a:rPr lang="en-IN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https://monkeylearn.com/blog/word-embeddings-transform-text-numbers/</a:t>
            </a:r>
            <a:r>
              <a:rPr lang="en-IN" sz="2000" dirty="0"/>
              <a:t> </a:t>
            </a:r>
          </a:p>
          <a:p>
            <a:r>
              <a:rPr lang="en-IN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https://d2l.ai/chapter_natural-language-processing-applications/sentiment-analysis-rnn.html</a:t>
            </a:r>
            <a:r>
              <a:rPr lang="en-IN" sz="2000" dirty="0"/>
              <a:t> </a:t>
            </a:r>
          </a:p>
          <a:p>
            <a:r>
              <a:rPr lang="en-IN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https://d2l.ai/chapter_natural-language-processing-applications/sentiment-analysis-cnn.html</a:t>
            </a:r>
            <a:r>
              <a:rPr lang="en-IN" sz="2000" dirty="0"/>
              <a:t> </a:t>
            </a:r>
          </a:p>
          <a:p>
            <a:r>
              <a:rPr lang="en-IN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https://analyticsindiamag.com/how-to-implement-lstm-rnn-network-for-sentiment-analysis/</a:t>
            </a:r>
            <a:r>
              <a:rPr lang="en-IN" sz="2000" dirty="0"/>
              <a:t> </a:t>
            </a:r>
          </a:p>
          <a:p>
            <a:r>
              <a:rPr lang="en-IN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https://ai.googleblog.com/2017/08/transformer-novel-neural-network.html</a:t>
            </a:r>
            <a:r>
              <a:rPr lang="en-IN" sz="2000" dirty="0"/>
              <a:t> </a:t>
            </a:r>
          </a:p>
          <a:p>
            <a:r>
              <a:rPr lang="en-IN" sz="20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https://towardsml.com/2019/09/17/bert-explained-a-complete-guide-with-theory-and-tutorial/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587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60D4-0FB8-4D40-8F36-FA7658EE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BA21-9C69-4E9C-AE10-B617DEA8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1452"/>
          </a:xfrm>
        </p:spPr>
        <p:txBody>
          <a:bodyPr/>
          <a:lstStyle/>
          <a:p>
            <a:pPr lvl="1" algn="just"/>
            <a:endParaRPr lang="en-US" dirty="0"/>
          </a:p>
          <a:p>
            <a:pPr lvl="1" algn="just"/>
            <a:r>
              <a:rPr lang="en-US" dirty="0"/>
              <a:t>To analyze and perform aspect based sentiment analysis over reviews dataset (i.e. Hotel reviews dataset </a:t>
            </a:r>
            <a:r>
              <a:rPr lang="en-US" dirty="0" err="1"/>
              <a:t>semeval</a:t>
            </a:r>
            <a:r>
              <a:rPr lang="en-US" dirty="0"/>
              <a:t> 2022 </a:t>
            </a:r>
            <a:r>
              <a:rPr lang="en-US" dirty="0" err="1"/>
              <a:t>Codalab</a:t>
            </a:r>
            <a:r>
              <a:rPr lang="en-US" dirty="0"/>
              <a:t> competition).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Identifying source and target and the sentiment of given review. </a:t>
            </a:r>
          </a:p>
          <a:p>
            <a:pPr lvl="1" algn="just"/>
            <a:endParaRPr lang="en-US" dirty="0"/>
          </a:p>
          <a:p>
            <a:pPr marL="457200" lvl="1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39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EF6F-339C-4042-BAC8-51670D9F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Aims and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7B15-FFAD-4668-A1D8-E2CB9C98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9385"/>
            <a:ext cx="10515600" cy="31875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Objectives</a:t>
            </a:r>
          </a:p>
          <a:p>
            <a:r>
              <a:rPr lang="en-IN" sz="2000" dirty="0"/>
              <a:t>To utilize various pre processing steps available for text processing.</a:t>
            </a:r>
          </a:p>
          <a:p>
            <a:r>
              <a:rPr lang="en-IN" sz="2000" dirty="0"/>
              <a:t>To compare and contrast vectorization methods both frequency methods (</a:t>
            </a:r>
            <a:r>
              <a:rPr lang="en-IN" sz="2000" dirty="0" err="1"/>
              <a:t>bagofwords</a:t>
            </a:r>
            <a:r>
              <a:rPr lang="en-IN" sz="2000" dirty="0"/>
              <a:t>, TF-IDF) vs prediction based embedding techniques ( Word2Vec,GloVe).</a:t>
            </a:r>
          </a:p>
          <a:p>
            <a:r>
              <a:rPr lang="en-IN" sz="2000" dirty="0"/>
              <a:t>To utilize existing libraries like </a:t>
            </a:r>
            <a:r>
              <a:rPr lang="en-IN" sz="2000" dirty="0" err="1"/>
              <a:t>TextBlob</a:t>
            </a:r>
            <a:r>
              <a:rPr lang="en-IN" sz="2000" dirty="0"/>
              <a:t> to prepare dataset for supervised problem.</a:t>
            </a:r>
          </a:p>
          <a:p>
            <a:r>
              <a:rPr lang="en-IN" sz="2000" dirty="0"/>
              <a:t>To use many classification methods to classify the reviews to correct aspect and sentiments.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8246D7-B8B9-47B8-B14E-73FF5E8A5FEC}"/>
              </a:ext>
            </a:extLst>
          </p:cNvPr>
          <p:cNvSpPr txBox="1">
            <a:spLocks/>
          </p:cNvSpPr>
          <p:nvPr/>
        </p:nvSpPr>
        <p:spPr>
          <a:xfrm>
            <a:off x="838200" y="1839425"/>
            <a:ext cx="10515600" cy="123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main aim of this is to research and propose a comparative study to aspect based sentiment analysis with hotel reviews dataset.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0895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8660-2686-4EF6-BA55-FBE97DBB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52B16F6-55DA-47BD-9D18-CFF21018C8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977830" cy="463376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28EE6F5-A1F8-4887-9FAC-9C4B7959F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5976" y="1825625"/>
            <a:ext cx="3097823" cy="4351338"/>
          </a:xfrm>
        </p:spPr>
        <p:txBody>
          <a:bodyPr/>
          <a:lstStyle/>
          <a:p>
            <a:r>
              <a:rPr lang="en-US" dirty="0"/>
              <a:t>The flowchart explains the step by step process followed in this mini project.</a:t>
            </a:r>
          </a:p>
          <a:p>
            <a:r>
              <a:rPr lang="en-US" dirty="0"/>
              <a:t>It also includes various models and methods used in steps.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47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3AB5BA-35C0-4D90-B0A9-53D4673F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16C48-0045-47A3-BBC8-A396AFD3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</a:t>
            </a:r>
          </a:p>
          <a:p>
            <a:r>
              <a:rPr lang="en-US" sz="2400" dirty="0"/>
              <a:t>NLP toolkits</a:t>
            </a:r>
          </a:p>
          <a:p>
            <a:r>
              <a:rPr lang="en-US" sz="2400" dirty="0"/>
              <a:t>ML (</a:t>
            </a:r>
            <a:r>
              <a:rPr lang="en-US" sz="2400" dirty="0" err="1"/>
              <a:t>numpy,pandas,scikt</a:t>
            </a:r>
            <a:r>
              <a:rPr lang="en-US" sz="2400" dirty="0"/>
              <a:t>-learn)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740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5136-FF63-4A4C-BA5F-7CA8E22D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Data Pre-Processing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9BE6-9D07-47A5-A3AE-9DEBABF0F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HTML tags removal</a:t>
            </a:r>
          </a:p>
          <a:p>
            <a:pPr lvl="1"/>
            <a:r>
              <a:rPr lang="en-US" sz="2000" dirty="0"/>
              <a:t>&lt;&gt; tags&lt;/&gt;</a:t>
            </a:r>
          </a:p>
          <a:p>
            <a:r>
              <a:rPr lang="en-US" sz="2400" dirty="0"/>
              <a:t>Punctuation Removal</a:t>
            </a:r>
          </a:p>
          <a:p>
            <a:pPr lvl="1"/>
            <a:r>
              <a:rPr lang="en-US" sz="2000" dirty="0"/>
              <a:t>! . ? /</a:t>
            </a:r>
          </a:p>
          <a:p>
            <a:r>
              <a:rPr lang="en-US" sz="2400" dirty="0"/>
              <a:t>Number Removal</a:t>
            </a:r>
          </a:p>
          <a:p>
            <a:pPr lvl="1"/>
            <a:r>
              <a:rPr lang="en-US" sz="2000" dirty="0"/>
              <a:t>4,6,8</a:t>
            </a:r>
          </a:p>
          <a:p>
            <a:r>
              <a:rPr lang="en-US" sz="2400" dirty="0"/>
              <a:t>Text Lowering</a:t>
            </a:r>
          </a:p>
          <a:p>
            <a:pPr lvl="1"/>
            <a:r>
              <a:rPr lang="en-US" sz="2000" dirty="0"/>
              <a:t>I -&gt; I</a:t>
            </a:r>
          </a:p>
          <a:p>
            <a:pPr lvl="1"/>
            <a:r>
              <a:rPr lang="en-US" sz="2000" dirty="0"/>
              <a:t>We and we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204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97B2-24E0-4308-BD16-D7FB3DEB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Advanced Data Pre-Processing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5D54-6294-457D-B4C1-128F8DA64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Stopwords</a:t>
            </a:r>
            <a:r>
              <a:rPr lang="en-US" dirty="0"/>
              <a:t> Removals</a:t>
            </a:r>
          </a:p>
          <a:p>
            <a:pPr lvl="1"/>
            <a:r>
              <a:rPr lang="en-US" dirty="0"/>
              <a:t>Removal of words which do not have their own means.</a:t>
            </a:r>
          </a:p>
          <a:p>
            <a:pPr lvl="1"/>
            <a:r>
              <a:rPr lang="en-US" dirty="0"/>
              <a:t>i.e. at, then, should etc.</a:t>
            </a:r>
          </a:p>
          <a:p>
            <a:r>
              <a:rPr lang="en-US" dirty="0"/>
              <a:t>Stemming </a:t>
            </a:r>
          </a:p>
          <a:p>
            <a:pPr lvl="1"/>
            <a:r>
              <a:rPr lang="en-US" dirty="0"/>
              <a:t>Reducing a word to its stem or root.</a:t>
            </a:r>
          </a:p>
          <a:p>
            <a:r>
              <a:rPr lang="en-US" dirty="0"/>
              <a:t>Lemmatization</a:t>
            </a:r>
          </a:p>
          <a:p>
            <a:pPr lvl="1"/>
            <a:r>
              <a:rPr lang="en-US" dirty="0"/>
              <a:t> The root word is called a stem in the stemming process, and it is called a lemma in the lemmatization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80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CA36-6B4F-432E-AA7A-2887A454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One hot encoding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C1A9-9C6E-4AF7-8B87-5C553705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BOW(Bags of words)</a:t>
            </a:r>
          </a:p>
          <a:p>
            <a:pPr lvl="1"/>
            <a:r>
              <a:rPr lang="en-US" dirty="0" err="1"/>
              <a:t>CountVectorizer</a:t>
            </a:r>
            <a:endParaRPr lang="en-US" dirty="0"/>
          </a:p>
          <a:p>
            <a:r>
              <a:rPr lang="en-US" dirty="0"/>
              <a:t>TF-IDF(Term frequency – Inverse document frequency)</a:t>
            </a:r>
          </a:p>
          <a:p>
            <a:pPr lvl="1"/>
            <a:r>
              <a:rPr lang="en-US" dirty="0" err="1"/>
              <a:t>Tf-idfVectorizer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725</Words>
  <Application>Microsoft Office PowerPoint</Application>
  <PresentationFormat>Widescreen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Montserrat</vt:lpstr>
      <vt:lpstr>Source Sans Pro</vt:lpstr>
      <vt:lpstr>Office Theme</vt:lpstr>
      <vt:lpstr>Monolingual and Cross-lingual structured sentiment analysis</vt:lpstr>
      <vt:lpstr>Motivation And Background</vt:lpstr>
      <vt:lpstr>Problem Statement</vt:lpstr>
      <vt:lpstr>Aims and Objectives</vt:lpstr>
      <vt:lpstr>Methodology</vt:lpstr>
      <vt:lpstr>Technologies used</vt:lpstr>
      <vt:lpstr>Basic Data Pre-Processing</vt:lpstr>
      <vt:lpstr>Advanced Data Pre-Processing</vt:lpstr>
      <vt:lpstr>One hot encoding</vt:lpstr>
      <vt:lpstr>Word Embedding</vt:lpstr>
      <vt:lpstr>Word Embedding</vt:lpstr>
      <vt:lpstr>Machine Learning Models</vt:lpstr>
      <vt:lpstr>Deep Neural Network (LSTM)</vt:lpstr>
      <vt:lpstr>Deep Neural Network (LSTM) (Data preparation)</vt:lpstr>
      <vt:lpstr>Deep Neural Network (CNN)</vt:lpstr>
      <vt:lpstr>BERT</vt:lpstr>
      <vt:lpstr>BERT</vt:lpstr>
      <vt:lpstr>BERT</vt:lpstr>
      <vt:lpstr>Result</vt:lpstr>
      <vt:lpstr>Result With Intensity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Monolingual and Cross-lingual structured sentiment analysis</dc:title>
  <dc:creator>Yogendra singh</dc:creator>
  <cp:lastModifiedBy>Yogendra singh</cp:lastModifiedBy>
  <cp:revision>19</cp:revision>
  <dcterms:created xsi:type="dcterms:W3CDTF">2021-09-05T03:32:10Z</dcterms:created>
  <dcterms:modified xsi:type="dcterms:W3CDTF">2021-12-03T11:08:46Z</dcterms:modified>
</cp:coreProperties>
</file>