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1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18023C-4B19-4B4A-8F23-B10F95A4392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942AF4B-4547-4331-95E3-C1D88C04B472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NE TYPES</a:t>
          </a:r>
          <a:endParaRPr lang="en-IN" dirty="0"/>
        </a:p>
      </dgm:t>
    </dgm:pt>
    <dgm:pt modelId="{0ECDCA87-98CF-4FD5-B8FF-90988FA94E2A}" type="parTrans" cxnId="{9A378FA6-AF1C-488B-A40A-1AE38FCEA38D}">
      <dgm:prSet/>
      <dgm:spPr/>
      <dgm:t>
        <a:bodyPr/>
        <a:lstStyle/>
        <a:p>
          <a:endParaRPr lang="en-IN"/>
        </a:p>
      </dgm:t>
    </dgm:pt>
    <dgm:pt modelId="{5FFBCFF8-2D7D-4D4B-A063-596D830F3D92}" type="sibTrans" cxnId="{9A378FA6-AF1C-488B-A40A-1AE38FCEA38D}">
      <dgm:prSet/>
      <dgm:spPr/>
      <dgm:t>
        <a:bodyPr/>
        <a:lstStyle/>
        <a:p>
          <a:endParaRPr lang="en-IN"/>
        </a:p>
      </dgm:t>
    </dgm:pt>
    <dgm:pt modelId="{EA85EA50-9A98-4BEC-ADA2-9279D076559D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ENAMEX</a:t>
          </a:r>
          <a:endParaRPr lang="en-IN" dirty="0"/>
        </a:p>
      </dgm:t>
    </dgm:pt>
    <dgm:pt modelId="{682E8A3F-2AE2-4BB3-9874-3C842FDF6075}" type="parTrans" cxnId="{7EBA0E12-DD92-47CA-A2D9-B41A649EA924}">
      <dgm:prSet/>
      <dgm:spPr/>
      <dgm:t>
        <a:bodyPr/>
        <a:lstStyle/>
        <a:p>
          <a:endParaRPr lang="en-IN"/>
        </a:p>
      </dgm:t>
    </dgm:pt>
    <dgm:pt modelId="{FBCB1C9B-89DE-41FA-AC20-789F5E12A94A}" type="sibTrans" cxnId="{7EBA0E12-DD92-47CA-A2D9-B41A649EA924}">
      <dgm:prSet/>
      <dgm:spPr/>
      <dgm:t>
        <a:bodyPr/>
        <a:lstStyle/>
        <a:p>
          <a:endParaRPr lang="en-IN"/>
        </a:p>
      </dgm:t>
    </dgm:pt>
    <dgm:pt modelId="{B9EC5D56-1E89-4620-B28A-0972068A649F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NUMEX</a:t>
          </a:r>
          <a:endParaRPr lang="en-IN" dirty="0"/>
        </a:p>
      </dgm:t>
    </dgm:pt>
    <dgm:pt modelId="{7BC12DF2-F6EB-42DF-B032-7817A05586F2}" type="parTrans" cxnId="{6F4A52E0-010C-44A4-AFBF-0D7737CE6F00}">
      <dgm:prSet/>
      <dgm:spPr/>
      <dgm:t>
        <a:bodyPr/>
        <a:lstStyle/>
        <a:p>
          <a:endParaRPr lang="en-IN"/>
        </a:p>
      </dgm:t>
    </dgm:pt>
    <dgm:pt modelId="{92F32E57-F8EA-4DFC-8998-125B330E3E53}" type="sibTrans" cxnId="{6F4A52E0-010C-44A4-AFBF-0D7737CE6F00}">
      <dgm:prSet/>
      <dgm:spPr/>
      <dgm:t>
        <a:bodyPr/>
        <a:lstStyle/>
        <a:p>
          <a:endParaRPr lang="en-IN"/>
        </a:p>
      </dgm:t>
    </dgm:pt>
    <dgm:pt modelId="{11843B4D-539F-43EF-834E-7B678F0697E6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TIMEX</a:t>
          </a:r>
          <a:endParaRPr lang="en-IN" dirty="0"/>
        </a:p>
      </dgm:t>
    </dgm:pt>
    <dgm:pt modelId="{ED9A545B-8993-4F90-9D72-3AEB351B165F}" type="parTrans" cxnId="{616D70CA-2776-4EAE-97F2-7B1DCC672D9A}">
      <dgm:prSet/>
      <dgm:spPr/>
      <dgm:t>
        <a:bodyPr/>
        <a:lstStyle/>
        <a:p>
          <a:endParaRPr lang="en-IN"/>
        </a:p>
      </dgm:t>
    </dgm:pt>
    <dgm:pt modelId="{997A8B83-D417-4B57-AE40-F64FB79FA479}" type="sibTrans" cxnId="{616D70CA-2776-4EAE-97F2-7B1DCC672D9A}">
      <dgm:prSet/>
      <dgm:spPr/>
      <dgm:t>
        <a:bodyPr/>
        <a:lstStyle/>
        <a:p>
          <a:endParaRPr lang="en-IN"/>
        </a:p>
      </dgm:t>
    </dgm:pt>
    <dgm:pt modelId="{23F9A83B-2026-45C1-8BBB-338D73A139B0}" type="pres">
      <dgm:prSet presAssocID="{3C18023C-4B19-4B4A-8F23-B10F95A4392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DE1765E-7B9E-43C3-B79B-F17E55982BD1}" type="pres">
      <dgm:prSet presAssocID="{9942AF4B-4547-4331-95E3-C1D88C04B472}" presName="root1" presStyleCnt="0"/>
      <dgm:spPr/>
    </dgm:pt>
    <dgm:pt modelId="{8C80C68F-DCE7-42BA-AEC5-F2C12BB91009}" type="pres">
      <dgm:prSet presAssocID="{9942AF4B-4547-4331-95E3-C1D88C04B472}" presName="LevelOneTextNode" presStyleLbl="node0" presStyleIdx="0" presStyleCnt="1">
        <dgm:presLayoutVars>
          <dgm:chPref val="3"/>
        </dgm:presLayoutVars>
      </dgm:prSet>
      <dgm:spPr/>
    </dgm:pt>
    <dgm:pt modelId="{4299A8D4-835F-40C2-AEA2-C08B63775E2E}" type="pres">
      <dgm:prSet presAssocID="{9942AF4B-4547-4331-95E3-C1D88C04B472}" presName="level2hierChild" presStyleCnt="0"/>
      <dgm:spPr/>
    </dgm:pt>
    <dgm:pt modelId="{F443A36F-3EF7-46C9-B1D9-92F47EEA6C16}" type="pres">
      <dgm:prSet presAssocID="{682E8A3F-2AE2-4BB3-9874-3C842FDF6075}" presName="conn2-1" presStyleLbl="parChTrans1D2" presStyleIdx="0" presStyleCnt="3"/>
      <dgm:spPr/>
    </dgm:pt>
    <dgm:pt modelId="{1369B929-B898-409F-8D5E-EE728400B3D2}" type="pres">
      <dgm:prSet presAssocID="{682E8A3F-2AE2-4BB3-9874-3C842FDF6075}" presName="connTx" presStyleLbl="parChTrans1D2" presStyleIdx="0" presStyleCnt="3"/>
      <dgm:spPr/>
    </dgm:pt>
    <dgm:pt modelId="{8A0658AA-997E-44D6-89F0-8116B6688884}" type="pres">
      <dgm:prSet presAssocID="{EA85EA50-9A98-4BEC-ADA2-9279D076559D}" presName="root2" presStyleCnt="0"/>
      <dgm:spPr/>
    </dgm:pt>
    <dgm:pt modelId="{EC91F9AB-2084-45BF-9C8C-1EF263501006}" type="pres">
      <dgm:prSet presAssocID="{EA85EA50-9A98-4BEC-ADA2-9279D076559D}" presName="LevelTwoTextNode" presStyleLbl="node2" presStyleIdx="0" presStyleCnt="3">
        <dgm:presLayoutVars>
          <dgm:chPref val="3"/>
        </dgm:presLayoutVars>
      </dgm:prSet>
      <dgm:spPr/>
    </dgm:pt>
    <dgm:pt modelId="{2158BA46-A36F-4F55-881C-032F2FE7A75B}" type="pres">
      <dgm:prSet presAssocID="{EA85EA50-9A98-4BEC-ADA2-9279D076559D}" presName="level3hierChild" presStyleCnt="0"/>
      <dgm:spPr/>
    </dgm:pt>
    <dgm:pt modelId="{DC0B7540-957E-467A-8E0E-BA2A09907F63}" type="pres">
      <dgm:prSet presAssocID="{7BC12DF2-F6EB-42DF-B032-7817A05586F2}" presName="conn2-1" presStyleLbl="parChTrans1D2" presStyleIdx="1" presStyleCnt="3"/>
      <dgm:spPr/>
    </dgm:pt>
    <dgm:pt modelId="{D4199CCE-8B34-4719-9B3E-0DF66B18D7BE}" type="pres">
      <dgm:prSet presAssocID="{7BC12DF2-F6EB-42DF-B032-7817A05586F2}" presName="connTx" presStyleLbl="parChTrans1D2" presStyleIdx="1" presStyleCnt="3"/>
      <dgm:spPr/>
    </dgm:pt>
    <dgm:pt modelId="{B84B40B6-579A-4ABF-A924-A5CD9949EDC5}" type="pres">
      <dgm:prSet presAssocID="{B9EC5D56-1E89-4620-B28A-0972068A649F}" presName="root2" presStyleCnt="0"/>
      <dgm:spPr/>
    </dgm:pt>
    <dgm:pt modelId="{07613A1B-FF08-40FB-B6FA-527FAAC95CB3}" type="pres">
      <dgm:prSet presAssocID="{B9EC5D56-1E89-4620-B28A-0972068A649F}" presName="LevelTwoTextNode" presStyleLbl="node2" presStyleIdx="1" presStyleCnt="3">
        <dgm:presLayoutVars>
          <dgm:chPref val="3"/>
        </dgm:presLayoutVars>
      </dgm:prSet>
      <dgm:spPr/>
    </dgm:pt>
    <dgm:pt modelId="{B7610CEB-9FA4-4A71-8E69-AC217EC36FA1}" type="pres">
      <dgm:prSet presAssocID="{B9EC5D56-1E89-4620-B28A-0972068A649F}" presName="level3hierChild" presStyleCnt="0"/>
      <dgm:spPr/>
    </dgm:pt>
    <dgm:pt modelId="{D36B89BA-19C5-41F7-BA4E-616BFD649072}" type="pres">
      <dgm:prSet presAssocID="{ED9A545B-8993-4F90-9D72-3AEB351B165F}" presName="conn2-1" presStyleLbl="parChTrans1D2" presStyleIdx="2" presStyleCnt="3"/>
      <dgm:spPr/>
    </dgm:pt>
    <dgm:pt modelId="{E24EFD3F-B5AE-49BF-AA09-4CAAE66092C2}" type="pres">
      <dgm:prSet presAssocID="{ED9A545B-8993-4F90-9D72-3AEB351B165F}" presName="connTx" presStyleLbl="parChTrans1D2" presStyleIdx="2" presStyleCnt="3"/>
      <dgm:spPr/>
    </dgm:pt>
    <dgm:pt modelId="{B1AE6707-2698-4B4E-A8BA-AAECF3B0E9D7}" type="pres">
      <dgm:prSet presAssocID="{11843B4D-539F-43EF-834E-7B678F0697E6}" presName="root2" presStyleCnt="0"/>
      <dgm:spPr/>
    </dgm:pt>
    <dgm:pt modelId="{1F63A057-0B9E-4FA6-B542-FD233D20B063}" type="pres">
      <dgm:prSet presAssocID="{11843B4D-539F-43EF-834E-7B678F0697E6}" presName="LevelTwoTextNode" presStyleLbl="node2" presStyleIdx="2" presStyleCnt="3">
        <dgm:presLayoutVars>
          <dgm:chPref val="3"/>
        </dgm:presLayoutVars>
      </dgm:prSet>
      <dgm:spPr/>
    </dgm:pt>
    <dgm:pt modelId="{194FD360-5113-4EDD-BAAD-E0505F864BD0}" type="pres">
      <dgm:prSet presAssocID="{11843B4D-539F-43EF-834E-7B678F0697E6}" presName="level3hierChild" presStyleCnt="0"/>
      <dgm:spPr/>
    </dgm:pt>
  </dgm:ptLst>
  <dgm:cxnLst>
    <dgm:cxn modelId="{7EBA0E12-DD92-47CA-A2D9-B41A649EA924}" srcId="{9942AF4B-4547-4331-95E3-C1D88C04B472}" destId="{EA85EA50-9A98-4BEC-ADA2-9279D076559D}" srcOrd="0" destOrd="0" parTransId="{682E8A3F-2AE2-4BB3-9874-3C842FDF6075}" sibTransId="{FBCB1C9B-89DE-41FA-AC20-789F5E12A94A}"/>
    <dgm:cxn modelId="{B9667E5C-18E4-41CF-B699-738DCECCF122}" type="presOf" srcId="{B9EC5D56-1E89-4620-B28A-0972068A649F}" destId="{07613A1B-FF08-40FB-B6FA-527FAAC95CB3}" srcOrd="0" destOrd="0" presId="urn:microsoft.com/office/officeart/2005/8/layout/hierarchy2"/>
    <dgm:cxn modelId="{81DFE568-9B8F-4DB9-A30B-54EEBE94BA78}" type="presOf" srcId="{3C18023C-4B19-4B4A-8F23-B10F95A43926}" destId="{23F9A83B-2026-45C1-8BBB-338D73A139B0}" srcOrd="0" destOrd="0" presId="urn:microsoft.com/office/officeart/2005/8/layout/hierarchy2"/>
    <dgm:cxn modelId="{AA6E4449-ECF0-46CA-81F7-D2AD2FB70343}" type="presOf" srcId="{11843B4D-539F-43EF-834E-7B678F0697E6}" destId="{1F63A057-0B9E-4FA6-B542-FD233D20B063}" srcOrd="0" destOrd="0" presId="urn:microsoft.com/office/officeart/2005/8/layout/hierarchy2"/>
    <dgm:cxn modelId="{A9C49F4C-4240-4E41-B38E-323DD6B477E6}" type="presOf" srcId="{682E8A3F-2AE2-4BB3-9874-3C842FDF6075}" destId="{F443A36F-3EF7-46C9-B1D9-92F47EEA6C16}" srcOrd="0" destOrd="0" presId="urn:microsoft.com/office/officeart/2005/8/layout/hierarchy2"/>
    <dgm:cxn modelId="{B94F8A9A-E079-410E-861D-792516E5EFA7}" type="presOf" srcId="{ED9A545B-8993-4F90-9D72-3AEB351B165F}" destId="{E24EFD3F-B5AE-49BF-AA09-4CAAE66092C2}" srcOrd="1" destOrd="0" presId="urn:microsoft.com/office/officeart/2005/8/layout/hierarchy2"/>
    <dgm:cxn modelId="{9A378FA6-AF1C-488B-A40A-1AE38FCEA38D}" srcId="{3C18023C-4B19-4B4A-8F23-B10F95A43926}" destId="{9942AF4B-4547-4331-95E3-C1D88C04B472}" srcOrd="0" destOrd="0" parTransId="{0ECDCA87-98CF-4FD5-B8FF-90988FA94E2A}" sibTransId="{5FFBCFF8-2D7D-4D4B-A063-596D830F3D92}"/>
    <dgm:cxn modelId="{94D1B4B8-C036-47C4-93A6-59854AE91FA1}" type="presOf" srcId="{9942AF4B-4547-4331-95E3-C1D88C04B472}" destId="{8C80C68F-DCE7-42BA-AEC5-F2C12BB91009}" srcOrd="0" destOrd="0" presId="urn:microsoft.com/office/officeart/2005/8/layout/hierarchy2"/>
    <dgm:cxn modelId="{CFF66AC3-39B4-41EB-A49D-3D199032A968}" type="presOf" srcId="{EA85EA50-9A98-4BEC-ADA2-9279D076559D}" destId="{EC91F9AB-2084-45BF-9C8C-1EF263501006}" srcOrd="0" destOrd="0" presId="urn:microsoft.com/office/officeart/2005/8/layout/hierarchy2"/>
    <dgm:cxn modelId="{616D70CA-2776-4EAE-97F2-7B1DCC672D9A}" srcId="{9942AF4B-4547-4331-95E3-C1D88C04B472}" destId="{11843B4D-539F-43EF-834E-7B678F0697E6}" srcOrd="2" destOrd="0" parTransId="{ED9A545B-8993-4F90-9D72-3AEB351B165F}" sibTransId="{997A8B83-D417-4B57-AE40-F64FB79FA479}"/>
    <dgm:cxn modelId="{038BFBCF-D711-4DBE-8BE9-FBA2573A0606}" type="presOf" srcId="{ED9A545B-8993-4F90-9D72-3AEB351B165F}" destId="{D36B89BA-19C5-41F7-BA4E-616BFD649072}" srcOrd="0" destOrd="0" presId="urn:microsoft.com/office/officeart/2005/8/layout/hierarchy2"/>
    <dgm:cxn modelId="{16008BD0-D7BB-41D4-A110-527840CFBA11}" type="presOf" srcId="{7BC12DF2-F6EB-42DF-B032-7817A05586F2}" destId="{DC0B7540-957E-467A-8E0E-BA2A09907F63}" srcOrd="0" destOrd="0" presId="urn:microsoft.com/office/officeart/2005/8/layout/hierarchy2"/>
    <dgm:cxn modelId="{6F07E2DD-F407-4163-A7D8-010556C60C74}" type="presOf" srcId="{7BC12DF2-F6EB-42DF-B032-7817A05586F2}" destId="{D4199CCE-8B34-4719-9B3E-0DF66B18D7BE}" srcOrd="1" destOrd="0" presId="urn:microsoft.com/office/officeart/2005/8/layout/hierarchy2"/>
    <dgm:cxn modelId="{6F4A52E0-010C-44A4-AFBF-0D7737CE6F00}" srcId="{9942AF4B-4547-4331-95E3-C1D88C04B472}" destId="{B9EC5D56-1E89-4620-B28A-0972068A649F}" srcOrd="1" destOrd="0" parTransId="{7BC12DF2-F6EB-42DF-B032-7817A05586F2}" sibTransId="{92F32E57-F8EA-4DFC-8998-125B330E3E53}"/>
    <dgm:cxn modelId="{CAFE24F1-D6B6-41DE-A3F4-6D3C311543B5}" type="presOf" srcId="{682E8A3F-2AE2-4BB3-9874-3C842FDF6075}" destId="{1369B929-B898-409F-8D5E-EE728400B3D2}" srcOrd="1" destOrd="0" presId="urn:microsoft.com/office/officeart/2005/8/layout/hierarchy2"/>
    <dgm:cxn modelId="{D39DDD50-E71F-4660-9F01-CE16B4C44ED8}" type="presParOf" srcId="{23F9A83B-2026-45C1-8BBB-338D73A139B0}" destId="{4DE1765E-7B9E-43C3-B79B-F17E55982BD1}" srcOrd="0" destOrd="0" presId="urn:microsoft.com/office/officeart/2005/8/layout/hierarchy2"/>
    <dgm:cxn modelId="{6E6E9417-A758-4281-8A28-52E28DD6013D}" type="presParOf" srcId="{4DE1765E-7B9E-43C3-B79B-F17E55982BD1}" destId="{8C80C68F-DCE7-42BA-AEC5-F2C12BB91009}" srcOrd="0" destOrd="0" presId="urn:microsoft.com/office/officeart/2005/8/layout/hierarchy2"/>
    <dgm:cxn modelId="{6CECB2FF-2C40-4236-9958-511B5739EA3C}" type="presParOf" srcId="{4DE1765E-7B9E-43C3-B79B-F17E55982BD1}" destId="{4299A8D4-835F-40C2-AEA2-C08B63775E2E}" srcOrd="1" destOrd="0" presId="urn:microsoft.com/office/officeart/2005/8/layout/hierarchy2"/>
    <dgm:cxn modelId="{5679C535-C5BC-454F-B92C-961DE910BF79}" type="presParOf" srcId="{4299A8D4-835F-40C2-AEA2-C08B63775E2E}" destId="{F443A36F-3EF7-46C9-B1D9-92F47EEA6C16}" srcOrd="0" destOrd="0" presId="urn:microsoft.com/office/officeart/2005/8/layout/hierarchy2"/>
    <dgm:cxn modelId="{6E6EED55-E1EC-4CA3-B039-F0138FD28BE7}" type="presParOf" srcId="{F443A36F-3EF7-46C9-B1D9-92F47EEA6C16}" destId="{1369B929-B898-409F-8D5E-EE728400B3D2}" srcOrd="0" destOrd="0" presId="urn:microsoft.com/office/officeart/2005/8/layout/hierarchy2"/>
    <dgm:cxn modelId="{52A1DB1C-287B-44E5-8E3C-A3ACF375160F}" type="presParOf" srcId="{4299A8D4-835F-40C2-AEA2-C08B63775E2E}" destId="{8A0658AA-997E-44D6-89F0-8116B6688884}" srcOrd="1" destOrd="0" presId="urn:microsoft.com/office/officeart/2005/8/layout/hierarchy2"/>
    <dgm:cxn modelId="{435DE88B-EA8C-453F-9B23-0FC5506DD354}" type="presParOf" srcId="{8A0658AA-997E-44D6-89F0-8116B6688884}" destId="{EC91F9AB-2084-45BF-9C8C-1EF263501006}" srcOrd="0" destOrd="0" presId="urn:microsoft.com/office/officeart/2005/8/layout/hierarchy2"/>
    <dgm:cxn modelId="{65286F5C-B9F3-4A10-A302-73DC21A7CADD}" type="presParOf" srcId="{8A0658AA-997E-44D6-89F0-8116B6688884}" destId="{2158BA46-A36F-4F55-881C-032F2FE7A75B}" srcOrd="1" destOrd="0" presId="urn:microsoft.com/office/officeart/2005/8/layout/hierarchy2"/>
    <dgm:cxn modelId="{576D9A07-7821-444D-BBC7-17F985D1C726}" type="presParOf" srcId="{4299A8D4-835F-40C2-AEA2-C08B63775E2E}" destId="{DC0B7540-957E-467A-8E0E-BA2A09907F63}" srcOrd="2" destOrd="0" presId="urn:microsoft.com/office/officeart/2005/8/layout/hierarchy2"/>
    <dgm:cxn modelId="{BF03BCE1-6BA3-458C-B4D5-EB526A3990AE}" type="presParOf" srcId="{DC0B7540-957E-467A-8E0E-BA2A09907F63}" destId="{D4199CCE-8B34-4719-9B3E-0DF66B18D7BE}" srcOrd="0" destOrd="0" presId="urn:microsoft.com/office/officeart/2005/8/layout/hierarchy2"/>
    <dgm:cxn modelId="{103C89FB-AECC-4D65-B7D3-E467E84DB5A0}" type="presParOf" srcId="{4299A8D4-835F-40C2-AEA2-C08B63775E2E}" destId="{B84B40B6-579A-4ABF-A924-A5CD9949EDC5}" srcOrd="3" destOrd="0" presId="urn:microsoft.com/office/officeart/2005/8/layout/hierarchy2"/>
    <dgm:cxn modelId="{6EB76AD5-7E05-43E1-AE94-F132BE752C2A}" type="presParOf" srcId="{B84B40B6-579A-4ABF-A924-A5CD9949EDC5}" destId="{07613A1B-FF08-40FB-B6FA-527FAAC95CB3}" srcOrd="0" destOrd="0" presId="urn:microsoft.com/office/officeart/2005/8/layout/hierarchy2"/>
    <dgm:cxn modelId="{EEB064D0-8832-42C0-804C-2705CA6FB8AA}" type="presParOf" srcId="{B84B40B6-579A-4ABF-A924-A5CD9949EDC5}" destId="{B7610CEB-9FA4-4A71-8E69-AC217EC36FA1}" srcOrd="1" destOrd="0" presId="urn:microsoft.com/office/officeart/2005/8/layout/hierarchy2"/>
    <dgm:cxn modelId="{0149E31B-AEE6-4CA9-A98A-F0D222929AA6}" type="presParOf" srcId="{4299A8D4-835F-40C2-AEA2-C08B63775E2E}" destId="{D36B89BA-19C5-41F7-BA4E-616BFD649072}" srcOrd="4" destOrd="0" presId="urn:microsoft.com/office/officeart/2005/8/layout/hierarchy2"/>
    <dgm:cxn modelId="{19BCD868-4BFC-435C-8CC3-055F5EB741C9}" type="presParOf" srcId="{D36B89BA-19C5-41F7-BA4E-616BFD649072}" destId="{E24EFD3F-B5AE-49BF-AA09-4CAAE66092C2}" srcOrd="0" destOrd="0" presId="urn:microsoft.com/office/officeart/2005/8/layout/hierarchy2"/>
    <dgm:cxn modelId="{CC7B7BA6-C5B6-4D00-A8D6-12EE8F1D3C8B}" type="presParOf" srcId="{4299A8D4-835F-40C2-AEA2-C08B63775E2E}" destId="{B1AE6707-2698-4B4E-A8BA-AAECF3B0E9D7}" srcOrd="5" destOrd="0" presId="urn:microsoft.com/office/officeart/2005/8/layout/hierarchy2"/>
    <dgm:cxn modelId="{E57C92B8-AA98-4EA9-95B0-331A66196777}" type="presParOf" srcId="{B1AE6707-2698-4B4E-A8BA-AAECF3B0E9D7}" destId="{1F63A057-0B9E-4FA6-B542-FD233D20B063}" srcOrd="0" destOrd="0" presId="urn:microsoft.com/office/officeart/2005/8/layout/hierarchy2"/>
    <dgm:cxn modelId="{2DFC6F28-ECD3-44DF-BDDB-C8F5FD6A0134}" type="presParOf" srcId="{B1AE6707-2698-4B4E-A8BA-AAECF3B0E9D7}" destId="{194FD360-5113-4EDD-BAAD-E0505F864BD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0C68F-DCE7-42BA-AEC5-F2C12BB91009}">
      <dsp:nvSpPr>
        <dsp:cNvPr id="0" name=""/>
        <dsp:cNvSpPr/>
      </dsp:nvSpPr>
      <dsp:spPr>
        <a:xfrm>
          <a:off x="679350" y="1070239"/>
          <a:ext cx="1858678" cy="929339"/>
        </a:xfrm>
        <a:prstGeom prst="roundRect">
          <a:avLst>
            <a:gd name="adj" fmla="val 10000"/>
          </a:avLst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NE TYPES</a:t>
          </a:r>
          <a:endParaRPr lang="en-IN" sz="3600" kern="1200" dirty="0"/>
        </a:p>
      </dsp:txBody>
      <dsp:txXfrm>
        <a:off x="706569" y="1097458"/>
        <a:ext cx="1804240" cy="874901"/>
      </dsp:txXfrm>
    </dsp:sp>
    <dsp:sp modelId="{F443A36F-3EF7-46C9-B1D9-92F47EEA6C16}">
      <dsp:nvSpPr>
        <dsp:cNvPr id="0" name=""/>
        <dsp:cNvSpPr/>
      </dsp:nvSpPr>
      <dsp:spPr>
        <a:xfrm rot="18289469">
          <a:off x="2258813" y="973292"/>
          <a:ext cx="130190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01904" y="2724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877217" y="967991"/>
        <a:ext cx="65095" cy="65095"/>
      </dsp:txXfrm>
    </dsp:sp>
    <dsp:sp modelId="{EC91F9AB-2084-45BF-9C8C-1EF263501006}">
      <dsp:nvSpPr>
        <dsp:cNvPr id="0" name=""/>
        <dsp:cNvSpPr/>
      </dsp:nvSpPr>
      <dsp:spPr>
        <a:xfrm>
          <a:off x="3281501" y="1498"/>
          <a:ext cx="1858678" cy="929339"/>
        </a:xfrm>
        <a:prstGeom prst="roundRect">
          <a:avLst>
            <a:gd name="adj" fmla="val 10000"/>
          </a:avLst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ENAMEX</a:t>
          </a:r>
          <a:endParaRPr lang="en-IN" sz="3600" kern="1200" dirty="0"/>
        </a:p>
      </dsp:txBody>
      <dsp:txXfrm>
        <a:off x="3308720" y="28717"/>
        <a:ext cx="1804240" cy="874901"/>
      </dsp:txXfrm>
    </dsp:sp>
    <dsp:sp modelId="{DC0B7540-957E-467A-8E0E-BA2A09907F63}">
      <dsp:nvSpPr>
        <dsp:cNvPr id="0" name=""/>
        <dsp:cNvSpPr/>
      </dsp:nvSpPr>
      <dsp:spPr>
        <a:xfrm>
          <a:off x="2538029" y="1507662"/>
          <a:ext cx="7434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43471" y="2724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891178" y="1516322"/>
        <a:ext cx="37173" cy="37173"/>
      </dsp:txXfrm>
    </dsp:sp>
    <dsp:sp modelId="{07613A1B-FF08-40FB-B6FA-527FAAC95CB3}">
      <dsp:nvSpPr>
        <dsp:cNvPr id="0" name=""/>
        <dsp:cNvSpPr/>
      </dsp:nvSpPr>
      <dsp:spPr>
        <a:xfrm>
          <a:off x="3281501" y="1070239"/>
          <a:ext cx="1858678" cy="929339"/>
        </a:xfrm>
        <a:prstGeom prst="roundRect">
          <a:avLst>
            <a:gd name="adj" fmla="val 10000"/>
          </a:avLst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NUMEX</a:t>
          </a:r>
          <a:endParaRPr lang="en-IN" sz="3600" kern="1200" dirty="0"/>
        </a:p>
      </dsp:txBody>
      <dsp:txXfrm>
        <a:off x="3308720" y="1097458"/>
        <a:ext cx="1804240" cy="874901"/>
      </dsp:txXfrm>
    </dsp:sp>
    <dsp:sp modelId="{D36B89BA-19C5-41F7-BA4E-616BFD649072}">
      <dsp:nvSpPr>
        <dsp:cNvPr id="0" name=""/>
        <dsp:cNvSpPr/>
      </dsp:nvSpPr>
      <dsp:spPr>
        <a:xfrm rot="3310531">
          <a:off x="2258813" y="2042033"/>
          <a:ext cx="130190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01904" y="2724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877217" y="2036731"/>
        <a:ext cx="65095" cy="65095"/>
      </dsp:txXfrm>
    </dsp:sp>
    <dsp:sp modelId="{1F63A057-0B9E-4FA6-B542-FD233D20B063}">
      <dsp:nvSpPr>
        <dsp:cNvPr id="0" name=""/>
        <dsp:cNvSpPr/>
      </dsp:nvSpPr>
      <dsp:spPr>
        <a:xfrm>
          <a:off x="3281501" y="2138979"/>
          <a:ext cx="1858678" cy="929339"/>
        </a:xfrm>
        <a:prstGeom prst="roundRect">
          <a:avLst>
            <a:gd name="adj" fmla="val 10000"/>
          </a:avLst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TIMEX</a:t>
          </a:r>
          <a:endParaRPr lang="en-IN" sz="3600" kern="1200" dirty="0"/>
        </a:p>
      </dsp:txBody>
      <dsp:txXfrm>
        <a:off x="3308720" y="2166198"/>
        <a:ext cx="1804240" cy="874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674E-CA4B-4730-9B6F-1E7FC94B73E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6C21-3DBD-428C-B4ED-5CC33095066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86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674E-CA4B-4730-9B6F-1E7FC94B73E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6C21-3DBD-428C-B4ED-5CC330950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95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674E-CA4B-4730-9B6F-1E7FC94B73E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6C21-3DBD-428C-B4ED-5CC330950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40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674E-CA4B-4730-9B6F-1E7FC94B73E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6C21-3DBD-428C-B4ED-5CC330950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17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674E-CA4B-4730-9B6F-1E7FC94B73E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6C21-3DBD-428C-B4ED-5CC33095066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0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674E-CA4B-4730-9B6F-1E7FC94B73E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6C21-3DBD-428C-B4ED-5CC330950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76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674E-CA4B-4730-9B6F-1E7FC94B73E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6C21-3DBD-428C-B4ED-5CC330950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68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674E-CA4B-4730-9B6F-1E7FC94B73E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6C21-3DBD-428C-B4ED-5CC330950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48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674E-CA4B-4730-9B6F-1E7FC94B73E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6C21-3DBD-428C-B4ED-5CC330950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59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27674E-CA4B-4730-9B6F-1E7FC94B73E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156C21-3DBD-428C-B4ED-5CC330950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51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674E-CA4B-4730-9B6F-1E7FC94B73E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6C21-3DBD-428C-B4ED-5CC330950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48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27674E-CA4B-4730-9B6F-1E7FC94B73E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156C21-3DBD-428C-B4ED-5CC33095066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38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finite.education/expertise/Deep_Learning_NL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6/part-10-step-by-step-guide-to-master-nlp-named-entity-recognition/" TargetMode="External"/><Relationship Id="rId2" Type="http://schemas.openxmlformats.org/officeDocument/2006/relationships/hyperlink" Target="https://www.mygreatlearning.com/blog/named-entity-recogni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analytics-vidhya/named-entity-recognition-ner-for-text-extraction-2d95a04eb67f" TargetMode="External"/><Relationship Id="rId5" Type="http://schemas.openxmlformats.org/officeDocument/2006/relationships/hyperlink" Target="https://www.frontiersin.org/articles/10.3389/fcell.2020.00673/full" TargetMode="External"/><Relationship Id="rId4" Type="http://schemas.openxmlformats.org/officeDocument/2006/relationships/hyperlink" Target="https://www-nlpir.nist.gov/related_projects/muc/proceedings/ne_task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074007"/>
            <a:ext cx="10058400" cy="2784348"/>
          </a:xfrm>
        </p:spPr>
        <p:txBody>
          <a:bodyPr>
            <a:normAutofit/>
          </a:bodyPr>
          <a:lstStyle/>
          <a:p>
            <a:r>
              <a:rPr lang="en-US" sz="5400" b="1" spc="0" dirty="0">
                <a:ln w="13462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NAMED ENTITY RECOGNITION</a:t>
            </a:r>
            <a:endParaRPr lang="en-IN" sz="5400" b="1" spc="0" dirty="0">
              <a:ln w="13462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7495" y="4438001"/>
            <a:ext cx="3561468" cy="1655762"/>
          </a:xfrm>
        </p:spPr>
        <p:txBody>
          <a:bodyPr/>
          <a:lstStyle/>
          <a:p>
            <a:r>
              <a:rPr lang="en-IN" dirty="0"/>
              <a:t>Under the guidance of : </a:t>
            </a:r>
            <a:r>
              <a:rPr lang="en-IN" b="1" dirty="0"/>
              <a:t>Dr SUNIL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433038" y="4438001"/>
            <a:ext cx="4123508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>
                <a:solidFill>
                  <a:schemeClr val="tx2"/>
                </a:solidFill>
                <a:latin typeface="+mj-lt"/>
              </a:rPr>
              <a:t>VIVEK KUMAR – 18BCS110</a:t>
            </a:r>
          </a:p>
          <a:p>
            <a:pPr algn="l"/>
            <a:r>
              <a:rPr lang="en-IN" dirty="0">
                <a:solidFill>
                  <a:schemeClr val="tx2"/>
                </a:solidFill>
                <a:latin typeface="+mj-lt"/>
              </a:rPr>
              <a:t>LALIT PALARIYA – 18BCS047  </a:t>
            </a:r>
          </a:p>
          <a:p>
            <a:pPr algn="l"/>
            <a:r>
              <a:rPr lang="en-IN" dirty="0">
                <a:solidFill>
                  <a:schemeClr val="tx2"/>
                </a:solidFill>
                <a:latin typeface="+mj-lt"/>
              </a:rPr>
              <a:t>RITISHEK YADAV – 18BCS079</a:t>
            </a:r>
          </a:p>
          <a:p>
            <a:pPr algn="l"/>
            <a:r>
              <a:rPr lang="en-IN" dirty="0">
                <a:solidFill>
                  <a:schemeClr val="tx2"/>
                </a:solidFill>
                <a:latin typeface="+mj-lt"/>
              </a:rPr>
              <a:t>YOGENDRA SINGH – 18BCS113</a:t>
            </a:r>
          </a:p>
        </p:txBody>
      </p:sp>
    </p:spTree>
    <p:extLst>
      <p:ext uri="{BB962C8B-B14F-4D97-AF65-F5344CB8AC3E}">
        <p14:creationId xmlns:p14="http://schemas.microsoft.com/office/powerpoint/2010/main" val="204660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CEFE8B-E616-4A3C-B4BF-ED306557F897}"/>
              </a:ext>
            </a:extLst>
          </p:cNvPr>
          <p:cNvSpPr/>
          <p:nvPr/>
        </p:nvSpPr>
        <p:spPr>
          <a:xfrm>
            <a:off x="1097280" y="2059687"/>
            <a:ext cx="7420707" cy="3693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Classifying news for 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36F2C-F6CC-49FA-80E4-559F14CF6F47}"/>
              </a:ext>
            </a:extLst>
          </p:cNvPr>
          <p:cNvSpPr/>
          <p:nvPr/>
        </p:nvSpPr>
        <p:spPr>
          <a:xfrm>
            <a:off x="1097280" y="2640623"/>
            <a:ext cx="7420707" cy="3693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Automatically summarizing Resumes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B45EF-904D-403A-AE08-56D8357FBF24}"/>
              </a:ext>
            </a:extLst>
          </p:cNvPr>
          <p:cNvSpPr/>
          <p:nvPr/>
        </p:nvSpPr>
        <p:spPr>
          <a:xfrm>
            <a:off x="1097275" y="3793997"/>
            <a:ext cx="7420707" cy="3693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Powering recommendation systems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56D88-4F20-4DB1-BD73-F5B8397AA449}"/>
              </a:ext>
            </a:extLst>
          </p:cNvPr>
          <p:cNvSpPr/>
          <p:nvPr/>
        </p:nvSpPr>
        <p:spPr>
          <a:xfrm>
            <a:off x="1097276" y="3217310"/>
            <a:ext cx="7420707" cy="3693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Optimizing search engine algorithms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4E304E-BB18-4A2E-A118-71FD070A48FE}"/>
              </a:ext>
            </a:extLst>
          </p:cNvPr>
          <p:cNvSpPr/>
          <p:nvPr/>
        </p:nvSpPr>
        <p:spPr>
          <a:xfrm>
            <a:off x="1097274" y="4370684"/>
            <a:ext cx="7420707" cy="3693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Simplifying customer support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265B2-E956-4ADE-A05B-350BD1DE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414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88E00-ED13-4399-9B3E-05353198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5E3D6-6A25-4FDF-8E6C-C04C1EC7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https://www.mygreatlearning.com/blog/named-entity-recognition/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https://www.analyticsvidhya.com/blog/2021/06/part-10-step-by-step-guide-to-master-nlp-named-entity-recognition/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https://www-nlpir.nist.gov/related_projects/muc/proceedings/ne_task.html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https://www.frontiersin.org/articles/10.3389/fcell.2020.00673/full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6"/>
              </a:rPr>
              <a:t>https://medium.com/analytics-vidhya/named-entity-recognition-ner-for-text-extraction-2d95a04eb67f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3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FAA2-D61F-4AD2-83AC-55056010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2A517-3539-45C9-B668-0E57CE467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Named entity recognition refers to identifying named entities from text. Named entities are  real world objects, like people, products, locations, and dates.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</a:t>
            </a:r>
            <a:r>
              <a:rPr lang="en-IN" sz="2400" dirty="0"/>
              <a:t>amed Entity are typically noun phrases that refers to some specific object, person or places.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Ex: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D7D89B-EF2A-48F3-9E4F-A94F473156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" t="24597" r="3187" b="12833"/>
          <a:stretch/>
        </p:blipFill>
        <p:spPr>
          <a:xfrm>
            <a:off x="1170549" y="4770055"/>
            <a:ext cx="8606497" cy="127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4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587E-2A80-46A0-B360-0FAF9783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>
                <a:ln w="13462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WHY NER ?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DFBA0-836E-4B9C-A8E2-F86A928C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To get context from text (or) Unstructured Data.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Key part of Information Extraction System</a:t>
            </a:r>
          </a:p>
          <a:p>
            <a:pPr lvl="1"/>
            <a:r>
              <a:rPr lang="en-US" sz="2000" dirty="0"/>
              <a:t>Pre processing for Different classification levels</a:t>
            </a:r>
          </a:p>
          <a:p>
            <a:pPr lvl="1"/>
            <a:r>
              <a:rPr lang="en-US" sz="2000" dirty="0"/>
              <a:t>Information filtering</a:t>
            </a:r>
          </a:p>
          <a:p>
            <a:pPr lvl="1"/>
            <a:r>
              <a:rPr lang="en-US" sz="2000" dirty="0"/>
              <a:t>Information Linking</a:t>
            </a:r>
          </a:p>
          <a:p>
            <a:pPr lvl="1"/>
            <a:endParaRPr lang="en-US" sz="2000" dirty="0"/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9235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CA28DDD9-2A17-4E16-B75C-B886280E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ENTITY TYPES</a:t>
            </a:r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B00EF12-DAE3-45B8-B032-C944D57DB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Name Entity is hierarchy is divided into three major classes Entity Name, Time and Numerical expression</a:t>
            </a:r>
          </a:p>
          <a:p>
            <a:endParaRPr lang="en-IN" dirty="0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4AB409E8-2905-48EF-80A9-DCC9C217B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3018931"/>
              </p:ext>
            </p:extLst>
          </p:nvPr>
        </p:nvGraphicFramePr>
        <p:xfrm>
          <a:off x="2480408" y="2799276"/>
          <a:ext cx="5819531" cy="3069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092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B6194C-C700-464D-9594-1C906E3BBF2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19100" y="0"/>
            <a:ext cx="4038600" cy="676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TAGSET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b="1" dirty="0"/>
          </a:p>
          <a:p>
            <a:pPr eaLnBrk="1" hangingPunct="1">
              <a:lnSpc>
                <a:spcPct val="80000"/>
              </a:lnSpc>
            </a:pPr>
            <a:r>
              <a:rPr lang="en-US" altLang="en-US" sz="1400" b="1" dirty="0"/>
              <a:t>ENAMEX</a:t>
            </a:r>
            <a:endParaRPr lang="en-IN" altLang="en-US" sz="1400" b="1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Person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300" dirty="0"/>
              <a:t>Individual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400" dirty="0"/>
              <a:t>Family name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400" dirty="0"/>
              <a:t>Title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300" dirty="0"/>
              <a:t>Group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Organization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300" dirty="0"/>
              <a:t>Government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300" dirty="0"/>
              <a:t>Public/private company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300" dirty="0"/>
              <a:t>Religious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300" dirty="0"/>
              <a:t>Non-government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400" dirty="0"/>
              <a:t>Political Party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400" dirty="0"/>
              <a:t>Paramilitary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400" dirty="0"/>
              <a:t>Charitable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400" dirty="0"/>
              <a:t>Association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300" dirty="0"/>
              <a:t>GPE (Geo-political Social Entity)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300" dirty="0"/>
              <a:t>Media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Location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300" dirty="0"/>
              <a:t>Place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400" dirty="0"/>
              <a:t>District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400" dirty="0"/>
              <a:t>City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400" dirty="0"/>
              <a:t>State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400" dirty="0"/>
              <a:t>Nation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400" dirty="0"/>
              <a:t>Continent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300" dirty="0"/>
              <a:t>Address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300" dirty="0"/>
              <a:t>Water-bodies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300" dirty="0"/>
              <a:t>Landscapes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300" dirty="0"/>
              <a:t>Celestial Bodies</a:t>
            </a:r>
          </a:p>
          <a:p>
            <a:pPr lvl="3" eaLnBrk="1" hangingPunct="1">
              <a:lnSpc>
                <a:spcPct val="80000"/>
              </a:lnSpc>
            </a:pPr>
            <a:endParaRPr lang="en-IN" alt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1D4751-7AAB-4E8A-929C-3F1CECDC615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078039" y="-26988"/>
            <a:ext cx="4333873" cy="676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eaLnBrk="1" hangingPunct="1">
              <a:lnSpc>
                <a:spcPct val="80000"/>
              </a:lnSpc>
              <a:buClr>
                <a:schemeClr val="hlink"/>
              </a:buClr>
            </a:pPr>
            <a:r>
              <a:rPr lang="en-US" altLang="en-US" sz="1300" dirty="0"/>
              <a:t>Manmade</a:t>
            </a:r>
          </a:p>
          <a:p>
            <a:pPr lvl="4" eaLnBrk="1" hangingPunct="1">
              <a:lnSpc>
                <a:spcPct val="80000"/>
              </a:lnSpc>
              <a:buClr>
                <a:schemeClr val="folHlink"/>
              </a:buClr>
            </a:pPr>
            <a:r>
              <a:rPr lang="en-US" altLang="en-US" sz="1300" dirty="0"/>
              <a:t>Religious Places</a:t>
            </a:r>
          </a:p>
          <a:p>
            <a:pPr lvl="4" eaLnBrk="1" hangingPunct="1">
              <a:lnSpc>
                <a:spcPct val="80000"/>
              </a:lnSpc>
              <a:buClr>
                <a:schemeClr val="folHlink"/>
              </a:buClr>
            </a:pPr>
            <a:r>
              <a:rPr lang="en-US" altLang="en-US" sz="1300" dirty="0"/>
              <a:t>Roads/Highways</a:t>
            </a:r>
          </a:p>
          <a:p>
            <a:pPr lvl="4" eaLnBrk="1" hangingPunct="1">
              <a:lnSpc>
                <a:spcPct val="80000"/>
              </a:lnSpc>
              <a:buClr>
                <a:schemeClr val="folHlink"/>
              </a:buClr>
            </a:pPr>
            <a:r>
              <a:rPr lang="en-US" altLang="en-US" sz="1300" dirty="0"/>
              <a:t>Museum</a:t>
            </a:r>
          </a:p>
          <a:p>
            <a:pPr lvl="4" eaLnBrk="1" hangingPunct="1">
              <a:lnSpc>
                <a:spcPct val="80000"/>
              </a:lnSpc>
              <a:buClr>
                <a:schemeClr val="folHlink"/>
              </a:buClr>
            </a:pPr>
            <a:r>
              <a:rPr lang="en-US" altLang="en-US" sz="1300" dirty="0"/>
              <a:t>Theme parks/Parks/Gardens</a:t>
            </a:r>
          </a:p>
          <a:p>
            <a:pPr lvl="4" eaLnBrk="1" hangingPunct="1">
              <a:lnSpc>
                <a:spcPct val="80000"/>
              </a:lnSpc>
              <a:buClr>
                <a:schemeClr val="folHlink"/>
              </a:buClr>
            </a:pPr>
            <a:r>
              <a:rPr lang="en-US" altLang="en-US" sz="1300" dirty="0"/>
              <a:t>Monuments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300" dirty="0"/>
              <a:t>Facilities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300" dirty="0"/>
              <a:t>Hospitals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300" dirty="0"/>
              <a:t>Institutes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300" dirty="0"/>
              <a:t>Library</a:t>
            </a:r>
          </a:p>
          <a:p>
            <a:pPr lvl="3" eaLnBrk="1" hangingPunct="1">
              <a:lnSpc>
                <a:spcPct val="80000"/>
              </a:lnSpc>
              <a:buClr>
                <a:schemeClr val="hlink"/>
              </a:buClr>
            </a:pPr>
            <a:r>
              <a:rPr lang="en-US" altLang="en-US" sz="1300" dirty="0"/>
              <a:t>Hotel/Restaurants/Lodges</a:t>
            </a:r>
          </a:p>
          <a:p>
            <a:pPr lvl="3" eaLnBrk="1" hangingPunct="1">
              <a:lnSpc>
                <a:spcPct val="80000"/>
              </a:lnSpc>
              <a:buClr>
                <a:schemeClr val="hlink"/>
              </a:buClr>
            </a:pPr>
            <a:r>
              <a:rPr lang="en-US" altLang="en-US" sz="1300" dirty="0"/>
              <a:t>Plant/Factories</a:t>
            </a:r>
          </a:p>
          <a:p>
            <a:pPr lvl="3" eaLnBrk="1" hangingPunct="1">
              <a:lnSpc>
                <a:spcPct val="80000"/>
              </a:lnSpc>
              <a:buClr>
                <a:schemeClr val="hlink"/>
              </a:buClr>
            </a:pPr>
            <a:r>
              <a:rPr lang="en-US" altLang="en-US" sz="1300" dirty="0"/>
              <a:t>Police Station/Fire Services</a:t>
            </a:r>
          </a:p>
          <a:p>
            <a:pPr lvl="3" eaLnBrk="1" hangingPunct="1">
              <a:lnSpc>
                <a:spcPct val="80000"/>
              </a:lnSpc>
              <a:buClr>
                <a:schemeClr val="hlink"/>
              </a:buClr>
            </a:pPr>
            <a:r>
              <a:rPr lang="en-US" altLang="en-US" sz="1300" dirty="0"/>
              <a:t>Public Comfort Stations</a:t>
            </a:r>
          </a:p>
          <a:p>
            <a:pPr lvl="3" eaLnBrk="1" hangingPunct="1">
              <a:lnSpc>
                <a:spcPct val="80000"/>
              </a:lnSpc>
              <a:buClr>
                <a:schemeClr val="hlink"/>
              </a:buClr>
            </a:pPr>
            <a:r>
              <a:rPr lang="en-US" altLang="en-US" sz="1300" dirty="0"/>
              <a:t>Airports</a:t>
            </a:r>
          </a:p>
          <a:p>
            <a:pPr lvl="3" eaLnBrk="1" hangingPunct="1">
              <a:lnSpc>
                <a:spcPct val="80000"/>
              </a:lnSpc>
              <a:buClr>
                <a:schemeClr val="hlink"/>
              </a:buClr>
            </a:pPr>
            <a:r>
              <a:rPr lang="en-US" altLang="en-US" sz="1300" dirty="0"/>
              <a:t>Ports</a:t>
            </a:r>
          </a:p>
          <a:p>
            <a:pPr lvl="3" eaLnBrk="1" hangingPunct="1">
              <a:lnSpc>
                <a:spcPct val="80000"/>
              </a:lnSpc>
              <a:buClr>
                <a:schemeClr val="hlink"/>
              </a:buClr>
            </a:pPr>
            <a:r>
              <a:rPr lang="en-US" altLang="en-US" sz="1300" dirty="0"/>
              <a:t>Bus-Stations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300" dirty="0"/>
              <a:t>Locomotives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300" dirty="0"/>
              <a:t>Artifacts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300" dirty="0"/>
              <a:t>Implements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300" dirty="0"/>
              <a:t>Ammunition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300" dirty="0"/>
              <a:t>Paintings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300" dirty="0"/>
              <a:t>Sculptures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300" dirty="0"/>
              <a:t>Cloths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300" dirty="0"/>
              <a:t>Gems &amp; Stones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300" dirty="0"/>
              <a:t>Entertainment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300" dirty="0"/>
              <a:t>Dance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300" dirty="0"/>
              <a:t>Music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300" dirty="0"/>
              <a:t>Drama/Cinema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300" dirty="0"/>
              <a:t>Sports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300" dirty="0"/>
              <a:t>Events/Exhibitions/Conferences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300" dirty="0"/>
              <a:t>Cuisine’s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300" dirty="0"/>
              <a:t>Animals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300" dirty="0"/>
              <a:t>Plants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CF0A0A-FD59-4088-80A7-9C83DCBAEA6B}"/>
              </a:ext>
            </a:extLst>
          </p:cNvPr>
          <p:cNvCxnSpPr/>
          <p:nvPr/>
        </p:nvCxnSpPr>
        <p:spPr>
          <a:xfrm>
            <a:off x="7411915" y="0"/>
            <a:ext cx="0" cy="6766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A713ECA-6DB9-49CA-91DC-2621E3772AF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804698" y="284834"/>
            <a:ext cx="382746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NUMEX</a:t>
            </a:r>
            <a:endParaRPr lang="en-IN" altLang="en-US" sz="20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Distance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Money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Quantity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Count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16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IN" altLang="en-US" sz="16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TIMEX</a:t>
            </a:r>
            <a:endParaRPr lang="en-IN" altLang="en-US" sz="20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Date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Day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Period</a:t>
            </a:r>
            <a:endParaRPr lang="en-IN" altLang="en-US" sz="1600" dirty="0"/>
          </a:p>
          <a:p>
            <a:pPr eaLnBrk="1" hangingPunct="1">
              <a:lnSpc>
                <a:spcPct val="90000"/>
              </a:lnSpc>
            </a:pPr>
            <a:endParaRPr lang="en-IN" altLang="en-US" sz="2400" dirty="0"/>
          </a:p>
          <a:p>
            <a:pPr eaLnBrk="1" hangingPunct="1">
              <a:lnSpc>
                <a:spcPct val="90000"/>
              </a:lnSpc>
            </a:pPr>
            <a:endParaRPr lang="en-I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134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ED1A-EF84-4404-B412-02456E4E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b="1" spc="0" dirty="0">
                <a:ln w="22225">
                  <a:solidFill>
                    <a:srgbClr val="92D050"/>
                  </a:solidFill>
                  <a:prstDash val="solid"/>
                </a:ln>
                <a:solidFill>
                  <a:srgbClr val="92D050"/>
                </a:solidFill>
              </a:rPr>
              <a:t>NER</a:t>
            </a:r>
            <a:r>
              <a:rPr lang="en-US" dirty="0"/>
              <a:t> Work?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BA2D7-A62A-4BE5-8619-5C51B35E3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When we read a text, we naturally recognize named entities like people, values, locations, and so on. For example, in the sentence </a:t>
            </a:r>
            <a:r>
              <a:rPr lang="en-US" b="0" i="1" dirty="0">
                <a:solidFill>
                  <a:schemeClr val="tx1"/>
                </a:solidFill>
                <a:effectLst/>
                <a:latin typeface="Open Sans"/>
              </a:rPr>
              <a:t>“Mark Zuckerberg is founders of Facebook, a company from the United States”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 we can identify three types of entities: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chemeClr val="tx1"/>
                </a:solidFill>
                <a:effectLst/>
                <a:latin typeface="Open Sans"/>
              </a:rPr>
              <a:t>“Person”: Mark Zuckerberg</a:t>
            </a:r>
            <a:endParaRPr lang="en-US" b="0" i="0" dirty="0">
              <a:solidFill>
                <a:schemeClr val="tx1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chemeClr val="tx1"/>
                </a:solidFill>
                <a:effectLst/>
                <a:latin typeface="Open Sans"/>
              </a:rPr>
              <a:t>“Company”: Facebook</a:t>
            </a:r>
            <a:endParaRPr lang="en-US" b="0" i="0" dirty="0">
              <a:solidFill>
                <a:schemeClr val="tx1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chemeClr val="tx1"/>
                </a:solidFill>
                <a:effectLst/>
                <a:latin typeface="Open Sans"/>
              </a:rPr>
              <a:t>“Location”: United States</a:t>
            </a:r>
            <a:endParaRPr lang="en-US" b="0" i="0" dirty="0">
              <a:solidFill>
                <a:schemeClr val="tx1"/>
              </a:solidFill>
              <a:effectLst/>
              <a:latin typeface="Open Sans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For computers, however, we need to help them recognize entities first so that they can categorize them.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This is done through </a:t>
            </a:r>
            <a:r>
              <a:rPr lang="en-US" dirty="0">
                <a:solidFill>
                  <a:schemeClr val="tx1"/>
                </a:solidFill>
                <a:latin typeface="Open Sans"/>
              </a:rPr>
              <a:t>machine learning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 and Natural Language Processing (NLP).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NLP studies the structure and rules of language and creates intelligent systems capable of deriving meaning from text and speech, while machine learning helps machines learn and improve over time.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To learn what an entity is, an NER model needs to be able to detect a word, or string of words that form an entity (e.g. New York City), and know which entity category it belongs to.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So first, we need to create entity categories, like </a:t>
            </a:r>
            <a:r>
              <a:rPr lang="en-US" b="0" i="1" dirty="0">
                <a:solidFill>
                  <a:schemeClr val="tx1"/>
                </a:solidFill>
                <a:effectLst/>
                <a:latin typeface="Open Sans"/>
              </a:rPr>
              <a:t>Name, Location, Event, Organization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, etc., and feed an NER model relevant </a:t>
            </a:r>
            <a:r>
              <a:rPr lang="en-US" dirty="0">
                <a:solidFill>
                  <a:schemeClr val="tx1"/>
                </a:solidFill>
                <a:latin typeface="Open Sans"/>
              </a:rPr>
              <a:t>training data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. Then, by tagging some word and phrase samples with their corresponding entities, you’ll eventually teach your NER model how to detect entities itself.</a:t>
            </a:r>
          </a:p>
        </p:txBody>
      </p:sp>
    </p:spTree>
    <p:extLst>
      <p:ext uri="{BB962C8B-B14F-4D97-AF65-F5344CB8AC3E}">
        <p14:creationId xmlns:p14="http://schemas.microsoft.com/office/powerpoint/2010/main" val="287431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5837-0486-4158-888E-386D20E9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</a:t>
            </a:r>
            <a:r>
              <a:rPr lang="en-US" b="1" spc="0" dirty="0">
                <a:ln w="22225">
                  <a:solidFill>
                    <a:srgbClr val="92D050"/>
                  </a:solidFill>
                  <a:prstDash val="solid"/>
                </a:ln>
                <a:solidFill>
                  <a:srgbClr val="92D050"/>
                </a:solidFill>
              </a:rPr>
              <a:t>NER</a:t>
            </a:r>
            <a:endParaRPr lang="en-IN" dirty="0">
              <a:ln w="22225">
                <a:solidFill>
                  <a:srgbClr val="92D050"/>
                </a:solidFill>
                <a:prstDash val="solid"/>
              </a:ln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365B-68BF-4800-ABD0-4DBF33B8B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3745"/>
            <a:ext cx="10058400" cy="4310869"/>
          </a:xfrm>
        </p:spPr>
        <p:txBody>
          <a:bodyPr>
            <a:normAutofit/>
          </a:bodyPr>
          <a:lstStyle/>
          <a:p>
            <a:r>
              <a:rPr lang="en-IN" sz="2400" b="1" dirty="0"/>
              <a:t>Methodologies: -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/>
              <a:t>Rule Based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/>
              <a:t>Machine Learning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600" dirty="0"/>
              <a:t>Hidden Markov Model (HMM)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600" dirty="0"/>
              <a:t>Naïve Bayes Classifier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600" dirty="0"/>
              <a:t>Maximum Entropy Markov Model (MEMM)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600" dirty="0"/>
              <a:t>Conditional Random Fields (CRF)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/>
              <a:t>Hybrid Approach</a:t>
            </a:r>
          </a:p>
          <a:p>
            <a:r>
              <a:rPr lang="en-IN" b="1" dirty="0"/>
              <a:t>Open Source NER API: -</a:t>
            </a:r>
          </a:p>
          <a:p>
            <a:pPr lvl="1"/>
            <a:r>
              <a:rPr lang="en-IN" dirty="0"/>
              <a:t>Natural Language Toolkit (NLTK)</a:t>
            </a:r>
          </a:p>
          <a:p>
            <a:pPr lvl="1"/>
            <a:r>
              <a:rPr lang="en-IN" dirty="0" err="1"/>
              <a:t>SpaCy</a:t>
            </a:r>
            <a:endParaRPr lang="en-IN" dirty="0"/>
          </a:p>
          <a:p>
            <a:pPr lvl="1"/>
            <a:r>
              <a:rPr lang="en-IN" dirty="0"/>
              <a:t>Stanford Named Entity Recognizer (SNER)</a:t>
            </a:r>
          </a:p>
          <a:p>
            <a:pPr lvl="1"/>
            <a:endParaRPr lang="en-IN" sz="16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2484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63CCC0-FE90-4B16-A88F-F2EB2041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</a:t>
            </a:r>
            <a:r>
              <a:rPr lang="en-US" b="1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problems</a:t>
            </a:r>
            <a:r>
              <a:rPr lang="en-US" dirty="0"/>
              <a:t> in identifying NE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04C1A4-5881-4DD3-B56C-D2AB3A9CB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Variation of Named Entity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/>
              <a:t>	</a:t>
            </a:r>
            <a:r>
              <a:rPr lang="en-IN" dirty="0">
                <a:latin typeface="+mj-lt"/>
              </a:rPr>
              <a:t>Dr Manmohan Singh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>
                <a:latin typeface="+mj-lt"/>
              </a:rPr>
              <a:t>   Manmohan Singh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>
                <a:latin typeface="+mj-lt"/>
              </a:rPr>
              <a:t>   Manmohan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Ambiguity of Named Entity types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/>
              <a:t>	</a:t>
            </a:r>
            <a:r>
              <a:rPr lang="en-IN" dirty="0">
                <a:latin typeface="+mj-lt"/>
              </a:rPr>
              <a:t>Tata                  (Person vs Organization)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>
                <a:latin typeface="+mj-lt"/>
              </a:rPr>
              <a:t>	Washington    (Location vs Person)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>
                <a:latin typeface="+mj-lt"/>
              </a:rPr>
              <a:t>	1947                (Date vs Time)</a:t>
            </a:r>
          </a:p>
          <a:p>
            <a:r>
              <a:rPr lang="en-IN" dirty="0"/>
              <a:t>	</a:t>
            </a:r>
          </a:p>
          <a:p>
            <a:pPr marL="457200" lvl="1" indent="0">
              <a:buNone/>
            </a:pPr>
            <a:endParaRPr lang="en-IN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712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34416A-30F3-4C49-83C4-159EE34E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Ambiguity Problems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0A3D83-DF90-4F8C-80C4-18F12BE9F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Person Vs Location</a:t>
            </a:r>
          </a:p>
          <a:p>
            <a:pPr marL="742950" lvl="1" indent="-285750" eaLnBrk="1" hangingPunct="1">
              <a:buFont typeface="Courier New" panose="02070309020205020404" pitchFamily="49" charset="0"/>
              <a:buChar char="o"/>
            </a:pPr>
            <a:r>
              <a:rPr lang="en-IN" dirty="0"/>
              <a:t>	</a:t>
            </a:r>
            <a:r>
              <a:rPr lang="en-IN" altLang="en-US" dirty="0">
                <a:latin typeface="+mj-lt"/>
              </a:rPr>
              <a:t>Sir C. P Ramaswamy was the Diwan of Travancore (Person)</a:t>
            </a:r>
          </a:p>
          <a:p>
            <a:pPr marL="742950" lvl="1" indent="-285750" eaLnBrk="1" hangingPunct="1">
              <a:buFont typeface="Courier New" panose="02070309020205020404" pitchFamily="49" charset="0"/>
              <a:buChar char="o"/>
            </a:pPr>
            <a:r>
              <a:rPr lang="en-IN" altLang="en-US" dirty="0">
                <a:latin typeface="+mj-lt"/>
              </a:rPr>
              <a:t>	Sir C.P Ramaswamy Road is in Chennai (Location)</a:t>
            </a:r>
          </a:p>
          <a:p>
            <a:pPr marL="201168" lvl="1" indent="0" eaLnBrk="1" hangingPunct="1">
              <a:buNone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Person Vs Organization</a:t>
            </a:r>
          </a:p>
          <a:p>
            <a:pPr marL="742950" lvl="1" indent="-285750" eaLnBrk="1" hangingPunct="1">
              <a:buFont typeface="Courier New" panose="02070309020205020404" pitchFamily="49" charset="0"/>
              <a:buChar char="o"/>
            </a:pPr>
            <a:r>
              <a:rPr lang="en-IN" dirty="0"/>
              <a:t>	</a:t>
            </a:r>
            <a:r>
              <a:rPr lang="en-IN" altLang="en-US" dirty="0">
                <a:latin typeface="+mj-lt"/>
              </a:rPr>
              <a:t>Anil Ambani opened Reliance Fresh (Person)</a:t>
            </a:r>
          </a:p>
          <a:p>
            <a:pPr marL="742950" lvl="1" indent="-285750" eaLnBrk="1" hangingPunct="1">
              <a:buFont typeface="Courier New" panose="02070309020205020404" pitchFamily="49" charset="0"/>
              <a:buChar char="o"/>
            </a:pPr>
            <a:r>
              <a:rPr lang="en-IN" altLang="en-US" dirty="0">
                <a:latin typeface="+mj-lt"/>
              </a:rPr>
              <a:t>	Reliance Fresh is under Anil Ambani Group Ltd (Organization)</a:t>
            </a:r>
          </a:p>
          <a:p>
            <a:endParaRPr lang="en-IN" dirty="0"/>
          </a:p>
          <a:p>
            <a:pPr marL="201168" lvl="1" indent="0" eaLnBrk="1" hangingPunct="1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5009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2950</TotalTime>
  <Words>729</Words>
  <Application>Microsoft Office PowerPoint</Application>
  <PresentationFormat>Widescreen</PresentationFormat>
  <Paragraphs>160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Open Sans</vt:lpstr>
      <vt:lpstr>Wingdings</vt:lpstr>
      <vt:lpstr>Retrospect</vt:lpstr>
      <vt:lpstr>NAMED ENTITY RECOGNITION</vt:lpstr>
      <vt:lpstr>INTRODUCTION</vt:lpstr>
      <vt:lpstr>WHY NER ? </vt:lpstr>
      <vt:lpstr>NAMED ENTITY TYPES</vt:lpstr>
      <vt:lpstr>PowerPoint Presentation</vt:lpstr>
      <vt:lpstr>How Does NER Work?</vt:lpstr>
      <vt:lpstr>How to Do NER</vt:lpstr>
      <vt:lpstr>Some problems in identifying NE</vt:lpstr>
      <vt:lpstr>Ambiguity Problems</vt:lpstr>
      <vt:lpstr>APPLICATIONS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Segmentation  using Deep Learning</dc:title>
  <dc:creator>JAI SHRI RAM</dc:creator>
  <cp:lastModifiedBy>Yogendra singh</cp:lastModifiedBy>
  <cp:revision>63</cp:revision>
  <dcterms:created xsi:type="dcterms:W3CDTF">2021-03-11T16:54:09Z</dcterms:created>
  <dcterms:modified xsi:type="dcterms:W3CDTF">2021-08-30T12:28:00Z</dcterms:modified>
</cp:coreProperties>
</file>