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5"/>
  </p:notesMasterIdLst>
  <p:sldIdLst>
    <p:sldId id="256" r:id="rId3"/>
    <p:sldId id="257" r:id="rId4"/>
    <p:sldId id="258" r:id="rId5"/>
    <p:sldId id="259" r:id="rId6"/>
    <p:sldId id="260" r:id="rId7"/>
    <p:sldId id="262" r:id="rId8"/>
    <p:sldId id="263" r:id="rId9"/>
    <p:sldId id="303" r:id="rId10"/>
    <p:sldId id="288" r:id="rId11"/>
    <p:sldId id="287" r:id="rId12"/>
    <p:sldId id="266" r:id="rId13"/>
    <p:sldId id="267" r:id="rId14"/>
    <p:sldId id="295" r:id="rId15"/>
    <p:sldId id="294" r:id="rId16"/>
    <p:sldId id="290" r:id="rId17"/>
    <p:sldId id="291" r:id="rId18"/>
    <p:sldId id="296" r:id="rId19"/>
    <p:sldId id="293" r:id="rId20"/>
    <p:sldId id="270" r:id="rId21"/>
    <p:sldId id="307" r:id="rId22"/>
    <p:sldId id="271" r:id="rId23"/>
    <p:sldId id="297" r:id="rId24"/>
    <p:sldId id="298" r:id="rId25"/>
    <p:sldId id="299" r:id="rId26"/>
    <p:sldId id="301" r:id="rId27"/>
    <p:sldId id="300" r:id="rId28"/>
    <p:sldId id="302" r:id="rId29"/>
    <p:sldId id="306" r:id="rId30"/>
    <p:sldId id="274" r:id="rId31"/>
    <p:sldId id="305" r:id="rId32"/>
    <p:sldId id="276" r:id="rId33"/>
    <p:sldId id="280" r:id="rId34"/>
  </p:sldIdLst>
  <p:sldSz cx="12192000" cy="6858000"/>
  <p:notesSz cx="6858000" cy="9144000"/>
  <p:defaultTextStyle>
    <a:defPPr>
      <a:defRPr lang="zh-CN"/>
    </a:defPPr>
    <a:lvl1pPr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56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28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00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72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D836"/>
    <a:srgbClr val="E2A04C"/>
    <a:srgbClr val="D870BB"/>
    <a:srgbClr val="7CAFBC"/>
    <a:srgbClr val="61C09E"/>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49"/>
    <p:restoredTop sz="93631"/>
  </p:normalViewPr>
  <p:slideViewPr>
    <p:cSldViewPr snapToGrid="0" snapToObjects="1">
      <p:cViewPr varScale="1">
        <p:scale>
          <a:sx n="104" d="100"/>
          <a:sy n="104" d="100"/>
        </p:scale>
        <p:origin x="168" y="15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istrator\Desktop\lunwen\6.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矿池实验</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3552537182852142"/>
          <c:y val="0.18039370078740158"/>
          <c:w val="0.83391907261592302"/>
          <c:h val="0.60838692038495201"/>
        </c:manualLayout>
      </c:layout>
      <c:lineChart>
        <c:grouping val="standard"/>
        <c:varyColors val="0"/>
        <c:ser>
          <c:idx val="0"/>
          <c:order val="0"/>
          <c:tx>
            <c:strRef>
              <c:f>Sheet1!$A$1</c:f>
              <c:strCache>
                <c:ptCount val="1"/>
                <c:pt idx="0">
                  <c:v>POW</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Sheet1!$D$14:$D$21</c:f>
              <c:numCache>
                <c:formatCode>0%</c:formatCode>
                <c:ptCount val="8"/>
                <c:pt idx="0">
                  <c:v>0.05</c:v>
                </c:pt>
                <c:pt idx="1">
                  <c:v>0.1</c:v>
                </c:pt>
                <c:pt idx="2">
                  <c:v>0.15</c:v>
                </c:pt>
                <c:pt idx="3">
                  <c:v>0.2</c:v>
                </c:pt>
                <c:pt idx="4">
                  <c:v>0.25</c:v>
                </c:pt>
                <c:pt idx="5">
                  <c:v>0.3</c:v>
                </c:pt>
                <c:pt idx="6">
                  <c:v>0.35</c:v>
                </c:pt>
                <c:pt idx="7">
                  <c:v>0.4</c:v>
                </c:pt>
              </c:numCache>
            </c:numRef>
          </c:cat>
          <c:val>
            <c:numRef>
              <c:f>Sheet1!$A$2:$A$9</c:f>
              <c:numCache>
                <c:formatCode>General</c:formatCode>
                <c:ptCount val="8"/>
                <c:pt idx="0">
                  <c:v>0.58760000000000001</c:v>
                </c:pt>
                <c:pt idx="1">
                  <c:v>0.47370000000000001</c:v>
                </c:pt>
                <c:pt idx="2">
                  <c:v>0.42649999999999999</c:v>
                </c:pt>
                <c:pt idx="3">
                  <c:v>0.39560000000000001</c:v>
                </c:pt>
                <c:pt idx="4">
                  <c:v>0.33229999999999998</c:v>
                </c:pt>
                <c:pt idx="5">
                  <c:v>0.25919999999999999</c:v>
                </c:pt>
                <c:pt idx="6">
                  <c:v>0.20630000000000001</c:v>
                </c:pt>
                <c:pt idx="7">
                  <c:v>0.16869999999999999</c:v>
                </c:pt>
              </c:numCache>
            </c:numRef>
          </c:val>
          <c:smooth val="0"/>
          <c:extLst>
            <c:ext xmlns:c16="http://schemas.microsoft.com/office/drawing/2014/chart" uri="{C3380CC4-5D6E-409C-BE32-E72D297353CC}">
              <c16:uniqueId val="{00000000-86E4-4D24-8EFC-556CFE0A78FC}"/>
            </c:ext>
          </c:extLst>
        </c:ser>
        <c:ser>
          <c:idx val="1"/>
          <c:order val="1"/>
          <c:tx>
            <c:strRef>
              <c:f>Sheet1!$B$1</c:f>
              <c:strCache>
                <c:ptCount val="1"/>
                <c:pt idx="0">
                  <c:v>POWS</c:v>
                </c:pt>
              </c:strCache>
            </c:strRef>
          </c:tx>
          <c:spPr>
            <a:ln w="28575" cap="rnd">
              <a:solidFill>
                <a:schemeClr val="accent2"/>
              </a:solidFill>
              <a:round/>
            </a:ln>
            <a:effectLst/>
          </c:spPr>
          <c:marker>
            <c:symbol val="square"/>
            <c:size val="5"/>
            <c:spPr>
              <a:solidFill>
                <a:schemeClr val="accent2"/>
              </a:solidFill>
              <a:ln w="9525">
                <a:solidFill>
                  <a:schemeClr val="accent2"/>
                </a:solidFill>
              </a:ln>
              <a:effectLst/>
            </c:spPr>
          </c:marker>
          <c:cat>
            <c:numRef>
              <c:f>Sheet1!$D$14:$D$21</c:f>
              <c:numCache>
                <c:formatCode>0%</c:formatCode>
                <c:ptCount val="8"/>
                <c:pt idx="0">
                  <c:v>0.05</c:v>
                </c:pt>
                <c:pt idx="1">
                  <c:v>0.1</c:v>
                </c:pt>
                <c:pt idx="2">
                  <c:v>0.15</c:v>
                </c:pt>
                <c:pt idx="3">
                  <c:v>0.2</c:v>
                </c:pt>
                <c:pt idx="4">
                  <c:v>0.25</c:v>
                </c:pt>
                <c:pt idx="5">
                  <c:v>0.3</c:v>
                </c:pt>
                <c:pt idx="6">
                  <c:v>0.35</c:v>
                </c:pt>
                <c:pt idx="7">
                  <c:v>0.4</c:v>
                </c:pt>
              </c:numCache>
            </c:numRef>
          </c:cat>
          <c:val>
            <c:numRef>
              <c:f>Sheet1!$B$2:$B$9</c:f>
              <c:numCache>
                <c:formatCode>General</c:formatCode>
                <c:ptCount val="8"/>
                <c:pt idx="0">
                  <c:v>0.64739999999999998</c:v>
                </c:pt>
                <c:pt idx="1">
                  <c:v>0.65490000000000004</c:v>
                </c:pt>
                <c:pt idx="2">
                  <c:v>0.67730000000000001</c:v>
                </c:pt>
                <c:pt idx="3">
                  <c:v>0.67689999999999995</c:v>
                </c:pt>
                <c:pt idx="4">
                  <c:v>0.69210000000000005</c:v>
                </c:pt>
                <c:pt idx="5">
                  <c:v>0.71540000000000004</c:v>
                </c:pt>
                <c:pt idx="6">
                  <c:v>0.74329999999999996</c:v>
                </c:pt>
                <c:pt idx="7">
                  <c:v>0.77710000000000001</c:v>
                </c:pt>
              </c:numCache>
            </c:numRef>
          </c:val>
          <c:smooth val="0"/>
          <c:extLst>
            <c:ext xmlns:c16="http://schemas.microsoft.com/office/drawing/2014/chart" uri="{C3380CC4-5D6E-409C-BE32-E72D297353CC}">
              <c16:uniqueId val="{00000001-86E4-4D24-8EFC-556CFE0A78FC}"/>
            </c:ext>
          </c:extLst>
        </c:ser>
        <c:ser>
          <c:idx val="2"/>
          <c:order val="2"/>
          <c:tx>
            <c:strRef>
              <c:f>Sheet1!$C$1</c:f>
              <c:strCache>
                <c:ptCount val="1"/>
                <c:pt idx="0">
                  <c:v>POS</c:v>
                </c:pt>
              </c:strCache>
            </c:strRef>
          </c:tx>
          <c:spPr>
            <a:ln w="28575" cap="rnd">
              <a:solidFill>
                <a:schemeClr val="accent3"/>
              </a:solidFill>
              <a:round/>
            </a:ln>
            <a:effectLst/>
          </c:spPr>
          <c:marker>
            <c:symbol val="triangle"/>
            <c:size val="5"/>
            <c:spPr>
              <a:solidFill>
                <a:schemeClr val="accent3"/>
              </a:solidFill>
              <a:ln w="9525">
                <a:solidFill>
                  <a:schemeClr val="accent3"/>
                </a:solidFill>
              </a:ln>
              <a:effectLst/>
            </c:spPr>
          </c:marker>
          <c:cat>
            <c:numRef>
              <c:f>Sheet1!$D$14:$D$21</c:f>
              <c:numCache>
                <c:formatCode>0%</c:formatCode>
                <c:ptCount val="8"/>
                <c:pt idx="0">
                  <c:v>0.05</c:v>
                </c:pt>
                <c:pt idx="1">
                  <c:v>0.1</c:v>
                </c:pt>
                <c:pt idx="2">
                  <c:v>0.15</c:v>
                </c:pt>
                <c:pt idx="3">
                  <c:v>0.2</c:v>
                </c:pt>
                <c:pt idx="4">
                  <c:v>0.25</c:v>
                </c:pt>
                <c:pt idx="5">
                  <c:v>0.3</c:v>
                </c:pt>
                <c:pt idx="6">
                  <c:v>0.35</c:v>
                </c:pt>
                <c:pt idx="7">
                  <c:v>0.4</c:v>
                </c:pt>
              </c:numCache>
            </c:numRef>
          </c:cat>
          <c:val>
            <c:numRef>
              <c:f>Sheet1!$C$2:$C$9</c:f>
              <c:numCache>
                <c:formatCode>General</c:formatCode>
                <c:ptCount val="8"/>
                <c:pt idx="0">
                  <c:v>0.79169999999999996</c:v>
                </c:pt>
                <c:pt idx="1">
                  <c:v>0.57440000000000002</c:v>
                </c:pt>
                <c:pt idx="2">
                  <c:v>0.49270000000000003</c:v>
                </c:pt>
                <c:pt idx="3">
                  <c:v>0.3478</c:v>
                </c:pt>
                <c:pt idx="4">
                  <c:v>0.31809999999999999</c:v>
                </c:pt>
                <c:pt idx="5">
                  <c:v>0.30230000000000001</c:v>
                </c:pt>
                <c:pt idx="6">
                  <c:v>0.28570000000000001</c:v>
                </c:pt>
                <c:pt idx="7">
                  <c:v>0.2442</c:v>
                </c:pt>
              </c:numCache>
            </c:numRef>
          </c:val>
          <c:smooth val="0"/>
          <c:extLst>
            <c:ext xmlns:c16="http://schemas.microsoft.com/office/drawing/2014/chart" uri="{C3380CC4-5D6E-409C-BE32-E72D297353CC}">
              <c16:uniqueId val="{00000002-86E4-4D24-8EFC-556CFE0A78FC}"/>
            </c:ext>
          </c:extLst>
        </c:ser>
        <c:dLbls>
          <c:showLegendKey val="0"/>
          <c:showVal val="0"/>
          <c:showCatName val="0"/>
          <c:showSerName val="0"/>
          <c:showPercent val="0"/>
          <c:showBubbleSize val="0"/>
        </c:dLbls>
        <c:marker val="1"/>
        <c:smooth val="0"/>
        <c:axId val="2087148240"/>
        <c:axId val="2079282224"/>
      </c:lineChart>
      <c:catAx>
        <c:axId val="20871482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矿池算力（币龄）比例</a:t>
                </a:r>
              </a:p>
            </c:rich>
          </c:tx>
          <c:layout>
            <c:manualLayout>
              <c:xMode val="edge"/>
              <c:yMode val="edge"/>
              <c:x val="0.23304046369203849"/>
              <c:y val="0.8869207494896471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9282224"/>
        <c:crosses val="autoZero"/>
        <c:auto val="1"/>
        <c:lblAlgn val="ctr"/>
        <c:lblOffset val="100"/>
        <c:noMultiLvlLbl val="0"/>
      </c:catAx>
      <c:valAx>
        <c:axId val="207928222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非矿池节点与矿池节点的出块效率比</a:t>
                </a:r>
              </a:p>
            </c:rich>
          </c:tx>
          <c:layout>
            <c:manualLayout>
              <c:xMode val="edge"/>
              <c:yMode val="edge"/>
              <c:x val="2.5000000000000001E-2"/>
              <c:y val="9.7060367454068236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87148240"/>
        <c:crosses val="autoZero"/>
        <c:crossBetween val="between"/>
      </c:valAx>
      <c:spPr>
        <a:noFill/>
        <a:ln>
          <a:noFill/>
        </a:ln>
        <a:effectLst/>
      </c:spPr>
    </c:plotArea>
    <c:legend>
      <c:legendPos val="b"/>
      <c:layout>
        <c:manualLayout>
          <c:xMode val="edge"/>
          <c:yMode val="edge"/>
          <c:x val="0.50592760279964999"/>
          <c:y val="0.88483741615631384"/>
          <c:w val="0.42703368328958874"/>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2358F82-6EF2-42A6-9CA3-382C43448C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585CF36A-3817-480D-85B5-19D5D87FD07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914377" eaLnBrk="1" fontAlgn="auto" hangingPunct="1">
              <a:spcBef>
                <a:spcPts val="0"/>
              </a:spcBef>
              <a:spcAft>
                <a:spcPts val="0"/>
              </a:spcAft>
              <a:defRPr kumimoji="1" sz="1200">
                <a:latin typeface="+mn-lt"/>
                <a:ea typeface="+mn-ea"/>
              </a:defRPr>
            </a:lvl1pPr>
          </a:lstStyle>
          <a:p>
            <a:pPr>
              <a:defRPr/>
            </a:pPr>
            <a:fld id="{246DAE43-1866-4264-96C1-6701E7A270FD}" type="datetimeFigureOut">
              <a:rPr lang="zh-CN" altLang="en-US"/>
              <a:pPr>
                <a:defRPr/>
              </a:pPr>
              <a:t>2018/1/14</a:t>
            </a:fld>
            <a:endParaRPr lang="zh-CN" altLang="en-US"/>
          </a:p>
        </p:txBody>
      </p:sp>
      <p:sp>
        <p:nvSpPr>
          <p:cNvPr id="4" name="幻灯片图像占位符 3">
            <a:extLst>
              <a:ext uri="{FF2B5EF4-FFF2-40B4-BE49-F238E27FC236}">
                <a16:creationId xmlns:a16="http://schemas.microsoft.com/office/drawing/2014/main" id="{DAD3E0EC-7DC6-416E-A6EC-DED21DA42C8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053075CA-A1E0-4494-B773-82DD9EB55CE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4BAD4D86-358C-40DA-A1F7-E4AAE6D38A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7" name="幻灯片编号占位符 6">
            <a:extLst>
              <a:ext uri="{FF2B5EF4-FFF2-40B4-BE49-F238E27FC236}">
                <a16:creationId xmlns:a16="http://schemas.microsoft.com/office/drawing/2014/main" id="{A81496E5-A64C-474D-8EFE-C033C3A784D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914377" eaLnBrk="1" fontAlgn="auto" hangingPunct="1">
              <a:spcBef>
                <a:spcPts val="0"/>
              </a:spcBef>
              <a:spcAft>
                <a:spcPts val="0"/>
              </a:spcAft>
              <a:defRPr kumimoji="1" sz="1200">
                <a:latin typeface="+mn-lt"/>
                <a:ea typeface="+mn-ea"/>
              </a:defRPr>
            </a:lvl1pPr>
          </a:lstStyle>
          <a:p>
            <a:pPr>
              <a:defRPr/>
            </a:pPr>
            <a:fld id="{847AC20A-92CA-46F5-A147-F26983363F9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28E82E89-D4D6-4675-899F-20DAC2272E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9EA714C-363C-4239-B10E-A6258DC9375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各位</a:t>
            </a:r>
            <a:r>
              <a:rPr lang="zh-CN" altLang="en-US" dirty="0"/>
              <a:t>评审老师</a:t>
            </a:r>
            <a:r>
              <a:rPr lang="zh-CN" altLang="zh-CN" dirty="0"/>
              <a:t>好，我是</a:t>
            </a:r>
            <a:r>
              <a:rPr lang="en-US" altLang="zh-CN" dirty="0"/>
              <a:t>2015</a:t>
            </a:r>
            <a:r>
              <a:rPr lang="zh-CN" altLang="zh-CN" dirty="0"/>
              <a:t>级计算机</a:t>
            </a:r>
            <a:r>
              <a:rPr lang="zh-CN" altLang="en-US" dirty="0"/>
              <a:t>科学与</a:t>
            </a:r>
            <a:r>
              <a:rPr lang="zh-CN" altLang="zh-CN" dirty="0"/>
              <a:t>技术</a:t>
            </a:r>
            <a:r>
              <a:rPr lang="zh-CN" altLang="en-US" dirty="0"/>
              <a:t>专业的杨超智</a:t>
            </a:r>
            <a:r>
              <a:rPr lang="zh-CN" altLang="zh-CN" dirty="0"/>
              <a:t>，我的论文的题目是</a:t>
            </a:r>
            <a:r>
              <a:rPr lang="zh-CN" altLang="en-US" dirty="0"/>
              <a:t>抗矿池集中化的共识机制研究。我的指导老师是李志淮教授。</a:t>
            </a:r>
            <a:r>
              <a:rPr lang="zh-CN" altLang="zh-CN" dirty="0"/>
              <a:t>论文的关键字包括：区块链，共识机制，</a:t>
            </a:r>
            <a:r>
              <a:rPr lang="zh-CN" altLang="en-US" dirty="0"/>
              <a:t>矿池集中化</a:t>
            </a:r>
            <a:r>
              <a:rPr lang="zh-CN" altLang="zh-CN" dirty="0"/>
              <a:t>，</a:t>
            </a:r>
            <a:r>
              <a:rPr lang="en-US" altLang="zh-CN" dirty="0"/>
              <a:t>POW</a:t>
            </a:r>
            <a:r>
              <a:rPr lang="zh-CN" altLang="en-US" dirty="0"/>
              <a:t>，</a:t>
            </a:r>
            <a:r>
              <a:rPr lang="en-US" altLang="zh-CN" dirty="0"/>
              <a:t>POS</a:t>
            </a:r>
            <a:r>
              <a:rPr lang="zh-CN" altLang="en-US" dirty="0"/>
              <a:t>，</a:t>
            </a:r>
            <a:r>
              <a:rPr lang="en-US" altLang="zh-CN" dirty="0"/>
              <a:t>POWS</a:t>
            </a:r>
            <a:r>
              <a:rPr lang="zh-CN" altLang="zh-CN" dirty="0"/>
              <a:t>。</a:t>
            </a:r>
          </a:p>
          <a:p>
            <a:pPr eaLnBrk="1" hangingPunct="1">
              <a:spcBef>
                <a:spcPct val="0"/>
              </a:spcBef>
            </a:pPr>
            <a:endParaRPr lang="zh-CN" altLang="en-US" dirty="0"/>
          </a:p>
        </p:txBody>
      </p:sp>
      <p:sp>
        <p:nvSpPr>
          <p:cNvPr id="17412" name="灯片编号占位符 3">
            <a:extLst>
              <a:ext uri="{FF2B5EF4-FFF2-40B4-BE49-F238E27FC236}">
                <a16:creationId xmlns:a16="http://schemas.microsoft.com/office/drawing/2014/main" id="{E30C2F33-4ECE-4601-AA70-387A0C8234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55D4E70D-2477-4F40-94FF-BD5A2BCFBF9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1BEA80D2-3716-4222-B29F-C4DC8E10B0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E9CB86-81FF-4928-9779-9A620D37E5DF}"/>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为了解决矿池集中化的问题，秉承着</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混合的思想，本文提出了</a:t>
            </a:r>
            <a:r>
              <a:rPr lang="en-US" altLang="zh-CN" dirty="0">
                <a:solidFill>
                  <a:schemeClr val="tx1">
                    <a:lumMod val="75000"/>
                    <a:lumOff val="25000"/>
                  </a:schemeClr>
                </a:solidFill>
                <a:latin typeface="微软雅黑" charset="0"/>
                <a:ea typeface="微软雅黑" charset="0"/>
              </a:rPr>
              <a:t>POWS </a:t>
            </a:r>
            <a:r>
              <a:rPr lang="zh-CN" altLang="en-US" dirty="0">
                <a:solidFill>
                  <a:schemeClr val="tx1">
                    <a:lumMod val="75000"/>
                    <a:lumOff val="25000"/>
                  </a:schemeClr>
                </a:solidFill>
                <a:latin typeface="微软雅黑" charset="0"/>
                <a:ea typeface="微软雅黑" charset="0"/>
              </a:rPr>
              <a:t>基于权益调节的工作量证明机制</a:t>
            </a:r>
          </a:p>
          <a:p>
            <a:pPr eaLnBrk="1" fontAlgn="auto" hangingPunct="1">
              <a:spcBef>
                <a:spcPts val="0"/>
              </a:spcBef>
              <a:spcAft>
                <a:spcPts val="0"/>
              </a:spcAft>
              <a:defRPr/>
            </a:pPr>
            <a:endParaRPr lang="zh-CN" altLang="en-US" dirty="0"/>
          </a:p>
        </p:txBody>
      </p:sp>
      <p:sp>
        <p:nvSpPr>
          <p:cNvPr id="36868" name="灯片编号占位符 3">
            <a:extLst>
              <a:ext uri="{FF2B5EF4-FFF2-40B4-BE49-F238E27FC236}">
                <a16:creationId xmlns:a16="http://schemas.microsoft.com/office/drawing/2014/main" id="{28CB6330-5D9D-42B9-88B9-0B8F0AB7B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5C1AFE8-AF35-4356-B042-A1C2CDDF410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796BF804-A61B-4403-B617-74ABE12F49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644FA140-1FCC-4186-92AC-A4CE17B57A60}"/>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矿池算力和币龄的来源主要有两个：一个是矿池囤积算力和币龄；另一个是普通结点贡献算力和币龄。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一方面通过</a:t>
            </a:r>
            <a:r>
              <a:rPr lang="zh-CN" altLang="en-US" dirty="0"/>
              <a:t>引入</a:t>
            </a:r>
            <a:r>
              <a:rPr lang="zh-CN" altLang="en-US" b="1" dirty="0"/>
              <a:t>币龄调节</a:t>
            </a:r>
            <a:r>
              <a:rPr lang="zh-CN" altLang="en-US" dirty="0"/>
              <a:t>不同结点得</a:t>
            </a:r>
            <a:r>
              <a:rPr lang="zh-CN" altLang="en-US" b="1" dirty="0"/>
              <a:t>挖矿难度，</a:t>
            </a:r>
            <a:r>
              <a:rPr lang="zh-CN" altLang="en-US" dirty="0"/>
              <a:t>减弱算力和币龄增大时对出块效率的影响，利用算力和币龄两个因素共同制约矿池</a:t>
            </a:r>
            <a:r>
              <a:rPr lang="zh-CN" altLang="en-US" dirty="0">
                <a:solidFill>
                  <a:schemeClr val="tx1">
                    <a:lumMod val="75000"/>
                    <a:lumOff val="25000"/>
                  </a:schemeClr>
                </a:solidFill>
                <a:latin typeface="微软雅黑" charset="0"/>
                <a:ea typeface="微软雅黑" charset="0"/>
              </a:rPr>
              <a:t>；另一方面</a:t>
            </a:r>
            <a:r>
              <a:rPr lang="zh-CN" altLang="en-US" dirty="0"/>
              <a:t>减小矿池结点和非矿池结点的出块效率的差距，</a:t>
            </a:r>
            <a:r>
              <a:rPr lang="zh-CN" altLang="en-US" b="1" dirty="0"/>
              <a:t>降低</a:t>
            </a:r>
            <a:r>
              <a:rPr lang="zh-CN" altLang="en-US" dirty="0"/>
              <a:t>矿池对非矿池结点的</a:t>
            </a:r>
            <a:r>
              <a:rPr lang="zh-CN" altLang="en-US" b="1" dirty="0"/>
              <a:t>利益驱动</a:t>
            </a:r>
            <a:endParaRPr lang="zh-CN" altLang="en-US" dirty="0"/>
          </a:p>
        </p:txBody>
      </p:sp>
      <p:sp>
        <p:nvSpPr>
          <p:cNvPr id="38916" name="灯片编号占位符 3">
            <a:extLst>
              <a:ext uri="{FF2B5EF4-FFF2-40B4-BE49-F238E27FC236}">
                <a16:creationId xmlns:a16="http://schemas.microsoft.com/office/drawing/2014/main" id="{CAAB0F15-081A-4EB8-BEEC-C695DB76C5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1A25737-EE66-4F9C-BFBE-087F11161E0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CEF6CEC3-CE32-47A5-B10C-F2CEFFCD5E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EB9DC811-F99D-45AA-B8D3-F5CCCB21BF0E}"/>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总币龄和的概念，以调节不同结点的挖矿难度，通过算力和币龄两个方面影响产生区块的概率。下面两个公式分别是</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总币龄和的计算公式及哈希计算目标数的计算公式。</a:t>
            </a:r>
          </a:p>
          <a:p>
            <a:pPr eaLnBrk="1" fontAlgn="auto" hangingPunct="1">
              <a:spcBef>
                <a:spcPts val="0"/>
              </a:spcBef>
              <a:spcAft>
                <a:spcPts val="0"/>
              </a:spcAft>
              <a:defRPr/>
            </a:pPr>
            <a:endParaRPr lang="zh-CN" altLang="en-US" dirty="0"/>
          </a:p>
        </p:txBody>
      </p:sp>
      <p:sp>
        <p:nvSpPr>
          <p:cNvPr id="40964" name="灯片编号占位符 3">
            <a:extLst>
              <a:ext uri="{FF2B5EF4-FFF2-40B4-BE49-F238E27FC236}">
                <a16:creationId xmlns:a16="http://schemas.microsoft.com/office/drawing/2014/main" id="{D3173E81-F965-4F69-A636-6DEFFDFDDF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FF3D851-EBEE-4DBB-AD2D-354508FC8F0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03B368B2-73C8-4145-9B72-3ADF4CB0AE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DFA6C69A-B304-4BC5-B856-89EA9D73C3B9}"/>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的整体结构如图所示，底层是存储层，所有的全节点都完整的存储区块链。上一层是网络层，主要通过共识机制维护区块链网络的安全与数据一致性。最上层是应用层和扩展层，主要包括钱包客户端、智能合约等。</a:t>
            </a:r>
          </a:p>
          <a:p>
            <a:pPr eaLnBrk="1" fontAlgn="auto" hangingPunct="1">
              <a:spcBef>
                <a:spcPts val="0"/>
              </a:spcBef>
              <a:spcAft>
                <a:spcPts val="0"/>
              </a:spcAft>
              <a:defRPr/>
            </a:pPr>
            <a:endParaRPr lang="zh-CN" altLang="en-US" dirty="0"/>
          </a:p>
        </p:txBody>
      </p:sp>
      <p:sp>
        <p:nvSpPr>
          <p:cNvPr id="43012" name="灯片编号占位符 3">
            <a:extLst>
              <a:ext uri="{FF2B5EF4-FFF2-40B4-BE49-F238E27FC236}">
                <a16:creationId xmlns:a16="http://schemas.microsoft.com/office/drawing/2014/main" id="{30A0B6B9-F3FB-4433-B062-7BC8F6117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5261491-EFEE-45C3-97B6-B4B0A7FC3B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6CC2460-EC99-47A2-ABC0-5C31C6AA81C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54263D-D57E-4AF5-B3CA-0C2A9B582F21}"/>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测试系统使用的</a:t>
            </a:r>
            <a:r>
              <a:rPr lang="en-US" altLang="zh-CN" dirty="0">
                <a:solidFill>
                  <a:schemeClr val="tx1">
                    <a:lumMod val="75000"/>
                    <a:lumOff val="25000"/>
                  </a:schemeClr>
                </a:solidFill>
                <a:latin typeface="微软雅黑" charset="0"/>
                <a:ea typeface="微软雅黑" charset="0"/>
              </a:rPr>
              <a:t>P2P</a:t>
            </a:r>
            <a:r>
              <a:rPr lang="zh-CN" altLang="en-US" dirty="0">
                <a:solidFill>
                  <a:schemeClr val="tx1">
                    <a:lumMod val="75000"/>
                    <a:lumOff val="25000"/>
                  </a:schemeClr>
                </a:solidFill>
                <a:latin typeface="微软雅黑" charset="0"/>
                <a:ea typeface="微软雅黑" charset="0"/>
              </a:rPr>
              <a:t>网络是参考</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底层网络实现的。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测试系统属于公有链，结点可以自由加入。共识机制使用的是本文提出的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证明机制。区块结构是在原有的</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区块的结构上修改而成的。</a:t>
            </a:r>
          </a:p>
          <a:p>
            <a:pPr eaLnBrk="1" fontAlgn="auto" hangingPunct="1">
              <a:spcBef>
                <a:spcPts val="0"/>
              </a:spcBef>
              <a:spcAft>
                <a:spcPts val="0"/>
              </a:spcAft>
              <a:defRPr/>
            </a:pPr>
            <a:endParaRPr lang="zh-CN" altLang="en-US" dirty="0"/>
          </a:p>
        </p:txBody>
      </p:sp>
      <p:sp>
        <p:nvSpPr>
          <p:cNvPr id="45060" name="灯片编号占位符 3">
            <a:extLst>
              <a:ext uri="{FF2B5EF4-FFF2-40B4-BE49-F238E27FC236}">
                <a16:creationId xmlns:a16="http://schemas.microsoft.com/office/drawing/2014/main" id="{59CA59CD-4299-48D1-B230-23B7674DE6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6E90C19-A2C0-4738-A8D4-EA81AFE545D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7AA6DF1E-08BF-4F45-9140-6B8EA15A86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C30885CE-EA6B-4321-BD55-0F3D2B4F1B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共识机制同步区快的整体流程。</a:t>
            </a:r>
          </a:p>
        </p:txBody>
      </p:sp>
      <p:sp>
        <p:nvSpPr>
          <p:cNvPr id="47108" name="灯片编号占位符 3">
            <a:extLst>
              <a:ext uri="{FF2B5EF4-FFF2-40B4-BE49-F238E27FC236}">
                <a16:creationId xmlns:a16="http://schemas.microsoft.com/office/drawing/2014/main" id="{4F9E430F-5404-4D86-84A1-AE015032C5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59E284-A4D6-4381-AEE7-DAF6AB60938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510CAE7A-F521-41A0-A3B5-C505FFC5EC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43A2D08C-071A-4C09-89F7-90B342CD5A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共识机制打包交易并生成新区快的整体流程。</a:t>
            </a:r>
          </a:p>
        </p:txBody>
      </p:sp>
      <p:sp>
        <p:nvSpPr>
          <p:cNvPr id="49156" name="灯片编号占位符 3">
            <a:extLst>
              <a:ext uri="{FF2B5EF4-FFF2-40B4-BE49-F238E27FC236}">
                <a16:creationId xmlns:a16="http://schemas.microsoft.com/office/drawing/2014/main" id="{1BE2FCF6-1B26-4BDC-B150-0B80E27A51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07C3EBB-CDBD-4DE6-B8B5-EA84BC6F567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本文进行了基本性能和抗矿池化两个方面</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实验。基本性能实验</a:t>
            </a:r>
            <a:r>
              <a:rPr lang="zh-CN" altLang="en-US" sz="1200" kern="1200" dirty="0">
                <a:solidFill>
                  <a:schemeClr val="tx1"/>
                </a:solidFill>
                <a:effectLst/>
                <a:latin typeface="+mn-lt"/>
                <a:ea typeface="+mn-ea"/>
                <a:cs typeface="+mn-cs"/>
              </a:rPr>
              <a:t>包括</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）平均出块时间对比实验；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）抗负载对比实验。</a:t>
            </a:r>
          </a:p>
          <a:p>
            <a:r>
              <a:rPr lang="zh-CN" altLang="zh-CN" sz="1200" kern="1200" dirty="0">
                <a:solidFill>
                  <a:schemeClr val="tx1"/>
                </a:solidFill>
                <a:effectLst/>
                <a:latin typeface="+mn-lt"/>
                <a:ea typeface="+mn-ea"/>
                <a:cs typeface="+mn-cs"/>
              </a:rPr>
              <a:t>抗矿池化实验。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）平均出块效率随算力变化对比实验；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）平均出块效率随币龄变化对比实验；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矿池对非矿池节点利益驱动实验。</a:t>
            </a:r>
          </a:p>
          <a:p>
            <a:pPr eaLnBrk="1" hangingPunct="1">
              <a:spcBef>
                <a:spcPct val="0"/>
              </a:spcBef>
            </a:pPr>
            <a:endParaRPr lang="zh-CN" altLang="en-US" dirty="0"/>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44971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表</a:t>
            </a:r>
            <a:r>
              <a:rPr lang="en-US" altLang="zh-CN" dirty="0"/>
              <a:t>1</a:t>
            </a:r>
            <a:r>
              <a:rPr lang="zh-CN" altLang="en-US" dirty="0"/>
              <a:t>为实验的硬件环境</a:t>
            </a:r>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6F4D1A0F-F628-470A-9A69-3A5A271CE49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C157A462-E471-4078-B64A-0EB132125C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图</a:t>
            </a:r>
            <a:r>
              <a:rPr lang="en-US" altLang="zh-CN" dirty="0"/>
              <a:t>1</a:t>
            </a:r>
            <a:r>
              <a:rPr lang="zh-CN" altLang="en-US" dirty="0"/>
              <a:t>和图</a:t>
            </a:r>
            <a:r>
              <a:rPr lang="en-US" altLang="zh-CN" dirty="0"/>
              <a:t>2</a:t>
            </a:r>
            <a:r>
              <a:rPr lang="zh-CN" altLang="en-US" dirty="0"/>
              <a:t>分别为实验的主要软件环境和</a:t>
            </a:r>
            <a:r>
              <a:rPr lang="en-US" altLang="zh-CN" dirty="0"/>
              <a:t>bitcoin</a:t>
            </a:r>
            <a:r>
              <a:rPr lang="zh-CN" altLang="en-US" dirty="0"/>
              <a:t>交易数据集</a:t>
            </a:r>
          </a:p>
        </p:txBody>
      </p:sp>
      <p:sp>
        <p:nvSpPr>
          <p:cNvPr id="54276" name="灯片编号占位符 3">
            <a:extLst>
              <a:ext uri="{FF2B5EF4-FFF2-40B4-BE49-F238E27FC236}">
                <a16:creationId xmlns:a16="http://schemas.microsoft.com/office/drawing/2014/main" id="{7CE1E718-8416-4D3F-9EDA-3FE9069C1A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1D2AADD-040A-4557-9A60-A2E11FBADB4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E779E648-CE99-4F2C-B6DB-7AF9F1004A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A33739F0-9559-4EB7-A0CD-279CA2E0D1B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我将从以下</a:t>
            </a:r>
            <a:r>
              <a:rPr lang="zh-CN" altLang="en-US" dirty="0"/>
              <a:t>五</a:t>
            </a:r>
            <a:r>
              <a:rPr lang="zh-CN" altLang="zh-CN" dirty="0"/>
              <a:t>个方面进行今天的答辩。</a:t>
            </a:r>
          </a:p>
          <a:p>
            <a:pPr eaLnBrk="1" hangingPunct="1">
              <a:spcBef>
                <a:spcPct val="0"/>
              </a:spcBef>
            </a:pPr>
            <a:endParaRPr lang="zh-CN" altLang="en-US" dirty="0"/>
          </a:p>
        </p:txBody>
      </p:sp>
      <p:sp>
        <p:nvSpPr>
          <p:cNvPr id="19460" name="灯片编号占位符 3">
            <a:extLst>
              <a:ext uri="{FF2B5EF4-FFF2-40B4-BE49-F238E27FC236}">
                <a16:creationId xmlns:a16="http://schemas.microsoft.com/office/drawing/2014/main" id="{6CE5F1ED-5732-491E-A9DE-FE537BE0CE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9C6B674-245E-49D6-ADAC-30509332BA9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6BE11588-6BAF-4177-B002-57DFAE2EF7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66121920-F1D6-48C8-8346-22EC8850BE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三种共识机制的平均出块时间如图</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所示。</a:t>
            </a:r>
          </a:p>
          <a:p>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共识机制的平均出块时间最长； </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共识机制平均出块时间居中；</a:t>
            </a:r>
            <a:r>
              <a:rPr lang="en-US" altLang="zh-CN" sz="1200" kern="1200" dirty="0">
                <a:solidFill>
                  <a:schemeClr val="tx1"/>
                </a:solidFill>
                <a:effectLst/>
                <a:latin typeface="+mn-lt"/>
                <a:ea typeface="+mn-ea"/>
                <a:cs typeface="+mn-cs"/>
              </a:rPr>
              <a:t> POS</a:t>
            </a:r>
            <a:r>
              <a:rPr lang="zh-CN" altLang="zh-CN" sz="1200" kern="1200" dirty="0">
                <a:solidFill>
                  <a:schemeClr val="tx1"/>
                </a:solidFill>
                <a:effectLst/>
                <a:latin typeface="+mn-lt"/>
                <a:ea typeface="+mn-ea"/>
                <a:cs typeface="+mn-cs"/>
              </a:rPr>
              <a:t>共识机制的平均出块时间最短；三个区块链的平均出块时间均相对稳定。</a:t>
            </a:r>
          </a:p>
        </p:txBody>
      </p:sp>
      <p:sp>
        <p:nvSpPr>
          <p:cNvPr id="56324" name="灯片编号占位符 3">
            <a:extLst>
              <a:ext uri="{FF2B5EF4-FFF2-40B4-BE49-F238E27FC236}">
                <a16:creationId xmlns:a16="http://schemas.microsoft.com/office/drawing/2014/main" id="{9F6819EB-9F9D-4489-AC8C-500B28D6A3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BFDE1F85-0DD4-4652-98E8-E061DCED6EB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CEF3BA44-E060-46A6-8EA4-A216AB1440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EC9E6C71-C801-4AF2-BDDB-5F10D479C6E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所示</a:t>
            </a:r>
            <a:r>
              <a:rPr lang="zh-CN" altLang="en-US" sz="1200" kern="1200" dirty="0">
                <a:solidFill>
                  <a:schemeClr val="tx1"/>
                </a:solidFill>
                <a:effectLst/>
                <a:latin typeface="+mn-lt"/>
                <a:ea typeface="+mn-ea"/>
                <a:cs typeface="+mn-cs"/>
              </a:rPr>
              <a:t>在</a:t>
            </a:r>
            <a:r>
              <a:rPr lang="zh-CN" altLang="zh-CN" sz="1200" kern="1200" dirty="0">
                <a:solidFill>
                  <a:schemeClr val="tx1"/>
                </a:solidFill>
                <a:effectLst/>
                <a:latin typeface="+mn-lt"/>
                <a:ea typeface="+mn-ea"/>
                <a:cs typeface="+mn-cs"/>
              </a:rPr>
              <a:t>大量交易并发条件下，</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共识机制的区块处理交易能力是最强的。</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共识机制在大量交易并发条件下的区块处理交易能力大致相当。</a:t>
            </a:r>
            <a:endParaRPr lang="zh-CN" altLang="en-US" dirty="0"/>
          </a:p>
        </p:txBody>
      </p:sp>
      <p:sp>
        <p:nvSpPr>
          <p:cNvPr id="58372" name="灯片编号占位符 3">
            <a:extLst>
              <a:ext uri="{FF2B5EF4-FFF2-40B4-BE49-F238E27FC236}">
                <a16:creationId xmlns:a16="http://schemas.microsoft.com/office/drawing/2014/main" id="{247896ED-7FF1-4DFB-A1E9-48E97236B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660AA98-DC69-4EB6-A927-F6B9BD08B7B5}"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236FD583-1F18-45C2-9E40-61599D9A2A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46DD24AF-7D06-40CA-9413-B9DAE29982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共识机制的出块效率随算力的增加而增加的更少，受算力的影响要小于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a:t>
            </a:r>
            <a:r>
              <a:rPr lang="zh-CN" altLang="en-US" sz="1200" kern="1200" dirty="0">
                <a:solidFill>
                  <a:schemeClr val="tx1"/>
                </a:solidFill>
                <a:effectLst/>
                <a:latin typeface="+mn-lt"/>
                <a:ea typeface="+mn-ea"/>
                <a:cs typeface="+mn-cs"/>
              </a:rPr>
              <a:t>引入</a:t>
            </a:r>
            <a:r>
              <a:rPr lang="zh-CN" altLang="zh-CN" sz="1200" kern="1200" dirty="0">
                <a:solidFill>
                  <a:schemeClr val="tx1"/>
                </a:solidFill>
                <a:effectLst/>
                <a:latin typeface="+mn-lt"/>
                <a:ea typeface="+mn-ea"/>
                <a:cs typeface="+mn-cs"/>
              </a:rPr>
              <a:t>了币龄</a:t>
            </a:r>
            <a:r>
              <a:rPr lang="zh-CN" altLang="en-US" sz="1200" kern="1200" dirty="0">
                <a:solidFill>
                  <a:schemeClr val="tx1"/>
                </a:solidFill>
                <a:effectLst/>
                <a:latin typeface="+mn-lt"/>
                <a:ea typeface="+mn-ea"/>
                <a:cs typeface="+mn-cs"/>
              </a:rPr>
              <a:t>调节</a:t>
            </a:r>
            <a:r>
              <a:rPr lang="zh-CN" altLang="zh-CN" sz="1200" kern="1200" dirty="0">
                <a:solidFill>
                  <a:schemeClr val="tx1"/>
                </a:solidFill>
                <a:effectLst/>
                <a:latin typeface="+mn-lt"/>
                <a:ea typeface="+mn-ea"/>
                <a:cs typeface="+mn-cs"/>
              </a:rPr>
              <a:t>难度目标值。</a:t>
            </a:r>
            <a:endParaRPr lang="zh-CN" altLang="en-US" dirty="0"/>
          </a:p>
        </p:txBody>
      </p:sp>
      <p:sp>
        <p:nvSpPr>
          <p:cNvPr id="60420" name="灯片编号占位符 3">
            <a:extLst>
              <a:ext uri="{FF2B5EF4-FFF2-40B4-BE49-F238E27FC236}">
                <a16:creationId xmlns:a16="http://schemas.microsoft.com/office/drawing/2014/main" id="{BE734A4E-07D2-4C83-BDBB-53109EC766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80C83D4F-2572-4C57-9EF3-1CFDB054C23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B1E40185-5771-45D6-81A9-E3DB4D2BB1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285BC4E4-CAE8-4CBB-9966-A76C912B7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共识机制的出块效率随币龄的增加而增加的更少，受币龄的影响要小于</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共识机制比</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共识机制多了算力这个影响因素。</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依然需要工作量证明，就必然受到算力的影响。</a:t>
            </a:r>
            <a:endParaRPr lang="zh-CN" altLang="en-US" dirty="0"/>
          </a:p>
        </p:txBody>
      </p:sp>
      <p:sp>
        <p:nvSpPr>
          <p:cNvPr id="62468" name="灯片编号占位符 3">
            <a:extLst>
              <a:ext uri="{FF2B5EF4-FFF2-40B4-BE49-F238E27FC236}">
                <a16:creationId xmlns:a16="http://schemas.microsoft.com/office/drawing/2014/main" id="{8B10B349-4878-4347-B94D-F91C56F63C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1EA08FDF-5F3A-4C5F-8264-5F338EEC61F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共识机制中，非矿工节点与矿工节点的平均出块效率比例最高，且比例最高接近</a:t>
            </a:r>
            <a:r>
              <a:rPr lang="en-US" altLang="zh-CN" sz="1200" kern="1200" dirty="0">
                <a:solidFill>
                  <a:schemeClr val="tx1"/>
                </a:solidFill>
                <a:effectLst/>
                <a:latin typeface="+mn-lt"/>
                <a:ea typeface="+mn-ea"/>
                <a:cs typeface="+mn-cs"/>
              </a:rPr>
              <a:t>0.8</a:t>
            </a:r>
            <a:r>
              <a:rPr lang="zh-CN" altLang="zh-CN" sz="1200" kern="1200" dirty="0">
                <a:solidFill>
                  <a:schemeClr val="tx1"/>
                </a:solidFill>
                <a:effectLst/>
                <a:latin typeface="+mn-lt"/>
                <a:ea typeface="+mn-ea"/>
                <a:cs typeface="+mn-cs"/>
              </a:rPr>
              <a:t>左右。</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共识机制的非矿工节点与矿工节点的平均出块效率比，在矿池算力或币龄较小时</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同样比较高，但是随着矿池算力或币龄币龄</a:t>
            </a:r>
            <a:r>
              <a:rPr lang="zh-CN" altLang="en-US" sz="1200" kern="1200" dirty="0">
                <a:solidFill>
                  <a:schemeClr val="tx1"/>
                </a:solidFill>
                <a:effectLst/>
                <a:latin typeface="+mn-lt"/>
                <a:ea typeface="+mn-ea"/>
                <a:cs typeface="+mn-cs"/>
              </a:rPr>
              <a:t>增大而降低</a:t>
            </a:r>
            <a:r>
              <a:rPr lang="zh-CN" altLang="zh-CN" sz="1200" kern="1200" dirty="0">
                <a:solidFill>
                  <a:schemeClr val="tx1"/>
                </a:solidFill>
                <a:effectLst/>
                <a:latin typeface="+mn-lt"/>
                <a:ea typeface="+mn-ea"/>
                <a:cs typeface="+mn-cs"/>
              </a:rPr>
              <a:t>。</a:t>
            </a: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共识机制降低了矿池节点与非矿池节点的平均出块效率差距，但仍有差距。事实上这些差距并不会全部兑现且矿池节点相比于非矿池节点有着很多弊端。</a:t>
            </a:r>
          </a:p>
          <a:p>
            <a:r>
              <a:rPr lang="zh-CN" altLang="zh-CN" sz="1200" kern="1200" dirty="0">
                <a:solidFill>
                  <a:schemeClr val="tx1"/>
                </a:solidFill>
                <a:effectLst/>
                <a:latin typeface="+mn-lt"/>
                <a:ea typeface="+mn-ea"/>
                <a:cs typeface="+mn-cs"/>
              </a:rPr>
              <a:t>在现实中矿池还会对矿池节点收取费用，这样在</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测试系统中真实的矿池节点与非矿池节点的出块效率比应</a:t>
            </a:r>
            <a:r>
              <a:rPr lang="zh-CN" altLang="en-US" sz="1200" kern="1200" dirty="0">
                <a:solidFill>
                  <a:schemeClr val="tx1"/>
                </a:solidFill>
                <a:effectLst/>
                <a:latin typeface="+mn-lt"/>
                <a:ea typeface="+mn-ea"/>
                <a:cs typeface="+mn-cs"/>
              </a:rPr>
              <a:t>更</a:t>
            </a:r>
            <a:r>
              <a:rPr lang="zh-CN" altLang="zh-CN" sz="1200" kern="1200" dirty="0">
                <a:solidFill>
                  <a:schemeClr val="tx1"/>
                </a:solidFill>
                <a:effectLst/>
                <a:latin typeface="+mn-lt"/>
                <a:ea typeface="+mn-ea"/>
                <a:cs typeface="+mn-cs"/>
              </a:rPr>
              <a:t>高一些。而区块链技术的宗旨是去中心化，矿池的集中化挖矿模式是受到很多矿工排斥的</a:t>
            </a:r>
            <a:r>
              <a:rPr lang="zh-CN" altLang="en-US" sz="1200" kern="1200" dirty="0">
                <a:solidFill>
                  <a:schemeClr val="tx1"/>
                </a:solidFill>
                <a:effectLst/>
                <a:latin typeface="+mn-lt"/>
                <a:ea typeface="+mn-ea"/>
                <a:cs typeface="+mn-cs"/>
              </a:rPr>
              <a:t>。并且</a:t>
            </a:r>
            <a:r>
              <a:rPr lang="zh-CN" altLang="zh-CN" sz="1200" kern="1200" dirty="0">
                <a:solidFill>
                  <a:schemeClr val="tx1"/>
                </a:solidFill>
                <a:effectLst/>
                <a:latin typeface="+mn-lt"/>
                <a:ea typeface="+mn-ea"/>
                <a:cs typeface="+mn-cs"/>
              </a:rPr>
              <a:t>矿池中心化的挖矿模式还会带来很多新的问题。</a:t>
            </a:r>
            <a:r>
              <a:rPr lang="zh-CN" altLang="en-US" sz="1200" kern="1200" dirty="0">
                <a:solidFill>
                  <a:schemeClr val="tx1"/>
                </a:solidFill>
                <a:effectLst/>
                <a:latin typeface="+mn-lt"/>
                <a:ea typeface="+mn-ea"/>
                <a:cs typeface="+mn-cs"/>
              </a:rPr>
              <a:t>例如，</a:t>
            </a:r>
            <a:r>
              <a:rPr lang="zh-CN" altLang="zh-CN" sz="1200" kern="1200" dirty="0">
                <a:solidFill>
                  <a:schemeClr val="tx1"/>
                </a:solidFill>
                <a:effectLst/>
                <a:latin typeface="+mn-lt"/>
                <a:ea typeface="+mn-ea"/>
                <a:cs typeface="+mn-cs"/>
              </a:rPr>
              <a:t>矿池中心化挖矿详情不可信</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矿池中心化管理代币不可信</a:t>
            </a:r>
            <a:r>
              <a:rPr lang="zh-CN" altLang="en-US" sz="1200" kern="1200" dirty="0">
                <a:solidFill>
                  <a:schemeClr val="tx1"/>
                </a:solidFill>
                <a:effectLst/>
                <a:latin typeface="+mn-lt"/>
                <a:ea typeface="+mn-ea"/>
                <a:cs typeface="+mn-cs"/>
              </a:rPr>
              <a:t>的问题。</a:t>
            </a:r>
            <a:endParaRPr lang="zh-CN" altLang="zh-CN" sz="1200" kern="1200" dirty="0">
              <a:solidFill>
                <a:schemeClr val="tx1"/>
              </a:solidFill>
              <a:effectLst/>
              <a:latin typeface="+mn-lt"/>
              <a:ea typeface="+mn-ea"/>
              <a:cs typeface="+mn-cs"/>
            </a:endParaRPr>
          </a:p>
          <a:p>
            <a:pPr eaLnBrk="1" hangingPunct="1">
              <a:spcBef>
                <a:spcPct val="0"/>
              </a:spcBef>
            </a:pP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28</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77693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2B6F42D7-EEBC-4A86-A38D-EBCE455AF7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06203D77-2822-46E7-A7A2-326FDFADF7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本文针对提出的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共识机制，从基本性能和抵御矿池效果两个方面进行了实验，得出以下结论：</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共识机制相比，</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共识机制中非矿池节点与矿池节点的平均出块效率比更高，矿池对非矿池节点的利益驱动更小。</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共识机制的平均出块效率，随算力或币龄的增长而增长的速度趋缓。</a:t>
            </a:r>
          </a:p>
          <a:p>
            <a:r>
              <a:rPr lang="zh-CN" altLang="zh-CN" sz="1200" kern="1200" dirty="0">
                <a:solidFill>
                  <a:schemeClr val="tx1"/>
                </a:solidFill>
                <a:effectLst/>
                <a:latin typeface="+mn-lt"/>
                <a:ea typeface="+mn-ea"/>
                <a:cs typeface="+mn-cs"/>
              </a:rPr>
              <a:t>上述结论证明，本文提出的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共识机制合理可行，该机制能够达到对矿池集中化有效抑制的目的。</a:t>
            </a:r>
            <a:endParaRPr lang="zh-CN" altLang="en-US" dirty="0"/>
          </a:p>
        </p:txBody>
      </p:sp>
      <p:sp>
        <p:nvSpPr>
          <p:cNvPr id="67588" name="灯片编号占位符 3">
            <a:extLst>
              <a:ext uri="{FF2B5EF4-FFF2-40B4-BE49-F238E27FC236}">
                <a16:creationId xmlns:a16="http://schemas.microsoft.com/office/drawing/2014/main" id="{1A7729E2-EA69-4EE9-A5AC-31BA1CFCB3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CFF6DB5-B8FF-4CDB-8980-9A16539CEA5F}"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75577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B83C2706-D510-4DB0-B2B6-88140CB3F6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a:extLst>
              <a:ext uri="{FF2B5EF4-FFF2-40B4-BE49-F238E27FC236}">
                <a16:creationId xmlns:a16="http://schemas.microsoft.com/office/drawing/2014/main" id="{E16264D2-BD6C-4618-AD18-EB3A45A7893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在今后的工作中，还需要对以下论文内容做进一步的研究。</a:t>
            </a:r>
          </a:p>
          <a:p>
            <a:pPr eaLnBrk="1" hangingPunct="1">
              <a:spcBef>
                <a:spcPct val="0"/>
              </a:spcBef>
            </a:pPr>
            <a:endParaRPr lang="zh-CN" altLang="en-US" dirty="0"/>
          </a:p>
        </p:txBody>
      </p:sp>
      <p:sp>
        <p:nvSpPr>
          <p:cNvPr id="69636" name="灯片编号占位符 3">
            <a:extLst>
              <a:ext uri="{FF2B5EF4-FFF2-40B4-BE49-F238E27FC236}">
                <a16:creationId xmlns:a16="http://schemas.microsoft.com/office/drawing/2014/main" id="{051D046B-2BDD-42E2-BBFB-8D3FED4992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DCFC1B7-7D8F-447D-856B-09722FE4232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0DD82D48-499F-40B3-8B6C-ED6E7BC951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DC9779C8-BCFA-4C9A-B700-ACD4AEE5B3F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最后感谢各位评审老师在百忙之中来听我的毕业答辩。</a:t>
            </a:r>
          </a:p>
        </p:txBody>
      </p:sp>
      <p:sp>
        <p:nvSpPr>
          <p:cNvPr id="71684" name="灯片编号占位符 3">
            <a:extLst>
              <a:ext uri="{FF2B5EF4-FFF2-40B4-BE49-F238E27FC236}">
                <a16:creationId xmlns:a16="http://schemas.microsoft.com/office/drawing/2014/main" id="{E2CB58DA-B0E8-489F-BD1C-B3EDCD32E3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5D24313-5CE1-45B9-8EB7-6ADE2D7D0DD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3</a:t>
            </a:fld>
            <a:endParaRPr lang="zh-CN" altLang="en-US"/>
          </a:p>
        </p:txBody>
      </p:sp>
    </p:spTree>
    <p:extLst>
      <p:ext uri="{BB962C8B-B14F-4D97-AF65-F5344CB8AC3E}">
        <p14:creationId xmlns:p14="http://schemas.microsoft.com/office/powerpoint/2010/main" val="1114681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F426247-BC15-4F8F-99F8-64657218AF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91856C64-86DD-4941-8D01-150EC59B03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区块链技术是当今国内外最火爆的科技话题。在国外的区块链项目有，</a:t>
            </a:r>
            <a:r>
              <a:rPr lang="en-US" altLang="zh-CN" dirty="0" err="1"/>
              <a:t>linux</a:t>
            </a:r>
            <a:r>
              <a:rPr lang="zh-CN" altLang="en-US" dirty="0"/>
              <a:t>基金会发起、</a:t>
            </a:r>
            <a:r>
              <a:rPr lang="en-US" altLang="zh-CN" dirty="0"/>
              <a:t>IBM</a:t>
            </a:r>
            <a:r>
              <a:rPr lang="zh-CN" altLang="en-US" dirty="0"/>
              <a:t>、英特尔等公司合作开发的超级帐本项目。在国内区块链技术也被国务院纳入了十三五规划。区块链的本质是一个去中心化的分布式总账。区块链具有 去中心化、去信任、集体维护、可靠数据库、不可更改的特点。研究应用区块链技术的原因是传统的集中模式存在不可靠与不可信的问题。区块链技术目前仍在探索与发展的过程之中，但区块链技术的前景是光明的。未来区块链技术将与人工智能技术相结合颠覆各行各业。</a:t>
            </a:r>
          </a:p>
        </p:txBody>
      </p:sp>
      <p:sp>
        <p:nvSpPr>
          <p:cNvPr id="22532" name="灯片编号占位符 3">
            <a:extLst>
              <a:ext uri="{FF2B5EF4-FFF2-40B4-BE49-F238E27FC236}">
                <a16:creationId xmlns:a16="http://schemas.microsoft.com/office/drawing/2014/main" id="{ECCDB331-4B57-47E5-B63B-F6FC071CC2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AE458622-3BA8-4D08-8A4E-2D7FDFF18FA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14231E2-B2DD-4583-8601-824B2A54DE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42BF46D0-4D9D-423B-B43E-6280EEF6E5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一项新兴的技术，远未达到成熟。区块链技术的发展历程主要分为两个阶段。第一阶段是以比特币、莱特币等为代表的数字货币交易系统。这一时期的区块链应用技术比较原始、有缺陷、功能单一，共识机制主要以</a:t>
            </a:r>
            <a:r>
              <a:rPr lang="en-US" altLang="zh-CN" dirty="0"/>
              <a:t>POW</a:t>
            </a:r>
            <a:r>
              <a:rPr lang="zh-CN" altLang="en-US" dirty="0"/>
              <a:t>为主。第二阶段是以以太坊、量子链、</a:t>
            </a:r>
            <a:r>
              <a:rPr lang="en-US" altLang="zh-CN" dirty="0"/>
              <a:t>NEO</a:t>
            </a:r>
            <a:r>
              <a:rPr lang="zh-CN" altLang="en-US" dirty="0"/>
              <a:t>为代表的智能合约平台。这一时期的区块链应用较比特币在技术上有了长足的发展、功能与应用领域也增加了，共识机制主要以</a:t>
            </a:r>
            <a:r>
              <a:rPr lang="en-US" altLang="zh-CN" dirty="0"/>
              <a:t>POS</a:t>
            </a:r>
            <a:r>
              <a:rPr lang="zh-CN" altLang="en-US" dirty="0"/>
              <a:t>为主。</a:t>
            </a:r>
          </a:p>
        </p:txBody>
      </p:sp>
      <p:sp>
        <p:nvSpPr>
          <p:cNvPr id="24580" name="灯片编号占位符 3">
            <a:extLst>
              <a:ext uri="{FF2B5EF4-FFF2-40B4-BE49-F238E27FC236}">
                <a16:creationId xmlns:a16="http://schemas.microsoft.com/office/drawing/2014/main" id="{DD163144-4DA2-4C8C-843A-21F685EE0B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1E5FBFE-DC72-4FB8-9E2D-1769195FA4E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A153B0D-0651-45C2-A71B-B6CC19817AD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D0E0535-A8FB-425D-870A-C3FF93C4489C}"/>
              </a:ext>
            </a:extLst>
          </p:cNvPr>
          <p:cNvSpPr>
            <a:spLocks noGrp="1"/>
          </p:cNvSpPr>
          <p:nvPr>
            <p:ph type="body" idx="1"/>
          </p:nvPr>
        </p:nvSpPr>
        <p:spPr/>
        <p:txBody>
          <a:bodyPr/>
          <a:lstStyle/>
          <a:p>
            <a:pPr eaLnBrk="1" fontAlgn="auto" hangingPunct="1">
              <a:spcBef>
                <a:spcPts val="0"/>
              </a:spcBef>
              <a:spcAft>
                <a:spcPts val="0"/>
              </a:spcAft>
              <a:defRPr/>
            </a:pPr>
            <a:r>
              <a:rPr lang="zh-CN" altLang="en-US" dirty="0"/>
              <a:t>区块链技术最具代表性的应用是比特币。比特币让人们认识了区块链技术，但其技术上的原始性、粗糙性，随着区块链技术的发展而暴露无疑。共识机制是区块链的核心技术。</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共识机制需要通过工作量来证明新区快的铸造权。在</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共识机制中，一个结点拥有的算力越多，这个结点获得区块铸造权的概率就越大。利益集团正是利用了这一缺陷，囤积了大量的算力并组建矿池引诱普通结点加入。</a:t>
            </a:r>
            <a:endParaRPr lang="zh-CN" altLang="en-US" dirty="0"/>
          </a:p>
        </p:txBody>
      </p:sp>
      <p:sp>
        <p:nvSpPr>
          <p:cNvPr id="27652" name="灯片编号占位符 3">
            <a:extLst>
              <a:ext uri="{FF2B5EF4-FFF2-40B4-BE49-F238E27FC236}">
                <a16:creationId xmlns:a16="http://schemas.microsoft.com/office/drawing/2014/main" id="{507AEAB6-D5AF-47B8-BB01-4A1955AB3A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EACAB04-21A8-4A9F-988F-B514B2CAC5A9}"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348E5CE4-6D7C-4023-BFEA-E6A826D12E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AF946FE0-F95A-4A64-9479-BA9F18544200}"/>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如左图所示现在整个比特币网络的算力已经被十几个矿池组织所瓜分，这已经严重违背了区块链技术去中心化的初衷。</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矿池导致了比特币的异化。异化后的比特币，其实已经不能再被称作公有区块链了，反而类似于由十几个矿池组成的</a:t>
            </a:r>
            <a:r>
              <a:rPr lang="zh-CN" altLang="en-US" b="1" dirty="0">
                <a:solidFill>
                  <a:schemeClr val="tx1">
                    <a:lumMod val="75000"/>
                    <a:lumOff val="25000"/>
                  </a:schemeClr>
                </a:solidFill>
                <a:latin typeface="微软雅黑" charset="0"/>
                <a:ea typeface="微软雅黑" charset="0"/>
              </a:rPr>
              <a:t>联盟</a:t>
            </a:r>
            <a:r>
              <a:rPr lang="zh-CN" altLang="en-US" dirty="0">
                <a:solidFill>
                  <a:schemeClr val="tx1">
                    <a:lumMod val="75000"/>
                    <a:lumOff val="25000"/>
                  </a:schemeClr>
                </a:solidFill>
                <a:latin typeface="微软雅黑" charset="0"/>
                <a:ea typeface="微软雅黑" charset="0"/>
              </a:rPr>
              <a:t>区块链</a:t>
            </a:r>
            <a:r>
              <a:rPr lang="zh-CN" altLang="en-US" b="1" dirty="0">
                <a:solidFill>
                  <a:schemeClr val="tx1">
                    <a:lumMod val="75000"/>
                    <a:lumOff val="25000"/>
                  </a:scheme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各大矿池在垄断了比特币的算力之后，就开始随意的进行</a:t>
            </a:r>
            <a:r>
              <a:rPr lang="zh-CN" altLang="en-US" b="1" dirty="0">
                <a:solidFill>
                  <a:schemeClr val="tx1">
                    <a:lumMod val="75000"/>
                    <a:lumOff val="25000"/>
                  </a:schemeClr>
                </a:solidFill>
                <a:latin typeface="微软雅黑" charset="0"/>
                <a:ea typeface="微软雅黑" charset="0"/>
              </a:rPr>
              <a:t>分叉，对区块链的生态系统造成了严重的破坏。</a:t>
            </a:r>
          </a:p>
          <a:p>
            <a:pPr defTabSz="609585" eaLnBrk="1" fontAlgn="auto" hangingPunct="1">
              <a:lnSpc>
                <a:spcPct val="130000"/>
              </a:lnSpc>
              <a:spcBef>
                <a:spcPts val="0"/>
              </a:spcBef>
              <a:spcAft>
                <a:spcPts val="0"/>
              </a:spcAft>
              <a:defRPr/>
            </a:pPr>
            <a:endParaRPr lang="zh-CN" altLang="en-US" b="1"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29700" name="灯片编号占位符 3">
            <a:extLst>
              <a:ext uri="{FF2B5EF4-FFF2-40B4-BE49-F238E27FC236}">
                <a16:creationId xmlns:a16="http://schemas.microsoft.com/office/drawing/2014/main" id="{BC779565-1629-43AB-88D0-E642E343ED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67E662F-F8AE-4787-B088-924F3A3B6F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2713AFBB-7E94-4EA6-BE04-2EA7977EAD7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F367A02-F657-47B7-A874-2560A7E73905}"/>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共识机制中。矿池集中化不仅会造成一定效应的中心化，还会使区块链网络随时，面临遭受</a:t>
            </a:r>
            <a:r>
              <a:rPr lang="en-US" altLang="zh-CN" dirty="0">
                <a:solidFill>
                  <a:schemeClr val="tx1">
                    <a:lumMod val="75000"/>
                    <a:lumOff val="25000"/>
                  </a:schemeClr>
                </a:solidFill>
                <a:latin typeface="微软雅黑" charset="0"/>
                <a:ea typeface="微软雅黑" charset="0"/>
              </a:rPr>
              <a:t>51%</a:t>
            </a:r>
            <a:r>
              <a:rPr lang="zh-CN" altLang="en-US" dirty="0">
                <a:solidFill>
                  <a:schemeClr val="tx1">
                    <a:lumMod val="75000"/>
                    <a:lumOff val="25000"/>
                  </a:schemeClr>
                </a:solidFill>
                <a:latin typeface="微软雅黑" charset="0"/>
                <a:ea typeface="微软雅黑" charset="0"/>
              </a:rPr>
              <a:t>攻击的风险，区块链去中心化、去信任、不可篡改、集体维护、可靠数据库的宗旨均得不到保障。</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的混合共识机制是目前正在探索的主要方向。以太坊也正在准备将共识机制由</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切换成</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的混合模式。</a:t>
            </a: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3796" name="灯片编号占位符 3">
            <a:extLst>
              <a:ext uri="{FF2B5EF4-FFF2-40B4-BE49-F238E27FC236}">
                <a16:creationId xmlns:a16="http://schemas.microsoft.com/office/drawing/2014/main" id="{2B787867-0688-4694-9122-C716B45189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E9EE6DC-4D63-42AA-88AB-6B171BBCF90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9</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173CC7BE-4543-4186-B5E1-7F0FFE9290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3F03A0C0-DC21-4356-B7AA-887F71A94D14}"/>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共识机制是通过清空币龄来证明新区快的铸造权，即一个结点拥有的币龄越多，这个结点获得新区快铸造权的概率就越大。虽然</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取缔了算力，但是新引入的币龄却依然能够促使矿池的形成。利益集团只需要囤积大量的币龄就可以继续组建矿池。在</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基础上改进的</a:t>
            </a:r>
            <a:r>
              <a:rPr lang="en-US" altLang="zh-CN" b="1" dirty="0">
                <a:solidFill>
                  <a:schemeClr val="tx1">
                    <a:lumMod val="75000"/>
                    <a:lumOff val="25000"/>
                  </a:schemeClr>
                </a:solidFill>
                <a:latin typeface="微软雅黑" charset="0"/>
                <a:ea typeface="微软雅黑" charset="0"/>
              </a:rPr>
              <a:t>DPOS</a:t>
            </a:r>
            <a:r>
              <a:rPr lang="zh-CN" altLang="en-US" dirty="0">
                <a:solidFill>
                  <a:schemeClr val="tx1">
                    <a:lumMod val="75000"/>
                    <a:lumOff val="25000"/>
                  </a:schemeClr>
                </a:solidFill>
                <a:latin typeface="微软雅黑" charset="0"/>
                <a:ea typeface="微软雅黑" charset="0"/>
              </a:rPr>
              <a:t>共识机制，完全摒弃通过了币龄和算力产生区块的方法，拥有币龄的结点选出其信任的</a:t>
            </a:r>
            <a:r>
              <a:rPr lang="zh-CN" altLang="en-US" b="1" dirty="0">
                <a:solidFill>
                  <a:schemeClr val="tx1">
                    <a:lumMod val="75000"/>
                    <a:lumOff val="25000"/>
                  </a:schemeClr>
                </a:solidFill>
                <a:latin typeface="微软雅黑" charset="0"/>
                <a:ea typeface="微软雅黑" charset="0"/>
              </a:rPr>
              <a:t>代表</a:t>
            </a:r>
            <a:r>
              <a:rPr lang="zh-CN" altLang="en-US" dirty="0">
                <a:solidFill>
                  <a:schemeClr val="tx1">
                    <a:lumMod val="75000"/>
                    <a:lumOff val="25000"/>
                  </a:schemeClr>
                </a:solidFill>
                <a:latin typeface="微软雅黑" charset="0"/>
                <a:ea typeface="微软雅黑" charset="0"/>
              </a:rPr>
              <a:t>，由代表轮流产生区块。这种方法虽然避免了矿池的问题，但由于加入了代表，这个不可信因素，不仅背离了区块链的宗旨，而且安全性、可靠性也得不到保障</a:t>
            </a:r>
          </a:p>
          <a:p>
            <a:pPr eaLnBrk="1" fontAlgn="auto" hangingPunct="1">
              <a:spcBef>
                <a:spcPts val="0"/>
              </a:spcBef>
              <a:spcAft>
                <a:spcPts val="0"/>
              </a:spcAft>
              <a:defRPr/>
            </a:pPr>
            <a:endParaRPr lang="zh-CN" altLang="en-US" dirty="0"/>
          </a:p>
        </p:txBody>
      </p:sp>
      <p:sp>
        <p:nvSpPr>
          <p:cNvPr id="31748" name="灯片编号占位符 3">
            <a:extLst>
              <a:ext uri="{FF2B5EF4-FFF2-40B4-BE49-F238E27FC236}">
                <a16:creationId xmlns:a16="http://schemas.microsoft.com/office/drawing/2014/main" id="{18000526-6870-4208-9F6D-E46B0C60B8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28E590-FC38-4981-BBA1-9E4E36623A17}"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6" name="直角三角形 5">
            <a:extLst>
              <a:ext uri="{FF2B5EF4-FFF2-40B4-BE49-F238E27FC236}">
                <a16:creationId xmlns:a16="http://schemas.microsoft.com/office/drawing/2014/main" id="{54E8FB70-D467-4D4B-9ACB-C273C5FF7128}"/>
              </a:ext>
            </a:extLst>
          </p:cNvPr>
          <p:cNvSpPr/>
          <p:nvPr userDrawn="1"/>
        </p:nvSpPr>
        <p:spPr>
          <a:xfrm rot="5400000">
            <a:off x="1657350" y="-1657350"/>
            <a:ext cx="1155700" cy="4470400"/>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7" name="直角三角形 6">
            <a:extLst>
              <a:ext uri="{FF2B5EF4-FFF2-40B4-BE49-F238E27FC236}">
                <a16:creationId xmlns:a16="http://schemas.microsoft.com/office/drawing/2014/main" id="{01E2CDC5-08C0-4658-8FE5-F67C9BDA2613}"/>
              </a:ext>
            </a:extLst>
          </p:cNvPr>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8" name="直角三角形 7">
            <a:extLst>
              <a:ext uri="{FF2B5EF4-FFF2-40B4-BE49-F238E27FC236}">
                <a16:creationId xmlns:a16="http://schemas.microsoft.com/office/drawing/2014/main" id="{6FD9CB19-9126-4666-A9C9-8F5795150AC0}"/>
              </a:ext>
            </a:extLst>
          </p:cNvPr>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04377A31-2E9B-4B58-8389-C7816E153FFA}"/>
              </a:ext>
            </a:extLst>
          </p:cNvPr>
          <p:cNvSpPr/>
          <p:nvPr userDrawn="1"/>
        </p:nvSpPr>
        <p:spPr>
          <a:xfrm rot="16200000">
            <a:off x="8165307" y="2831306"/>
            <a:ext cx="3695700" cy="4357687"/>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FE149161-9E15-416D-AF3D-EC699F03AD7E}"/>
              </a:ext>
            </a:extLst>
          </p:cNvPr>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lang="zh-CN" altLang="en-US" dirty="0"/>
          </a:p>
        </p:txBody>
      </p:sp>
    </p:spTree>
    <p:extLst>
      <p:ext uri="{BB962C8B-B14F-4D97-AF65-F5344CB8AC3E}">
        <p14:creationId xmlns:p14="http://schemas.microsoft.com/office/powerpoint/2010/main" val="144282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31629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478385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F505BEA-82A6-4F94-86D5-51AC68B071FE}"/>
              </a:ext>
            </a:extLst>
          </p:cNvPr>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935E632E-D029-40DE-AF69-2E4C8D5345FC}"/>
              </a:ext>
            </a:extLst>
          </p:cNvPr>
          <p:cNvSpPr/>
          <p:nvPr userDrawn="1"/>
        </p:nvSpPr>
        <p:spPr>
          <a:xfrm flipV="1">
            <a:off x="0" y="6380163"/>
            <a:ext cx="12192000" cy="460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061773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B36DB6B-7B71-4B6A-A479-C111DCABAB8C}"/>
              </a:ext>
            </a:extLst>
          </p:cNvPr>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4EF6DBC8-9954-4248-BFED-FAC452039083}"/>
              </a:ext>
            </a:extLst>
          </p:cNvPr>
          <p:cNvSpPr/>
          <p:nvPr userDrawn="1"/>
        </p:nvSpPr>
        <p:spPr>
          <a:xfrm flipV="1">
            <a:off x="0" y="6380163"/>
            <a:ext cx="12192000" cy="4603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056929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2E2C52F-8B7F-4E75-AEDC-E4DDE21717D8}"/>
              </a:ext>
            </a:extLst>
          </p:cNvPr>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7857EE62-EF85-4B6E-81CB-B83952200555}"/>
              </a:ext>
            </a:extLst>
          </p:cNvPr>
          <p:cNvSpPr/>
          <p:nvPr userDrawn="1"/>
        </p:nvSpPr>
        <p:spPr>
          <a:xfrm flipV="1">
            <a:off x="0" y="6380163"/>
            <a:ext cx="12192000" cy="460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4114614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826DA59-A5C5-4B73-95B6-BDEBD441A4D8}"/>
              </a:ext>
            </a:extLst>
          </p:cNvPr>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14DE0366-979E-4E5A-A476-7D356879AA0A}"/>
              </a:ext>
            </a:extLst>
          </p:cNvPr>
          <p:cNvSpPr/>
          <p:nvPr userDrawn="1"/>
        </p:nvSpPr>
        <p:spPr>
          <a:xfrm flipV="1">
            <a:off x="0" y="6380163"/>
            <a:ext cx="12192000" cy="460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13870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C63762D-4843-4F5C-91B0-9A88EE2FDC35}"/>
              </a:ext>
            </a:extLst>
          </p:cNvPr>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648ABEFE-1EEF-4BB2-A5E8-20BF970FE557}"/>
              </a:ext>
            </a:extLst>
          </p:cNvPr>
          <p:cNvSpPr/>
          <p:nvPr userDrawn="1"/>
        </p:nvSpPr>
        <p:spPr>
          <a:xfrm flipV="1">
            <a:off x="0" y="6380163"/>
            <a:ext cx="12192000" cy="460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647093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A5AEBB-A3C4-4071-A358-469A8E4D5521}"/>
              </a:ext>
            </a:extLst>
          </p:cNvPr>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B0B091F6-BAE1-4994-AC73-B14D5228F58C}"/>
              </a:ext>
            </a:extLst>
          </p:cNvPr>
          <p:cNvSpPr/>
          <p:nvPr userDrawn="1"/>
        </p:nvSpPr>
        <p:spPr>
          <a:xfrm flipV="1">
            <a:off x="0" y="6380163"/>
            <a:ext cx="12192000" cy="460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0235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432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CCC0E4A-5F03-49DE-B6E6-1AE1F91E9A66}"/>
              </a:ext>
            </a:extLst>
          </p:cNvPr>
          <p:cNvSpPr>
            <a:spLocks noChangeArrowheads="1"/>
          </p:cNvSpPr>
          <p:nvPr userDrawn="1"/>
        </p:nvSpPr>
        <p:spPr bwMode="auto">
          <a:xfrm>
            <a:off x="441325" y="760413"/>
            <a:ext cx="6619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FFFFFF"/>
                </a:solidFill>
                <a:latin typeface="Segoe UI Light" panose="020B0502040204020203" pitchFamily="34" charset="0"/>
                <a:cs typeface="Segoe UI Light" panose="020B0502040204020203" pitchFamily="34" charset="0"/>
              </a:rPr>
              <a:t>标注</a:t>
            </a:r>
          </a:p>
        </p:txBody>
      </p:sp>
      <p:sp>
        <p:nvSpPr>
          <p:cNvPr id="3" name="矩形 2">
            <a:extLst>
              <a:ext uri="{FF2B5EF4-FFF2-40B4-BE49-F238E27FC236}">
                <a16:creationId xmlns:a16="http://schemas.microsoft.com/office/drawing/2014/main" id="{08A41B5D-B875-41B3-A813-ABFC7B8EE32F}"/>
              </a:ext>
            </a:extLst>
          </p:cNvPr>
          <p:cNvSpPr>
            <a:spLocks noChangeArrowheads="1"/>
          </p:cNvSpPr>
          <p:nvPr userDrawn="1"/>
        </p:nvSpPr>
        <p:spPr bwMode="auto">
          <a:xfrm>
            <a:off x="2573338" y="760413"/>
            <a:ext cx="1401762"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字体使用 </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行距</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背景图片出处</a:t>
            </a: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声明</a:t>
            </a:r>
            <a:endParaRPr lang="en-US" altLang="zh-CN" sz="1400">
              <a:solidFill>
                <a:srgbClr val="FFFFFF"/>
              </a:solidFill>
              <a:latin typeface="Segoe UI Light" panose="020B0502040204020203" pitchFamily="34" charset="0"/>
              <a:cs typeface="Segoe UI Light" panose="020B0502040204020203" pitchFamily="34" charset="0"/>
            </a:endParaRPr>
          </a:p>
        </p:txBody>
      </p:sp>
      <p:sp>
        <p:nvSpPr>
          <p:cNvPr id="4" name="矩形 3">
            <a:extLst>
              <a:ext uri="{FF2B5EF4-FFF2-40B4-BE49-F238E27FC236}">
                <a16:creationId xmlns:a16="http://schemas.microsoft.com/office/drawing/2014/main" id="{19C07FDE-E296-4112-ACF3-9DB0E2B4A2A7}"/>
              </a:ext>
            </a:extLst>
          </p:cNvPr>
          <p:cNvSpPr/>
          <p:nvPr userDrawn="1"/>
        </p:nvSpPr>
        <p:spPr>
          <a:xfrm>
            <a:off x="4152900" y="760413"/>
            <a:ext cx="7073900" cy="4238625"/>
          </a:xfrm>
          <a:prstGeom prst="rect">
            <a:avLst/>
          </a:prstGeom>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英文 </a:t>
            </a:r>
            <a:r>
              <a:rPr lang="en-US" altLang="zh-CN" sz="1400">
                <a:solidFill>
                  <a:srgbClr val="FFFFFF"/>
                </a:solidFill>
                <a:latin typeface="Segoe UI Light" panose="020B0502040204020203" pitchFamily="34" charset="0"/>
                <a:ea typeface="宋体" panose="02010600030101010101" pitchFamily="2" charset="-122"/>
                <a:cs typeface="Segoe UI Light" panose="020B0502040204020203" pitchFamily="34" charset="0"/>
              </a:rPr>
              <a:t>Century Gothic</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中文 微软雅黑</a:t>
            </a: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正文 </a:t>
            </a:r>
            <a:r>
              <a:rPr lang="en-US" altLang="zh-CN" sz="1400">
                <a:solidFill>
                  <a:srgbClr val="FFFFFF"/>
                </a:solidFill>
                <a:latin typeface="Segoe UI Light" panose="020B0502040204020203" pitchFamily="34" charset="0"/>
                <a:cs typeface="Segoe UI Light" panose="020B0502040204020203" pitchFamily="34" charset="0"/>
              </a:rPr>
              <a:t>1.3</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en-US" altLang="zh-CN" sz="1400">
                <a:solidFill>
                  <a:srgbClr val="FFFFFF"/>
                </a:solidFill>
                <a:latin typeface="Segoe UI Light" panose="020B0502040204020203" pitchFamily="34" charset="0"/>
                <a:cs typeface="Segoe UI Light" panose="020B0502040204020203" pitchFamily="34" charset="0"/>
              </a:rPr>
              <a:t>cn.bing.com</a:t>
            </a: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300">
                <a:solidFill>
                  <a:srgbClr val="FFFFFF"/>
                </a:solidFill>
              </a:rPr>
              <a:t>本网站所提供的任何信息内容（包括但不限于 </a:t>
            </a:r>
            <a:r>
              <a:rPr lang="en-US" altLang="zh-CN" sz="1300">
                <a:solidFill>
                  <a:srgbClr val="FFFFFF"/>
                </a:solidFill>
                <a:latin typeface="Segoe UI Light" panose="020B0502040204020203" pitchFamily="34" charset="0"/>
                <a:cs typeface="Segoe UI Light" panose="020B0502040204020203" pitchFamily="34" charset="0"/>
              </a:rPr>
              <a:t>PPT</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模板、</a:t>
            </a:r>
            <a:r>
              <a:rPr lang="en-US" altLang="zh-CN" sz="1300">
                <a:solidFill>
                  <a:srgbClr val="FFFFFF"/>
                </a:solidFill>
                <a:latin typeface="Segoe UI Light" panose="020B0502040204020203" pitchFamily="34" charset="0"/>
                <a:cs typeface="Segoe UI Light" panose="020B0502040204020203" pitchFamily="34" charset="0"/>
              </a:rPr>
              <a:t>Word</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文档、</a:t>
            </a:r>
            <a:r>
              <a:rPr lang="en-US" altLang="zh-CN" sz="1300">
                <a:solidFill>
                  <a:srgbClr val="FFFFFF"/>
                </a:solidFill>
                <a:latin typeface="Segoe UI Light" panose="020B0502040204020203" pitchFamily="34" charset="0"/>
                <a:cs typeface="Segoe UI Light" panose="020B0502040204020203" pitchFamily="34" charset="0"/>
              </a:rPr>
              <a:t>Excel</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图表、图片素材等）均受</a:t>
            </a:r>
            <a:r>
              <a:rPr lang="en-US" altLang="zh-CN" sz="1300">
                <a:solidFill>
                  <a:srgbClr val="FFFFFF"/>
                </a:solidFill>
              </a:rPr>
              <a:t>《</a:t>
            </a:r>
            <a:r>
              <a:rPr lang="zh-CN" altLang="en-US" sz="1300">
                <a:solidFill>
                  <a:srgbClr val="FFFFFF"/>
                </a:solidFill>
              </a:rPr>
              <a:t>中华人民共和国著作权法</a:t>
            </a:r>
            <a:r>
              <a:rPr lang="en-US" altLang="zh-CN" sz="1300">
                <a:solidFill>
                  <a:srgbClr val="FFFFFF"/>
                </a:solidFill>
              </a:rPr>
              <a:t>》</a:t>
            </a:r>
            <a:r>
              <a:rPr lang="zh-CN" altLang="en-US" sz="1300">
                <a:solidFill>
                  <a:srgbClr val="FFFFFF"/>
                </a:solidFill>
              </a:rPr>
              <a:t>、</a:t>
            </a:r>
            <a:r>
              <a:rPr lang="en-US" altLang="zh-CN" sz="1300">
                <a:solidFill>
                  <a:srgbClr val="FFFFFF"/>
                </a:solidFill>
              </a:rPr>
              <a:t>《</a:t>
            </a:r>
            <a:r>
              <a:rPr lang="zh-CN" altLang="en-US" sz="1300">
                <a:solidFill>
                  <a:srgbClr val="FFFFFF"/>
                </a:solidFill>
              </a:rPr>
              <a:t>信息网络传播权保护条例</a:t>
            </a:r>
            <a:r>
              <a:rPr lang="en-US" altLang="zh-CN" sz="1300">
                <a:solidFill>
                  <a:srgbClr val="FFFFFF"/>
                </a:solidFill>
              </a:rPr>
              <a:t>》</a:t>
            </a:r>
            <a:r>
              <a:rPr lang="zh-CN" altLang="en-US" sz="1300">
                <a:solidFill>
                  <a:srgbClr val="FFFFFF"/>
                </a:solidFill>
              </a:rPr>
              <a:t>及其他适用的法律法规的保护，未经权利人书面明确授权，信息内容的任何部分</a:t>
            </a:r>
            <a:r>
              <a:rPr lang="en-US" altLang="zh-CN" sz="1300">
                <a:solidFill>
                  <a:srgbClr val="FFFFFF"/>
                </a:solidFill>
              </a:rPr>
              <a:t>(</a:t>
            </a:r>
            <a:r>
              <a:rPr lang="zh-CN" altLang="en-US" sz="1300">
                <a:solidFill>
                  <a:srgbClr val="FFFFFF"/>
                </a:solidFill>
              </a:rPr>
              <a:t>包括图片或图表</a:t>
            </a:r>
            <a:r>
              <a:rPr lang="en-US" altLang="zh-CN" sz="1300">
                <a:solidFill>
                  <a:srgbClr val="FFFFFF"/>
                </a:solidFill>
              </a:rPr>
              <a:t>)</a:t>
            </a:r>
            <a:r>
              <a:rPr lang="zh-CN" altLang="en-US" sz="1300">
                <a:solidFill>
                  <a:srgbClr val="FFFFFF"/>
                </a:solidFill>
              </a:rPr>
              <a:t>不得被全部或部分的复制、传播、销售，否则将承担法律责任。</a:t>
            </a:r>
          </a:p>
        </p:txBody>
      </p:sp>
      <p:sp>
        <p:nvSpPr>
          <p:cNvPr id="5" name="矩形 4">
            <a:extLst>
              <a:ext uri="{FF2B5EF4-FFF2-40B4-BE49-F238E27FC236}">
                <a16:creationId xmlns:a16="http://schemas.microsoft.com/office/drawing/2014/main" id="{7C490662-255F-4175-AF95-2D486C9A8D6C}"/>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FFFFFF"/>
                </a:solidFill>
                <a:latin typeface="Segoe UI Light" panose="020B0502040204020203" pitchFamily="34" charset="0"/>
                <a:cs typeface="Segoe UI Light" panose="020B0502040204020203" pitchFamily="34" charset="0"/>
              </a:rPr>
              <a:t>OfficePLUS</a:t>
            </a:r>
            <a:endParaRPr lang="zh-CN" altLang="en-US" sz="1000">
              <a:solidFill>
                <a:srgbClr val="FFFF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5306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8" name="任意形状 23">
            <a:extLst>
              <a:ext uri="{FF2B5EF4-FFF2-40B4-BE49-F238E27FC236}">
                <a16:creationId xmlns:a16="http://schemas.microsoft.com/office/drawing/2014/main" id="{58BEA371-D64B-403D-9A87-D87F339670C5}"/>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86F36371-F442-4680-A8EB-C2923A47713C}"/>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直角三角形 9">
            <a:extLst>
              <a:ext uri="{FF2B5EF4-FFF2-40B4-BE49-F238E27FC236}">
                <a16:creationId xmlns:a16="http://schemas.microsoft.com/office/drawing/2014/main" id="{A549C870-B585-4A48-8CA1-33BAE5B4AD0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文本占位符 5">
            <a:extLst>
              <a:ext uri="{FF2B5EF4-FFF2-40B4-BE49-F238E27FC236}">
                <a16:creationId xmlns:a16="http://schemas.microsoft.com/office/drawing/2014/main" id="{DF87BADF-1511-48A9-A52F-899218DA7F40}"/>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2" name="文本占位符 5">
            <a:extLst>
              <a:ext uri="{FF2B5EF4-FFF2-40B4-BE49-F238E27FC236}">
                <a16:creationId xmlns:a16="http://schemas.microsoft.com/office/drawing/2014/main" id="{91414107-314A-4949-92FF-9F31BD9D4133}"/>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216963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456C1E-C23A-4F1D-826B-19E9998F277A}"/>
              </a:ext>
            </a:extLst>
          </p:cNvPr>
          <p:cNvSpPr>
            <a:spLocks noChangeArrowheads="1"/>
          </p:cNvSpPr>
          <p:nvPr userDrawn="1"/>
        </p:nvSpPr>
        <p:spPr bwMode="auto">
          <a:xfrm>
            <a:off x="441325" y="760413"/>
            <a:ext cx="1568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404040"/>
                </a:solidFill>
                <a:latin typeface="Segoe UI Light" panose="020B0502040204020203" pitchFamily="34" charset="0"/>
                <a:cs typeface="Segoe UI Light" panose="020B0502040204020203" pitchFamily="34" charset="0"/>
              </a:rPr>
              <a:t>背景图片素材</a:t>
            </a:r>
          </a:p>
        </p:txBody>
      </p:sp>
      <p:sp>
        <p:nvSpPr>
          <p:cNvPr id="3" name="矩形 2">
            <a:extLst>
              <a:ext uri="{FF2B5EF4-FFF2-40B4-BE49-F238E27FC236}">
                <a16:creationId xmlns:a16="http://schemas.microsoft.com/office/drawing/2014/main" id="{6C51DB94-DC40-48FD-AE9A-3F5480E85759}"/>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404040"/>
                </a:solidFill>
                <a:latin typeface="Segoe UI Light" panose="020B0502040204020203" pitchFamily="34" charset="0"/>
                <a:cs typeface="Segoe UI Light" panose="020B0502040204020203" pitchFamily="34" charset="0"/>
              </a:rPr>
              <a:t>OfficePLUS</a:t>
            </a:r>
            <a:endParaRPr lang="zh-CN" altLang="en-US" sz="1000">
              <a:solidFill>
                <a:srgbClr val="40404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60633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DD3150-0EC4-42E5-A2FE-FC8A475D2C71}"/>
              </a:ext>
            </a:extLst>
          </p:cNvPr>
          <p:cNvSpPr txBox="1"/>
          <p:nvPr userDrawn="1"/>
        </p:nvSpPr>
        <p:spPr>
          <a:xfrm>
            <a:off x="4448175" y="4459288"/>
            <a:ext cx="3295650" cy="296862"/>
          </a:xfrm>
          <a:prstGeom prst="rect">
            <a:avLst/>
          </a:prstGeom>
          <a:noFill/>
        </p:spPr>
        <p:txBody>
          <a:bodyPr wrap="none">
            <a:spAutoFit/>
          </a:bodyPr>
          <a:lstStyle/>
          <a:p>
            <a:pPr algn="ctr" defTabSz="609585" eaLnBrk="1" fontAlgn="auto" hangingPunct="1">
              <a:spcBef>
                <a:spcPts val="0"/>
              </a:spcBef>
              <a:spcAft>
                <a:spcPts val="0"/>
              </a:spcAft>
              <a:defRPr/>
            </a:pPr>
            <a:r>
              <a:rPr kumimoji="1" lang="zh-CN" altLang="en-US" sz="1333" kern="0" dirty="0">
                <a:solidFill>
                  <a:srgbClr val="000000"/>
                </a:solidFill>
                <a:latin typeface="Century Gothic"/>
                <a:ea typeface="微软雅黑" charset="0"/>
              </a:rPr>
              <a:t>点击</a:t>
            </a:r>
            <a:r>
              <a:rPr kumimoji="1" lang="en-US" altLang="zh-CN" sz="1333" kern="0" dirty="0">
                <a:solidFill>
                  <a:srgbClr val="000000"/>
                </a:solidFill>
                <a:latin typeface="Segoe UI Light" charset="0"/>
                <a:ea typeface="Segoe UI Light" charset="0"/>
                <a:cs typeface="Segoe UI Light" charset="0"/>
              </a:rPr>
              <a:t>Logo</a:t>
            </a:r>
            <a:r>
              <a:rPr kumimoji="1" lang="zh-CN" altLang="en-US" sz="1333" kern="0" dirty="0">
                <a:solidFill>
                  <a:srgbClr val="000000"/>
                </a:solidFill>
                <a:latin typeface="Century Gothic"/>
                <a:ea typeface="微软雅黑" charset="0"/>
              </a:rPr>
              <a:t>获取更多优质模板（放映模式）</a:t>
            </a:r>
          </a:p>
        </p:txBody>
      </p:sp>
      <p:pic>
        <p:nvPicPr>
          <p:cNvPr id="3" name="图片 2">
            <a:hlinkClick r:id="rId2"/>
            <a:extLst>
              <a:ext uri="{FF2B5EF4-FFF2-40B4-BE49-F238E27FC236}">
                <a16:creationId xmlns:a16="http://schemas.microsoft.com/office/drawing/2014/main" id="{2E82C9B7-49E3-4152-9CB7-A002A3E0CE0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0" y="3227388"/>
            <a:ext cx="3048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78844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0" name="任意形状 23">
            <a:extLst>
              <a:ext uri="{FF2B5EF4-FFF2-40B4-BE49-F238E27FC236}">
                <a16:creationId xmlns:a16="http://schemas.microsoft.com/office/drawing/2014/main" id="{44A59761-EAB3-44A9-8AE1-08FB88170FE6}"/>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直角三角形 10">
            <a:extLst>
              <a:ext uri="{FF2B5EF4-FFF2-40B4-BE49-F238E27FC236}">
                <a16:creationId xmlns:a16="http://schemas.microsoft.com/office/drawing/2014/main" id="{1367ED4E-477E-43B2-A9A2-2FA1CFAA8CDE}"/>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直角三角形 11">
            <a:extLst>
              <a:ext uri="{FF2B5EF4-FFF2-40B4-BE49-F238E27FC236}">
                <a16:creationId xmlns:a16="http://schemas.microsoft.com/office/drawing/2014/main" id="{FB997F1D-A7E5-431E-A1AC-6532F8A79D87}"/>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5" name="文本占位符 5">
            <a:extLst>
              <a:ext uri="{FF2B5EF4-FFF2-40B4-BE49-F238E27FC236}">
                <a16:creationId xmlns:a16="http://schemas.microsoft.com/office/drawing/2014/main" id="{1B34DB51-C500-4FEC-98D6-AEDF6B266A8F}"/>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6" name="文本占位符 5">
            <a:extLst>
              <a:ext uri="{FF2B5EF4-FFF2-40B4-BE49-F238E27FC236}">
                <a16:creationId xmlns:a16="http://schemas.microsoft.com/office/drawing/2014/main" id="{72EC0BAD-0218-40B8-BF8F-6220F388AE7F}"/>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3" name="文本占位符 5"/>
          <p:cNvSpPr>
            <a:spLocks noGrp="1"/>
          </p:cNvSpPr>
          <p:nvPr>
            <p:ph type="body" sz="quarter" idx="18"/>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03430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2" name="任意形状 23">
            <a:extLst>
              <a:ext uri="{FF2B5EF4-FFF2-40B4-BE49-F238E27FC236}">
                <a16:creationId xmlns:a16="http://schemas.microsoft.com/office/drawing/2014/main" id="{3E8C9DF5-0154-4873-BB9B-CAACA03802AA}"/>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直角三角形 12">
            <a:extLst>
              <a:ext uri="{FF2B5EF4-FFF2-40B4-BE49-F238E27FC236}">
                <a16:creationId xmlns:a16="http://schemas.microsoft.com/office/drawing/2014/main" id="{9F541FA3-4261-4EBA-9D5A-47006276EEAA}"/>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D676E0FC-770D-4286-A2FE-017A04F0A08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文本占位符 5">
            <a:extLst>
              <a:ext uri="{FF2B5EF4-FFF2-40B4-BE49-F238E27FC236}">
                <a16:creationId xmlns:a16="http://schemas.microsoft.com/office/drawing/2014/main" id="{AD090FF6-06BA-4103-A186-C58B534B8A54}"/>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22" name="文本占位符 5">
            <a:extLst>
              <a:ext uri="{FF2B5EF4-FFF2-40B4-BE49-F238E27FC236}">
                <a16:creationId xmlns:a16="http://schemas.microsoft.com/office/drawing/2014/main" id="{3BD9253F-5649-4EFA-9DEF-EFBF4F246937}"/>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6729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4" name="任意形状 23">
            <a:extLst>
              <a:ext uri="{FF2B5EF4-FFF2-40B4-BE49-F238E27FC236}">
                <a16:creationId xmlns:a16="http://schemas.microsoft.com/office/drawing/2014/main" id="{FCBB9D92-F412-4AA3-9DB1-ACDF3DA197BB}"/>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3" name="直角三角形 22">
            <a:extLst>
              <a:ext uri="{FF2B5EF4-FFF2-40B4-BE49-F238E27FC236}">
                <a16:creationId xmlns:a16="http://schemas.microsoft.com/office/drawing/2014/main" id="{F5DCB1C4-C875-476D-A252-11BB9F48CB81}"/>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直角三角形 23">
            <a:extLst>
              <a:ext uri="{FF2B5EF4-FFF2-40B4-BE49-F238E27FC236}">
                <a16:creationId xmlns:a16="http://schemas.microsoft.com/office/drawing/2014/main" id="{4801EE48-038B-4F9E-AB85-39DEDD66CC4D}"/>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9" name="文本占位符 5">
            <a:extLst>
              <a:ext uri="{FF2B5EF4-FFF2-40B4-BE49-F238E27FC236}">
                <a16:creationId xmlns:a16="http://schemas.microsoft.com/office/drawing/2014/main" id="{4B5495AE-C2CA-405C-A497-D9FD71731ACB}"/>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30" name="文本占位符 5">
            <a:extLst>
              <a:ext uri="{FF2B5EF4-FFF2-40B4-BE49-F238E27FC236}">
                <a16:creationId xmlns:a16="http://schemas.microsoft.com/office/drawing/2014/main" id="{98FA35E3-50AB-4296-A109-FE0A96A6B475}"/>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1" name="文本占位符 5"/>
          <p:cNvSpPr>
            <a:spLocks noGrp="1"/>
          </p:cNvSpPr>
          <p:nvPr>
            <p:ph type="body" sz="quarter" idx="22"/>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354517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55860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74927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61062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857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66" r:id="rId1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2751A2C-6289-4C19-A560-C48E1D19470F}"/>
              </a:ext>
            </a:extLst>
          </p:cNvPr>
          <p:cNvSpPr>
            <a:spLocks noGrp="1"/>
          </p:cNvSpPr>
          <p:nvPr>
            <p:ph type="body" sz="quarter" idx="11"/>
          </p:nvPr>
        </p:nvSpPr>
        <p:spPr>
          <a:xfrm>
            <a:off x="1308100" y="2532063"/>
            <a:ext cx="9121775" cy="969962"/>
          </a:xfrm>
        </p:spPr>
        <p:txBody>
          <a:bodyPr/>
          <a:lstStyle/>
          <a:p>
            <a:pPr eaLnBrk="1" fontAlgn="auto" hangingPunct="1">
              <a:spcAft>
                <a:spcPts val="0"/>
              </a:spcAft>
              <a:defRPr/>
            </a:pPr>
            <a:r>
              <a:rPr lang="zh-CN" altLang="en-US" sz="3600" dirty="0"/>
              <a:t>抗矿池集中化</a:t>
            </a:r>
            <a:r>
              <a:rPr lang="zh-CN" altLang="zh-CN" sz="3600" dirty="0"/>
              <a:t>的</a:t>
            </a:r>
            <a:r>
              <a:rPr lang="zh-CN" altLang="en-US" sz="3600" dirty="0"/>
              <a:t>共识</a:t>
            </a:r>
            <a:r>
              <a:rPr lang="zh-CN" altLang="zh-CN" sz="3600" dirty="0"/>
              <a:t>机制</a:t>
            </a:r>
            <a:r>
              <a:rPr lang="zh-CN" altLang="en-US" sz="3600" dirty="0"/>
              <a:t>研究</a:t>
            </a:r>
            <a:endParaRPr kumimoji="1" lang="zh-CN" altLang="en-US" sz="3600" dirty="0"/>
          </a:p>
        </p:txBody>
      </p:sp>
      <p:sp>
        <p:nvSpPr>
          <p:cNvPr id="5" name="文本占位符 4">
            <a:extLst>
              <a:ext uri="{FF2B5EF4-FFF2-40B4-BE49-F238E27FC236}">
                <a16:creationId xmlns:a16="http://schemas.microsoft.com/office/drawing/2014/main" id="{E2651131-92C6-4633-8971-FDF57D0DA965}"/>
              </a:ext>
            </a:extLst>
          </p:cNvPr>
          <p:cNvSpPr>
            <a:spLocks noGrp="1"/>
          </p:cNvSpPr>
          <p:nvPr>
            <p:ph type="body" sz="quarter" idx="13"/>
          </p:nvPr>
        </p:nvSpPr>
        <p:spPr>
          <a:xfrm>
            <a:off x="1308100" y="4273550"/>
            <a:ext cx="6064250" cy="1511300"/>
          </a:xfrm>
        </p:spPr>
        <p:txBody>
          <a:bodyPr/>
          <a:lstStyle/>
          <a:p>
            <a:pPr eaLnBrk="1" fontAlgn="auto" hangingPunct="1">
              <a:spcAft>
                <a:spcPts val="0"/>
              </a:spcAft>
              <a:defRPr/>
            </a:pPr>
            <a:r>
              <a:rPr kumimoji="1" lang="zh-CN" altLang="en-US" sz="2400" dirty="0"/>
              <a:t>指导老师：李志淮 教授</a:t>
            </a:r>
            <a:endParaRPr kumimoji="1" lang="en-US" altLang="zh-CN" sz="2400" dirty="0"/>
          </a:p>
          <a:p>
            <a:pPr eaLnBrk="1" fontAlgn="auto" hangingPunct="1">
              <a:spcAft>
                <a:spcPts val="0"/>
              </a:spcAft>
              <a:defRPr/>
            </a:pPr>
            <a:r>
              <a:rPr kumimoji="1" lang="zh-CN" altLang="en-US" sz="2400" dirty="0"/>
              <a:t>答辩人：杨超智</a:t>
            </a:r>
            <a:endParaRPr kumimoji="1" lang="en-US" altLang="zh-CN" sz="2400" dirty="0"/>
          </a:p>
        </p:txBody>
      </p:sp>
      <p:sp>
        <p:nvSpPr>
          <p:cNvPr id="10" name="文本占位符 9">
            <a:extLst>
              <a:ext uri="{FF2B5EF4-FFF2-40B4-BE49-F238E27FC236}">
                <a16:creationId xmlns:a16="http://schemas.microsoft.com/office/drawing/2014/main" id="{306A7966-04A9-4334-B861-7AAA6CA91E3F}"/>
              </a:ext>
            </a:extLst>
          </p:cNvPr>
          <p:cNvSpPr>
            <a:spLocks noGrp="1"/>
          </p:cNvSpPr>
          <p:nvPr>
            <p:ph type="body" sz="quarter" idx="12"/>
          </p:nvPr>
        </p:nvSpPr>
        <p:spPr>
          <a:xfrm>
            <a:off x="1012536" y="3785899"/>
            <a:ext cx="9575800" cy="579437"/>
          </a:xfrm>
        </p:spPr>
        <p:txBody>
          <a:bodyPr/>
          <a:lstStyle/>
          <a:p>
            <a:pPr eaLnBrk="1" fontAlgn="auto" hangingPunct="1">
              <a:spcAft>
                <a:spcPts val="0"/>
              </a:spcAft>
              <a:defRPr/>
            </a:pPr>
            <a:r>
              <a:rPr lang="en-US" altLang="zh-CN" dirty="0">
                <a:solidFill>
                  <a:schemeClr val="accent3">
                    <a:lumMod val="60000"/>
                    <a:lumOff val="40000"/>
                  </a:schemeClr>
                </a:solidFill>
              </a:rPr>
              <a:t>【 </a:t>
            </a:r>
            <a:r>
              <a:rPr lang="zh-CN" altLang="en-US" dirty="0">
                <a:solidFill>
                  <a:schemeClr val="accent3">
                    <a:lumMod val="60000"/>
                    <a:lumOff val="40000"/>
                  </a:schemeClr>
                </a:solidFill>
              </a:rPr>
              <a:t>区块链；共识机制；矿池集中化；</a:t>
            </a:r>
            <a:r>
              <a:rPr lang="en-US" altLang="zh-CN" dirty="0">
                <a:solidFill>
                  <a:schemeClr val="accent3">
                    <a:lumMod val="60000"/>
                    <a:lumOff val="40000"/>
                  </a:schemeClr>
                </a:solidFill>
              </a:rPr>
              <a:t>POW</a:t>
            </a:r>
            <a:r>
              <a:rPr lang="zh-CN" altLang="en-US" dirty="0">
                <a:solidFill>
                  <a:schemeClr val="accent3">
                    <a:lumMod val="60000"/>
                    <a:lumOff val="40000"/>
                  </a:schemeClr>
                </a:solidFill>
              </a:rPr>
              <a:t>；</a:t>
            </a:r>
            <a:r>
              <a:rPr lang="en-US" altLang="zh-CN" dirty="0">
                <a:solidFill>
                  <a:schemeClr val="accent3">
                    <a:lumMod val="60000"/>
                    <a:lumOff val="40000"/>
                  </a:schemeClr>
                </a:solidFill>
              </a:rPr>
              <a:t>POS</a:t>
            </a:r>
            <a:r>
              <a:rPr lang="zh-CN" altLang="en-US" dirty="0">
                <a:solidFill>
                  <a:schemeClr val="accent3">
                    <a:lumMod val="60000"/>
                    <a:lumOff val="40000"/>
                  </a:schemeClr>
                </a:solidFill>
              </a:rPr>
              <a:t>；</a:t>
            </a:r>
            <a:r>
              <a:rPr lang="en-US" altLang="zh-CN" dirty="0">
                <a:solidFill>
                  <a:schemeClr val="accent3">
                    <a:lumMod val="60000"/>
                    <a:lumOff val="40000"/>
                  </a:schemeClr>
                </a:solidFill>
              </a:rPr>
              <a:t>POWS</a:t>
            </a:r>
            <a:r>
              <a:rPr lang="zh-CN" altLang="en-US" dirty="0">
                <a:solidFill>
                  <a:schemeClr val="accent3">
                    <a:lumMod val="60000"/>
                    <a:lumOff val="40000"/>
                  </a:schemeClr>
                </a:solidFill>
              </a:rPr>
              <a:t> </a:t>
            </a:r>
            <a:r>
              <a:rPr lang="en-US" altLang="zh-CN" dirty="0">
                <a:solidFill>
                  <a:schemeClr val="accent3">
                    <a:lumMod val="60000"/>
                    <a:lumOff val="40000"/>
                  </a:schemeClr>
                </a:solidFill>
              </a:rPr>
              <a:t>】</a:t>
            </a:r>
            <a:endParaRPr lang="zh-CN" altLang="en-US" dirty="0">
              <a:solidFill>
                <a:schemeClr val="accent3">
                  <a:lumMod val="60000"/>
                  <a:lumOff val="40000"/>
                </a:schemeClr>
              </a:solidFill>
            </a:endParaRPr>
          </a:p>
          <a:p>
            <a:pPr eaLnBrk="1" fontAlgn="auto" hangingPunct="1">
              <a:spcAft>
                <a:spcPts val="0"/>
              </a:spcAft>
              <a:defRPr/>
            </a:pPr>
            <a:endParaRPr lang="zh-CN" altLang="en-US" dirty="0"/>
          </a:p>
        </p:txBody>
      </p:sp>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D05B2F-53AB-484E-80B0-E8D41A798BF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D02CAB1-0B53-4C44-8F61-0B1ED2515FB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BF26E955-38E5-437C-95C4-1EE7F6919FD2}"/>
              </a:ext>
            </a:extLst>
          </p:cNvPr>
          <p:cNvSpPr/>
          <p:nvPr/>
        </p:nvSpPr>
        <p:spPr>
          <a:xfrm>
            <a:off x="1427033" y="1964771"/>
            <a:ext cx="8583742" cy="1892826"/>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不需要耗费大量的算力进行哈希计算，而是通过清空</a:t>
            </a:r>
            <a:r>
              <a:rPr lang="zh-CN" altLang="en-US" b="1" dirty="0">
                <a:solidFill>
                  <a:schemeClr val="tx1">
                    <a:lumMod val="75000"/>
                    <a:lumOff val="25000"/>
                  </a:schemeClr>
                </a:solidFill>
                <a:highlight>
                  <a:srgbClr val="7CAFBC"/>
                </a:highlight>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来证明新区快的铸造权。</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虽然</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共识机制为了避免矿池集中化的问题而取缔了算力这个影响因素，但是新引入的币龄这个因素却依然能促使矿池形成。</a:t>
            </a:r>
            <a:endParaRPr lang="en-US" altLang="zh-CN" dirty="0">
              <a:solidFill>
                <a:schemeClr val="tx1">
                  <a:lumMod val="75000"/>
                  <a:lumOff val="25000"/>
                </a:schemeClr>
              </a:solidFill>
              <a:latin typeface="微软雅黑" charset="0"/>
              <a:ea typeface="微软雅黑" charset="0"/>
            </a:endParaRPr>
          </a:p>
        </p:txBody>
      </p:sp>
      <p:sp>
        <p:nvSpPr>
          <p:cNvPr id="35" name="矩形 34">
            <a:extLst>
              <a:ext uri="{FF2B5EF4-FFF2-40B4-BE49-F238E27FC236}">
                <a16:creationId xmlns:a16="http://schemas.microsoft.com/office/drawing/2014/main" id="{7141A064-D126-4094-9696-1688C9FAF149}"/>
              </a:ext>
            </a:extLst>
          </p:cNvPr>
          <p:cNvSpPr/>
          <p:nvPr/>
        </p:nvSpPr>
        <p:spPr>
          <a:xfrm>
            <a:off x="1427163" y="1141413"/>
            <a:ext cx="5211762" cy="652462"/>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矿池集中化问题的主要解决方案</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485F7CA-0301-45A8-AA9D-F7378224F46C}"/>
              </a:ext>
            </a:extLst>
          </p:cNvPr>
          <p:cNvSpPr/>
          <p:nvPr/>
        </p:nvSpPr>
        <p:spPr>
          <a:xfrm>
            <a:off x="1427033" y="4216127"/>
            <a:ext cx="8117017"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在</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共识机制基础上改进的</a:t>
            </a:r>
            <a:r>
              <a:rPr lang="en-US" altLang="zh-CN" b="1" dirty="0">
                <a:solidFill>
                  <a:schemeClr val="tx1">
                    <a:lumMod val="75000"/>
                    <a:lumOff val="25000"/>
                  </a:schemeClr>
                </a:solidFill>
                <a:highlight>
                  <a:srgbClr val="7CAFBC"/>
                </a:highlight>
                <a:latin typeface="微软雅黑" charset="0"/>
                <a:ea typeface="微软雅黑" charset="0"/>
              </a:rPr>
              <a:t>DPOS</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Delegated Proof-of-Stake </a:t>
            </a:r>
            <a:r>
              <a:rPr lang="zh-CN" altLang="en-US" dirty="0">
                <a:solidFill>
                  <a:schemeClr val="tx1">
                    <a:lumMod val="75000"/>
                    <a:lumOff val="25000"/>
                  </a:schemeClr>
                </a:solidFill>
                <a:latin typeface="微软雅黑" charset="0"/>
                <a:ea typeface="微软雅黑" charset="0"/>
              </a:rPr>
              <a:t>）共识机制完全摒弃通过了币龄和算力产生区块的方法，拥有币龄的结点选出信任的</a:t>
            </a:r>
            <a:r>
              <a:rPr lang="zh-CN" altLang="en-US" b="1" dirty="0">
                <a:solidFill>
                  <a:schemeClr val="tx1">
                    <a:lumMod val="75000"/>
                    <a:lumOff val="25000"/>
                  </a:schemeClr>
                </a:solidFill>
                <a:highlight>
                  <a:srgbClr val="7CAFBC"/>
                </a:highlight>
                <a:latin typeface="微软雅黑" charset="0"/>
                <a:ea typeface="微软雅黑" charset="0"/>
              </a:rPr>
              <a:t>代表</a:t>
            </a:r>
            <a:r>
              <a:rPr lang="zh-CN" altLang="en-US" dirty="0">
                <a:solidFill>
                  <a:schemeClr val="tx1">
                    <a:lumMod val="75000"/>
                    <a:lumOff val="25000"/>
                  </a:schemeClr>
                </a:solidFill>
                <a:latin typeface="微软雅黑" charset="0"/>
                <a:ea typeface="微软雅黑" charset="0"/>
              </a:rPr>
              <a:t>，由代表来轮流产生区块。这种方法虽然避免了矿池的问题，但由于加入了代表这个不可信因素，不仅背离了区块链的宗旨，安全性、可靠性也得不到保障</a:t>
            </a: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08475BF-3A5F-4EE0-9090-DA48B9012A34}"/>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B2BA92D-6E77-4195-AEE1-D8458D6B181E}"/>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en-US" altLang="zh-CN" sz="6600" dirty="0"/>
              <a:t>POWS</a:t>
            </a:r>
            <a:r>
              <a:rPr kumimoji="1" lang="zh-CN" altLang="en-US" sz="6600" dirty="0"/>
              <a:t>共识机制设计</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8A1C218-92E3-40CE-A848-509A6FA1DC6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2F48F1F-D1CA-4D23-9B10-953A0C6F1E3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FB52353-07B5-4C5F-89A0-6F1398FA9597}"/>
              </a:ext>
            </a:extLst>
          </p:cNvPr>
          <p:cNvSpPr/>
          <p:nvPr/>
        </p:nvSpPr>
        <p:spPr>
          <a:xfrm>
            <a:off x="1262794" y="2473748"/>
            <a:ext cx="9091170" cy="1532727"/>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sz="2400" dirty="0">
                <a:solidFill>
                  <a:schemeClr val="tx1">
                    <a:lumMod val="75000"/>
                    <a:lumOff val="25000"/>
                  </a:schemeClr>
                </a:solidFill>
                <a:latin typeface="微软雅黑" charset="0"/>
                <a:ea typeface="微软雅黑" charset="0"/>
              </a:rPr>
              <a:t>为了解决矿池集中化的问题，秉承着</a:t>
            </a:r>
            <a:r>
              <a:rPr lang="en-US" altLang="zh-CN" sz="2400" b="1" dirty="0">
                <a:solidFill>
                  <a:schemeClr val="tx1">
                    <a:lumMod val="75000"/>
                    <a:lumOff val="25000"/>
                  </a:schemeClr>
                </a:solidFill>
                <a:highlight>
                  <a:srgbClr val="7CAFBC"/>
                </a:highlight>
                <a:latin typeface="微软雅黑" charset="0"/>
                <a:ea typeface="微软雅黑" charset="0"/>
              </a:rPr>
              <a:t>POW+POS</a:t>
            </a:r>
            <a:r>
              <a:rPr lang="zh-CN" altLang="en-US" sz="2400" b="1" dirty="0">
                <a:solidFill>
                  <a:schemeClr val="tx1">
                    <a:lumMod val="75000"/>
                    <a:lumOff val="25000"/>
                  </a:schemeClr>
                </a:solidFill>
                <a:highlight>
                  <a:srgbClr val="7CAFBC"/>
                </a:highlight>
                <a:latin typeface="微软雅黑" charset="0"/>
                <a:ea typeface="微软雅黑" charset="0"/>
              </a:rPr>
              <a:t>的混合模式</a:t>
            </a:r>
            <a:r>
              <a:rPr lang="zh-CN" altLang="en-US" sz="2400" dirty="0">
                <a:solidFill>
                  <a:schemeClr val="tx1">
                    <a:lumMod val="75000"/>
                    <a:lumOff val="25000"/>
                  </a:schemeClr>
                </a:solidFill>
                <a:latin typeface="微软雅黑" charset="0"/>
                <a:ea typeface="微软雅黑" charset="0"/>
              </a:rPr>
              <a:t>思想，本文设计了</a:t>
            </a:r>
            <a:r>
              <a:rPr lang="en-US" altLang="zh-CN" sz="2400" dirty="0">
                <a:solidFill>
                  <a:schemeClr val="tx1">
                    <a:lumMod val="75000"/>
                    <a:lumOff val="25000"/>
                  </a:schemeClr>
                </a:solidFill>
                <a:latin typeface="微软雅黑" charset="0"/>
                <a:ea typeface="微软雅黑" charset="0"/>
              </a:rPr>
              <a:t>POWS (Proof-of -Work Adjusted by Stake)</a:t>
            </a:r>
            <a:r>
              <a:rPr lang="zh-CN" altLang="en-US" sz="2400" dirty="0">
                <a:solidFill>
                  <a:schemeClr val="tx1">
                    <a:lumMod val="75000"/>
                    <a:lumOff val="25000"/>
                  </a:schemeClr>
                </a:solidFill>
                <a:latin typeface="微软雅黑" charset="0"/>
                <a:ea typeface="微软雅黑" charset="0"/>
              </a:rPr>
              <a:t>基于权益调节的工作量证明机制并实现了相应的</a:t>
            </a:r>
            <a:r>
              <a:rPr lang="en-US" altLang="zh-CN" sz="2400" dirty="0">
                <a:solidFill>
                  <a:schemeClr val="tx1">
                    <a:lumMod val="75000"/>
                    <a:lumOff val="25000"/>
                  </a:schemeClr>
                </a:solidFill>
                <a:latin typeface="微软雅黑" charset="0"/>
                <a:ea typeface="微软雅黑" charset="0"/>
              </a:rPr>
              <a:t>POWS</a:t>
            </a:r>
            <a:r>
              <a:rPr lang="zh-CN" altLang="en-US" sz="2400" dirty="0">
                <a:solidFill>
                  <a:schemeClr val="tx1">
                    <a:lumMod val="75000"/>
                    <a:lumOff val="25000"/>
                  </a:schemeClr>
                </a:solidFill>
                <a:latin typeface="微软雅黑" charset="0"/>
                <a:ea typeface="微软雅黑" charset="0"/>
              </a:rPr>
              <a:t>区块链系统</a:t>
            </a:r>
          </a:p>
        </p:txBody>
      </p:sp>
      <p:sp>
        <p:nvSpPr>
          <p:cNvPr id="10" name="矩形 9">
            <a:extLst>
              <a:ext uri="{FF2B5EF4-FFF2-40B4-BE49-F238E27FC236}">
                <a16:creationId xmlns:a16="http://schemas.microsoft.com/office/drawing/2014/main" id="{AB602335-96F7-46AB-8743-EE64EA8D764D}"/>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E9BDD90-735C-42E3-9F07-EA93E99670B5}"/>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A3582780-B3B2-4C3D-B365-E9C4B001EFC1}"/>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10" name="矩形 9">
            <a:extLst>
              <a:ext uri="{FF2B5EF4-FFF2-40B4-BE49-F238E27FC236}">
                <a16:creationId xmlns:a16="http://schemas.microsoft.com/office/drawing/2014/main" id="{D1CF29A2-FFB9-45F3-9B61-B1E2E997B0E0}"/>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7894" name="Rectangle 4">
            <a:extLst>
              <a:ext uri="{FF2B5EF4-FFF2-40B4-BE49-F238E27FC236}">
                <a16:creationId xmlns:a16="http://schemas.microsoft.com/office/drawing/2014/main" id="{FF58C5C5-1052-4C7F-BC9D-C5B7C7D55694}"/>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4" name="表格 3">
            <a:extLst>
              <a:ext uri="{FF2B5EF4-FFF2-40B4-BE49-F238E27FC236}">
                <a16:creationId xmlns:a16="http://schemas.microsoft.com/office/drawing/2014/main" id="{871F2319-B431-4677-8563-90CFC3BD2EF4}"/>
              </a:ext>
            </a:extLst>
          </p:cNvPr>
          <p:cNvGraphicFramePr>
            <a:graphicFrameLocks noGrp="1"/>
          </p:cNvGraphicFramePr>
          <p:nvPr>
            <p:extLst>
              <p:ext uri="{D42A27DB-BD31-4B8C-83A1-F6EECF244321}">
                <p14:modId xmlns:p14="http://schemas.microsoft.com/office/powerpoint/2010/main" val="1420655899"/>
              </p:ext>
            </p:extLst>
          </p:nvPr>
        </p:nvGraphicFramePr>
        <p:xfrm>
          <a:off x="1738637" y="2336635"/>
          <a:ext cx="8742549" cy="2430937"/>
        </p:xfrm>
        <a:graphic>
          <a:graphicData uri="http://schemas.openxmlformats.org/drawingml/2006/table">
            <a:tbl>
              <a:tblPr firstRow="1" bandRow="1">
                <a:tableStyleId>{5C22544A-7EE6-4342-B048-85BDC9FD1C3A}</a:tableStyleId>
              </a:tblPr>
              <a:tblGrid>
                <a:gridCol w="2914183">
                  <a:extLst>
                    <a:ext uri="{9D8B030D-6E8A-4147-A177-3AD203B41FA5}">
                      <a16:colId xmlns:a16="http://schemas.microsoft.com/office/drawing/2014/main" val="2451275521"/>
                    </a:ext>
                  </a:extLst>
                </a:gridCol>
                <a:gridCol w="2914183">
                  <a:extLst>
                    <a:ext uri="{9D8B030D-6E8A-4147-A177-3AD203B41FA5}">
                      <a16:colId xmlns:a16="http://schemas.microsoft.com/office/drawing/2014/main" val="1660622146"/>
                    </a:ext>
                  </a:extLst>
                </a:gridCol>
                <a:gridCol w="2914183">
                  <a:extLst>
                    <a:ext uri="{9D8B030D-6E8A-4147-A177-3AD203B41FA5}">
                      <a16:colId xmlns:a16="http://schemas.microsoft.com/office/drawing/2014/main" val="313567845"/>
                    </a:ext>
                  </a:extLst>
                </a:gridCol>
              </a:tblGrid>
              <a:tr h="573713">
                <a:tc>
                  <a:txBody>
                    <a:bodyPr/>
                    <a:lstStyle/>
                    <a:p>
                      <a:pPr algn="ctr"/>
                      <a:r>
                        <a:rPr lang="zh-CN" altLang="en-US" b="0" dirty="0">
                          <a:solidFill>
                            <a:schemeClr val="tx1"/>
                          </a:solidFill>
                        </a:rPr>
                        <a:t>矿池算力（币龄）来源</a:t>
                      </a:r>
                    </a:p>
                  </a:txBody>
                  <a:tcPr/>
                </a:tc>
                <a:tc>
                  <a:txBody>
                    <a:bodyPr/>
                    <a:lstStyle/>
                    <a:p>
                      <a:pPr algn="ctr"/>
                      <a:r>
                        <a:rPr lang="zh-CN" altLang="en-US" b="0" dirty="0">
                          <a:solidFill>
                            <a:schemeClr val="tx1"/>
                          </a:solidFill>
                        </a:rPr>
                        <a:t>矿池囤积</a:t>
                      </a:r>
                    </a:p>
                  </a:txBody>
                  <a:tcPr/>
                </a:tc>
                <a:tc>
                  <a:txBody>
                    <a:bodyPr/>
                    <a:lstStyle/>
                    <a:p>
                      <a:pPr algn="ctr"/>
                      <a:r>
                        <a:rPr lang="zh-CN" altLang="en-US" b="0" dirty="0">
                          <a:solidFill>
                            <a:schemeClr val="tx1"/>
                          </a:solidFill>
                        </a:rPr>
                        <a:t>普通结点加入矿池贡献</a:t>
                      </a:r>
                    </a:p>
                  </a:txBody>
                  <a:tcPr/>
                </a:tc>
                <a:extLst>
                  <a:ext uri="{0D108BD9-81ED-4DB2-BD59-A6C34878D82A}">
                    <a16:rowId xmlns:a16="http://schemas.microsoft.com/office/drawing/2014/main" val="1397160456"/>
                  </a:ext>
                </a:extLst>
              </a:tr>
              <a:tr h="1857224">
                <a:tc>
                  <a:txBody>
                    <a:bodyPr/>
                    <a:lstStyle/>
                    <a:p>
                      <a:pPr algn="ctr"/>
                      <a:r>
                        <a:rPr lang="en-US" altLang="zh-CN" b="0" dirty="0">
                          <a:solidFill>
                            <a:schemeClr val="tx1"/>
                          </a:solidFill>
                        </a:rPr>
                        <a:t>POWS</a:t>
                      </a:r>
                      <a:r>
                        <a:rPr lang="zh-CN" altLang="en-US" b="0" dirty="0">
                          <a:solidFill>
                            <a:schemeClr val="tx1"/>
                          </a:solidFill>
                        </a:rPr>
                        <a:t>解决方法</a:t>
                      </a:r>
                    </a:p>
                  </a:txBody>
                  <a:tcPr/>
                </a:tc>
                <a:tc>
                  <a:txBody>
                    <a:bodyPr/>
                    <a:lstStyle/>
                    <a:p>
                      <a:pPr algn="ctr"/>
                      <a:r>
                        <a:rPr lang="zh-CN" altLang="en-US" dirty="0"/>
                        <a:t>引入</a:t>
                      </a:r>
                      <a:r>
                        <a:rPr lang="zh-CN" altLang="en-US" b="1" dirty="0">
                          <a:highlight>
                            <a:srgbClr val="D870BB"/>
                          </a:highlight>
                        </a:rPr>
                        <a:t>币龄调节</a:t>
                      </a:r>
                      <a:r>
                        <a:rPr lang="zh-CN" altLang="en-US" dirty="0"/>
                        <a:t>不同结点的</a:t>
                      </a:r>
                      <a:r>
                        <a:rPr lang="zh-CN" altLang="en-US" b="1" dirty="0">
                          <a:highlight>
                            <a:srgbClr val="D870BB"/>
                          </a:highlight>
                        </a:rPr>
                        <a:t>挖矿难度</a:t>
                      </a:r>
                      <a:r>
                        <a:rPr lang="zh-CN" altLang="en-US" dirty="0"/>
                        <a:t>并减弱算力和币龄增大时对出块效率得影响，利用算力和币龄两个因素共同制约矿池</a:t>
                      </a:r>
                    </a:p>
                  </a:txBody>
                  <a:tcPr/>
                </a:tc>
                <a:tc>
                  <a:txBody>
                    <a:bodyPr/>
                    <a:lstStyle/>
                    <a:p>
                      <a:pPr algn="ctr"/>
                      <a:r>
                        <a:rPr lang="zh-CN" altLang="en-US" dirty="0"/>
                        <a:t>通过调节不同结点的挖矿难度，减小矿池结点和非矿池结点的出块效率差距，</a:t>
                      </a:r>
                      <a:r>
                        <a:rPr lang="zh-CN" altLang="en-US" b="1" dirty="0">
                          <a:highlight>
                            <a:srgbClr val="D870BB"/>
                          </a:highlight>
                        </a:rPr>
                        <a:t>降低</a:t>
                      </a:r>
                      <a:r>
                        <a:rPr lang="zh-CN" altLang="en-US" dirty="0"/>
                        <a:t>矿池对非矿池结点的</a:t>
                      </a:r>
                      <a:r>
                        <a:rPr lang="zh-CN" altLang="en-US" b="1" dirty="0">
                          <a:highlight>
                            <a:srgbClr val="D870BB"/>
                          </a:highlight>
                        </a:rPr>
                        <a:t>利益驱动</a:t>
                      </a:r>
                    </a:p>
                  </a:txBody>
                  <a:tcPr/>
                </a:tc>
                <a:extLst>
                  <a:ext uri="{0D108BD9-81ED-4DB2-BD59-A6C34878D82A}">
                    <a16:rowId xmlns:a16="http://schemas.microsoft.com/office/drawing/2014/main" val="2122609772"/>
                  </a:ext>
                </a:extLst>
              </a:tr>
            </a:tbl>
          </a:graphicData>
        </a:graphic>
      </p:graphicFrame>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E9A1EB-FFF1-4A36-962B-F3413139CFF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344563F3-41E3-48B0-B8F1-A7D696FA340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948731A-0EB4-43CA-8A65-7E46E506F170}"/>
              </a:ext>
            </a:extLst>
          </p:cNvPr>
          <p:cNvSpPr/>
          <p:nvPr/>
        </p:nvSpPr>
        <p:spPr>
          <a:xfrm>
            <a:off x="1262794" y="2181892"/>
            <a:ext cx="8383501"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b="1" dirty="0">
                <a:solidFill>
                  <a:schemeClr val="tx1">
                    <a:lumMod val="75000"/>
                    <a:lumOff val="25000"/>
                  </a:schemeClr>
                </a:solidFill>
                <a:highlight>
                  <a:srgbClr val="D870BB"/>
                </a:highlight>
                <a:latin typeface="微软雅黑" charset="0"/>
                <a:ea typeface="微软雅黑" charset="0"/>
              </a:rPr>
              <a:t>UTXO</a:t>
            </a:r>
            <a:r>
              <a:rPr lang="zh-CN" altLang="en-US" b="1" dirty="0">
                <a:solidFill>
                  <a:schemeClr val="tx1">
                    <a:lumMod val="75000"/>
                    <a:lumOff val="25000"/>
                  </a:schemeClr>
                </a:solidFill>
                <a:highlight>
                  <a:srgbClr val="D870BB"/>
                </a:highlight>
                <a:latin typeface="微软雅黑" charset="0"/>
                <a:ea typeface="微软雅黑" charset="0"/>
              </a:rPr>
              <a:t>总币龄和</a:t>
            </a:r>
            <a:r>
              <a:rPr lang="zh-CN" altLang="en-US" dirty="0">
                <a:solidFill>
                  <a:schemeClr val="tx1">
                    <a:lumMod val="75000"/>
                    <a:lumOff val="25000"/>
                  </a:schemeClr>
                </a:solidFill>
                <a:latin typeface="微软雅黑" charset="0"/>
                <a:ea typeface="微软雅黑" charset="0"/>
              </a:rPr>
              <a:t>的概念用以调节不同结点的挖矿难度，同时依然采用消耗算力的工作量证明方式，通过</a:t>
            </a:r>
            <a:r>
              <a:rPr lang="zh-CN" altLang="en-US" b="1" dirty="0">
                <a:solidFill>
                  <a:schemeClr val="tx1">
                    <a:lumMod val="75000"/>
                    <a:lumOff val="25000"/>
                  </a:schemeClr>
                </a:solidFill>
                <a:highlight>
                  <a:srgbClr val="D870BB"/>
                </a:highlight>
                <a:latin typeface="微软雅黑" charset="0"/>
                <a:ea typeface="微软雅黑" charset="0"/>
              </a:rPr>
              <a:t>算力</a:t>
            </a:r>
            <a:r>
              <a:rPr lang="zh-CN" altLang="en-US" dirty="0">
                <a:solidFill>
                  <a:schemeClr val="tx1">
                    <a:lumMod val="75000"/>
                    <a:lumOff val="25000"/>
                  </a:schemeClr>
                </a:solidFill>
                <a:latin typeface="微软雅黑" charset="0"/>
                <a:ea typeface="微软雅黑" charset="0"/>
              </a:rPr>
              <a:t>和</a:t>
            </a:r>
            <a:r>
              <a:rPr lang="zh-CN" altLang="en-US" b="1" dirty="0">
                <a:solidFill>
                  <a:schemeClr val="tx1">
                    <a:lumMod val="75000"/>
                    <a:lumOff val="25000"/>
                  </a:schemeClr>
                </a:solidFill>
                <a:highlight>
                  <a:srgbClr val="D870BB"/>
                </a:highlight>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两个方面影响产生区块的概率。</a:t>
            </a:r>
          </a:p>
        </p:txBody>
      </p:sp>
      <p:sp>
        <p:nvSpPr>
          <p:cNvPr id="10" name="矩形 9">
            <a:extLst>
              <a:ext uri="{FF2B5EF4-FFF2-40B4-BE49-F238E27FC236}">
                <a16:creationId xmlns:a16="http://schemas.microsoft.com/office/drawing/2014/main" id="{11FE0659-1CC3-4526-AF3A-BD8B1BFCFD87}"/>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9943" name="Rectangle 2">
            <a:extLst>
              <a:ext uri="{FF2B5EF4-FFF2-40B4-BE49-F238E27FC236}">
                <a16:creationId xmlns:a16="http://schemas.microsoft.com/office/drawing/2014/main" id="{79D955F0-8669-401B-8927-78B4317DEE6B}"/>
              </a:ext>
            </a:extLst>
          </p:cNvPr>
          <p:cNvSpPr>
            <a:spLocks noChangeArrowheads="1"/>
          </p:cNvSpPr>
          <p:nvPr/>
        </p:nvSpPr>
        <p:spPr bwMode="auto">
          <a:xfrm>
            <a:off x="1268413" y="4381500"/>
            <a:ext cx="34755137"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4" name="对象 4">
            <a:extLst>
              <a:ext uri="{FF2B5EF4-FFF2-40B4-BE49-F238E27FC236}">
                <a16:creationId xmlns:a16="http://schemas.microsoft.com/office/drawing/2014/main" id="{86DC8D9F-F717-412A-B0CF-B7FBBC7FA160}"/>
              </a:ext>
            </a:extLst>
          </p:cNvPr>
          <p:cNvGraphicFramePr>
            <a:graphicFrameLocks noChangeAspect="1"/>
          </p:cNvGraphicFramePr>
          <p:nvPr/>
        </p:nvGraphicFramePr>
        <p:xfrm>
          <a:off x="1296988" y="3551238"/>
          <a:ext cx="7167562" cy="1257300"/>
        </p:xfrm>
        <a:graphic>
          <a:graphicData uri="http://schemas.openxmlformats.org/presentationml/2006/ole">
            <mc:AlternateContent xmlns:mc="http://schemas.openxmlformats.org/markup-compatibility/2006">
              <mc:Choice xmlns:v="urn:schemas-microsoft-com:vml" Requires="v">
                <p:oleObj spid="_x0000_s39985" name="公式" r:id="rId4" imgW="2514600" imgH="444500" progId="Equation.3">
                  <p:embed/>
                </p:oleObj>
              </mc:Choice>
              <mc:Fallback>
                <p:oleObj name="公式" r:id="rId4" imgW="2514600" imgH="444500" progId="Equation.3">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988" y="3551238"/>
                        <a:ext cx="7167562"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4">
            <a:extLst>
              <a:ext uri="{FF2B5EF4-FFF2-40B4-BE49-F238E27FC236}">
                <a16:creationId xmlns:a16="http://schemas.microsoft.com/office/drawing/2014/main" id="{0EEBB793-FC55-4211-840F-F0BC56A73E1B}"/>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6" name="对象 6">
            <a:extLst>
              <a:ext uri="{FF2B5EF4-FFF2-40B4-BE49-F238E27FC236}">
                <a16:creationId xmlns:a16="http://schemas.microsoft.com/office/drawing/2014/main" id="{07320FDD-BCBD-4A45-837A-E12D9878F808}"/>
              </a:ext>
            </a:extLst>
          </p:cNvPr>
          <p:cNvGraphicFramePr>
            <a:graphicFrameLocks noChangeAspect="1"/>
          </p:cNvGraphicFramePr>
          <p:nvPr/>
        </p:nvGraphicFramePr>
        <p:xfrm>
          <a:off x="1296988" y="5191125"/>
          <a:ext cx="10360025" cy="596900"/>
        </p:xfrm>
        <a:graphic>
          <a:graphicData uri="http://schemas.openxmlformats.org/presentationml/2006/ole">
            <mc:AlternateContent xmlns:mc="http://schemas.openxmlformats.org/markup-compatibility/2006">
              <mc:Choice xmlns:v="urn:schemas-microsoft-com:vml" Requires="v">
                <p:oleObj spid="_x0000_s39986" name="公式" r:id="rId6" imgW="4356100" imgH="254000" progId="Equation.3">
                  <p:embed/>
                </p:oleObj>
              </mc:Choice>
              <mc:Fallback>
                <p:oleObj name="公式" r:id="rId6" imgW="4356100" imgH="254000" progId="Equation.3">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988" y="5191125"/>
                        <a:ext cx="103600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90EE80-BCE9-40E5-BADF-DF67E99ACC2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92540AF8-2512-4F66-8367-BD8685A9C568}"/>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pic>
        <p:nvPicPr>
          <p:cNvPr id="41988" name="图片 1">
            <a:extLst>
              <a:ext uri="{FF2B5EF4-FFF2-40B4-BE49-F238E27FC236}">
                <a16:creationId xmlns:a16="http://schemas.microsoft.com/office/drawing/2014/main" id="{4B966123-98E3-4B37-8B28-BD110CF48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876300"/>
            <a:ext cx="8301037" cy="509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9275048-AE7F-4420-9DEC-CBC179642D4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6BF3F558-F57F-449A-9D2C-49911D2C2D5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cxnSp>
        <p:nvCxnSpPr>
          <p:cNvPr id="5" name="直线连接符 11">
            <a:extLst>
              <a:ext uri="{FF2B5EF4-FFF2-40B4-BE49-F238E27FC236}">
                <a16:creationId xmlns:a16="http://schemas.microsoft.com/office/drawing/2014/main" id="{4EBA07A1-0518-4E5D-9D11-D240F2C2C04E}"/>
              </a:ext>
            </a:extLst>
          </p:cNvPr>
          <p:cNvCxnSpPr>
            <a:cxnSpLocks/>
          </p:cNvCxnSpPr>
          <p:nvPr/>
        </p:nvCxnSpPr>
        <p:spPr>
          <a:xfrm flipV="1">
            <a:off x="969963" y="876300"/>
            <a:ext cx="0" cy="546735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直线连接符 49">
            <a:extLst>
              <a:ext uri="{FF2B5EF4-FFF2-40B4-BE49-F238E27FC236}">
                <a16:creationId xmlns:a16="http://schemas.microsoft.com/office/drawing/2014/main" id="{44BD18A8-4599-4A44-BFB5-F98F452A2DBF}"/>
              </a:ext>
            </a:extLst>
          </p:cNvPr>
          <p:cNvCxnSpPr/>
          <p:nvPr/>
        </p:nvCxnSpPr>
        <p:spPr>
          <a:xfrm flipH="1" flipV="1">
            <a:off x="969963" y="150336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38" name="矩形 7">
            <a:extLst>
              <a:ext uri="{FF2B5EF4-FFF2-40B4-BE49-F238E27FC236}">
                <a16:creationId xmlns:a16="http://schemas.microsoft.com/office/drawing/2014/main" id="{1F28B969-D4D9-4458-A566-B2198D177B96}"/>
              </a:ext>
            </a:extLst>
          </p:cNvPr>
          <p:cNvSpPr>
            <a:spLocks noChangeArrowheads="1"/>
          </p:cNvSpPr>
          <p:nvPr/>
        </p:nvSpPr>
        <p:spPr bwMode="auto">
          <a:xfrm>
            <a:off x="1371600" y="1273175"/>
            <a:ext cx="2568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en-US" altLang="zh-CN" sz="2800" b="1">
                <a:solidFill>
                  <a:srgbClr val="D870BB"/>
                </a:solidFill>
                <a:latin typeface="Segoe UI" panose="020B0502040204020203" pitchFamily="34" charset="0"/>
              </a:rPr>
              <a:t>P2P</a:t>
            </a:r>
            <a:r>
              <a:rPr lang="zh-CN" altLang="en-US" sz="2800" b="1">
                <a:solidFill>
                  <a:srgbClr val="D870BB"/>
                </a:solidFill>
                <a:latin typeface="Segoe UI" panose="020B0502040204020203" pitchFamily="34" charset="0"/>
              </a:rPr>
              <a:t>节点网络</a:t>
            </a:r>
          </a:p>
        </p:txBody>
      </p:sp>
      <p:sp>
        <p:nvSpPr>
          <p:cNvPr id="44039" name="文本框 38">
            <a:extLst>
              <a:ext uri="{FF2B5EF4-FFF2-40B4-BE49-F238E27FC236}">
                <a16:creationId xmlns:a16="http://schemas.microsoft.com/office/drawing/2014/main" id="{20E9E153-0C8E-4A6A-B0D9-F1B73CE37D5E}"/>
              </a:ext>
            </a:extLst>
          </p:cNvPr>
          <p:cNvSpPr txBox="1">
            <a:spLocks noChangeArrowheads="1"/>
          </p:cNvSpPr>
          <p:nvPr/>
        </p:nvSpPr>
        <p:spPr bwMode="auto">
          <a:xfrm>
            <a:off x="1408113" y="1771650"/>
            <a:ext cx="52641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底层的</a:t>
            </a:r>
            <a:r>
              <a:rPr kumimoji="1" lang="en-US" altLang="zh-CN" dirty="0">
                <a:latin typeface="Calibri" panose="020F0502020204030204" pitchFamily="34" charset="0"/>
                <a:ea typeface="DengXian" panose="02010600030101010101" pitchFamily="2" charset="-122"/>
              </a:rPr>
              <a:t>P2P</a:t>
            </a:r>
            <a:r>
              <a:rPr kumimoji="1" lang="zh-CN" altLang="en-US" dirty="0">
                <a:latin typeface="Calibri" panose="020F0502020204030204" pitchFamily="34" charset="0"/>
                <a:ea typeface="DengXian" panose="02010600030101010101" pitchFamily="2" charset="-122"/>
              </a:rPr>
              <a:t>网络参考</a:t>
            </a:r>
            <a:r>
              <a:rPr kumimoji="1" lang="en-US" altLang="zh-CN" dirty="0" err="1">
                <a:latin typeface="Calibri" panose="020F0502020204030204" pitchFamily="34" charset="0"/>
                <a:ea typeface="DengXian" panose="02010600030101010101" pitchFamily="2" charset="-122"/>
              </a:rPr>
              <a:t>BitCoin</a:t>
            </a:r>
            <a:r>
              <a:rPr kumimoji="1" lang="zh-CN" altLang="en-US" dirty="0">
                <a:latin typeface="Calibri" panose="020F0502020204030204" pitchFamily="34" charset="0"/>
                <a:ea typeface="DengXian" panose="02010600030101010101" pitchFamily="2" charset="-122"/>
              </a:rPr>
              <a:t>底层网络</a:t>
            </a:r>
          </a:p>
        </p:txBody>
      </p:sp>
      <p:cxnSp>
        <p:nvCxnSpPr>
          <p:cNvPr id="10" name="直线连接符 49">
            <a:extLst>
              <a:ext uri="{FF2B5EF4-FFF2-40B4-BE49-F238E27FC236}">
                <a16:creationId xmlns:a16="http://schemas.microsoft.com/office/drawing/2014/main" id="{BED94028-0924-4695-89C7-765C276DDA04}"/>
              </a:ext>
            </a:extLst>
          </p:cNvPr>
          <p:cNvCxnSpPr/>
          <p:nvPr/>
        </p:nvCxnSpPr>
        <p:spPr>
          <a:xfrm flipH="1" flipV="1">
            <a:off x="969963" y="262731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1" name="矩形 10">
            <a:extLst>
              <a:ext uri="{FF2B5EF4-FFF2-40B4-BE49-F238E27FC236}">
                <a16:creationId xmlns:a16="http://schemas.microsoft.com/office/drawing/2014/main" id="{9D62A566-A1F8-4E76-8D3E-92D3C3B13EC5}"/>
              </a:ext>
            </a:extLst>
          </p:cNvPr>
          <p:cNvSpPr>
            <a:spLocks noChangeArrowheads="1"/>
          </p:cNvSpPr>
          <p:nvPr/>
        </p:nvSpPr>
        <p:spPr bwMode="auto">
          <a:xfrm>
            <a:off x="1408113" y="2395538"/>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区块链类别</a:t>
            </a:r>
          </a:p>
        </p:txBody>
      </p:sp>
      <p:sp>
        <p:nvSpPr>
          <p:cNvPr id="12" name="文本框 38">
            <a:extLst>
              <a:ext uri="{FF2B5EF4-FFF2-40B4-BE49-F238E27FC236}">
                <a16:creationId xmlns:a16="http://schemas.microsoft.com/office/drawing/2014/main" id="{AC4A7B5A-35A7-4B8D-91EC-F1524CD7022B}"/>
              </a:ext>
            </a:extLst>
          </p:cNvPr>
          <p:cNvSpPr txBox="1">
            <a:spLocks noChangeArrowheads="1"/>
          </p:cNvSpPr>
          <p:nvPr/>
        </p:nvSpPr>
        <p:spPr bwMode="auto">
          <a:xfrm>
            <a:off x="1408113" y="2857942"/>
            <a:ext cx="429101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采用</a:t>
            </a:r>
            <a:r>
              <a:rPr kumimoji="1" lang="zh-CN" altLang="en-US" sz="1800" b="1" dirty="0">
                <a:highlight>
                  <a:srgbClr val="D870BB"/>
                </a:highlight>
              </a:rPr>
              <a:t>公有链</a:t>
            </a:r>
            <a:r>
              <a:rPr kumimoji="1" lang="zh-CN" altLang="en-US" sz="1800" dirty="0"/>
              <a:t>，结点自由加入</a:t>
            </a:r>
          </a:p>
        </p:txBody>
      </p:sp>
      <p:cxnSp>
        <p:nvCxnSpPr>
          <p:cNvPr id="13" name="直线连接符 49">
            <a:extLst>
              <a:ext uri="{FF2B5EF4-FFF2-40B4-BE49-F238E27FC236}">
                <a16:creationId xmlns:a16="http://schemas.microsoft.com/office/drawing/2014/main" id="{C50ACA09-FF4E-403A-A7DA-CB1AB01B1F5F}"/>
              </a:ext>
            </a:extLst>
          </p:cNvPr>
          <p:cNvCxnSpPr/>
          <p:nvPr/>
        </p:nvCxnSpPr>
        <p:spPr>
          <a:xfrm flipH="1" flipV="1">
            <a:off x="969963" y="3695700"/>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4" name="矩形 13">
            <a:extLst>
              <a:ext uri="{FF2B5EF4-FFF2-40B4-BE49-F238E27FC236}">
                <a16:creationId xmlns:a16="http://schemas.microsoft.com/office/drawing/2014/main" id="{4ADE8F91-4B4B-464F-9C20-7C491A677CC0}"/>
              </a:ext>
            </a:extLst>
          </p:cNvPr>
          <p:cNvSpPr>
            <a:spLocks noChangeArrowheads="1"/>
          </p:cNvSpPr>
          <p:nvPr/>
        </p:nvSpPr>
        <p:spPr bwMode="auto">
          <a:xfrm>
            <a:off x="1408113" y="3440113"/>
            <a:ext cx="2568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共识机制</a:t>
            </a:r>
          </a:p>
        </p:txBody>
      </p:sp>
      <p:sp>
        <p:nvSpPr>
          <p:cNvPr id="15" name="文本框 38">
            <a:extLst>
              <a:ext uri="{FF2B5EF4-FFF2-40B4-BE49-F238E27FC236}">
                <a16:creationId xmlns:a16="http://schemas.microsoft.com/office/drawing/2014/main" id="{B3C1AB6B-7365-4C38-9B1B-0425F3F63413}"/>
              </a:ext>
            </a:extLst>
          </p:cNvPr>
          <p:cNvSpPr txBox="1">
            <a:spLocks noChangeArrowheads="1"/>
          </p:cNvSpPr>
          <p:nvPr/>
        </p:nvSpPr>
        <p:spPr bwMode="auto">
          <a:xfrm>
            <a:off x="1408113" y="3856134"/>
            <a:ext cx="6435012" cy="88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本文设计的</a:t>
            </a:r>
            <a:r>
              <a:rPr kumimoji="1" lang="en-US" altLang="zh-CN" sz="1800" dirty="0"/>
              <a:t>SPOW</a:t>
            </a:r>
            <a:r>
              <a:rPr kumimoji="1" lang="zh-CN" altLang="en-US" sz="1800" dirty="0"/>
              <a:t>共识机制，引入</a:t>
            </a:r>
            <a:r>
              <a:rPr kumimoji="1" lang="zh-CN" altLang="en-US" sz="1800" b="1" dirty="0">
                <a:highlight>
                  <a:srgbClr val="D870BB"/>
                </a:highlight>
              </a:rPr>
              <a:t>币龄</a:t>
            </a:r>
            <a:r>
              <a:rPr kumimoji="1" lang="zh-CN" altLang="en-US" sz="1800" dirty="0"/>
              <a:t>的概念用以调节不同结点的区块产生</a:t>
            </a:r>
            <a:r>
              <a:rPr kumimoji="1" lang="zh-CN" altLang="en-US" sz="1800" b="1" dirty="0">
                <a:highlight>
                  <a:srgbClr val="D870BB"/>
                </a:highlight>
              </a:rPr>
              <a:t>难度</a:t>
            </a:r>
          </a:p>
        </p:txBody>
      </p:sp>
      <p:cxnSp>
        <p:nvCxnSpPr>
          <p:cNvPr id="16" name="直线连接符 49">
            <a:extLst>
              <a:ext uri="{FF2B5EF4-FFF2-40B4-BE49-F238E27FC236}">
                <a16:creationId xmlns:a16="http://schemas.microsoft.com/office/drawing/2014/main" id="{DAFA4BD3-3336-409E-AB53-78F7805BEC38}"/>
              </a:ext>
            </a:extLst>
          </p:cNvPr>
          <p:cNvCxnSpPr/>
          <p:nvPr/>
        </p:nvCxnSpPr>
        <p:spPr>
          <a:xfrm flipH="1" flipV="1">
            <a:off x="969963" y="5214938"/>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7" name="矩形 16">
            <a:extLst>
              <a:ext uri="{FF2B5EF4-FFF2-40B4-BE49-F238E27FC236}">
                <a16:creationId xmlns:a16="http://schemas.microsoft.com/office/drawing/2014/main" id="{A3910890-9F48-4773-B5BB-B2994DB863A6}"/>
              </a:ext>
            </a:extLst>
          </p:cNvPr>
          <p:cNvSpPr>
            <a:spLocks noChangeArrowheads="1"/>
          </p:cNvSpPr>
          <p:nvPr/>
        </p:nvSpPr>
        <p:spPr bwMode="auto">
          <a:xfrm>
            <a:off x="1408113" y="4983163"/>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区块结构</a:t>
            </a:r>
          </a:p>
        </p:txBody>
      </p:sp>
      <p:sp>
        <p:nvSpPr>
          <p:cNvPr id="18" name="文本框 53">
            <a:extLst>
              <a:ext uri="{FF2B5EF4-FFF2-40B4-BE49-F238E27FC236}">
                <a16:creationId xmlns:a16="http://schemas.microsoft.com/office/drawing/2014/main" id="{4B125D16-CA24-413C-A2A7-162091A91A94}"/>
              </a:ext>
            </a:extLst>
          </p:cNvPr>
          <p:cNvSpPr txBox="1">
            <a:spLocks noChangeArrowheads="1"/>
          </p:cNvSpPr>
          <p:nvPr/>
        </p:nvSpPr>
        <p:spPr bwMode="auto">
          <a:xfrm>
            <a:off x="1408112" y="5464814"/>
            <a:ext cx="84696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在原有区块结构的基础上修改，添加</a:t>
            </a:r>
            <a:r>
              <a:rPr kumimoji="1" lang="zh-CN" altLang="en-US" sz="1800" b="1" dirty="0">
                <a:highlight>
                  <a:srgbClr val="D870BB"/>
                </a:highlight>
              </a:rPr>
              <a:t>总币龄和</a:t>
            </a:r>
            <a:r>
              <a:rPr kumimoji="1" lang="zh-CN" altLang="en-US" sz="1800" dirty="0"/>
              <a:t>的相关部分</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10EAF89-FA0D-4AC0-AAF6-9C17F057D88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0257B5C0-5105-4DB6-BD0B-FAE6528E59C5}"/>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SPOW</a:t>
            </a:r>
            <a:r>
              <a:rPr kumimoji="1" lang="zh-CN" altLang="en-US" dirty="0"/>
              <a:t>测试系统实现</a:t>
            </a:r>
          </a:p>
        </p:txBody>
      </p:sp>
      <p:pic>
        <p:nvPicPr>
          <p:cNvPr id="46084" name="图片 10">
            <a:extLst>
              <a:ext uri="{FF2B5EF4-FFF2-40B4-BE49-F238E27FC236}">
                <a16:creationId xmlns:a16="http://schemas.microsoft.com/office/drawing/2014/main" id="{ADCC6CFB-9790-4EE1-B1A4-31C8347B5625}"/>
              </a:ext>
            </a:extLst>
          </p:cNvPr>
          <p:cNvPicPr>
            <a:picLocks noChangeAspect="1"/>
          </p:cNvPicPr>
          <p:nvPr/>
        </p:nvPicPr>
        <p:blipFill>
          <a:blip r:embed="rId3">
            <a:extLst>
              <a:ext uri="{28A0092B-C50C-407E-A947-70E740481C1C}">
                <a14:useLocalDpi xmlns:a14="http://schemas.microsoft.com/office/drawing/2010/main" val="0"/>
              </a:ext>
            </a:extLst>
          </a:blip>
          <a:srcRect l="30553" t="3397" r="18520" b="2248"/>
          <a:stretch>
            <a:fillRect/>
          </a:stretch>
        </p:blipFill>
        <p:spPr bwMode="auto">
          <a:xfrm>
            <a:off x="4684713" y="0"/>
            <a:ext cx="5305425" cy="634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0B3E212-702A-4ED3-AD0E-160416FFD1C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26D61015-EB12-494B-B5FD-680ECADACC3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SPOW</a:t>
            </a:r>
            <a:r>
              <a:rPr kumimoji="1" lang="zh-CN" altLang="en-US" dirty="0"/>
              <a:t>测试系统实现</a:t>
            </a:r>
          </a:p>
        </p:txBody>
      </p:sp>
      <p:pic>
        <p:nvPicPr>
          <p:cNvPr id="48132" name="图片 3">
            <a:extLst>
              <a:ext uri="{FF2B5EF4-FFF2-40B4-BE49-F238E27FC236}">
                <a16:creationId xmlns:a16="http://schemas.microsoft.com/office/drawing/2014/main" id="{2F9FE5E9-405B-4214-A498-02D9C8E2B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876300"/>
            <a:ext cx="7934325"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797AC5B-2481-4311-8596-84E0AE0BAF9E}"/>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1556D1D-1A03-4CA3-B2FD-9A7CC15E1D7A}"/>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实验与分析</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0588F290-9B44-4275-9D97-CE7D10EFEFC9}"/>
              </a:ext>
            </a:extLst>
          </p:cNvPr>
          <p:cNvSpPr>
            <a:spLocks noGrp="1" noChangeArrowheads="1"/>
          </p:cNvSpPr>
          <p:nvPr>
            <p:ph type="body" sz="quarter" idx="12"/>
          </p:nvPr>
        </p:nvSpPr>
        <p:spPr bwMode="auto">
          <a:xfrm>
            <a:off x="7077075" y="1150938"/>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01</a:t>
            </a:r>
            <a:endParaRPr kumimoji="1" lang="zh-CN" altLang="en-US"/>
          </a:p>
        </p:txBody>
      </p:sp>
      <p:sp>
        <p:nvSpPr>
          <p:cNvPr id="18435" name="文本占位符 2">
            <a:extLst>
              <a:ext uri="{FF2B5EF4-FFF2-40B4-BE49-F238E27FC236}">
                <a16:creationId xmlns:a16="http://schemas.microsoft.com/office/drawing/2014/main" id="{93727F50-8CEB-4708-BC40-6C0B8E02BC19}"/>
              </a:ext>
            </a:extLst>
          </p:cNvPr>
          <p:cNvSpPr>
            <a:spLocks noGrp="1" noChangeArrowheads="1"/>
          </p:cNvSpPr>
          <p:nvPr>
            <p:ph type="body" sz="quarter" idx="13"/>
          </p:nvPr>
        </p:nvSpPr>
        <p:spPr bwMode="auto">
          <a:xfrm>
            <a:off x="7912100" y="1254125"/>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选题背景</a:t>
            </a:r>
          </a:p>
        </p:txBody>
      </p:sp>
      <p:sp>
        <p:nvSpPr>
          <p:cNvPr id="18436" name="文本占位符 3">
            <a:extLst>
              <a:ext uri="{FF2B5EF4-FFF2-40B4-BE49-F238E27FC236}">
                <a16:creationId xmlns:a16="http://schemas.microsoft.com/office/drawing/2014/main" id="{AD37EC85-3CBA-475D-958C-8FC888D3A3EA}"/>
              </a:ext>
            </a:extLst>
          </p:cNvPr>
          <p:cNvSpPr>
            <a:spLocks noGrp="1" noChangeArrowheads="1"/>
          </p:cNvSpPr>
          <p:nvPr>
            <p:ph type="body" sz="quarter" idx="14"/>
          </p:nvPr>
        </p:nvSpPr>
        <p:spPr bwMode="auto">
          <a:xfrm>
            <a:off x="7077075" y="1985963"/>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02</a:t>
            </a:r>
            <a:endParaRPr kumimoji="1" lang="zh-CN" altLang="en-US"/>
          </a:p>
        </p:txBody>
      </p:sp>
      <p:sp>
        <p:nvSpPr>
          <p:cNvPr id="18437" name="文本占位符 4">
            <a:extLst>
              <a:ext uri="{FF2B5EF4-FFF2-40B4-BE49-F238E27FC236}">
                <a16:creationId xmlns:a16="http://schemas.microsoft.com/office/drawing/2014/main" id="{2F1FEB41-334E-49D4-B752-1C0147248261}"/>
              </a:ext>
            </a:extLst>
          </p:cNvPr>
          <p:cNvSpPr>
            <a:spLocks noGrp="1" noChangeArrowheads="1"/>
          </p:cNvSpPr>
          <p:nvPr>
            <p:ph type="body" sz="quarter" idx="15"/>
          </p:nvPr>
        </p:nvSpPr>
        <p:spPr bwMode="auto">
          <a:xfrm>
            <a:off x="7912100" y="2089150"/>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问题分析</a:t>
            </a:r>
          </a:p>
        </p:txBody>
      </p:sp>
      <p:sp>
        <p:nvSpPr>
          <p:cNvPr id="18438" name="文本占位符 5">
            <a:extLst>
              <a:ext uri="{FF2B5EF4-FFF2-40B4-BE49-F238E27FC236}">
                <a16:creationId xmlns:a16="http://schemas.microsoft.com/office/drawing/2014/main" id="{CB24BA8D-8BE1-44D8-846A-5C0AA30DB8C7}"/>
              </a:ext>
            </a:extLst>
          </p:cNvPr>
          <p:cNvSpPr>
            <a:spLocks noGrp="1" noChangeArrowheads="1"/>
          </p:cNvSpPr>
          <p:nvPr>
            <p:ph type="body" sz="quarter" idx="16"/>
          </p:nvPr>
        </p:nvSpPr>
        <p:spPr bwMode="auto">
          <a:xfrm>
            <a:off x="7077075" y="2741613"/>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03</a:t>
            </a:r>
            <a:endParaRPr kumimoji="1" lang="zh-CN" altLang="en-US"/>
          </a:p>
        </p:txBody>
      </p:sp>
      <p:sp>
        <p:nvSpPr>
          <p:cNvPr id="18439" name="文本占位符 6">
            <a:extLst>
              <a:ext uri="{FF2B5EF4-FFF2-40B4-BE49-F238E27FC236}">
                <a16:creationId xmlns:a16="http://schemas.microsoft.com/office/drawing/2014/main" id="{6021F138-561F-4049-852E-A8D9DEA39EF4}"/>
              </a:ext>
            </a:extLst>
          </p:cNvPr>
          <p:cNvSpPr>
            <a:spLocks noGrp="1" noChangeArrowheads="1"/>
          </p:cNvSpPr>
          <p:nvPr>
            <p:ph type="body" sz="quarter" idx="17"/>
          </p:nvPr>
        </p:nvSpPr>
        <p:spPr bwMode="auto">
          <a:xfrm>
            <a:off x="7912100" y="2844800"/>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POWS</a:t>
            </a:r>
            <a:r>
              <a:rPr kumimoji="1" lang="zh-CN" altLang="en-US" dirty="0"/>
              <a:t>共识机制设计</a:t>
            </a:r>
          </a:p>
        </p:txBody>
      </p:sp>
      <p:sp>
        <p:nvSpPr>
          <p:cNvPr id="18440" name="文本占位符 7">
            <a:extLst>
              <a:ext uri="{FF2B5EF4-FFF2-40B4-BE49-F238E27FC236}">
                <a16:creationId xmlns:a16="http://schemas.microsoft.com/office/drawing/2014/main" id="{1A68DB1F-C08E-44CC-A81F-16E41669AECF}"/>
              </a:ext>
            </a:extLst>
          </p:cNvPr>
          <p:cNvSpPr>
            <a:spLocks noGrp="1" noChangeArrowheads="1"/>
          </p:cNvSpPr>
          <p:nvPr>
            <p:ph type="body" sz="quarter" idx="18"/>
          </p:nvPr>
        </p:nvSpPr>
        <p:spPr bwMode="auto">
          <a:xfrm>
            <a:off x="7077075" y="3576638"/>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04</a:t>
            </a:r>
            <a:endParaRPr kumimoji="1" lang="zh-CN" altLang="en-US"/>
          </a:p>
        </p:txBody>
      </p:sp>
      <p:sp>
        <p:nvSpPr>
          <p:cNvPr id="18441" name="文本占位符 8">
            <a:extLst>
              <a:ext uri="{FF2B5EF4-FFF2-40B4-BE49-F238E27FC236}">
                <a16:creationId xmlns:a16="http://schemas.microsoft.com/office/drawing/2014/main" id="{832AA2B1-B4BA-4981-8667-C6946BAD1E72}"/>
              </a:ext>
            </a:extLst>
          </p:cNvPr>
          <p:cNvSpPr>
            <a:spLocks noGrp="1" noChangeArrowheads="1"/>
          </p:cNvSpPr>
          <p:nvPr>
            <p:ph type="body" sz="quarter" idx="19"/>
          </p:nvPr>
        </p:nvSpPr>
        <p:spPr bwMode="auto">
          <a:xfrm>
            <a:off x="7912100" y="3679825"/>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实验与分析</a:t>
            </a:r>
          </a:p>
        </p:txBody>
      </p:sp>
      <p:sp>
        <p:nvSpPr>
          <p:cNvPr id="18442" name="文本占位符 9">
            <a:extLst>
              <a:ext uri="{FF2B5EF4-FFF2-40B4-BE49-F238E27FC236}">
                <a16:creationId xmlns:a16="http://schemas.microsoft.com/office/drawing/2014/main" id="{7F286BDC-5A46-498D-9AC8-C6426D556848}"/>
              </a:ext>
            </a:extLst>
          </p:cNvPr>
          <p:cNvSpPr>
            <a:spLocks noGrp="1" noChangeArrowheads="1"/>
          </p:cNvSpPr>
          <p:nvPr>
            <p:ph type="body" sz="quarter" idx="20"/>
          </p:nvPr>
        </p:nvSpPr>
        <p:spPr bwMode="auto">
          <a:xfrm>
            <a:off x="7077075" y="4410075"/>
            <a:ext cx="835025" cy="652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05</a:t>
            </a:r>
            <a:endParaRPr kumimoji="1" lang="zh-CN" altLang="en-US" dirty="0"/>
          </a:p>
        </p:txBody>
      </p:sp>
      <p:sp>
        <p:nvSpPr>
          <p:cNvPr id="18443" name="文本占位符 10">
            <a:extLst>
              <a:ext uri="{FF2B5EF4-FFF2-40B4-BE49-F238E27FC236}">
                <a16:creationId xmlns:a16="http://schemas.microsoft.com/office/drawing/2014/main" id="{D42E45F3-1A05-47E6-AE84-F0A75150230F}"/>
              </a:ext>
            </a:extLst>
          </p:cNvPr>
          <p:cNvSpPr>
            <a:spLocks noGrp="1" noChangeArrowheads="1"/>
          </p:cNvSpPr>
          <p:nvPr>
            <p:ph type="body" sz="quarter" idx="21"/>
          </p:nvPr>
        </p:nvSpPr>
        <p:spPr bwMode="auto">
          <a:xfrm>
            <a:off x="7912100" y="4513263"/>
            <a:ext cx="3235325" cy="446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dirty="0"/>
              <a:t>总结与展望</a:t>
            </a:r>
          </a:p>
        </p:txBody>
      </p:sp>
    </p:spTree>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969963" y="1360208"/>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基本性能实验</a:t>
            </a:r>
            <a:endParaRPr lang="en-US" altLang="zh-CN" sz="2400" dirty="0">
              <a:latin typeface="Arial" panose="020B0604020202020204" pitchFamily="34" charset="0"/>
            </a:endParaRPr>
          </a:p>
        </p:txBody>
      </p:sp>
      <p:sp>
        <p:nvSpPr>
          <p:cNvPr id="6" name="Rectangle 1">
            <a:extLst>
              <a:ext uri="{FF2B5EF4-FFF2-40B4-BE49-F238E27FC236}">
                <a16:creationId xmlns:a16="http://schemas.microsoft.com/office/drawing/2014/main" id="{F13B634B-136E-4EA1-9297-2260B52626E6}"/>
              </a:ext>
            </a:extLst>
          </p:cNvPr>
          <p:cNvSpPr>
            <a:spLocks noChangeArrowheads="1"/>
          </p:cNvSpPr>
          <p:nvPr/>
        </p:nvSpPr>
        <p:spPr bwMode="auto">
          <a:xfrm>
            <a:off x="1985626" y="1872980"/>
            <a:ext cx="34932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平均出块时间对比实验</a:t>
            </a:r>
            <a:endParaRPr lang="en-US" altLang="zh-CN" sz="2400" dirty="0">
              <a:latin typeface="Arial" panose="020B0604020202020204" pitchFamily="34" charset="0"/>
            </a:endParaRPr>
          </a:p>
        </p:txBody>
      </p:sp>
      <p:sp>
        <p:nvSpPr>
          <p:cNvPr id="7" name="Rectangle 1">
            <a:extLst>
              <a:ext uri="{FF2B5EF4-FFF2-40B4-BE49-F238E27FC236}">
                <a16:creationId xmlns:a16="http://schemas.microsoft.com/office/drawing/2014/main" id="{CD649012-30A5-4578-B762-33F4CBA64F03}"/>
              </a:ext>
            </a:extLst>
          </p:cNvPr>
          <p:cNvSpPr>
            <a:spLocks noChangeArrowheads="1"/>
          </p:cNvSpPr>
          <p:nvPr/>
        </p:nvSpPr>
        <p:spPr bwMode="auto">
          <a:xfrm>
            <a:off x="1985626" y="2385752"/>
            <a:ext cx="25699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抗负载对比实验</a:t>
            </a:r>
            <a:endParaRPr lang="en-US" altLang="zh-CN" sz="2400" dirty="0">
              <a:latin typeface="Arial" panose="020B0604020202020204" pitchFamily="34" charset="0"/>
            </a:endParaRPr>
          </a:p>
        </p:txBody>
      </p:sp>
      <p:sp>
        <p:nvSpPr>
          <p:cNvPr id="9" name="Rectangle 1">
            <a:extLst>
              <a:ext uri="{FF2B5EF4-FFF2-40B4-BE49-F238E27FC236}">
                <a16:creationId xmlns:a16="http://schemas.microsoft.com/office/drawing/2014/main" id="{B2F3E7B9-9404-4A97-A5A8-AE3AA2A83B87}"/>
              </a:ext>
            </a:extLst>
          </p:cNvPr>
          <p:cNvSpPr>
            <a:spLocks noChangeArrowheads="1"/>
          </p:cNvSpPr>
          <p:nvPr/>
        </p:nvSpPr>
        <p:spPr bwMode="auto">
          <a:xfrm>
            <a:off x="1109663" y="3331325"/>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抗矿池化实验</a:t>
            </a:r>
            <a:endParaRPr lang="en-US" altLang="zh-CN" sz="2400" dirty="0">
              <a:latin typeface="Arial" panose="020B0604020202020204" pitchFamily="34" charset="0"/>
            </a:endParaRPr>
          </a:p>
        </p:txBody>
      </p:sp>
      <p:sp>
        <p:nvSpPr>
          <p:cNvPr id="10" name="Rectangle 1">
            <a:extLst>
              <a:ext uri="{FF2B5EF4-FFF2-40B4-BE49-F238E27FC236}">
                <a16:creationId xmlns:a16="http://schemas.microsoft.com/office/drawing/2014/main" id="{68AA7457-91A9-4FD5-81EA-93C4E2343CEF}"/>
              </a:ext>
            </a:extLst>
          </p:cNvPr>
          <p:cNvSpPr>
            <a:spLocks noChangeArrowheads="1"/>
          </p:cNvSpPr>
          <p:nvPr/>
        </p:nvSpPr>
        <p:spPr bwMode="auto">
          <a:xfrm>
            <a:off x="1985626" y="3907365"/>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平均出块效率随算力变化对比实验</a:t>
            </a:r>
            <a:endParaRPr lang="en-US" altLang="zh-CN" sz="2400" dirty="0">
              <a:latin typeface="Arial" panose="020B0604020202020204" pitchFamily="34" charset="0"/>
            </a:endParaRPr>
          </a:p>
        </p:txBody>
      </p:sp>
      <p:sp>
        <p:nvSpPr>
          <p:cNvPr id="11" name="Rectangle 1">
            <a:extLst>
              <a:ext uri="{FF2B5EF4-FFF2-40B4-BE49-F238E27FC236}">
                <a16:creationId xmlns:a16="http://schemas.microsoft.com/office/drawing/2014/main" id="{5E482714-8267-4301-856C-D6C0AB279D40}"/>
              </a:ext>
            </a:extLst>
          </p:cNvPr>
          <p:cNvSpPr>
            <a:spLocks noChangeArrowheads="1"/>
          </p:cNvSpPr>
          <p:nvPr/>
        </p:nvSpPr>
        <p:spPr bwMode="auto">
          <a:xfrm>
            <a:off x="1985626" y="4391273"/>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平均出块效率随币龄变化对比实验</a:t>
            </a:r>
            <a:endParaRPr lang="en-US" altLang="zh-CN" sz="2400" dirty="0">
              <a:latin typeface="Arial" panose="020B0604020202020204" pitchFamily="34" charset="0"/>
            </a:endParaRPr>
          </a:p>
        </p:txBody>
      </p:sp>
      <p:sp>
        <p:nvSpPr>
          <p:cNvPr id="12" name="Rectangle 1">
            <a:extLst>
              <a:ext uri="{FF2B5EF4-FFF2-40B4-BE49-F238E27FC236}">
                <a16:creationId xmlns:a16="http://schemas.microsoft.com/office/drawing/2014/main" id="{333CBA7C-2B99-40EB-99D5-719090B29656}"/>
              </a:ext>
            </a:extLst>
          </p:cNvPr>
          <p:cNvSpPr>
            <a:spLocks noChangeArrowheads="1"/>
          </p:cNvSpPr>
          <p:nvPr/>
        </p:nvSpPr>
        <p:spPr bwMode="auto">
          <a:xfrm>
            <a:off x="1985626" y="4873561"/>
            <a:ext cx="57086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2400" dirty="0"/>
              <a:t> POWS</a:t>
            </a:r>
            <a:r>
              <a:rPr lang="zh-CN" altLang="zh-CN" sz="2400" dirty="0"/>
              <a:t>矿池对非矿池节点利益驱动实验</a:t>
            </a:r>
            <a:endParaRPr lang="en-US" altLang="zh-CN" sz="2400" dirty="0">
              <a:latin typeface="Arial" panose="020B0604020202020204" pitchFamily="34" charset="0"/>
            </a:endParaRPr>
          </a:p>
        </p:txBody>
      </p:sp>
    </p:spTree>
    <p:extLst>
      <p:ext uri="{BB962C8B-B14F-4D97-AF65-F5344CB8AC3E}">
        <p14:creationId xmlns:p14="http://schemas.microsoft.com/office/powerpoint/2010/main" val="352080437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graphicFrame>
        <p:nvGraphicFramePr>
          <p:cNvPr id="8" name="表格 7">
            <a:extLst>
              <a:ext uri="{FF2B5EF4-FFF2-40B4-BE49-F238E27FC236}">
                <a16:creationId xmlns:a16="http://schemas.microsoft.com/office/drawing/2014/main" id="{5EC9145B-E90B-4031-ABAD-063CBFE4C1AB}"/>
              </a:ext>
            </a:extLst>
          </p:cNvPr>
          <p:cNvGraphicFramePr>
            <a:graphicFrameLocks noGrp="1"/>
          </p:cNvGraphicFramePr>
          <p:nvPr>
            <p:extLst>
              <p:ext uri="{D42A27DB-BD31-4B8C-83A1-F6EECF244321}">
                <p14:modId xmlns:p14="http://schemas.microsoft.com/office/powerpoint/2010/main" val="2641527612"/>
              </p:ext>
            </p:extLst>
          </p:nvPr>
        </p:nvGraphicFramePr>
        <p:xfrm>
          <a:off x="801688" y="1618672"/>
          <a:ext cx="10498136" cy="4001860"/>
        </p:xfrm>
        <a:graphic>
          <a:graphicData uri="http://schemas.openxmlformats.org/drawingml/2006/table">
            <a:tbl>
              <a:tblPr firstRow="1" firstCol="1" bandRow="1">
                <a:tableStyleId>{5C22544A-7EE6-4342-B048-85BDC9FD1C3A}</a:tableStyleId>
              </a:tblPr>
              <a:tblGrid>
                <a:gridCol w="1312859">
                  <a:extLst>
                    <a:ext uri="{9D8B030D-6E8A-4147-A177-3AD203B41FA5}">
                      <a16:colId xmlns:a16="http://schemas.microsoft.com/office/drawing/2014/main" val="243109045"/>
                    </a:ext>
                  </a:extLst>
                </a:gridCol>
                <a:gridCol w="1312859">
                  <a:extLst>
                    <a:ext uri="{9D8B030D-6E8A-4147-A177-3AD203B41FA5}">
                      <a16:colId xmlns:a16="http://schemas.microsoft.com/office/drawing/2014/main" val="1751046531"/>
                    </a:ext>
                  </a:extLst>
                </a:gridCol>
                <a:gridCol w="1312859">
                  <a:extLst>
                    <a:ext uri="{9D8B030D-6E8A-4147-A177-3AD203B41FA5}">
                      <a16:colId xmlns:a16="http://schemas.microsoft.com/office/drawing/2014/main" val="3716234992"/>
                    </a:ext>
                  </a:extLst>
                </a:gridCol>
                <a:gridCol w="1312859">
                  <a:extLst>
                    <a:ext uri="{9D8B030D-6E8A-4147-A177-3AD203B41FA5}">
                      <a16:colId xmlns:a16="http://schemas.microsoft.com/office/drawing/2014/main" val="312603062"/>
                    </a:ext>
                  </a:extLst>
                </a:gridCol>
                <a:gridCol w="1311675">
                  <a:extLst>
                    <a:ext uri="{9D8B030D-6E8A-4147-A177-3AD203B41FA5}">
                      <a16:colId xmlns:a16="http://schemas.microsoft.com/office/drawing/2014/main" val="525078991"/>
                    </a:ext>
                  </a:extLst>
                </a:gridCol>
                <a:gridCol w="1311675">
                  <a:extLst>
                    <a:ext uri="{9D8B030D-6E8A-4147-A177-3AD203B41FA5}">
                      <a16:colId xmlns:a16="http://schemas.microsoft.com/office/drawing/2014/main" val="804435999"/>
                    </a:ext>
                  </a:extLst>
                </a:gridCol>
                <a:gridCol w="1311675">
                  <a:extLst>
                    <a:ext uri="{9D8B030D-6E8A-4147-A177-3AD203B41FA5}">
                      <a16:colId xmlns:a16="http://schemas.microsoft.com/office/drawing/2014/main" val="3922739944"/>
                    </a:ext>
                  </a:extLst>
                </a:gridCol>
                <a:gridCol w="1311675">
                  <a:extLst>
                    <a:ext uri="{9D8B030D-6E8A-4147-A177-3AD203B41FA5}">
                      <a16:colId xmlns:a16="http://schemas.microsoft.com/office/drawing/2014/main" val="728958507"/>
                    </a:ext>
                  </a:extLst>
                </a:gridCol>
              </a:tblGrid>
              <a:tr h="235404">
                <a:tc>
                  <a:txBody>
                    <a:bodyPr/>
                    <a:lstStyle/>
                    <a:p>
                      <a:pPr algn="ctr">
                        <a:spcAft>
                          <a:spcPts val="0"/>
                        </a:spcAft>
                        <a:tabLst>
                          <a:tab pos="239395" algn="l"/>
                        </a:tabLst>
                      </a:pPr>
                      <a:r>
                        <a:rPr lang="zh-CN" sz="1200" baseline="0" dirty="0">
                          <a:effectLst/>
                        </a:rPr>
                        <a:t>名称</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内存</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CPU</a:t>
                      </a:r>
                      <a:r>
                        <a:rPr lang="zh-CN" sz="1200" baseline="0">
                          <a:effectLst/>
                        </a:rPr>
                        <a:t>主频</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内核数</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数量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硬盘大小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操作系统</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内网</a:t>
                      </a:r>
                      <a:r>
                        <a:rPr lang="en-US" sz="1200" baseline="0">
                          <a:effectLst/>
                        </a:rPr>
                        <a:t>IP</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5763131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1</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192.168.10.1</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8847333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2</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192.168.10.2</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705403305"/>
                  </a:ext>
                </a:extLst>
              </a:tr>
              <a:tr h="470807">
                <a:tc>
                  <a:txBody>
                    <a:bodyPr/>
                    <a:lstStyle/>
                    <a:p>
                      <a:pPr algn="ctr">
                        <a:spcAft>
                          <a:spcPts val="0"/>
                        </a:spcAft>
                        <a:tabLst>
                          <a:tab pos="239395" algn="l"/>
                        </a:tabLst>
                      </a:pPr>
                      <a:r>
                        <a:rPr lang="zh-CN" sz="1200" baseline="0">
                          <a:effectLst/>
                        </a:rPr>
                        <a:t>服务器</a:t>
                      </a:r>
                      <a:r>
                        <a:rPr lang="en-US" sz="1200" baseline="0">
                          <a:effectLst/>
                        </a:rPr>
                        <a:t>3</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192.168.10.3</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90480792"/>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4</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98857349"/>
                  </a:ext>
                </a:extLst>
              </a:tr>
              <a:tr h="470807">
                <a:tc>
                  <a:txBody>
                    <a:bodyPr/>
                    <a:lstStyle/>
                    <a:p>
                      <a:pPr algn="ctr">
                        <a:spcAft>
                          <a:spcPts val="0"/>
                        </a:spcAft>
                        <a:tabLst>
                          <a:tab pos="239395" algn="l"/>
                        </a:tabLst>
                      </a:pPr>
                      <a:r>
                        <a:rPr lang="zh-CN" sz="1200" baseline="0">
                          <a:effectLst/>
                        </a:rPr>
                        <a:t>服务器</a:t>
                      </a:r>
                      <a:r>
                        <a:rPr lang="en-US" sz="1200" baseline="0">
                          <a:effectLst/>
                        </a:rPr>
                        <a:t>5</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Intel Xeon</a:t>
                      </a:r>
                      <a:endParaRPr lang="zh-CN" sz="1200" baseline="0" dirty="0">
                        <a:effectLst/>
                      </a:endParaRPr>
                    </a:p>
                    <a:p>
                      <a:pPr algn="ctr">
                        <a:spcAft>
                          <a:spcPts val="0"/>
                        </a:spcAft>
                        <a:tabLst>
                          <a:tab pos="239395" algn="l"/>
                        </a:tabLst>
                      </a:pPr>
                      <a:r>
                        <a:rPr lang="en-US" sz="1200" baseline="0" dirty="0">
                          <a:effectLst/>
                        </a:rPr>
                        <a:t>E5620/2.4GHz</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192.168.10.5</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001482709"/>
                  </a:ext>
                </a:extLst>
              </a:tr>
              <a:tr h="470807">
                <a:tc>
                  <a:txBody>
                    <a:bodyPr/>
                    <a:lstStyle/>
                    <a:p>
                      <a:pPr algn="ctr">
                        <a:spcAft>
                          <a:spcPts val="0"/>
                        </a:spcAft>
                        <a:tabLst>
                          <a:tab pos="239395" algn="l"/>
                        </a:tabLst>
                      </a:pPr>
                      <a:r>
                        <a:rPr lang="zh-CN" sz="1200" baseline="0">
                          <a:effectLst/>
                        </a:rPr>
                        <a:t>服务器</a:t>
                      </a:r>
                      <a:r>
                        <a:rPr lang="en-US" sz="1200" baseline="0">
                          <a:effectLst/>
                        </a:rPr>
                        <a:t>6</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1275227930"/>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7</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300G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192.168.10.7</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55203607"/>
                  </a:ext>
                </a:extLst>
              </a:tr>
              <a:tr h="470807">
                <a:tc>
                  <a:txBody>
                    <a:bodyPr/>
                    <a:lstStyle/>
                    <a:p>
                      <a:pPr algn="ctr">
                        <a:spcAft>
                          <a:spcPts val="0"/>
                        </a:spcAft>
                        <a:tabLst>
                          <a:tab pos="239395" algn="l"/>
                        </a:tabLst>
                      </a:pPr>
                      <a:r>
                        <a:rPr lang="zh-CN" sz="1200" baseline="0">
                          <a:effectLst/>
                        </a:rPr>
                        <a:t>服务器</a:t>
                      </a:r>
                      <a:r>
                        <a:rPr lang="en-US" sz="1200" baseline="0">
                          <a:effectLst/>
                        </a:rPr>
                        <a:t>8</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350G</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Ubuntu 16.04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192.168.10.8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22052907"/>
                  </a:ext>
                </a:extLst>
              </a:tr>
            </a:tbl>
          </a:graphicData>
        </a:graphic>
      </p:graphicFrame>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2955925" y="812800"/>
            <a:ext cx="4733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实验硬件环境说明</a:t>
            </a:r>
            <a:endParaRPr lang="zh-CN" altLang="en-US" sz="1600" dirty="0">
              <a:latin typeface="Arial" panose="020B0604020202020204" pitchFamily="34" charset="0"/>
              <a:ea typeface="宋体" panose="02010600030101010101" pitchFamily="2" charset="-122"/>
              <a:cs typeface="Times New Roman" panose="02020603050405020304" pitchFamily="18" charset="0"/>
            </a:endParaRPr>
          </a:p>
          <a:p>
            <a:pPr algn="ctr" defTabSz="914400"/>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Tab. 1 Experiment hardware environment description</a:t>
            </a:r>
            <a:endParaRPr lang="en-US" altLang="zh-CN" sz="1600" dirty="0">
              <a:latin typeface="Arial" panose="020B0604020202020204" pitchFamily="34" charset="0"/>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BE03AF9-8BE8-4608-9BB0-7511938E04C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90D008BA-DF44-41C4-A2DE-057A7CE8EBC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3252" name="Picture 4">
            <a:extLst>
              <a:ext uri="{FF2B5EF4-FFF2-40B4-BE49-F238E27FC236}">
                <a16:creationId xmlns:a16="http://schemas.microsoft.com/office/drawing/2014/main" id="{2BFA3A82-6FEC-42F8-B67E-3B82F0A3A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876300"/>
            <a:ext cx="5862638"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矩形 5">
            <a:extLst>
              <a:ext uri="{FF2B5EF4-FFF2-40B4-BE49-F238E27FC236}">
                <a16:creationId xmlns:a16="http://schemas.microsoft.com/office/drawing/2014/main" id="{7E6C5977-F1B2-41AD-89D3-CCB0990B7062}"/>
              </a:ext>
            </a:extLst>
          </p:cNvPr>
          <p:cNvSpPr>
            <a:spLocks noChangeArrowheads="1"/>
          </p:cNvSpPr>
          <p:nvPr/>
        </p:nvSpPr>
        <p:spPr bwMode="auto">
          <a:xfrm>
            <a:off x="-112713" y="5310188"/>
            <a:ext cx="6096001"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1 Bitcoin Core</a:t>
            </a:r>
            <a:r>
              <a:rPr lang="zh-CN" altLang="zh-CN" sz="2000" dirty="0">
                <a:latin typeface="Times New Roman" panose="02020603050405020304" pitchFamily="18" charset="0"/>
                <a:ea typeface="宋体" panose="02010600030101010101" pitchFamily="2" charset="-122"/>
              </a:rPr>
              <a:t>版本信息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1 Version information of the Bitcoin Core</a:t>
            </a:r>
            <a:endParaRPr lang="zh-CN" altLang="zh-CN" sz="2000" dirty="0">
              <a:latin typeface="Times New Roman" panose="02020603050405020304" pitchFamily="18" charset="0"/>
              <a:ea typeface="宋体" panose="02010600030101010101" pitchFamily="2" charset="-122"/>
            </a:endParaRPr>
          </a:p>
        </p:txBody>
      </p:sp>
      <p:sp>
        <p:nvSpPr>
          <p:cNvPr id="53254" name="矩形 6">
            <a:extLst>
              <a:ext uri="{FF2B5EF4-FFF2-40B4-BE49-F238E27FC236}">
                <a16:creationId xmlns:a16="http://schemas.microsoft.com/office/drawing/2014/main" id="{62CCB930-622E-444B-AB6F-3B70D71D0498}"/>
              </a:ext>
            </a:extLst>
          </p:cNvPr>
          <p:cNvSpPr>
            <a:spLocks noChangeArrowheads="1"/>
          </p:cNvSpPr>
          <p:nvPr/>
        </p:nvSpPr>
        <p:spPr bwMode="auto">
          <a:xfrm>
            <a:off x="6075363" y="525938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 Bitcoin</a:t>
            </a:r>
            <a:r>
              <a:rPr lang="zh-CN" altLang="zh-CN" sz="2000" dirty="0">
                <a:latin typeface="Times New Roman" panose="02020603050405020304" pitchFamily="18" charset="0"/>
                <a:ea typeface="宋体" panose="02010600030101010101" pitchFamily="2" charset="-122"/>
              </a:rPr>
              <a:t>交易数据集信息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2 Bitcoin Transaction data set</a:t>
            </a:r>
            <a:endParaRPr lang="zh-CN" altLang="zh-CN" sz="2000" dirty="0">
              <a:latin typeface="Times New Roman" panose="02020603050405020304" pitchFamily="18" charset="0"/>
              <a:ea typeface="宋体" panose="02010600030101010101" pitchFamily="2" charset="-122"/>
            </a:endParaRPr>
          </a:p>
        </p:txBody>
      </p:sp>
      <p:pic>
        <p:nvPicPr>
          <p:cNvPr id="53255" name="Picture 3" descr="239822347808040111">
            <a:extLst>
              <a:ext uri="{FF2B5EF4-FFF2-40B4-BE49-F238E27FC236}">
                <a16:creationId xmlns:a16="http://schemas.microsoft.com/office/drawing/2014/main" id="{61C052A9-32BF-4C95-996B-65C1EDB4C3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876300"/>
            <a:ext cx="5448300"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C689C9E-1632-49ED-8F29-B63C1666F47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76803BA5-3497-4A71-AAB9-C0DC7A3E5574}"/>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5300" name="图表 1">
            <a:extLst>
              <a:ext uri="{FF2B5EF4-FFF2-40B4-BE49-F238E27FC236}">
                <a16:creationId xmlns:a16="http://schemas.microsoft.com/office/drawing/2014/main" id="{CDA1E122-E95A-48E1-9F06-24216A3BF42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9840912"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矩形 3">
            <a:extLst>
              <a:ext uri="{FF2B5EF4-FFF2-40B4-BE49-F238E27FC236}">
                <a16:creationId xmlns:a16="http://schemas.microsoft.com/office/drawing/2014/main" id="{4AFB430C-0DFF-4B06-A5CF-05C16E7F927B}"/>
              </a:ext>
            </a:extLst>
          </p:cNvPr>
          <p:cNvSpPr>
            <a:spLocks noChangeArrowheads="1"/>
          </p:cNvSpPr>
          <p:nvPr/>
        </p:nvSpPr>
        <p:spPr bwMode="auto">
          <a:xfrm>
            <a:off x="2843213" y="546893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3 </a:t>
            </a:r>
            <a:r>
              <a:rPr lang="zh-CN" altLang="zh-CN" sz="2000" dirty="0">
                <a:latin typeface="Times New Roman" panose="02020603050405020304" pitchFamily="18" charset="0"/>
                <a:ea typeface="宋体" panose="02010600030101010101" pitchFamily="2" charset="-122"/>
              </a:rPr>
              <a:t>平均出块时间</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3 Average time of make block</a:t>
            </a:r>
            <a:endParaRPr lang="zh-CN" altLang="zh-CN" sz="2000" dirty="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589575-EECB-4795-8072-AF940008916F}"/>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7FEFDF3-A8D7-47DE-8171-AFCACEFCFBE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7348" name="图表 1">
            <a:extLst>
              <a:ext uri="{FF2B5EF4-FFF2-40B4-BE49-F238E27FC236}">
                <a16:creationId xmlns:a16="http://schemas.microsoft.com/office/drawing/2014/main" id="{18A00AB3-9B8B-4906-8B38-73A7DF9FD30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10283825" cy="459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矩形 4">
            <a:extLst>
              <a:ext uri="{FF2B5EF4-FFF2-40B4-BE49-F238E27FC236}">
                <a16:creationId xmlns:a16="http://schemas.microsoft.com/office/drawing/2014/main" id="{1680A86C-F0B7-4F1E-B2AE-DAEC9DAFC10B}"/>
              </a:ext>
            </a:extLst>
          </p:cNvPr>
          <p:cNvSpPr>
            <a:spLocks noChangeArrowheads="1"/>
          </p:cNvSpPr>
          <p:nvPr/>
        </p:nvSpPr>
        <p:spPr bwMode="auto">
          <a:xfrm>
            <a:off x="3048000" y="5495925"/>
            <a:ext cx="60960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4 </a:t>
            </a:r>
            <a:r>
              <a:rPr lang="zh-CN" altLang="zh-CN" sz="2000" dirty="0">
                <a:latin typeface="Times New Roman" panose="02020603050405020304" pitchFamily="18" charset="0"/>
                <a:ea typeface="宋体" panose="02010600030101010101" pitchFamily="2" charset="-122"/>
              </a:rPr>
              <a:t>负载实验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4 Load experiment </a:t>
            </a:r>
            <a:endParaRPr lang="zh-CN" altLang="zh-CN" sz="2000" dirty="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98186E-7A88-487C-A081-788C5A38D8C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CB387DCD-CBD9-4844-AC57-2CB9ACABDB8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9396" name="矩形 4">
            <a:extLst>
              <a:ext uri="{FF2B5EF4-FFF2-40B4-BE49-F238E27FC236}">
                <a16:creationId xmlns:a16="http://schemas.microsoft.com/office/drawing/2014/main" id="{59CD688E-7835-40CC-8852-F1D51F4A175A}"/>
              </a:ext>
            </a:extLst>
          </p:cNvPr>
          <p:cNvSpPr>
            <a:spLocks noChangeArrowheads="1"/>
          </p:cNvSpPr>
          <p:nvPr/>
        </p:nvSpPr>
        <p:spPr bwMode="auto">
          <a:xfrm>
            <a:off x="1885950" y="5616575"/>
            <a:ext cx="8420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5 </a:t>
            </a:r>
            <a:r>
              <a:rPr lang="zh-CN" altLang="zh-CN" sz="2000" dirty="0"/>
              <a:t>出块效率与算力实验</a:t>
            </a:r>
          </a:p>
          <a:p>
            <a:pPr algn="ctr" eaLnBrk="1" hangingPunct="1"/>
            <a:r>
              <a:rPr lang="en-US" altLang="zh-CN" sz="2000" dirty="0"/>
              <a:t>Fig. 5 Block efficiency and calculation of power experiment</a:t>
            </a:r>
            <a:endParaRPr lang="zh-CN" altLang="zh-CN" sz="2000" dirty="0"/>
          </a:p>
        </p:txBody>
      </p:sp>
      <p:pic>
        <p:nvPicPr>
          <p:cNvPr id="59397" name="图表 1">
            <a:extLst>
              <a:ext uri="{FF2B5EF4-FFF2-40B4-BE49-F238E27FC236}">
                <a16:creationId xmlns:a16="http://schemas.microsoft.com/office/drawing/2014/main" id="{54659061-14B1-4D34-B060-E5D710D1338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102838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590684-9960-4332-803E-0E8B00C3507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45FEBA8-2F7F-4AA8-B8BC-42B16700FF5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61444" name="图表 1">
            <a:extLst>
              <a:ext uri="{FF2B5EF4-FFF2-40B4-BE49-F238E27FC236}">
                <a16:creationId xmlns:a16="http://schemas.microsoft.com/office/drawing/2014/main" id="{4B3351C1-48AE-44DB-A24F-1AF6EAE083E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9972675"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矩形 3">
            <a:extLst>
              <a:ext uri="{FF2B5EF4-FFF2-40B4-BE49-F238E27FC236}">
                <a16:creationId xmlns:a16="http://schemas.microsoft.com/office/drawing/2014/main" id="{A4471609-53BC-4C97-98DF-2788B6A3A5E5}"/>
              </a:ext>
            </a:extLst>
          </p:cNvPr>
          <p:cNvSpPr>
            <a:spLocks noChangeArrowheads="1"/>
          </p:cNvSpPr>
          <p:nvPr/>
        </p:nvSpPr>
        <p:spPr bwMode="auto">
          <a:xfrm>
            <a:off x="3048000" y="551973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6 </a:t>
            </a:r>
            <a:r>
              <a:rPr lang="zh-CN" altLang="zh-CN" sz="2000" dirty="0">
                <a:latin typeface="Times New Roman" panose="02020603050405020304" pitchFamily="18" charset="0"/>
                <a:ea typeface="宋体" panose="02010600030101010101" pitchFamily="2" charset="-122"/>
              </a:rPr>
              <a:t>出块效率与权益实验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6 Block efficiency and stake experiment</a:t>
            </a:r>
            <a:endParaRPr lang="zh-CN" altLang="zh-CN" sz="2000" dirty="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3492" name="矩形 3">
            <a:extLst>
              <a:ext uri="{FF2B5EF4-FFF2-40B4-BE49-F238E27FC236}">
                <a16:creationId xmlns:a16="http://schemas.microsoft.com/office/drawing/2014/main" id="{C8D8F8C4-B87D-4F7B-AD6A-F5469AD82D89}"/>
              </a:ext>
            </a:extLst>
          </p:cNvPr>
          <p:cNvSpPr>
            <a:spLocks noChangeArrowheads="1"/>
          </p:cNvSpPr>
          <p:nvPr/>
        </p:nvSpPr>
        <p:spPr bwMode="auto">
          <a:xfrm>
            <a:off x="2383972" y="4888366"/>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7 </a:t>
            </a:r>
            <a:r>
              <a:rPr lang="zh-CN" altLang="zh-CN" sz="2000" dirty="0"/>
              <a:t>矿池实验</a:t>
            </a:r>
          </a:p>
          <a:p>
            <a:pPr algn="ctr" eaLnBrk="1" hangingPunct="1"/>
            <a:r>
              <a:rPr lang="en-US" altLang="zh-CN" sz="2000" dirty="0"/>
              <a:t>Fig. 7 Mine pool experiment</a:t>
            </a:r>
            <a:endParaRPr lang="zh-CN" altLang="zh-CN" sz="2000" dirty="0"/>
          </a:p>
        </p:txBody>
      </p:sp>
      <p:graphicFrame>
        <p:nvGraphicFramePr>
          <p:cNvPr id="6" name="图表 5">
            <a:extLst>
              <a:ext uri="{FF2B5EF4-FFF2-40B4-BE49-F238E27FC236}">
                <a16:creationId xmlns:a16="http://schemas.microsoft.com/office/drawing/2014/main" id="{19FBC717-ABBE-4583-9D62-7C3272A0AC96}"/>
              </a:ext>
            </a:extLst>
          </p:cNvPr>
          <p:cNvGraphicFramePr>
            <a:graphicFrameLocks/>
          </p:cNvGraphicFramePr>
          <p:nvPr>
            <p:extLst>
              <p:ext uri="{D42A27DB-BD31-4B8C-83A1-F6EECF244321}">
                <p14:modId xmlns:p14="http://schemas.microsoft.com/office/powerpoint/2010/main" val="4231870117"/>
              </p:ext>
            </p:extLst>
          </p:nvPr>
        </p:nvGraphicFramePr>
        <p:xfrm>
          <a:off x="1791855" y="1436914"/>
          <a:ext cx="7177974" cy="345145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7" name="文本框 38">
            <a:extLst>
              <a:ext uri="{FF2B5EF4-FFF2-40B4-BE49-F238E27FC236}">
                <a16:creationId xmlns:a16="http://schemas.microsoft.com/office/drawing/2014/main" id="{8E5BB5FD-D740-4506-9E5D-DDF36E01EBC1}"/>
              </a:ext>
            </a:extLst>
          </p:cNvPr>
          <p:cNvSpPr txBox="1">
            <a:spLocks noChangeArrowheads="1"/>
          </p:cNvSpPr>
          <p:nvPr/>
        </p:nvSpPr>
        <p:spPr bwMode="auto">
          <a:xfrm>
            <a:off x="1109663" y="1403081"/>
            <a:ext cx="8183562" cy="169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zh-CN" sz="2400" dirty="0">
                <a:latin typeface="Calibri" panose="020F0502020204030204" pitchFamily="34" charset="0"/>
                <a:ea typeface="DengXian" panose="02010600030101010101" pitchFamily="2" charset="-122"/>
              </a:rPr>
              <a:t>共识机制降低了矿池节点与非矿池节点的平均出块效率差距，但仍有差距。事实上这些差距并不会全部兑现且矿池节点相比于非矿池节点有着很多</a:t>
            </a:r>
            <a:r>
              <a:rPr kumimoji="1" lang="zh-CN" altLang="zh-CN" sz="2400" b="1" dirty="0">
                <a:highlight>
                  <a:srgbClr val="FFFF00"/>
                </a:highlight>
                <a:latin typeface="Calibri" panose="020F0502020204030204" pitchFamily="34" charset="0"/>
                <a:ea typeface="DengXian" panose="02010600030101010101" pitchFamily="2" charset="-122"/>
              </a:rPr>
              <a:t>弊端</a:t>
            </a:r>
            <a:r>
              <a:rPr kumimoji="1" lang="zh-CN" altLang="zh-CN" sz="2400" dirty="0">
                <a:latin typeface="Calibri" panose="020F0502020204030204" pitchFamily="34" charset="0"/>
                <a:ea typeface="DengXian" panose="02010600030101010101" pitchFamily="2" charset="-122"/>
              </a:rPr>
              <a:t>。</a:t>
            </a:r>
            <a:endParaRPr kumimoji="1" lang="en-US" altLang="zh-CN" sz="2400" dirty="0">
              <a:latin typeface="Calibri" panose="020F0502020204030204" pitchFamily="34" charset="0"/>
              <a:ea typeface="DengXian" panose="02010600030101010101" pitchFamily="2" charset="-122"/>
            </a:endParaRPr>
          </a:p>
        </p:txBody>
      </p:sp>
      <p:sp>
        <p:nvSpPr>
          <p:cNvPr id="8" name="文本框 38">
            <a:extLst>
              <a:ext uri="{FF2B5EF4-FFF2-40B4-BE49-F238E27FC236}">
                <a16:creationId xmlns:a16="http://schemas.microsoft.com/office/drawing/2014/main" id="{BD5F24C7-BE9C-49E8-951C-F57BFBA82DCD}"/>
              </a:ext>
            </a:extLst>
          </p:cNvPr>
          <p:cNvSpPr txBox="1">
            <a:spLocks noChangeArrowheads="1"/>
          </p:cNvSpPr>
          <p:nvPr/>
        </p:nvSpPr>
        <p:spPr bwMode="auto">
          <a:xfrm>
            <a:off x="1109663" y="3627699"/>
            <a:ext cx="8183562" cy="169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矿池中心化挖矿详情</a:t>
            </a:r>
            <a:r>
              <a:rPr kumimoji="1" lang="zh-CN" altLang="en-US" sz="2400" b="1" dirty="0">
                <a:highlight>
                  <a:srgbClr val="EFD836"/>
                </a:highlight>
                <a:latin typeface="Calibri" panose="020F0502020204030204" pitchFamily="34" charset="0"/>
                <a:ea typeface="DengXian" panose="02010600030101010101" pitchFamily="2" charset="-122"/>
              </a:rPr>
              <a:t>不可信</a:t>
            </a:r>
            <a:endParaRPr kumimoji="1" lang="en-US" altLang="zh-CN" sz="2400"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矿池中心化管理代币</a:t>
            </a:r>
            <a:r>
              <a:rPr kumimoji="1" lang="zh-CN" altLang="en-US" sz="2400" b="1" dirty="0">
                <a:highlight>
                  <a:srgbClr val="EFD836"/>
                </a:highlight>
                <a:latin typeface="Calibri" panose="020F0502020204030204" pitchFamily="34" charset="0"/>
                <a:ea typeface="DengXian" panose="02010600030101010101" pitchFamily="2" charset="-122"/>
              </a:rPr>
              <a:t>不可信</a:t>
            </a:r>
            <a:endParaRPr kumimoji="1" lang="en-US" altLang="zh-CN" sz="2400"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extLst>
      <p:ext uri="{BB962C8B-B14F-4D97-AF65-F5344CB8AC3E}">
        <p14:creationId xmlns:p14="http://schemas.microsoft.com/office/powerpoint/2010/main" val="223168699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BDD506E-3795-4B7D-8FD8-D239CBA68A0D}"/>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C98F21A1-47E6-4081-953D-F4CE68DD0354}"/>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总结与展望</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B7BAB7-CDFB-41B1-B6B9-D545FA062C1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9DEF43CD-406B-4822-B571-C00F700B91AD}"/>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选题背景</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罐形 13">
            <a:extLst>
              <a:ext uri="{FF2B5EF4-FFF2-40B4-BE49-F238E27FC236}">
                <a16:creationId xmlns:a16="http://schemas.microsoft.com/office/drawing/2014/main" id="{1A9EB615-ED0B-4C1E-BF36-00D3DADD17F3}"/>
              </a:ext>
            </a:extLst>
          </p:cNvPr>
          <p:cNvSpPr/>
          <p:nvPr/>
        </p:nvSpPr>
        <p:spPr>
          <a:xfrm>
            <a:off x="54300" y="4314607"/>
            <a:ext cx="2892424" cy="733066"/>
          </a:xfrm>
          <a:prstGeom prst="can">
            <a:avLst>
              <a:gd name="adj" fmla="val 5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1">
            <a:extLst>
              <a:ext uri="{FF2B5EF4-FFF2-40B4-BE49-F238E27FC236}">
                <a16:creationId xmlns:a16="http://schemas.microsoft.com/office/drawing/2014/main" id="{87AA9D76-8F40-4C9B-9E9F-3DFEEFD2911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B13F9926-B07D-4E00-BFEF-3CBE4590E8A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总结与展望</a:t>
            </a:r>
          </a:p>
        </p:txBody>
      </p:sp>
      <p:sp>
        <p:nvSpPr>
          <p:cNvPr id="4" name="罐形 3">
            <a:extLst>
              <a:ext uri="{FF2B5EF4-FFF2-40B4-BE49-F238E27FC236}">
                <a16:creationId xmlns:a16="http://schemas.microsoft.com/office/drawing/2014/main" id="{809BC9CF-2AD9-4A7E-890F-21A137B30AE5}"/>
              </a:ext>
            </a:extLst>
          </p:cNvPr>
          <p:cNvSpPr/>
          <p:nvPr/>
        </p:nvSpPr>
        <p:spPr>
          <a:xfrm>
            <a:off x="247138" y="3227307"/>
            <a:ext cx="2447316" cy="803813"/>
          </a:xfrm>
          <a:prstGeom prst="can">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罐形 11">
            <a:extLst>
              <a:ext uri="{FF2B5EF4-FFF2-40B4-BE49-F238E27FC236}">
                <a16:creationId xmlns:a16="http://schemas.microsoft.com/office/drawing/2014/main" id="{095B77AC-B254-46E8-9DA6-AC25554E1725}"/>
              </a:ext>
            </a:extLst>
          </p:cNvPr>
          <p:cNvSpPr/>
          <p:nvPr/>
        </p:nvSpPr>
        <p:spPr>
          <a:xfrm>
            <a:off x="473909" y="2308482"/>
            <a:ext cx="2045053" cy="682074"/>
          </a:xfrm>
          <a:prstGeom prst="can">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罐形 12">
            <a:extLst>
              <a:ext uri="{FF2B5EF4-FFF2-40B4-BE49-F238E27FC236}">
                <a16:creationId xmlns:a16="http://schemas.microsoft.com/office/drawing/2014/main" id="{1F389BED-98F3-450E-9EF5-181FC94424E9}"/>
              </a:ext>
            </a:extLst>
          </p:cNvPr>
          <p:cNvSpPr/>
          <p:nvPr/>
        </p:nvSpPr>
        <p:spPr>
          <a:xfrm>
            <a:off x="675806" y="1547291"/>
            <a:ext cx="1558276" cy="524440"/>
          </a:xfrm>
          <a:prstGeom prst="can">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CA7383C9-C7DA-43F5-B470-8CE827946BF4}"/>
              </a:ext>
            </a:extLst>
          </p:cNvPr>
          <p:cNvSpPr/>
          <p:nvPr/>
        </p:nvSpPr>
        <p:spPr>
          <a:xfrm>
            <a:off x="2518962" y="1547292"/>
            <a:ext cx="8747908" cy="524439"/>
          </a:xfrm>
          <a:prstGeom prst="rect">
            <a:avLst/>
          </a:prstGeom>
          <a:solidFill>
            <a:schemeClr val="accent5">
              <a:lumMod val="20000"/>
              <a:lumOff val="8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dirty="0"/>
              <a:t>POWS</a:t>
            </a:r>
            <a:r>
              <a:rPr lang="zh-CN" altLang="zh-CN" sz="2400" b="1" dirty="0"/>
              <a:t>共识机制中非矿池节点与矿池节点的平均出块效率比更高</a:t>
            </a:r>
            <a:endParaRPr lang="en-US" altLang="zh-CN" sz="2400" b="1" kern="0" dirty="0">
              <a:solidFill>
                <a:schemeClr val="tx1">
                  <a:lumMod val="85000"/>
                  <a:lumOff val="15000"/>
                </a:schemeClr>
              </a:solidFill>
              <a:latin typeface="+mn-lt"/>
              <a:ea typeface="微软雅黑" charset="0"/>
            </a:endParaRPr>
          </a:p>
        </p:txBody>
      </p:sp>
      <p:sp>
        <p:nvSpPr>
          <p:cNvPr id="19" name="矩形 18">
            <a:extLst>
              <a:ext uri="{FF2B5EF4-FFF2-40B4-BE49-F238E27FC236}">
                <a16:creationId xmlns:a16="http://schemas.microsoft.com/office/drawing/2014/main" id="{F34559D2-B6F5-4270-9C92-3B9641EF2247}"/>
              </a:ext>
            </a:extLst>
          </p:cNvPr>
          <p:cNvSpPr/>
          <p:nvPr/>
        </p:nvSpPr>
        <p:spPr>
          <a:xfrm>
            <a:off x="2694454" y="2338412"/>
            <a:ext cx="7209025" cy="524439"/>
          </a:xfrm>
          <a:prstGeom prst="rect">
            <a:avLst/>
          </a:prstGeom>
          <a:solidFill>
            <a:schemeClr val="accent5"/>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tx1">
                    <a:lumMod val="85000"/>
                    <a:lumOff val="15000"/>
                  </a:schemeClr>
                </a:solidFill>
                <a:latin typeface="+mn-lt"/>
                <a:ea typeface="微软雅黑" charset="0"/>
              </a:rPr>
              <a:t>POWS</a:t>
            </a:r>
            <a:r>
              <a:rPr lang="zh-CN" altLang="en-US" sz="2400" b="1" kern="0" dirty="0">
                <a:solidFill>
                  <a:schemeClr val="tx1">
                    <a:lumMod val="85000"/>
                    <a:lumOff val="15000"/>
                  </a:schemeClr>
                </a:solidFill>
                <a:latin typeface="+mn-lt"/>
                <a:ea typeface="微软雅黑" charset="0"/>
              </a:rPr>
              <a:t>共识机制中</a:t>
            </a:r>
            <a:r>
              <a:rPr lang="zh-CN" altLang="zh-CN" sz="2400" b="1" dirty="0"/>
              <a:t>矿池对非矿池节点的利益驱动更小</a:t>
            </a:r>
            <a:endParaRPr lang="en-US" altLang="zh-CN" sz="2400" b="1" kern="0" dirty="0">
              <a:solidFill>
                <a:schemeClr val="tx1">
                  <a:lumMod val="85000"/>
                  <a:lumOff val="15000"/>
                </a:schemeClr>
              </a:solidFill>
              <a:latin typeface="+mn-lt"/>
              <a:ea typeface="微软雅黑" charset="0"/>
            </a:endParaRPr>
          </a:p>
        </p:txBody>
      </p:sp>
      <p:sp>
        <p:nvSpPr>
          <p:cNvPr id="21" name="矩形 20">
            <a:extLst>
              <a:ext uri="{FF2B5EF4-FFF2-40B4-BE49-F238E27FC236}">
                <a16:creationId xmlns:a16="http://schemas.microsoft.com/office/drawing/2014/main" id="{0EC048A1-832D-44A1-A347-CD2A19B40D7A}"/>
              </a:ext>
            </a:extLst>
          </p:cNvPr>
          <p:cNvSpPr/>
          <p:nvPr/>
        </p:nvSpPr>
        <p:spPr>
          <a:xfrm>
            <a:off x="2946724" y="3321338"/>
            <a:ext cx="8440131" cy="524439"/>
          </a:xfrm>
          <a:prstGeom prst="rect">
            <a:avLst/>
          </a:prstGeom>
          <a:solidFill>
            <a:schemeClr val="accent5">
              <a:lumMod val="75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latin typeface="+mn-lt"/>
                <a:ea typeface="微软雅黑" charset="0"/>
              </a:rPr>
              <a:t>POWS</a:t>
            </a:r>
            <a:r>
              <a:rPr lang="zh-CN" altLang="zh-CN" sz="2400" b="1" kern="0" dirty="0">
                <a:solidFill>
                  <a:schemeClr val="bg1"/>
                </a:solidFill>
                <a:latin typeface="+mn-lt"/>
                <a:ea typeface="微软雅黑" charset="0"/>
              </a:rPr>
              <a:t>共识机制的平均出块效率，随算力的增长而增长的更少</a:t>
            </a:r>
            <a:endParaRPr lang="en-US" altLang="zh-CN" sz="2400" b="1" kern="0" dirty="0">
              <a:solidFill>
                <a:schemeClr val="bg1"/>
              </a:solidFill>
              <a:latin typeface="+mn-lt"/>
              <a:ea typeface="微软雅黑" charset="0"/>
            </a:endParaRPr>
          </a:p>
        </p:txBody>
      </p:sp>
      <p:sp>
        <p:nvSpPr>
          <p:cNvPr id="23" name="矩形 22">
            <a:extLst>
              <a:ext uri="{FF2B5EF4-FFF2-40B4-BE49-F238E27FC236}">
                <a16:creationId xmlns:a16="http://schemas.microsoft.com/office/drawing/2014/main" id="{D37B4A93-2198-409A-9804-2A29DC559112}"/>
              </a:ext>
            </a:extLst>
          </p:cNvPr>
          <p:cNvSpPr/>
          <p:nvPr/>
        </p:nvSpPr>
        <p:spPr>
          <a:xfrm>
            <a:off x="3201043" y="4356171"/>
            <a:ext cx="8440131" cy="524439"/>
          </a:xfrm>
          <a:prstGeom prst="rect">
            <a:avLst/>
          </a:prstGeom>
          <a:solidFill>
            <a:schemeClr val="accent5">
              <a:lumMod val="5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ea typeface="微软雅黑" charset="0"/>
              </a:rPr>
              <a:t>POWS</a:t>
            </a:r>
            <a:r>
              <a:rPr lang="zh-CN" altLang="zh-CN" sz="2400" b="1" kern="0" dirty="0">
                <a:solidFill>
                  <a:schemeClr val="bg1"/>
                </a:solidFill>
                <a:ea typeface="微软雅黑" charset="0"/>
              </a:rPr>
              <a:t>共识机制的平均出块效率，随</a:t>
            </a:r>
            <a:r>
              <a:rPr lang="zh-CN" altLang="en-US" sz="2400" b="1" kern="0" dirty="0">
                <a:solidFill>
                  <a:schemeClr val="bg1"/>
                </a:solidFill>
                <a:ea typeface="微软雅黑" charset="0"/>
              </a:rPr>
              <a:t>币龄</a:t>
            </a:r>
            <a:r>
              <a:rPr lang="zh-CN" altLang="zh-CN" sz="2400" b="1" kern="0" dirty="0">
                <a:solidFill>
                  <a:schemeClr val="bg1"/>
                </a:solidFill>
                <a:ea typeface="微软雅黑" charset="0"/>
              </a:rPr>
              <a:t>的增长而增长的更少</a:t>
            </a:r>
            <a:endParaRPr lang="en-US" altLang="zh-CN" sz="2400" b="1" kern="0" dirty="0">
              <a:solidFill>
                <a:schemeClr val="bg1"/>
              </a:solidFill>
              <a:ea typeface="微软雅黑" charset="0"/>
            </a:endParaRPr>
          </a:p>
        </p:txBody>
      </p:sp>
      <p:sp>
        <p:nvSpPr>
          <p:cNvPr id="15" name="文本框 38">
            <a:extLst>
              <a:ext uri="{FF2B5EF4-FFF2-40B4-BE49-F238E27FC236}">
                <a16:creationId xmlns:a16="http://schemas.microsoft.com/office/drawing/2014/main" id="{07128D73-308B-4C01-9179-E9F3909FE4C0}"/>
              </a:ext>
            </a:extLst>
          </p:cNvPr>
          <p:cNvSpPr txBox="1">
            <a:spLocks noChangeArrowheads="1"/>
          </p:cNvSpPr>
          <p:nvPr/>
        </p:nvSpPr>
        <p:spPr bwMode="auto">
          <a:xfrm>
            <a:off x="969963" y="847086"/>
            <a:ext cx="8183562"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总结：</a:t>
            </a:r>
            <a:endParaRPr kumimoji="1" lang="en-US" altLang="zh-CN" sz="2400" dirty="0">
              <a:latin typeface="Calibri" panose="020F0502020204030204" pitchFamily="34" charset="0"/>
              <a:ea typeface="DengXian" panose="02010600030101010101" pitchFamily="2" charset="-122"/>
            </a:endParaRPr>
          </a:p>
        </p:txBody>
      </p:sp>
    </p:spTree>
    <p:extLst>
      <p:ext uri="{BB962C8B-B14F-4D97-AF65-F5344CB8AC3E}">
        <p14:creationId xmlns:p14="http://schemas.microsoft.com/office/powerpoint/2010/main" val="98059948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E8924BE-26F2-4DAB-AE5F-53B0D9972C71}"/>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2DD785FB-6287-48F6-8A9F-72C2290F2A8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总结与展望</a:t>
            </a:r>
          </a:p>
        </p:txBody>
      </p:sp>
      <p:sp>
        <p:nvSpPr>
          <p:cNvPr id="5" name="矩形 4">
            <a:extLst>
              <a:ext uri="{FF2B5EF4-FFF2-40B4-BE49-F238E27FC236}">
                <a16:creationId xmlns:a16="http://schemas.microsoft.com/office/drawing/2014/main" id="{F93B40DC-9FD1-4ED6-95E9-FFD840E8F43C}"/>
              </a:ext>
            </a:extLst>
          </p:cNvPr>
          <p:cNvSpPr/>
          <p:nvPr/>
        </p:nvSpPr>
        <p:spPr>
          <a:xfrm>
            <a:off x="2462505" y="1676398"/>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矩形 23">
            <a:extLst>
              <a:ext uri="{FF2B5EF4-FFF2-40B4-BE49-F238E27FC236}">
                <a16:creationId xmlns:a16="http://schemas.microsoft.com/office/drawing/2014/main" id="{59158F11-673F-48F3-A18F-FE3C3DC459C4}"/>
              </a:ext>
            </a:extLst>
          </p:cNvPr>
          <p:cNvSpPr/>
          <p:nvPr/>
        </p:nvSpPr>
        <p:spPr>
          <a:xfrm>
            <a:off x="2462505" y="2555873"/>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6" name="矩形 25">
            <a:extLst>
              <a:ext uri="{FF2B5EF4-FFF2-40B4-BE49-F238E27FC236}">
                <a16:creationId xmlns:a16="http://schemas.microsoft.com/office/drawing/2014/main" id="{0AF06BDD-37EE-4F63-A799-8BD402F74704}"/>
              </a:ext>
            </a:extLst>
          </p:cNvPr>
          <p:cNvSpPr/>
          <p:nvPr/>
        </p:nvSpPr>
        <p:spPr>
          <a:xfrm>
            <a:off x="2725813" y="2915142"/>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降低</a:t>
            </a:r>
            <a:r>
              <a:rPr lang="en-US" altLang="zh-CN" dirty="0"/>
              <a:t>POWS</a:t>
            </a:r>
            <a:r>
              <a:rPr lang="zh-CN" altLang="en-US" dirty="0"/>
              <a:t>共识机制的算力消耗</a:t>
            </a:r>
            <a:endParaRPr lang="en-US" altLang="zh-CN" b="1" kern="0" dirty="0">
              <a:solidFill>
                <a:schemeClr val="tx1">
                  <a:lumMod val="85000"/>
                  <a:lumOff val="15000"/>
                </a:schemeClr>
              </a:solidFill>
              <a:latin typeface="+mn-lt"/>
              <a:ea typeface="微软雅黑" charset="0"/>
            </a:endParaRPr>
          </a:p>
        </p:txBody>
      </p:sp>
      <p:sp>
        <p:nvSpPr>
          <p:cNvPr id="6" name="椭圆 5">
            <a:extLst>
              <a:ext uri="{FF2B5EF4-FFF2-40B4-BE49-F238E27FC236}">
                <a16:creationId xmlns:a16="http://schemas.microsoft.com/office/drawing/2014/main" id="{B5825963-4F1B-47A6-ADC4-6C4EF05A3243}"/>
              </a:ext>
            </a:extLst>
          </p:cNvPr>
          <p:cNvSpPr/>
          <p:nvPr/>
        </p:nvSpPr>
        <p:spPr>
          <a:xfrm>
            <a:off x="3146717" y="1930397"/>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ADD0B846-E21C-4590-8EE5-E6947CE4A8F7}"/>
              </a:ext>
            </a:extLst>
          </p:cNvPr>
          <p:cNvSpPr/>
          <p:nvPr/>
        </p:nvSpPr>
        <p:spPr>
          <a:xfrm>
            <a:off x="6881959" y="1676395"/>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027A4A4B-7AAB-472E-ADEB-3B5D1ED692F5}"/>
              </a:ext>
            </a:extLst>
          </p:cNvPr>
          <p:cNvSpPr/>
          <p:nvPr/>
        </p:nvSpPr>
        <p:spPr>
          <a:xfrm>
            <a:off x="6881959" y="2555870"/>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1736C13A-9B37-4186-88EE-0E9CC07E73F0}"/>
              </a:ext>
            </a:extLst>
          </p:cNvPr>
          <p:cNvSpPr/>
          <p:nvPr/>
        </p:nvSpPr>
        <p:spPr>
          <a:xfrm>
            <a:off x="7145267" y="2915139"/>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缩短</a:t>
            </a:r>
            <a:r>
              <a:rPr lang="en-US" altLang="zh-CN" dirty="0"/>
              <a:t>POWS</a:t>
            </a:r>
            <a:r>
              <a:rPr lang="zh-CN" altLang="en-US" dirty="0"/>
              <a:t>区块的生成时间</a:t>
            </a:r>
            <a:endParaRPr lang="en-US" altLang="zh-CN" b="1" kern="0" dirty="0">
              <a:solidFill>
                <a:schemeClr val="tx1">
                  <a:lumMod val="85000"/>
                  <a:lumOff val="15000"/>
                </a:schemeClr>
              </a:solidFill>
              <a:ea typeface="微软雅黑" charset="0"/>
            </a:endParaRPr>
          </a:p>
        </p:txBody>
      </p:sp>
      <p:sp>
        <p:nvSpPr>
          <p:cNvPr id="19" name="椭圆 18">
            <a:extLst>
              <a:ext uri="{FF2B5EF4-FFF2-40B4-BE49-F238E27FC236}">
                <a16:creationId xmlns:a16="http://schemas.microsoft.com/office/drawing/2014/main" id="{5BD2323D-B61D-431C-8F61-B134EA59E44A}"/>
              </a:ext>
            </a:extLst>
          </p:cNvPr>
          <p:cNvSpPr/>
          <p:nvPr/>
        </p:nvSpPr>
        <p:spPr>
          <a:xfrm>
            <a:off x="7618414" y="192577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文本框 38">
            <a:extLst>
              <a:ext uri="{FF2B5EF4-FFF2-40B4-BE49-F238E27FC236}">
                <a16:creationId xmlns:a16="http://schemas.microsoft.com/office/drawing/2014/main" id="{930F798F-3ED2-44F8-9421-3D577B0D466B}"/>
              </a:ext>
            </a:extLst>
          </p:cNvPr>
          <p:cNvSpPr txBox="1">
            <a:spLocks noChangeArrowheads="1"/>
          </p:cNvSpPr>
          <p:nvPr/>
        </p:nvSpPr>
        <p:spPr bwMode="auto">
          <a:xfrm>
            <a:off x="869517" y="1010733"/>
            <a:ext cx="8183562" cy="67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sz="2800" dirty="0">
                <a:latin typeface="Calibri" panose="020F0502020204030204" pitchFamily="34" charset="0"/>
                <a:ea typeface="DengXian" panose="02010600030101010101" pitchFamily="2" charset="-122"/>
              </a:rPr>
              <a:t>展望：</a:t>
            </a:r>
            <a:endParaRPr kumimoji="1" lang="en-US" altLang="zh-CN" sz="2800" dirty="0">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32F321-E79C-4F99-BAC2-A9C5E0B4C4BD}"/>
              </a:ext>
            </a:extLst>
          </p:cNvPr>
          <p:cNvSpPr>
            <a:spLocks noGrp="1"/>
          </p:cNvSpPr>
          <p:nvPr>
            <p:ph type="body" sz="quarter" idx="10"/>
          </p:nvPr>
        </p:nvSpPr>
        <p:spPr>
          <a:xfrm>
            <a:off x="1308100" y="1452563"/>
            <a:ext cx="5108575" cy="835025"/>
          </a:xfrm>
        </p:spPr>
        <p:txBody>
          <a:bodyPr/>
          <a:lstStyle/>
          <a:p>
            <a:pPr eaLnBrk="1" fontAlgn="auto" hangingPunct="1">
              <a:spcAft>
                <a:spcPts val="0"/>
              </a:spcAft>
              <a:defRPr/>
            </a:pPr>
            <a:r>
              <a:rPr kumimoji="1" lang="zh-CN" altLang="en-US" dirty="0"/>
              <a:t>感谢聆听！</a:t>
            </a:r>
          </a:p>
        </p:txBody>
      </p:sp>
      <p:sp>
        <p:nvSpPr>
          <p:cNvPr id="3" name="文本占位符 2">
            <a:extLst>
              <a:ext uri="{FF2B5EF4-FFF2-40B4-BE49-F238E27FC236}">
                <a16:creationId xmlns:a16="http://schemas.microsoft.com/office/drawing/2014/main" id="{45A77AA2-641F-4A82-9776-08095407E2BA}"/>
              </a:ext>
            </a:extLst>
          </p:cNvPr>
          <p:cNvSpPr>
            <a:spLocks noGrp="1"/>
          </p:cNvSpPr>
          <p:nvPr>
            <p:ph type="body" sz="quarter" idx="11"/>
          </p:nvPr>
        </p:nvSpPr>
        <p:spPr>
          <a:xfrm>
            <a:off x="1308100" y="2287588"/>
            <a:ext cx="5295900" cy="1214437"/>
          </a:xfrm>
        </p:spPr>
        <p:txBody>
          <a:bodyPr/>
          <a:lstStyle/>
          <a:p>
            <a:pPr eaLnBrk="1" fontAlgn="auto" hangingPunct="1">
              <a:spcAft>
                <a:spcPts val="0"/>
              </a:spcAft>
              <a:defRPr/>
            </a:pPr>
            <a:r>
              <a:rPr kumimoji="1" lang="en-US" altLang="zh-CN" dirty="0"/>
              <a:t>THANK</a:t>
            </a:r>
            <a:r>
              <a:rPr kumimoji="1" lang="zh-CN" altLang="en-US" dirty="0"/>
              <a:t> </a:t>
            </a:r>
            <a:r>
              <a:rPr kumimoji="1" lang="en-US" altLang="zh-CN" dirty="0"/>
              <a:t>YOU!</a:t>
            </a:r>
            <a:endParaRPr kumimoji="1" lang="zh-CN" altLang="en-US" dirty="0"/>
          </a:p>
        </p:txBody>
      </p:sp>
      <p:sp>
        <p:nvSpPr>
          <p:cNvPr id="4" name="文本占位符 3">
            <a:extLst>
              <a:ext uri="{FF2B5EF4-FFF2-40B4-BE49-F238E27FC236}">
                <a16:creationId xmlns:a16="http://schemas.microsoft.com/office/drawing/2014/main" id="{28E3F74F-82C4-4761-9FF9-B1813195527F}"/>
              </a:ext>
            </a:extLst>
          </p:cNvPr>
          <p:cNvSpPr>
            <a:spLocks noGrp="1"/>
          </p:cNvSpPr>
          <p:nvPr>
            <p:ph type="body" sz="quarter" idx="12"/>
          </p:nvPr>
        </p:nvSpPr>
        <p:spPr>
          <a:xfrm>
            <a:off x="1308100" y="3502025"/>
            <a:ext cx="9936163" cy="579438"/>
          </a:xfrm>
        </p:spPr>
        <p:txBody>
          <a:bodyPr/>
          <a:lstStyle/>
          <a:p>
            <a:pPr eaLnBrk="1" fontAlgn="auto" hangingPunct="1">
              <a:spcAft>
                <a:spcPts val="0"/>
              </a:spcAft>
              <a:defRPr/>
            </a:pPr>
            <a:r>
              <a:rPr kumimoji="1" lang="en-US" altLang="zh-CN" dirty="0">
                <a:latin typeface="Microsoft YaHei" charset="0"/>
                <a:cs typeface="Microsoft YaHei" charset="0"/>
              </a:rPr>
              <a:t>《</a:t>
            </a:r>
            <a:r>
              <a:rPr lang="zh-CN" altLang="en-US" dirty="0"/>
              <a:t>抗矿池集中化的共识机制研究</a:t>
            </a:r>
            <a:r>
              <a:rPr kumimoji="1" lang="en-US" altLang="zh-CN" dirty="0">
                <a:latin typeface="Microsoft YaHei" charset="0"/>
                <a:cs typeface="Microsoft YaHei" charset="0"/>
              </a:rPr>
              <a:t>》</a:t>
            </a:r>
            <a:endParaRPr kumimoji="1" lang="zh-CN" altLang="en-US" dirty="0">
              <a:solidFill>
                <a:schemeClr val="accent2"/>
              </a:solidFill>
              <a:latin typeface="Microsoft YaHei" charset="0"/>
              <a:cs typeface="Microsoft YaHei" charset="0"/>
            </a:endParaRPr>
          </a:p>
        </p:txBody>
      </p:sp>
      <p:sp>
        <p:nvSpPr>
          <p:cNvPr id="5" name="文本占位符 4">
            <a:extLst>
              <a:ext uri="{FF2B5EF4-FFF2-40B4-BE49-F238E27FC236}">
                <a16:creationId xmlns:a16="http://schemas.microsoft.com/office/drawing/2014/main" id="{0B2A8261-53B9-4A0F-ADE8-FDABB0954540}"/>
              </a:ext>
            </a:extLst>
          </p:cNvPr>
          <p:cNvSpPr>
            <a:spLocks noGrp="1"/>
          </p:cNvSpPr>
          <p:nvPr>
            <p:ph type="body" sz="quarter" idx="13"/>
          </p:nvPr>
        </p:nvSpPr>
        <p:spPr>
          <a:xfrm>
            <a:off x="1308100" y="4159250"/>
            <a:ext cx="5108575" cy="1511300"/>
          </a:xfrm>
        </p:spPr>
        <p:txBody>
          <a:bodyPr/>
          <a:lstStyle/>
          <a:p>
            <a:pPr eaLnBrk="1" fontAlgn="auto" hangingPunct="1">
              <a:spcAft>
                <a:spcPts val="0"/>
              </a:spcAft>
              <a:defRPr/>
            </a:pPr>
            <a:r>
              <a:rPr kumimoji="1" lang="zh-CN" altLang="en-US" sz="2000" dirty="0"/>
              <a:t>指导老师：李志淮 教授</a:t>
            </a:r>
            <a:endParaRPr kumimoji="1" lang="en-US" altLang="zh-CN" sz="2000" dirty="0"/>
          </a:p>
          <a:p>
            <a:pPr eaLnBrk="1" fontAlgn="auto" hangingPunct="1">
              <a:spcAft>
                <a:spcPts val="0"/>
              </a:spcAft>
              <a:defRPr/>
            </a:pPr>
            <a:r>
              <a:rPr kumimoji="1" lang="zh-CN" altLang="en-US" sz="2000" dirty="0"/>
              <a:t>答辩人：杨超智</a:t>
            </a:r>
            <a:endParaRPr kumimoji="1" lang="en-US" altLang="zh-CN" sz="2000" dirty="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FFC2FD9-D280-46BB-9D77-5BFF6E71FB5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873334D3-372D-4914-8403-B06429451A36}"/>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4" name="矩形 3">
            <a:extLst>
              <a:ext uri="{FF2B5EF4-FFF2-40B4-BE49-F238E27FC236}">
                <a16:creationId xmlns:a16="http://schemas.microsoft.com/office/drawing/2014/main" id="{5BD7B401-4604-417A-BCF8-2F6D5ECF741C}"/>
              </a:ext>
            </a:extLst>
          </p:cNvPr>
          <p:cNvSpPr/>
          <p:nvPr/>
        </p:nvSpPr>
        <p:spPr>
          <a:xfrm>
            <a:off x="1524000" y="1917700"/>
            <a:ext cx="203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F9903063-DD2D-4D7F-9F43-CC9624C42294}"/>
              </a:ext>
            </a:extLst>
          </p:cNvPr>
          <p:cNvSpPr/>
          <p:nvPr/>
        </p:nvSpPr>
        <p:spPr>
          <a:xfrm>
            <a:off x="1524000" y="2638425"/>
            <a:ext cx="4381500" cy="81280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区块链的本质是一个去中心化的分布式总账本</a:t>
            </a:r>
          </a:p>
        </p:txBody>
      </p:sp>
      <p:sp>
        <p:nvSpPr>
          <p:cNvPr id="6" name="矩形 5">
            <a:extLst>
              <a:ext uri="{FF2B5EF4-FFF2-40B4-BE49-F238E27FC236}">
                <a16:creationId xmlns:a16="http://schemas.microsoft.com/office/drawing/2014/main" id="{53DFE97F-0D2D-4126-AE2E-FD3848148013}"/>
              </a:ext>
            </a:extLst>
          </p:cNvPr>
          <p:cNvSpPr/>
          <p:nvPr/>
        </p:nvSpPr>
        <p:spPr>
          <a:xfrm>
            <a:off x="1524000" y="2006600"/>
            <a:ext cx="2338388"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区块链的定义</a:t>
            </a:r>
            <a:endParaRPr lang="en-US" altLang="zh-CN" sz="2800" b="1" kern="0" dirty="0">
              <a:solidFill>
                <a:schemeClr val="tx1">
                  <a:lumMod val="75000"/>
                  <a:lumOff val="25000"/>
                </a:schemeClr>
              </a:solidFill>
              <a:latin typeface="+mn-lt"/>
              <a:ea typeface="微软雅黑" charset="0"/>
            </a:endParaRPr>
          </a:p>
        </p:txBody>
      </p:sp>
      <p:sp>
        <p:nvSpPr>
          <p:cNvPr id="9" name="矩形 8">
            <a:extLst>
              <a:ext uri="{FF2B5EF4-FFF2-40B4-BE49-F238E27FC236}">
                <a16:creationId xmlns:a16="http://schemas.microsoft.com/office/drawing/2014/main" id="{34631637-0F83-407F-A352-D9A85D3D71C0}"/>
              </a:ext>
            </a:extLst>
          </p:cNvPr>
          <p:cNvSpPr/>
          <p:nvPr/>
        </p:nvSpPr>
        <p:spPr>
          <a:xfrm>
            <a:off x="1524000" y="3724275"/>
            <a:ext cx="203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矩形 9">
            <a:extLst>
              <a:ext uri="{FF2B5EF4-FFF2-40B4-BE49-F238E27FC236}">
                <a16:creationId xmlns:a16="http://schemas.microsoft.com/office/drawing/2014/main" id="{387025FC-0E0F-4EBD-AA05-30D7F214B6B1}"/>
              </a:ext>
            </a:extLst>
          </p:cNvPr>
          <p:cNvSpPr/>
          <p:nvPr/>
        </p:nvSpPr>
        <p:spPr>
          <a:xfrm>
            <a:off x="1524000" y="4420398"/>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传统的集中模式存在</a:t>
            </a:r>
            <a:r>
              <a:rPr lang="zh-CN" altLang="en-US" b="1" dirty="0">
                <a:solidFill>
                  <a:schemeClr val="tx1">
                    <a:lumMod val="75000"/>
                    <a:lumOff val="25000"/>
                  </a:schemeClr>
                </a:solidFill>
                <a:highlight>
                  <a:srgbClr val="E2A04C"/>
                </a:highlight>
                <a:latin typeface="微软雅黑" charset="0"/>
                <a:ea typeface="微软雅黑" charset="0"/>
              </a:rPr>
              <a:t>不可靠</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不可信</a:t>
            </a:r>
            <a:r>
              <a:rPr lang="zh-CN" altLang="en-US" dirty="0">
                <a:solidFill>
                  <a:schemeClr val="tx1">
                    <a:lumMod val="75000"/>
                    <a:lumOff val="25000"/>
                  </a:schemeClr>
                </a:solidFill>
                <a:latin typeface="微软雅黑" charset="0"/>
                <a:ea typeface="微软雅黑" charset="0"/>
              </a:rPr>
              <a:t>的问题</a:t>
            </a:r>
          </a:p>
        </p:txBody>
      </p:sp>
      <p:sp>
        <p:nvSpPr>
          <p:cNvPr id="11" name="矩形 10">
            <a:extLst>
              <a:ext uri="{FF2B5EF4-FFF2-40B4-BE49-F238E27FC236}">
                <a16:creationId xmlns:a16="http://schemas.microsoft.com/office/drawing/2014/main" id="{F52E6DD5-52C7-47C7-9FF6-7EC6F60B1432}"/>
              </a:ext>
            </a:extLst>
          </p:cNvPr>
          <p:cNvSpPr/>
          <p:nvPr/>
        </p:nvSpPr>
        <p:spPr>
          <a:xfrm>
            <a:off x="1524000" y="3813175"/>
            <a:ext cx="3308350" cy="652463"/>
          </a:xfrm>
          <a:prstGeom prst="rect">
            <a:avLst/>
          </a:prstGeom>
          <a:noFill/>
        </p:spPr>
        <p:txBody>
          <a:bodyPr>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使用区块链的原因</a:t>
            </a:r>
            <a:endParaRPr lang="en-US" altLang="zh-CN" sz="2800" b="1" kern="0" dirty="0">
              <a:solidFill>
                <a:schemeClr val="tx1">
                  <a:lumMod val="75000"/>
                  <a:lumOff val="25000"/>
                </a:schemeClr>
              </a:solidFill>
              <a:latin typeface="+mn-lt"/>
              <a:ea typeface="微软雅黑" charset="0"/>
            </a:endParaRPr>
          </a:p>
        </p:txBody>
      </p:sp>
      <p:sp>
        <p:nvSpPr>
          <p:cNvPr id="13" name="矩形 12">
            <a:extLst>
              <a:ext uri="{FF2B5EF4-FFF2-40B4-BE49-F238E27FC236}">
                <a16:creationId xmlns:a16="http://schemas.microsoft.com/office/drawing/2014/main" id="{1272D44B-FE11-4DC3-B53B-63148458604A}"/>
              </a:ext>
            </a:extLst>
          </p:cNvPr>
          <p:cNvSpPr/>
          <p:nvPr/>
        </p:nvSpPr>
        <p:spPr>
          <a:xfrm>
            <a:off x="6591300" y="1917700"/>
            <a:ext cx="203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矩形 13">
            <a:extLst>
              <a:ext uri="{FF2B5EF4-FFF2-40B4-BE49-F238E27FC236}">
                <a16:creationId xmlns:a16="http://schemas.microsoft.com/office/drawing/2014/main" id="{C438C806-D376-4A7C-9DB0-F785F4FE4435}"/>
              </a:ext>
            </a:extLst>
          </p:cNvPr>
          <p:cNvSpPr/>
          <p:nvPr/>
        </p:nvSpPr>
        <p:spPr>
          <a:xfrm>
            <a:off x="6591300" y="2639081"/>
            <a:ext cx="4381500"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b="1" dirty="0">
                <a:highlight>
                  <a:srgbClr val="E2A04C"/>
                </a:highlight>
                <a:latin typeface="微软雅黑" charset="0"/>
                <a:ea typeface="微软雅黑" charset="0"/>
              </a:rPr>
              <a:t>去中心化</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去信任</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集体维护</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可靠数据库</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不可更改</a:t>
            </a:r>
          </a:p>
        </p:txBody>
      </p:sp>
      <p:sp>
        <p:nvSpPr>
          <p:cNvPr id="15" name="矩形 14">
            <a:extLst>
              <a:ext uri="{FF2B5EF4-FFF2-40B4-BE49-F238E27FC236}">
                <a16:creationId xmlns:a16="http://schemas.microsoft.com/office/drawing/2014/main" id="{CC33CF15-CD06-4CEE-9688-90D6DC0611D7}"/>
              </a:ext>
            </a:extLst>
          </p:cNvPr>
          <p:cNvSpPr/>
          <p:nvPr/>
        </p:nvSpPr>
        <p:spPr>
          <a:xfrm>
            <a:off x="6591300" y="2006600"/>
            <a:ext cx="2338388"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区块链的特点</a:t>
            </a:r>
            <a:endParaRPr lang="en-US" altLang="zh-CN" sz="2800" b="1" kern="0" dirty="0">
              <a:solidFill>
                <a:schemeClr val="tx1">
                  <a:lumMod val="75000"/>
                  <a:lumOff val="25000"/>
                </a:schemeClr>
              </a:solidFill>
              <a:latin typeface="+mn-lt"/>
              <a:ea typeface="微软雅黑" charset="0"/>
            </a:endParaRPr>
          </a:p>
        </p:txBody>
      </p:sp>
      <p:sp>
        <p:nvSpPr>
          <p:cNvPr id="17" name="矩形 16">
            <a:extLst>
              <a:ext uri="{FF2B5EF4-FFF2-40B4-BE49-F238E27FC236}">
                <a16:creationId xmlns:a16="http://schemas.microsoft.com/office/drawing/2014/main" id="{D9EEF85C-13BA-4A18-B773-DDB9F8AE06D8}"/>
              </a:ext>
            </a:extLst>
          </p:cNvPr>
          <p:cNvSpPr/>
          <p:nvPr/>
        </p:nvSpPr>
        <p:spPr>
          <a:xfrm>
            <a:off x="6591300" y="3724275"/>
            <a:ext cx="203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6A0E212C-673F-494B-9E9C-68477614F396}"/>
              </a:ext>
            </a:extLst>
          </p:cNvPr>
          <p:cNvSpPr/>
          <p:nvPr/>
        </p:nvSpPr>
        <p:spPr>
          <a:xfrm>
            <a:off x="6591300" y="4465638"/>
            <a:ext cx="4381500" cy="4175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与人工智能相结合应用于各行各业</a:t>
            </a:r>
          </a:p>
        </p:txBody>
      </p:sp>
      <p:sp>
        <p:nvSpPr>
          <p:cNvPr id="19" name="矩形 18">
            <a:extLst>
              <a:ext uri="{FF2B5EF4-FFF2-40B4-BE49-F238E27FC236}">
                <a16:creationId xmlns:a16="http://schemas.microsoft.com/office/drawing/2014/main" id="{E8915C6B-6305-4413-A8E9-91190524263E}"/>
              </a:ext>
            </a:extLst>
          </p:cNvPr>
          <p:cNvSpPr/>
          <p:nvPr/>
        </p:nvSpPr>
        <p:spPr>
          <a:xfrm>
            <a:off x="6591300" y="3813175"/>
            <a:ext cx="3057525"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区块链的发展前景</a:t>
            </a:r>
            <a:endParaRPr lang="en-US" altLang="zh-CN" sz="2800" b="1" kern="0" dirty="0">
              <a:solidFill>
                <a:schemeClr val="tx1">
                  <a:lumMod val="75000"/>
                  <a:lumOff val="25000"/>
                </a:schemeClr>
              </a:solidFill>
              <a:latin typeface="+mn-lt"/>
              <a:ea typeface="微软雅黑"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42354A-D3FA-445E-92B5-C02C5D506C9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EA58951D-9E35-4D86-8570-FC7A324998BC}"/>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8" name="矩形 7">
            <a:extLst>
              <a:ext uri="{FF2B5EF4-FFF2-40B4-BE49-F238E27FC236}">
                <a16:creationId xmlns:a16="http://schemas.microsoft.com/office/drawing/2014/main" id="{C73C70DC-5B97-461E-AF88-91B86DD7649F}"/>
              </a:ext>
            </a:extLst>
          </p:cNvPr>
          <p:cNvSpPr/>
          <p:nvPr/>
        </p:nvSpPr>
        <p:spPr>
          <a:xfrm>
            <a:off x="0" y="4808538"/>
            <a:ext cx="6324600" cy="8048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矩形 20">
            <a:extLst>
              <a:ext uri="{FF2B5EF4-FFF2-40B4-BE49-F238E27FC236}">
                <a16:creationId xmlns:a16="http://schemas.microsoft.com/office/drawing/2014/main" id="{DA43B0BE-9FFA-49A1-8586-111296B2752B}"/>
              </a:ext>
            </a:extLst>
          </p:cNvPr>
          <p:cNvSpPr/>
          <p:nvPr/>
        </p:nvSpPr>
        <p:spPr>
          <a:xfrm>
            <a:off x="1633538" y="48847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区块链的发展历程</a:t>
            </a:r>
            <a:endParaRPr lang="en-US" altLang="zh-CN" sz="2800" b="1" kern="0" dirty="0">
              <a:solidFill>
                <a:schemeClr val="bg1"/>
              </a:solidFill>
              <a:latin typeface="+mn-lt"/>
              <a:ea typeface="微软雅黑" charset="0"/>
            </a:endParaRPr>
          </a:p>
        </p:txBody>
      </p:sp>
      <p:sp>
        <p:nvSpPr>
          <p:cNvPr id="22" name="矩形 21">
            <a:extLst>
              <a:ext uri="{FF2B5EF4-FFF2-40B4-BE49-F238E27FC236}">
                <a16:creationId xmlns:a16="http://schemas.microsoft.com/office/drawing/2014/main" id="{8D9EC696-8863-4869-B3B7-6701DD9C7867}"/>
              </a:ext>
            </a:extLst>
          </p:cNvPr>
          <p:cNvSpPr/>
          <p:nvPr/>
        </p:nvSpPr>
        <p:spPr>
          <a:xfrm>
            <a:off x="7213600" y="1819275"/>
            <a:ext cx="4381500" cy="777875"/>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以比特币、莱特币等为代表的数字货币交易系统</a:t>
            </a:r>
          </a:p>
        </p:txBody>
      </p:sp>
      <p:sp>
        <p:nvSpPr>
          <p:cNvPr id="23" name="矩形 22">
            <a:extLst>
              <a:ext uri="{FF2B5EF4-FFF2-40B4-BE49-F238E27FC236}">
                <a16:creationId xmlns:a16="http://schemas.microsoft.com/office/drawing/2014/main" id="{50BE590E-74E0-4B7D-BC07-E6AD7EB3A354}"/>
              </a:ext>
            </a:extLst>
          </p:cNvPr>
          <p:cNvSpPr/>
          <p:nvPr/>
        </p:nvSpPr>
        <p:spPr>
          <a:xfrm>
            <a:off x="7213600" y="1252538"/>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1.0</a:t>
            </a:r>
          </a:p>
        </p:txBody>
      </p:sp>
      <p:sp>
        <p:nvSpPr>
          <p:cNvPr id="12" name="椭圆 11">
            <a:extLst>
              <a:ext uri="{FF2B5EF4-FFF2-40B4-BE49-F238E27FC236}">
                <a16:creationId xmlns:a16="http://schemas.microsoft.com/office/drawing/2014/main" id="{F1CD2604-460C-44A4-9D0F-1F2AFC4EC629}"/>
              </a:ext>
            </a:extLst>
          </p:cNvPr>
          <p:cNvSpPr/>
          <p:nvPr/>
        </p:nvSpPr>
        <p:spPr>
          <a:xfrm>
            <a:off x="7035800" y="1430338"/>
            <a:ext cx="88900" cy="9683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5" name="矩形 24">
            <a:extLst>
              <a:ext uri="{FF2B5EF4-FFF2-40B4-BE49-F238E27FC236}">
                <a16:creationId xmlns:a16="http://schemas.microsoft.com/office/drawing/2014/main" id="{598397CF-8F3C-48E5-A889-390867DD3D31}"/>
              </a:ext>
            </a:extLst>
          </p:cNvPr>
          <p:cNvSpPr/>
          <p:nvPr/>
        </p:nvSpPr>
        <p:spPr>
          <a:xfrm>
            <a:off x="7213600" y="3460826"/>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以以太坊、量子链、</a:t>
            </a:r>
            <a:r>
              <a:rPr lang="en-US" altLang="zh-CN" dirty="0">
                <a:solidFill>
                  <a:schemeClr val="tx1">
                    <a:lumMod val="75000"/>
                    <a:lumOff val="25000"/>
                  </a:schemeClr>
                </a:solidFill>
                <a:latin typeface="微软雅黑" charset="0"/>
                <a:ea typeface="微软雅黑" charset="0"/>
              </a:rPr>
              <a:t>NEO</a:t>
            </a:r>
            <a:r>
              <a:rPr lang="zh-CN" altLang="en-US" dirty="0">
                <a:solidFill>
                  <a:schemeClr val="tx1">
                    <a:lumMod val="75000"/>
                    <a:lumOff val="25000"/>
                  </a:schemeClr>
                </a:solidFill>
                <a:latin typeface="微软雅黑" charset="0"/>
                <a:ea typeface="微软雅黑" charset="0"/>
              </a:rPr>
              <a:t>为代表的</a:t>
            </a:r>
            <a:r>
              <a:rPr lang="zh-CN" altLang="en-US" b="1" dirty="0">
                <a:solidFill>
                  <a:schemeClr val="tx1">
                    <a:lumMod val="75000"/>
                    <a:lumOff val="25000"/>
                  </a:schemeClr>
                </a:solidFill>
                <a:highlight>
                  <a:srgbClr val="E2A04C"/>
                </a:highlight>
                <a:latin typeface="微软雅黑" charset="0"/>
                <a:ea typeface="微软雅黑" charset="0"/>
              </a:rPr>
              <a:t>智能合约</a:t>
            </a:r>
            <a:r>
              <a:rPr lang="zh-CN" altLang="en-US" dirty="0">
                <a:solidFill>
                  <a:schemeClr val="tx1">
                    <a:lumMod val="75000"/>
                    <a:lumOff val="25000"/>
                  </a:schemeClr>
                </a:solidFill>
                <a:latin typeface="微软雅黑" charset="0"/>
                <a:ea typeface="微软雅黑" charset="0"/>
              </a:rPr>
              <a:t>平台</a:t>
            </a:r>
          </a:p>
        </p:txBody>
      </p:sp>
      <p:sp>
        <p:nvSpPr>
          <p:cNvPr id="26" name="矩形 25">
            <a:extLst>
              <a:ext uri="{FF2B5EF4-FFF2-40B4-BE49-F238E27FC236}">
                <a16:creationId xmlns:a16="http://schemas.microsoft.com/office/drawing/2014/main" id="{73AE3415-A838-48C1-957D-B6A4147F80C3}"/>
              </a:ext>
            </a:extLst>
          </p:cNvPr>
          <p:cNvSpPr/>
          <p:nvPr/>
        </p:nvSpPr>
        <p:spPr>
          <a:xfrm>
            <a:off x="7213600" y="2800350"/>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2.0</a:t>
            </a:r>
          </a:p>
        </p:txBody>
      </p:sp>
      <p:sp>
        <p:nvSpPr>
          <p:cNvPr id="27" name="椭圆 26">
            <a:extLst>
              <a:ext uri="{FF2B5EF4-FFF2-40B4-BE49-F238E27FC236}">
                <a16:creationId xmlns:a16="http://schemas.microsoft.com/office/drawing/2014/main" id="{9960797A-56A1-4BDD-9EF3-F7B17BB159FF}"/>
              </a:ext>
            </a:extLst>
          </p:cNvPr>
          <p:cNvSpPr/>
          <p:nvPr/>
        </p:nvSpPr>
        <p:spPr>
          <a:xfrm>
            <a:off x="7035800" y="2978150"/>
            <a:ext cx="88900" cy="9683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pic>
        <p:nvPicPr>
          <p:cNvPr id="23567" name="Picture 2" descr="http://img0.pconline.com.cn/pconline/1801/04/10633702_04094230661702_thumb.jpg">
            <a:extLst>
              <a:ext uri="{FF2B5EF4-FFF2-40B4-BE49-F238E27FC236}">
                <a16:creationId xmlns:a16="http://schemas.microsoft.com/office/drawing/2014/main" id="{9A7C5FDE-ADF5-4F67-8DDE-75EFB79FE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4713"/>
            <a:ext cx="63246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B0301D9-5F6C-461E-B458-43BA5914CE6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5CC11D12-6532-46F5-920C-237C86FE1D0C}"/>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问题分析</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7FE26E-B70A-4992-9B1C-B027F59ECB3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276AC36F-6FF5-4B4E-AE19-5488FEC9AB6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779EC89D-0F45-43E3-91D3-268072F4EABC}"/>
              </a:ext>
            </a:extLst>
          </p:cNvPr>
          <p:cNvSpPr/>
          <p:nvPr/>
        </p:nvSpPr>
        <p:spPr>
          <a:xfrm>
            <a:off x="7771389" y="1790427"/>
            <a:ext cx="39239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比特币使用的共识机制是</a:t>
            </a: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Proof-of-Work</a:t>
            </a:r>
            <a:r>
              <a:rPr lang="zh-CN" altLang="en-US" dirty="0">
                <a:solidFill>
                  <a:schemeClr val="tx1">
                    <a:lumMod val="75000"/>
                    <a:lumOff val="25000"/>
                  </a:schemeClr>
                </a:solidFill>
                <a:latin typeface="微软雅黑" charset="0"/>
                <a:ea typeface="微软雅黑" charset="0"/>
              </a:rPr>
              <a:t>）工作量证明机制</a:t>
            </a:r>
          </a:p>
        </p:txBody>
      </p:sp>
      <p:sp>
        <p:nvSpPr>
          <p:cNvPr id="35" name="矩形 34">
            <a:extLst>
              <a:ext uri="{FF2B5EF4-FFF2-40B4-BE49-F238E27FC236}">
                <a16:creationId xmlns:a16="http://schemas.microsoft.com/office/drawing/2014/main" id="{E4CB6730-B7A2-45A8-95F1-A0E98C6B4F49}"/>
              </a:ext>
            </a:extLst>
          </p:cNvPr>
          <p:cNvSpPr/>
          <p:nvPr/>
        </p:nvSpPr>
        <p:spPr>
          <a:xfrm>
            <a:off x="7693025" y="920750"/>
            <a:ext cx="4241800"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矿池导致比特币异化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166AFC7-D9E7-49C3-A8A4-DF803087EC30}"/>
              </a:ext>
            </a:extLst>
          </p:cNvPr>
          <p:cNvSpPr/>
          <p:nvPr/>
        </p:nvSpPr>
        <p:spPr>
          <a:xfrm>
            <a:off x="7692367" y="2922233"/>
            <a:ext cx="3799722"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共识机制需要耗费大量的算力进行哈希计算，通过工作量来证明新区快的铸造权，这个过程被称为</a:t>
            </a:r>
            <a:r>
              <a:rPr lang="zh-CN" altLang="en-US" b="1" dirty="0">
                <a:solidFill>
                  <a:schemeClr val="tx1">
                    <a:lumMod val="75000"/>
                    <a:lumOff val="25000"/>
                  </a:schemeClr>
                </a:solidFill>
                <a:highlight>
                  <a:srgbClr val="7CAFBC"/>
                </a:highlight>
                <a:latin typeface="微软雅黑" charset="0"/>
                <a:ea typeface="微软雅黑" charset="0"/>
              </a:rPr>
              <a:t>挖矿</a:t>
            </a:r>
          </a:p>
        </p:txBody>
      </p:sp>
      <p:sp>
        <p:nvSpPr>
          <p:cNvPr id="41" name="矩形 40">
            <a:extLst>
              <a:ext uri="{FF2B5EF4-FFF2-40B4-BE49-F238E27FC236}">
                <a16:creationId xmlns:a16="http://schemas.microsoft.com/office/drawing/2014/main" id="{05C1498A-66D0-494A-90DF-D77541B20EBD}"/>
              </a:ext>
            </a:extLst>
          </p:cNvPr>
          <p:cNvSpPr/>
          <p:nvPr/>
        </p:nvSpPr>
        <p:spPr>
          <a:xfrm>
            <a:off x="7692367" y="4781723"/>
            <a:ext cx="3799722"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利益集团囤积算力组建</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，违背了去中心化的初衷</a:t>
            </a:r>
          </a:p>
        </p:txBody>
      </p:sp>
      <p:sp>
        <p:nvSpPr>
          <p:cNvPr id="47" name="矩形 46">
            <a:extLst>
              <a:ext uri="{FF2B5EF4-FFF2-40B4-BE49-F238E27FC236}">
                <a16:creationId xmlns:a16="http://schemas.microsoft.com/office/drawing/2014/main" id="{F71CF228-A9DF-4B7E-8D2D-F33617F00D5B}"/>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49E2EF79-83A5-40E9-AA30-2CDB81423DEE}"/>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F6539227-EB81-4506-A7F7-9418AEC418A3}"/>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1B732FEA-F71D-4A1F-84FB-B24F998A16CD}"/>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6636" name="图片 1">
            <a:extLst>
              <a:ext uri="{FF2B5EF4-FFF2-40B4-BE49-F238E27FC236}">
                <a16:creationId xmlns:a16="http://schemas.microsoft.com/office/drawing/2014/main" id="{EB176CDA-A31E-4806-A292-14AA52660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09E32C-1F6D-4D60-B38D-55F1CE76ADC8}"/>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C6ED04B5-5B63-43B7-9382-044E6804969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CEB8B138-72EA-4B46-95C2-F6411D6575D1}"/>
              </a:ext>
            </a:extLst>
          </p:cNvPr>
          <p:cNvSpPr/>
          <p:nvPr/>
        </p:nvSpPr>
        <p:spPr>
          <a:xfrm>
            <a:off x="7771389" y="1790427"/>
            <a:ext cx="3923900" cy="417358"/>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导致了</a:t>
            </a:r>
            <a:r>
              <a:rPr lang="zh-CN" altLang="en-US" b="1" dirty="0">
                <a:solidFill>
                  <a:schemeClr val="tx1">
                    <a:lumMod val="75000"/>
                    <a:lumOff val="25000"/>
                  </a:schemeClr>
                </a:solidFill>
                <a:highlight>
                  <a:srgbClr val="7CAFBC"/>
                </a:highlight>
                <a:latin typeface="微软雅黑" charset="0"/>
                <a:ea typeface="微软雅黑" charset="0"/>
              </a:rPr>
              <a:t>比特币</a:t>
            </a:r>
            <a:r>
              <a:rPr lang="zh-CN" altLang="en-US" dirty="0">
                <a:solidFill>
                  <a:schemeClr val="tx1">
                    <a:lumMod val="75000"/>
                    <a:lumOff val="25000"/>
                  </a:schemeClr>
                </a:solidFill>
                <a:latin typeface="微软雅黑" charset="0"/>
                <a:ea typeface="微软雅黑" charset="0"/>
              </a:rPr>
              <a:t>的</a:t>
            </a:r>
            <a:r>
              <a:rPr lang="zh-CN" altLang="en-US" b="1" dirty="0">
                <a:solidFill>
                  <a:schemeClr val="tx1">
                    <a:lumMod val="75000"/>
                    <a:lumOff val="25000"/>
                  </a:schemeClr>
                </a:solidFill>
                <a:highlight>
                  <a:srgbClr val="7CAFBC"/>
                </a:highlight>
                <a:latin typeface="微软雅黑" charset="0"/>
                <a:ea typeface="微软雅黑" charset="0"/>
              </a:rPr>
              <a:t>异化</a:t>
            </a:r>
          </a:p>
        </p:txBody>
      </p:sp>
      <p:sp>
        <p:nvSpPr>
          <p:cNvPr id="35" name="矩形 34">
            <a:extLst>
              <a:ext uri="{FF2B5EF4-FFF2-40B4-BE49-F238E27FC236}">
                <a16:creationId xmlns:a16="http://schemas.microsoft.com/office/drawing/2014/main" id="{95015D4C-5AEE-47F4-A397-987D1401A45A}"/>
              </a:ext>
            </a:extLst>
          </p:cNvPr>
          <p:cNvSpPr/>
          <p:nvPr/>
        </p:nvSpPr>
        <p:spPr>
          <a:xfrm>
            <a:off x="7693025" y="920750"/>
            <a:ext cx="4241800"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矿池导致比特币异化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9CA69AE2-E44E-4214-8191-F26E7A5538CB}"/>
              </a:ext>
            </a:extLst>
          </p:cNvPr>
          <p:cNvSpPr/>
          <p:nvPr/>
        </p:nvSpPr>
        <p:spPr>
          <a:xfrm>
            <a:off x="7770813" y="2513013"/>
            <a:ext cx="3432175" cy="8112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比特币算力被大大小小十几家矿池所占据</a:t>
            </a:r>
          </a:p>
        </p:txBody>
      </p:sp>
      <p:sp>
        <p:nvSpPr>
          <p:cNvPr id="41" name="矩形 40">
            <a:extLst>
              <a:ext uri="{FF2B5EF4-FFF2-40B4-BE49-F238E27FC236}">
                <a16:creationId xmlns:a16="http://schemas.microsoft.com/office/drawing/2014/main" id="{5800D235-6446-4254-B281-745256939CB3}"/>
              </a:ext>
            </a:extLst>
          </p:cNvPr>
          <p:cNvSpPr/>
          <p:nvPr/>
        </p:nvSpPr>
        <p:spPr>
          <a:xfrm>
            <a:off x="7813547" y="3477173"/>
            <a:ext cx="3515736"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异化后的比特币其实已经不能再被称作公有区块链了，反而类似于由十几个矿池组成的区块链矿池</a:t>
            </a:r>
            <a:r>
              <a:rPr lang="zh-CN" altLang="en-US" b="1" dirty="0">
                <a:solidFill>
                  <a:schemeClr val="tx1">
                    <a:lumMod val="75000"/>
                    <a:lumOff val="25000"/>
                  </a:schemeClr>
                </a:solidFill>
                <a:highlight>
                  <a:srgbClr val="7CAFBC"/>
                </a:highlight>
                <a:latin typeface="微软雅黑" charset="0"/>
                <a:ea typeface="微软雅黑" charset="0"/>
              </a:rPr>
              <a:t>联盟链</a:t>
            </a:r>
          </a:p>
        </p:txBody>
      </p:sp>
      <p:sp>
        <p:nvSpPr>
          <p:cNvPr id="47" name="矩形 46">
            <a:extLst>
              <a:ext uri="{FF2B5EF4-FFF2-40B4-BE49-F238E27FC236}">
                <a16:creationId xmlns:a16="http://schemas.microsoft.com/office/drawing/2014/main" id="{5A9CDFB4-E05F-4B19-B3C3-479F18B67783}"/>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3AA30BAF-DFF4-44A7-9200-C3148CF05270}"/>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41E9B3D2-462B-4C56-9BBF-4D71C72CC9DE}"/>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9F941D61-1637-4850-9DF3-5559AB885855}"/>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8684" name="图片 1">
            <a:extLst>
              <a:ext uri="{FF2B5EF4-FFF2-40B4-BE49-F238E27FC236}">
                <a16:creationId xmlns:a16="http://schemas.microsoft.com/office/drawing/2014/main" id="{9C449CC8-596C-4FA5-BA96-7F99AF091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4F0BE00A-2215-48A8-B834-23B0A8F78994}"/>
              </a:ext>
            </a:extLst>
          </p:cNvPr>
          <p:cNvSpPr/>
          <p:nvPr/>
        </p:nvSpPr>
        <p:spPr>
          <a:xfrm>
            <a:off x="7855704" y="5175256"/>
            <a:ext cx="3431422"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各大矿池垄断了比特币算力后，可以随意进行比特币</a:t>
            </a:r>
            <a:r>
              <a:rPr lang="zh-CN" altLang="en-US" b="1" dirty="0">
                <a:solidFill>
                  <a:schemeClr val="tx1">
                    <a:lumMod val="75000"/>
                    <a:lumOff val="25000"/>
                  </a:schemeClr>
                </a:solidFill>
                <a:highlight>
                  <a:srgbClr val="7CAFBC"/>
                </a:highlight>
                <a:latin typeface="微软雅黑" charset="0"/>
                <a:ea typeface="微软雅黑" charset="0"/>
              </a:rPr>
              <a:t>分叉（</a:t>
            </a:r>
            <a:r>
              <a:rPr lang="en-US" altLang="zh-CN" b="1" dirty="0">
                <a:solidFill>
                  <a:schemeClr val="tx1">
                    <a:lumMod val="75000"/>
                    <a:lumOff val="25000"/>
                  </a:schemeClr>
                </a:solidFill>
                <a:highlight>
                  <a:srgbClr val="7CAFBC"/>
                </a:highlight>
                <a:latin typeface="微软雅黑" charset="0"/>
                <a:ea typeface="微软雅黑" charset="0"/>
              </a:rPr>
              <a:t>IFO</a:t>
            </a:r>
            <a:r>
              <a:rPr lang="zh-CN" altLang="en-US" b="1" dirty="0">
                <a:solidFill>
                  <a:schemeClr val="tx1">
                    <a:lumMod val="75000"/>
                    <a:lumOff val="25000"/>
                  </a:schemeClr>
                </a:solidFill>
                <a:highlight>
                  <a:srgbClr val="7CAFBC"/>
                </a:highlight>
                <a:latin typeface="微软雅黑" charset="0"/>
                <a:ea typeface="微软雅黑" charset="0"/>
              </a:rPr>
              <a: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4174A96-0B11-4559-AEEE-16083E99E026}"/>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EF5EB97-36A1-44BB-9575-0BF906E00842}"/>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261F4383-F628-4826-8E7F-4CE57D6F1D8B}"/>
              </a:ext>
            </a:extLst>
          </p:cNvPr>
          <p:cNvSpPr/>
          <p:nvPr/>
        </p:nvSpPr>
        <p:spPr>
          <a:xfrm>
            <a:off x="1427031" y="2109703"/>
            <a:ext cx="8831393" cy="45243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b="1" dirty="0">
                <a:solidFill>
                  <a:schemeClr val="tx1">
                    <a:lumMod val="75000"/>
                    <a:lumOff val="25000"/>
                  </a:schemeClr>
                </a:solidFill>
                <a:highlight>
                  <a:srgbClr val="7CAFBC"/>
                </a:highlight>
                <a:latin typeface="微软雅黑" charset="0"/>
                <a:ea typeface="微软雅黑" charset="0"/>
              </a:rPr>
              <a:t>矿池集中化</a:t>
            </a:r>
            <a:r>
              <a:rPr lang="zh-CN" altLang="en-US" dirty="0">
                <a:solidFill>
                  <a:schemeClr val="tx1">
                    <a:lumMod val="75000"/>
                    <a:lumOff val="25000"/>
                  </a:schemeClr>
                </a:solidFill>
                <a:latin typeface="微软雅黑" charset="0"/>
                <a:ea typeface="微软雅黑" charset="0"/>
              </a:rPr>
              <a:t>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rgbClr val="000000">
                    <a:lumMod val="75000"/>
                    <a:lumOff val="25000"/>
                  </a:srgbClr>
                </a:solidFill>
                <a:latin typeface="微软雅黑" charset="0"/>
                <a:ea typeface="微软雅黑" charset="0"/>
              </a:rPr>
              <a:t> （</a:t>
            </a:r>
            <a:r>
              <a:rPr lang="en-US" altLang="zh-CN" dirty="0">
                <a:solidFill>
                  <a:srgbClr val="000000">
                    <a:lumMod val="75000"/>
                    <a:lumOff val="25000"/>
                  </a:srgbClr>
                </a:solidFill>
                <a:latin typeface="微软雅黑" charset="0"/>
                <a:ea typeface="微软雅黑" charset="0"/>
              </a:rPr>
              <a:t>Proof-of-Stake</a:t>
            </a:r>
            <a:r>
              <a:rPr lang="zh-CN" altLang="en-US" dirty="0">
                <a:solidFill>
                  <a:srgbClr val="000000">
                    <a:lumMod val="75000"/>
                    <a:lumOff val="25000"/>
                  </a:srgb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权益证明机制机制中</a:t>
            </a:r>
          </a:p>
        </p:txBody>
      </p:sp>
      <p:sp>
        <p:nvSpPr>
          <p:cNvPr id="35" name="矩形 34">
            <a:extLst>
              <a:ext uri="{FF2B5EF4-FFF2-40B4-BE49-F238E27FC236}">
                <a16:creationId xmlns:a16="http://schemas.microsoft.com/office/drawing/2014/main" id="{9B19EE3F-6BF4-4113-9387-1AA1DA720CEE}"/>
              </a:ext>
            </a:extLst>
          </p:cNvPr>
          <p:cNvSpPr/>
          <p:nvPr/>
        </p:nvSpPr>
        <p:spPr>
          <a:xfrm>
            <a:off x="1427163" y="1141413"/>
            <a:ext cx="1979612"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矿池集中化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EBCAED0D-B0AC-4726-9752-F8191FD226EB}"/>
              </a:ext>
            </a:extLst>
          </p:cNvPr>
          <p:cNvSpPr/>
          <p:nvPr/>
        </p:nvSpPr>
        <p:spPr>
          <a:xfrm>
            <a:off x="1427033" y="2864353"/>
            <a:ext cx="8726617"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矿池集中化不仅会造成一定效应的中心化，还会使区块链网络面临随时遭受</a:t>
            </a:r>
            <a:r>
              <a:rPr lang="en-US" altLang="zh-CN" b="1" dirty="0">
                <a:solidFill>
                  <a:schemeClr val="tx1">
                    <a:lumMod val="75000"/>
                    <a:lumOff val="25000"/>
                  </a:schemeClr>
                </a:solidFill>
                <a:highlight>
                  <a:srgbClr val="7CAFBC"/>
                </a:highlight>
                <a:latin typeface="微软雅黑" charset="0"/>
                <a:ea typeface="微软雅黑" charset="0"/>
              </a:rPr>
              <a:t>51%</a:t>
            </a:r>
            <a:r>
              <a:rPr lang="zh-CN" altLang="en-US" b="1" dirty="0">
                <a:solidFill>
                  <a:schemeClr val="tx1">
                    <a:lumMod val="75000"/>
                    <a:lumOff val="25000"/>
                  </a:schemeClr>
                </a:solidFill>
                <a:highlight>
                  <a:srgbClr val="7CAFBC"/>
                </a:highlight>
                <a:latin typeface="微软雅黑" charset="0"/>
                <a:ea typeface="微软雅黑" charset="0"/>
              </a:rPr>
              <a:t>攻击</a:t>
            </a:r>
            <a:r>
              <a:rPr lang="zh-CN" altLang="en-US" dirty="0">
                <a:solidFill>
                  <a:schemeClr val="tx1">
                    <a:lumMod val="75000"/>
                    <a:lumOff val="25000"/>
                  </a:schemeClr>
                </a:solidFill>
                <a:latin typeface="微软雅黑" charset="0"/>
                <a:ea typeface="微软雅黑" charset="0"/>
              </a:rPr>
              <a:t>的风险，区块链去中心化、去信任、不可篡改、集体维护、可靠数据库等宗旨均得不到保障</a:t>
            </a:r>
          </a:p>
        </p:txBody>
      </p:sp>
      <p:sp>
        <p:nvSpPr>
          <p:cNvPr id="41" name="矩形 40">
            <a:extLst>
              <a:ext uri="{FF2B5EF4-FFF2-40B4-BE49-F238E27FC236}">
                <a16:creationId xmlns:a16="http://schemas.microsoft.com/office/drawing/2014/main" id="{E5C5319A-09A3-4CCC-915C-7AF07F028BF1}"/>
              </a:ext>
            </a:extLst>
          </p:cNvPr>
          <p:cNvSpPr/>
          <p:nvPr/>
        </p:nvSpPr>
        <p:spPr>
          <a:xfrm>
            <a:off x="1409278" y="4476261"/>
            <a:ext cx="8631367"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POW+POS</a:t>
            </a:r>
            <a:r>
              <a:rPr lang="zh-CN" altLang="en-US" b="1" dirty="0">
                <a:solidFill>
                  <a:schemeClr val="tx1">
                    <a:lumMod val="75000"/>
                    <a:lumOff val="25000"/>
                  </a:schemeClr>
                </a:solidFill>
                <a:highlight>
                  <a:srgbClr val="7CAFBC"/>
                </a:highlight>
                <a:latin typeface="微软雅黑" charset="0"/>
                <a:ea typeface="微软雅黑" charset="0"/>
              </a:rPr>
              <a:t>混合</a:t>
            </a:r>
            <a:r>
              <a:rPr lang="zh-CN" altLang="en-US" dirty="0">
                <a:solidFill>
                  <a:schemeClr val="tx1">
                    <a:lumMod val="75000"/>
                    <a:lumOff val="25000"/>
                  </a:schemeClr>
                </a:solidFill>
                <a:latin typeface="微软雅黑" charset="0"/>
                <a:ea typeface="微软雅黑" charset="0"/>
              </a:rPr>
              <a:t>的共识机制是目前正在探索的主要方向之一</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以太坊也正在准备将共识机制由</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切换成</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的混合模式</a:t>
            </a:r>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1660</TotalTime>
  <Words>3479</Words>
  <Application>Microsoft Office PowerPoint</Application>
  <PresentationFormat>宽屏</PresentationFormat>
  <Paragraphs>324</Paragraphs>
  <Slides>32</Slides>
  <Notes>28</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32</vt:i4>
      </vt:variant>
    </vt:vector>
  </HeadingPairs>
  <TitlesOfParts>
    <vt:vector size="45" baseType="lpstr">
      <vt:lpstr>DengXian</vt:lpstr>
      <vt:lpstr>宋体</vt:lpstr>
      <vt:lpstr>Microsoft YaHei</vt:lpstr>
      <vt:lpstr>Microsoft YaHei</vt:lpstr>
      <vt:lpstr>Arial</vt:lpstr>
      <vt:lpstr>Calibri</vt:lpstr>
      <vt:lpstr>Century Gothic</vt:lpstr>
      <vt:lpstr>Segoe UI</vt:lpstr>
      <vt:lpstr>Segoe UI Light</vt:lpstr>
      <vt:lpstr>Times New Roman</vt:lpstr>
      <vt:lpstr>模板页面</vt:lpstr>
      <vt:lpstr>OfficePLUS</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杨超智</cp:lastModifiedBy>
  <cp:revision>144</cp:revision>
  <dcterms:created xsi:type="dcterms:W3CDTF">2015-08-18T02:51:41Z</dcterms:created>
  <dcterms:modified xsi:type="dcterms:W3CDTF">2018-01-14T06:48:35Z</dcterms:modified>
  <cp:category/>
</cp:coreProperties>
</file>