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7"/>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307" r:id="rId22"/>
    <p:sldId id="271" r:id="rId23"/>
    <p:sldId id="297" r:id="rId24"/>
    <p:sldId id="298" r:id="rId25"/>
    <p:sldId id="299" r:id="rId26"/>
    <p:sldId id="301" r:id="rId27"/>
    <p:sldId id="300" r:id="rId28"/>
    <p:sldId id="302" r:id="rId29"/>
    <p:sldId id="306" r:id="rId30"/>
    <p:sldId id="274" r:id="rId31"/>
    <p:sldId id="305" r:id="rId32"/>
    <p:sldId id="276" r:id="rId33"/>
    <p:sldId id="309" r:id="rId34"/>
    <p:sldId id="308" r:id="rId35"/>
    <p:sldId id="280" r:id="rId36"/>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49"/>
    <p:restoredTop sz="93631"/>
  </p:normalViewPr>
  <p:slideViewPr>
    <p:cSldViewPr snapToGrid="0" snapToObjects="1">
      <p:cViewPr varScale="1">
        <p:scale>
          <a:sx n="104" d="100"/>
          <a:sy n="104" d="100"/>
        </p:scale>
        <p:origin x="120" y="10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esktop\lunwen\6.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矿池实验</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3552537182852142"/>
          <c:y val="0.18039370078740158"/>
          <c:w val="0.83391907261592302"/>
          <c:h val="0.60838692038495201"/>
        </c:manualLayout>
      </c:layout>
      <c:lineChart>
        <c:grouping val="standard"/>
        <c:varyColors val="0"/>
        <c:ser>
          <c:idx val="0"/>
          <c:order val="0"/>
          <c:tx>
            <c:strRef>
              <c:f>Sheet1!$A$1</c:f>
              <c:strCache>
                <c:ptCount val="1"/>
                <c:pt idx="0">
                  <c:v>POW</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Sheet1!$A$2:$A$9</c:f>
              <c:numCache>
                <c:formatCode>General</c:formatCode>
                <c:ptCount val="8"/>
                <c:pt idx="0">
                  <c:v>0.58760000000000001</c:v>
                </c:pt>
                <c:pt idx="1">
                  <c:v>0.47370000000000001</c:v>
                </c:pt>
                <c:pt idx="2">
                  <c:v>0.42649999999999999</c:v>
                </c:pt>
                <c:pt idx="3">
                  <c:v>0.39560000000000001</c:v>
                </c:pt>
                <c:pt idx="4">
                  <c:v>0.33229999999999998</c:v>
                </c:pt>
                <c:pt idx="5">
                  <c:v>0.25919999999999999</c:v>
                </c:pt>
                <c:pt idx="6">
                  <c:v>0.20630000000000001</c:v>
                </c:pt>
                <c:pt idx="7">
                  <c:v>0.16869999999999999</c:v>
                </c:pt>
              </c:numCache>
            </c:numRef>
          </c:val>
          <c:smooth val="0"/>
          <c:extLst>
            <c:ext xmlns:c16="http://schemas.microsoft.com/office/drawing/2014/chart" uri="{C3380CC4-5D6E-409C-BE32-E72D297353CC}">
              <c16:uniqueId val="{00000000-86E4-4D24-8EFC-556CFE0A78FC}"/>
            </c:ext>
          </c:extLst>
        </c:ser>
        <c:ser>
          <c:idx val="1"/>
          <c:order val="1"/>
          <c:tx>
            <c:strRef>
              <c:f>Sheet1!$B$1</c:f>
              <c:strCache>
                <c:ptCount val="1"/>
                <c:pt idx="0">
                  <c:v>POWS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Sheet1!$B$2:$B$9</c:f>
              <c:numCache>
                <c:formatCode>General</c:formatCode>
                <c:ptCount val="8"/>
                <c:pt idx="0">
                  <c:v>0.64739999999999998</c:v>
                </c:pt>
                <c:pt idx="1">
                  <c:v>0.65490000000000004</c:v>
                </c:pt>
                <c:pt idx="2">
                  <c:v>0.67730000000000001</c:v>
                </c:pt>
                <c:pt idx="3">
                  <c:v>0.67689999999999995</c:v>
                </c:pt>
                <c:pt idx="4">
                  <c:v>0.69210000000000005</c:v>
                </c:pt>
                <c:pt idx="5">
                  <c:v>0.71540000000000004</c:v>
                </c:pt>
                <c:pt idx="6">
                  <c:v>0.74329999999999996</c:v>
                </c:pt>
                <c:pt idx="7">
                  <c:v>0.77710000000000001</c:v>
                </c:pt>
              </c:numCache>
            </c:numRef>
          </c:val>
          <c:smooth val="0"/>
          <c:extLst>
            <c:ext xmlns:c16="http://schemas.microsoft.com/office/drawing/2014/chart" uri="{C3380CC4-5D6E-409C-BE32-E72D297353CC}">
              <c16:uniqueId val="{00000001-86E4-4D24-8EFC-556CFE0A78FC}"/>
            </c:ext>
          </c:extLst>
        </c:ser>
        <c:ser>
          <c:idx val="2"/>
          <c:order val="2"/>
          <c:tx>
            <c:strRef>
              <c:f>Sheet1!$C$1</c:f>
              <c:strCache>
                <c:ptCount val="1"/>
                <c:pt idx="0">
                  <c:v>POS</c:v>
                </c:pt>
              </c:strCache>
            </c:strRef>
          </c:tx>
          <c:spPr>
            <a:ln w="28575" cap="rnd">
              <a:solidFill>
                <a:schemeClr val="accent3"/>
              </a:solidFill>
              <a:round/>
            </a:ln>
            <a:effectLst/>
          </c:spPr>
          <c:marker>
            <c:symbol val="triangle"/>
            <c:size val="5"/>
            <c:spPr>
              <a:solidFill>
                <a:schemeClr val="accent3"/>
              </a:solidFill>
              <a:ln w="9525">
                <a:solidFill>
                  <a:schemeClr val="accent3"/>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Sheet1!$C$2:$C$9</c:f>
              <c:numCache>
                <c:formatCode>General</c:formatCode>
                <c:ptCount val="8"/>
                <c:pt idx="0">
                  <c:v>0.79169999999999996</c:v>
                </c:pt>
                <c:pt idx="1">
                  <c:v>0.57440000000000002</c:v>
                </c:pt>
                <c:pt idx="2">
                  <c:v>0.49270000000000003</c:v>
                </c:pt>
                <c:pt idx="3">
                  <c:v>0.3478</c:v>
                </c:pt>
                <c:pt idx="4">
                  <c:v>0.31809999999999999</c:v>
                </c:pt>
                <c:pt idx="5">
                  <c:v>0.30230000000000001</c:v>
                </c:pt>
                <c:pt idx="6">
                  <c:v>0.28570000000000001</c:v>
                </c:pt>
                <c:pt idx="7">
                  <c:v>0.2442</c:v>
                </c:pt>
              </c:numCache>
            </c:numRef>
          </c:val>
          <c:smooth val="0"/>
          <c:extLst>
            <c:ext xmlns:c16="http://schemas.microsoft.com/office/drawing/2014/chart" uri="{C3380CC4-5D6E-409C-BE32-E72D297353CC}">
              <c16:uniqueId val="{00000002-86E4-4D24-8EFC-556CFE0A78FC}"/>
            </c:ext>
          </c:extLst>
        </c:ser>
        <c:dLbls>
          <c:showLegendKey val="0"/>
          <c:showVal val="0"/>
          <c:showCatName val="0"/>
          <c:showSerName val="0"/>
          <c:showPercent val="0"/>
          <c:showBubbleSize val="0"/>
        </c:dLbls>
        <c:marker val="1"/>
        <c:smooth val="0"/>
        <c:axId val="2087148240"/>
        <c:axId val="2079282224"/>
      </c:lineChart>
      <c:catAx>
        <c:axId val="20871482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矿池算力（币龄）比例</a:t>
                </a:r>
              </a:p>
            </c:rich>
          </c:tx>
          <c:layout>
            <c:manualLayout>
              <c:xMode val="edge"/>
              <c:yMode val="edge"/>
              <c:x val="0.23304046369203849"/>
              <c:y val="0.8869207494896471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9282224"/>
        <c:crosses val="autoZero"/>
        <c:auto val="1"/>
        <c:lblAlgn val="ctr"/>
        <c:lblOffset val="100"/>
        <c:noMultiLvlLbl val="0"/>
      </c:catAx>
      <c:valAx>
        <c:axId val="207928222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非矿池节点与矿池节点的出块效率比</a:t>
                </a:r>
              </a:p>
            </c:rich>
          </c:tx>
          <c:layout>
            <c:manualLayout>
              <c:xMode val="edge"/>
              <c:yMode val="edge"/>
              <c:x val="2.5000000000000001E-2"/>
              <c:y val="9.7060367454068236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87148240"/>
        <c:crosses val="autoZero"/>
        <c:crossBetween val="between"/>
      </c:valAx>
      <c:spPr>
        <a:noFill/>
        <a:ln>
          <a:noFill/>
        </a:ln>
        <a:effectLst/>
      </c:spPr>
    </c:plotArea>
    <c:legend>
      <c:legendPos val="b"/>
      <c:layout>
        <c:manualLayout>
          <c:xMode val="edge"/>
          <c:yMode val="edge"/>
          <c:x val="0.50592760279964999"/>
          <c:y val="0.88483741615631384"/>
          <c:w val="0.42703368328958874"/>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2018/3/8</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评审老师</a:t>
            </a:r>
            <a:r>
              <a:rPr lang="zh-CN" altLang="zh-CN" dirty="0"/>
              <a:t>好，我是</a:t>
            </a:r>
            <a:r>
              <a:rPr lang="en-US" altLang="zh-CN" dirty="0"/>
              <a:t>2015</a:t>
            </a:r>
            <a:r>
              <a:rPr lang="zh-CN" altLang="zh-CN" dirty="0"/>
              <a:t>级计算机</a:t>
            </a:r>
            <a:r>
              <a:rPr lang="zh-CN" altLang="en-US" dirty="0"/>
              <a:t>科学与</a:t>
            </a:r>
            <a:r>
              <a:rPr lang="zh-CN" altLang="zh-CN" dirty="0"/>
              <a:t>技术</a:t>
            </a:r>
            <a:r>
              <a:rPr lang="zh-CN" altLang="en-US" dirty="0"/>
              <a:t>专业的杨超智</a:t>
            </a:r>
            <a:r>
              <a:rPr lang="zh-CN" altLang="zh-CN" dirty="0"/>
              <a:t>，我的论文的题目是</a:t>
            </a:r>
            <a:r>
              <a:rPr lang="zh-CN" altLang="en-US" dirty="0"/>
              <a:t>抗矿池集中化的共识机制研究。我的指导老师是李志淮教授。</a:t>
            </a:r>
            <a:r>
              <a:rPr lang="zh-CN" altLang="zh-CN" dirty="0"/>
              <a:t>论文的关键字包括：区块链，共识机制，</a:t>
            </a:r>
            <a:r>
              <a:rPr lang="zh-CN" altLang="en-US" dirty="0"/>
              <a:t>矿池集中化</a:t>
            </a:r>
            <a:r>
              <a:rPr lang="zh-CN" altLang="zh-CN" dirty="0"/>
              <a:t>，</a:t>
            </a:r>
            <a:r>
              <a:rPr lang="en-US" altLang="zh-CN" dirty="0"/>
              <a:t>POW</a:t>
            </a:r>
            <a:r>
              <a:rPr lang="zh-CN" altLang="en-US" dirty="0"/>
              <a:t>，</a:t>
            </a:r>
            <a:r>
              <a:rPr lang="en-US" altLang="zh-CN" dirty="0"/>
              <a:t>POS</a:t>
            </a:r>
            <a:r>
              <a:rPr lang="zh-CN" altLang="en-US" dirty="0"/>
              <a:t>，</a:t>
            </a:r>
            <a:r>
              <a:rPr lang="en-US" altLang="zh-CN" dirty="0"/>
              <a:t>POWS</a:t>
            </a:r>
            <a:r>
              <a:rPr lang="zh-CN" altLang="zh-CN" dirty="0"/>
              <a:t>。</a:t>
            </a:r>
          </a:p>
          <a:p>
            <a:pPr eaLnBrk="1" hangingPunct="1">
              <a:spcBef>
                <a:spcPct val="0"/>
              </a:spcBef>
            </a:pPr>
            <a:endParaRPr lang="zh-CN" altLang="en-US" dirty="0"/>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为了解决矿池集中化的问题，秉承着</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混合的思想，本文提出了</a:t>
            </a:r>
            <a:r>
              <a:rPr lang="en-US" altLang="zh-CN" dirty="0">
                <a:solidFill>
                  <a:schemeClr val="tx1">
                    <a:lumMod val="75000"/>
                    <a:lumOff val="25000"/>
                  </a:schemeClr>
                </a:solidFill>
                <a:latin typeface="微软雅黑" charset="0"/>
                <a:ea typeface="微软雅黑" charset="0"/>
              </a:rPr>
              <a:t>POWS </a:t>
            </a:r>
            <a:r>
              <a:rPr lang="zh-CN" altLang="en-US" dirty="0">
                <a:solidFill>
                  <a:schemeClr val="tx1">
                    <a:lumMod val="75000"/>
                    <a:lumOff val="25000"/>
                  </a:schemeClr>
                </a:solidFill>
                <a:latin typeface="微软雅黑" charset="0"/>
                <a:ea typeface="微软雅黑" charset="0"/>
              </a:rPr>
              <a:t>基于权益调节的工作量证明机制</a:t>
            </a:r>
          </a:p>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矿池算力和币龄的来源主要有两个：一个是矿池囤积算力和币龄；另一个是普通结点贡献算力和币龄。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减弱算力和币龄增大时对出块效率的影响，利用算力和币龄两个因素共同制约矿池的发展</a:t>
            </a: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总币龄和的概念，以调节不同结点的挖矿难度，通过算力和币龄两个方面，影响产生区块的效率。下面两个公式分别是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总币龄和的计算公式和难度目标数的计算公式。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的整体结构如图所示，底层是存储层，所有的节点都完整的存储区块链。上一层是网络层，主要通过共识机制维护，区块链网络的安全与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底层网络实现的。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测试系统属于公有链，结点可以自由加入。共识机制使用的是本文提出的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的区块结构上修改而成的。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本文进行了基本性能和抗矿池化两个方面</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实验。基本性能实验</a:t>
            </a:r>
            <a:r>
              <a:rPr lang="zh-CN" altLang="en-US" sz="1200" kern="1200" dirty="0">
                <a:solidFill>
                  <a:schemeClr val="tx1"/>
                </a:solidFill>
                <a:effectLst/>
                <a:latin typeface="+mn-lt"/>
                <a:ea typeface="+mn-ea"/>
                <a:cs typeface="+mn-cs"/>
              </a:rPr>
              <a:t>包括</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）平均出块时间对比实验；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）抗负载对比实验。</a:t>
            </a:r>
          </a:p>
          <a:p>
            <a:r>
              <a:rPr lang="zh-CN" altLang="zh-CN" sz="1200" kern="1200" dirty="0">
                <a:solidFill>
                  <a:schemeClr val="tx1"/>
                </a:solidFill>
                <a:effectLst/>
                <a:latin typeface="+mn-lt"/>
                <a:ea typeface="+mn-ea"/>
                <a:cs typeface="+mn-cs"/>
              </a:rPr>
              <a:t>抗矿池化实验。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）平均出块效率随算力变化对比实验；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）平均出块效率随币龄变化对比实验；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矿池对非矿池节点利益驱动实验。</a:t>
            </a:r>
          </a:p>
          <a:p>
            <a:pPr eaLnBrk="1" hangingPunct="1">
              <a:spcBef>
                <a:spcPct val="0"/>
              </a:spcBef>
            </a:pPr>
            <a:endParaRPr lang="zh-CN" altLang="en-US" dirty="0"/>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44971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表</a:t>
            </a:r>
            <a:r>
              <a:rPr lang="en-US" altLang="zh-CN" dirty="0"/>
              <a:t>1</a:t>
            </a:r>
            <a:r>
              <a:rPr lang="zh-CN" altLang="en-US" dirty="0"/>
              <a:t>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1</a:t>
            </a:r>
            <a:r>
              <a:rPr lang="zh-CN" altLang="en-US" dirty="0"/>
              <a:t>和图</a:t>
            </a:r>
            <a:r>
              <a:rPr lang="en-US" altLang="zh-CN" dirty="0"/>
              <a:t>2</a:t>
            </a:r>
            <a:r>
              <a:rPr lang="zh-CN" altLang="en-US" dirty="0"/>
              <a:t>分别为实验的主要软件环境和</a:t>
            </a:r>
            <a:r>
              <a:rPr lang="en-US" altLang="zh-CN" dirty="0"/>
              <a:t>bitcoin</a:t>
            </a:r>
            <a:r>
              <a:rPr lang="zh-CN" altLang="en-US" dirty="0"/>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我将从以下</a:t>
            </a:r>
            <a:r>
              <a:rPr lang="zh-CN" altLang="en-US" dirty="0"/>
              <a:t>六</a:t>
            </a:r>
            <a:r>
              <a:rPr lang="zh-CN" altLang="zh-CN" dirty="0"/>
              <a:t>个方面进行今天的答辩。</a:t>
            </a:r>
          </a:p>
          <a:p>
            <a:pPr eaLnBrk="1" hangingPunct="1">
              <a:spcBef>
                <a:spcPct val="0"/>
              </a:spcBef>
            </a:pPr>
            <a:endParaRPr lang="zh-CN" altLang="en-US" dirty="0"/>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三种共识机制的平均出块时间如图</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所示。</a:t>
            </a:r>
          </a:p>
          <a:p>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的平均出块时间最长； </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平均出块时间居中；</a:t>
            </a:r>
            <a:r>
              <a:rPr lang="en-US" altLang="zh-CN" sz="1200" kern="1200" dirty="0">
                <a:solidFill>
                  <a:schemeClr val="tx1"/>
                </a:solidFill>
                <a:effectLst/>
                <a:latin typeface="+mn-lt"/>
                <a:ea typeface="+mn-ea"/>
                <a:cs typeface="+mn-cs"/>
              </a:rPr>
              <a:t> POS</a:t>
            </a:r>
            <a:r>
              <a:rPr lang="zh-CN" altLang="zh-CN" sz="1200" kern="1200" dirty="0">
                <a:solidFill>
                  <a:schemeClr val="tx1"/>
                </a:solidFill>
                <a:effectLst/>
                <a:latin typeface="+mn-lt"/>
                <a:ea typeface="+mn-ea"/>
                <a:cs typeface="+mn-cs"/>
              </a:rPr>
              <a:t>的平均出块时间最短；三</a:t>
            </a:r>
            <a:r>
              <a:rPr lang="zh-CN" altLang="en-US" sz="1200" kern="1200" dirty="0">
                <a:solidFill>
                  <a:schemeClr val="tx1"/>
                </a:solidFill>
                <a:effectLst/>
                <a:latin typeface="+mn-lt"/>
                <a:ea typeface="+mn-ea"/>
                <a:cs typeface="+mn-cs"/>
              </a:rPr>
              <a:t>种共识机制</a:t>
            </a:r>
            <a:r>
              <a:rPr lang="zh-CN" altLang="zh-CN" sz="1200" kern="1200" dirty="0">
                <a:solidFill>
                  <a:schemeClr val="tx1"/>
                </a:solidFill>
                <a:effectLst/>
                <a:latin typeface="+mn-lt"/>
                <a:ea typeface="+mn-ea"/>
                <a:cs typeface="+mn-cs"/>
              </a:rPr>
              <a:t>的平均出块时间均相对稳定。</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所示</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大量交易并发条件下，</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共识机制的区块交易处理能力是最强的。</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在大量交易并发条件下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的区块交易处理能力大致相当。</a:t>
            </a:r>
            <a:endParaRPr lang="zh-CN" altLang="en-US" dirty="0"/>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共识机制的出块效率随算力的增加而增加的更少，受算力的影响要小于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引入</a:t>
            </a:r>
            <a:r>
              <a:rPr lang="zh-CN" altLang="zh-CN" sz="1200" kern="1200" dirty="0">
                <a:solidFill>
                  <a:schemeClr val="tx1"/>
                </a:solidFill>
                <a:effectLst/>
                <a:latin typeface="+mn-lt"/>
                <a:ea typeface="+mn-ea"/>
                <a:cs typeface="+mn-cs"/>
              </a:rPr>
              <a:t>了币龄</a:t>
            </a:r>
            <a:r>
              <a:rPr lang="zh-CN" altLang="en-US" sz="1200" kern="1200" dirty="0">
                <a:solidFill>
                  <a:schemeClr val="tx1"/>
                </a:solidFill>
                <a:effectLst/>
                <a:latin typeface="+mn-lt"/>
                <a:ea typeface="+mn-ea"/>
                <a:cs typeface="+mn-cs"/>
              </a:rPr>
              <a:t>，以调节</a:t>
            </a:r>
            <a:r>
              <a:rPr lang="zh-CN" altLang="zh-CN" sz="1200" kern="1200" dirty="0">
                <a:solidFill>
                  <a:schemeClr val="tx1"/>
                </a:solidFill>
                <a:effectLst/>
                <a:latin typeface="+mn-lt"/>
                <a:ea typeface="+mn-ea"/>
                <a:cs typeface="+mn-cs"/>
              </a:rPr>
              <a:t>难度目标值。</a:t>
            </a:r>
            <a:endParaRPr lang="zh-CN" altLang="en-US" dirty="0"/>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共识机制的出块效率随币龄的增加而增加的更少，受币龄的影响要小于</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共识机制多了算力这个影响因素。</a:t>
            </a:r>
            <a:endParaRPr lang="zh-CN" altLang="en-US" dirty="0"/>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共识机制中，非矿工节点与矿工节点的平均出块效率比例最高，且比例最高接近</a:t>
            </a:r>
            <a:r>
              <a:rPr lang="en-US" altLang="zh-CN" sz="1200" kern="1200" dirty="0">
                <a:solidFill>
                  <a:schemeClr val="tx1"/>
                </a:solidFill>
                <a:effectLst/>
                <a:latin typeface="+mn-lt"/>
                <a:ea typeface="+mn-ea"/>
                <a:cs typeface="+mn-cs"/>
              </a:rPr>
              <a:t>0.8</a:t>
            </a:r>
            <a:r>
              <a:rPr lang="zh-CN" altLang="zh-CN" sz="1200" kern="1200" dirty="0">
                <a:solidFill>
                  <a:schemeClr val="tx1"/>
                </a:solidFill>
                <a:effectLst/>
                <a:latin typeface="+mn-lt"/>
                <a:ea typeface="+mn-ea"/>
                <a:cs typeface="+mn-cs"/>
              </a:rPr>
              <a:t>左右。</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共识机制的非矿工节点与矿工节点的平均出块效率比，在矿池算力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币龄较小时</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同样比较高，但是随着算力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a:t>
            </a:r>
            <a:r>
              <a:rPr lang="zh-CN" altLang="en-US" sz="1200" kern="1200" dirty="0">
                <a:solidFill>
                  <a:schemeClr val="tx1"/>
                </a:solidFill>
                <a:effectLst/>
                <a:latin typeface="+mn-lt"/>
                <a:ea typeface="+mn-ea"/>
                <a:cs typeface="+mn-cs"/>
              </a:rPr>
              <a:t>的增加而降低</a:t>
            </a:r>
            <a:r>
              <a:rPr lang="zh-CN" altLang="zh-CN" sz="1200" kern="1200" dirty="0">
                <a:solidFill>
                  <a:schemeClr val="tx1"/>
                </a:solidFill>
                <a:effectLst/>
                <a:latin typeface="+mn-lt"/>
                <a:ea typeface="+mn-ea"/>
                <a:cs typeface="+mn-cs"/>
              </a:rPr>
              <a:t>。</a:t>
            </a: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共识机制降低了矿池节点与非矿池节点的平均出块效率差距，但仍有差距。事实上这些差距并不会全部兑现且矿池节点相比于非矿池节点有着很多弊端。</a:t>
            </a:r>
          </a:p>
          <a:p>
            <a:r>
              <a:rPr lang="zh-CN" altLang="en-US" sz="1200" kern="1200" dirty="0">
                <a:solidFill>
                  <a:schemeClr val="tx1"/>
                </a:solidFill>
                <a:effectLst/>
                <a:latin typeface="+mn-lt"/>
                <a:ea typeface="+mn-ea"/>
                <a:cs typeface="+mn-cs"/>
              </a:rPr>
              <a:t>这些弊端主要包括</a:t>
            </a:r>
            <a:r>
              <a:rPr lang="zh-CN" altLang="zh-CN" sz="1200" kern="1200" dirty="0">
                <a:solidFill>
                  <a:schemeClr val="tx1"/>
                </a:solidFill>
                <a:effectLst/>
                <a:latin typeface="+mn-lt"/>
                <a:ea typeface="+mn-ea"/>
                <a:cs typeface="+mn-cs"/>
              </a:rPr>
              <a:t>矿池中心化挖矿详情不可信</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矿池中心化管理代币不可信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77693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本文针对提出的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共识机制，从基本性能和抵御矿池效果两个方面进行了实验，得出以下结论：</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共识机制相比，</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共识机制中非矿池节点与矿池节点的平均出块效率比更高，矿池对非矿池节点的利益驱动更小。</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共识机制的平均出块效率，随算力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币龄的增长而增长的速度趋缓。</a:t>
            </a:r>
          </a:p>
          <a:p>
            <a:r>
              <a:rPr lang="zh-CN" altLang="zh-CN" sz="1200" kern="1200" dirty="0">
                <a:solidFill>
                  <a:schemeClr val="tx1"/>
                </a:solidFill>
                <a:effectLst/>
                <a:latin typeface="+mn-lt"/>
                <a:ea typeface="+mn-ea"/>
                <a:cs typeface="+mn-cs"/>
              </a:rPr>
              <a:t>上述结论证明，本文提出的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共识机制合理可行，该机制能够达到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对矿池集中化</a:t>
            </a:r>
            <a:r>
              <a:rPr lang="zh-CN" altLang="en-US" sz="1200"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有效抑制的目的。</a:t>
            </a:r>
            <a:endParaRPr lang="zh-CN" altLang="en-US" dirty="0"/>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在今后的工作中，还需要对以下论文内容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做</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进一步的研究。</a:t>
            </a:r>
          </a:p>
          <a:p>
            <a:pPr eaLnBrk="1" hangingPunct="1">
              <a:spcBef>
                <a:spcPct val="0"/>
              </a:spcBef>
            </a:pPr>
            <a:endParaRPr lang="zh-CN" altLang="en-US" dirty="0"/>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最后感谢各位评审老师在百忙之中来听我的毕业答辩。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3</a:t>
            </a:fld>
            <a:endParaRPr lang="zh-CN" altLang="en-US"/>
          </a:p>
        </p:txBody>
      </p:sp>
    </p:spTree>
    <p:extLst>
      <p:ext uri="{BB962C8B-B14F-4D97-AF65-F5344CB8AC3E}">
        <p14:creationId xmlns:p14="http://schemas.microsoft.com/office/powerpoint/2010/main" val="111468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区块链技术是当今国内外最火爆的科技话题。在国外的区块链项目有，由</a:t>
            </a:r>
            <a:r>
              <a:rPr lang="en-US" altLang="zh-CN" dirty="0" err="1"/>
              <a:t>linux</a:t>
            </a:r>
            <a:r>
              <a:rPr lang="zh-CN" altLang="en-US" dirty="0"/>
              <a:t>基金会发起、</a:t>
            </a:r>
            <a:r>
              <a:rPr lang="en-US" altLang="zh-CN" dirty="0"/>
              <a:t>IBM</a:t>
            </a:r>
            <a:r>
              <a:rPr lang="zh-CN" altLang="en-US" dirty="0"/>
              <a:t>、英特尔等公司合作开发的超级帐本项目。在国内区块链技术也被国务院纳入了十三五规划。区块链的本质是一个去中心化的分布式总账。区块链技术具有 去中心化、去信任、集体维护、可靠数据库、不可更改的特点。研究应用区块链技术的主要原因是传统的集中模式中存在着不可靠与不可信的问题。区块链技术目前仍在探索与发展的过程之中，但区块链技术的前景是非常光明的。未来区块链技术将与人工智能技术相结合颠覆各行各业。</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发展的主要历程分为两个阶段。第一阶段是以比特币、莱特币等为代表的数字货币交易平台。这一时期的区块链技术比较原始、有缺陷、功能单一，共识机制主要以</a:t>
            </a:r>
            <a:r>
              <a:rPr lang="en-US" altLang="zh-CN" dirty="0"/>
              <a:t>POW</a:t>
            </a:r>
            <a:r>
              <a:rPr lang="zh-CN" altLang="en-US" dirty="0"/>
              <a:t>为主。第二阶段是以以太坊、量子链、</a:t>
            </a:r>
            <a:r>
              <a:rPr lang="en-US" altLang="zh-CN" dirty="0"/>
              <a:t>NEO</a:t>
            </a:r>
            <a:r>
              <a:rPr lang="zh-CN" altLang="en-US" dirty="0"/>
              <a:t>为代表的智能合约平台。这一时期的区块链应用，较比特币在技术上有了长足的进步、应用领域也增加了，共识机制主要以</a:t>
            </a:r>
            <a:r>
              <a:rPr lang="en-US" altLang="zh-CN" dirty="0"/>
              <a:t>POS</a:t>
            </a:r>
            <a:r>
              <a:rPr lang="zh-CN" altLang="en-US" dirty="0"/>
              <a:t>为主。</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区块链技术最具代表性的应用就是比特币。比特币让人们认识了区块链技术，但其技术上的原始性、粗糙性，随着区块链技术的发展而暴露无疑。共识机制是区块链的核心技术。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需要通过工作量，来证明对新区快的铸造权。在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中，一个结点拥有的算力越多，这个结点获得区块铸造权的概率就越大。利益集团正是利用了这一缺陷，囤积了大量的算力并组建了矿池，引诱普通结点加入。</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如左图所示现在整个比特币网络的算力已经被十几个矿池组织所瓜分，这已经严重违背了区块链技术，去中心化的思想。</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矿池导致了比特币的异化。异化后的比特币，其实已经不能再被称作公有区块链，反而类似于由十几个矿池组成的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各大矿池在垄断了比特币的算力之后，就开始随意的进行</a:t>
            </a:r>
            <a:r>
              <a:rPr lang="zh-CN" altLang="en-US" b="1" dirty="0">
                <a:solidFill>
                  <a:schemeClr val="tx1">
                    <a:lumMod val="75000"/>
                    <a:lumOff val="25000"/>
                  </a:schemeClr>
                </a:solidFill>
                <a:latin typeface="微软雅黑" charset="0"/>
                <a:ea typeface="微软雅黑" charset="0"/>
              </a:rPr>
              <a:t>分叉，对区块链的生态系统造成了严重的破坏。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共识机制中。矿池集中化不仅会造成一定效应的中心化，还会使区块链面临着，遭受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攻击的风险，区块链去中心化、去信任、不可篡改、集体维护、可靠数据库的宗旨均得不到有效保障。</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的混合共识机制是目前正在探索的主要方向。以太坊也正在准备将共识机制由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的混合模式。</a:t>
            </a: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共识机制是通过清空币龄来证明，对新区快的铸造权，即一个结点拥有的币龄越多，这个结点获得新区快铸造权的概率就越大。虽然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取缔了算力，但是新引入的币龄却依然能够促使矿池的形成。利益集团只需要囤积大量的币龄就可以继续组建矿池。在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基础上改进的</a:t>
            </a:r>
            <a:r>
              <a:rPr lang="en-US" altLang="zh-CN" b="1" dirty="0">
                <a:solidFill>
                  <a:schemeClr val="tx1">
                    <a:lumMod val="75000"/>
                    <a:lumOff val="25000"/>
                  </a:schemeClr>
                </a:solidFill>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共识机制，完全摒弃了通过算力和币龄产生区块的方法，拥有币龄的结点选出其信任的</a:t>
            </a:r>
            <a:r>
              <a:rPr lang="zh-CN" altLang="en-US" b="1" dirty="0">
                <a:solidFill>
                  <a:schemeClr val="tx1">
                    <a:lumMod val="75000"/>
                    <a:lumOff val="25000"/>
                  </a:schemeClr>
                </a:solidFill>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，由代表轮流产生区块。这种方法虽然避免了矿池的问题，但由于加入了代表，这个不可信因素，不仅背离了区块链的宗旨，而且安全性、可靠性也得不到保障</a:t>
            </a: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2532063"/>
            <a:ext cx="9121775" cy="969962"/>
          </a:xfrm>
        </p:spPr>
        <p:txBody>
          <a:bodyPr/>
          <a:lstStyle/>
          <a:p>
            <a:pPr eaLnBrk="1" fontAlgn="auto" hangingPunct="1">
              <a:spcAft>
                <a:spcPts val="0"/>
              </a:spcAft>
              <a:defRPr/>
            </a:pPr>
            <a:r>
              <a:rPr lang="zh-CN" altLang="en-US" sz="3600" dirty="0"/>
              <a:t>抗矿池集中化</a:t>
            </a:r>
            <a:r>
              <a:rPr lang="zh-CN" altLang="zh-CN" sz="3600" dirty="0"/>
              <a:t>的</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指导老师：李志淮 教授</a:t>
            </a:r>
            <a:endParaRPr kumimoji="1" lang="en-US" altLang="zh-CN" sz="2400" dirty="0"/>
          </a:p>
          <a:p>
            <a:pPr eaLnBrk="1" fontAlgn="auto" hangingPunct="1">
              <a:spcAft>
                <a:spcPts val="0"/>
              </a:spcAft>
              <a:defRPr/>
            </a:pPr>
            <a:r>
              <a:rPr kumimoji="1" lang="zh-CN" altLang="en-US" sz="2400" dirty="0"/>
              <a:t>答辩人：杨超智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012536" y="3785899"/>
            <a:ext cx="9575800"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a:t>
            </a:r>
            <a:r>
              <a:rPr lang="en-US" altLang="zh-CN" dirty="0">
                <a:solidFill>
                  <a:schemeClr val="accent3">
                    <a:lumMod val="60000"/>
                    <a:lumOff val="40000"/>
                  </a:schemeClr>
                </a:solidFill>
              </a:rPr>
              <a:t>POWS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BF26E955-38E5-437C-95C4-1EE7F6919FD2}"/>
              </a:ext>
            </a:extLst>
          </p:cNvPr>
          <p:cNvSpPr/>
          <p:nvPr/>
        </p:nvSpPr>
        <p:spPr>
          <a:xfrm>
            <a:off x="1427033" y="1964771"/>
            <a:ext cx="8583742" cy="1892826"/>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不需要耗费大量的算力进行哈希计算，而是通过清空</a:t>
            </a:r>
            <a:r>
              <a:rPr lang="zh-CN" altLang="en-US" b="1" dirty="0">
                <a:solidFill>
                  <a:schemeClr val="tx1">
                    <a:lumMod val="75000"/>
                    <a:lumOff val="25000"/>
                  </a:schemeClr>
                </a:solidFill>
                <a:highlight>
                  <a:srgbClr val="7CAFBC"/>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来证明新区快的铸造权。</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共识机制为了避免矿池集中化的问题而取缔了算力这个影响因素，但是新引入的币龄这个因素却依然能促使矿池形成。</a:t>
            </a:r>
            <a:endParaRPr lang="en-US" altLang="zh-CN" dirty="0">
              <a:solidFill>
                <a:schemeClr val="tx1">
                  <a:lumMod val="75000"/>
                  <a:lumOff val="25000"/>
                </a:schemeClr>
              </a:solidFill>
              <a:latin typeface="微软雅黑" charset="0"/>
              <a:ea typeface="微软雅黑" charset="0"/>
            </a:endParaRP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5211762" cy="652462"/>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矿池集中化问题的主要解决方案</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485F7CA-0301-45A8-AA9D-F7378224F46C}"/>
              </a:ext>
            </a:extLst>
          </p:cNvPr>
          <p:cNvSpPr/>
          <p:nvPr/>
        </p:nvSpPr>
        <p:spPr>
          <a:xfrm>
            <a:off x="1427033" y="4216127"/>
            <a:ext cx="8117017"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共识机制基础上改进的</a:t>
            </a:r>
            <a:r>
              <a:rPr lang="en-US" altLang="zh-CN" b="1" dirty="0">
                <a:solidFill>
                  <a:schemeClr val="tx1">
                    <a:lumMod val="75000"/>
                    <a:lumOff val="25000"/>
                  </a:schemeClr>
                </a:solidFill>
                <a:highlight>
                  <a:srgbClr val="7CAFBC"/>
                </a:highlight>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Delegated Proof-of-Stake </a:t>
            </a:r>
            <a:r>
              <a:rPr lang="zh-CN" altLang="en-US" dirty="0">
                <a:solidFill>
                  <a:schemeClr val="tx1">
                    <a:lumMod val="75000"/>
                    <a:lumOff val="25000"/>
                  </a:schemeClr>
                </a:solidFill>
                <a:latin typeface="微软雅黑" charset="0"/>
                <a:ea typeface="微软雅黑" charset="0"/>
              </a:rPr>
              <a:t>）共识机制完全摒弃通过了币龄和算力产生区块的方法，拥有币龄的结点选出信任的</a:t>
            </a:r>
            <a:r>
              <a:rPr lang="zh-CN" altLang="en-US" b="1" dirty="0">
                <a:solidFill>
                  <a:schemeClr val="tx1">
                    <a:lumMod val="75000"/>
                    <a:lumOff val="25000"/>
                  </a:schemeClr>
                </a:solidFill>
                <a:highlight>
                  <a:srgbClr val="7CAFBC"/>
                </a:highlight>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，由代表来轮流产生区块。这种方法虽然避免了矿池的问题，但由于加入了代表这个不可信因素，不仅背离了区块链的宗旨，安全性、可靠性也得不到保障</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POWS</a:t>
            </a:r>
            <a:r>
              <a:rPr kumimoji="1" lang="zh-CN" altLang="en-US" sz="6600" dirty="0"/>
              <a:t>共识机制设计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FB52353-07B5-4C5F-89A0-6F1398FA9597}"/>
              </a:ext>
            </a:extLst>
          </p:cNvPr>
          <p:cNvSpPr/>
          <p:nvPr/>
        </p:nvSpPr>
        <p:spPr>
          <a:xfrm>
            <a:off x="1262794" y="2473748"/>
            <a:ext cx="9091170" cy="1532727"/>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sz="2400" dirty="0">
                <a:solidFill>
                  <a:schemeClr val="tx1">
                    <a:lumMod val="75000"/>
                    <a:lumOff val="25000"/>
                  </a:schemeClr>
                </a:solidFill>
                <a:latin typeface="微软雅黑" charset="0"/>
                <a:ea typeface="微软雅黑" charset="0"/>
              </a:rPr>
              <a:t>为了解决矿池集中化的问题，秉承着</a:t>
            </a:r>
            <a:r>
              <a:rPr lang="en-US" altLang="zh-CN" sz="2400" b="1" dirty="0">
                <a:solidFill>
                  <a:schemeClr val="tx1">
                    <a:lumMod val="75000"/>
                    <a:lumOff val="25000"/>
                  </a:schemeClr>
                </a:solidFill>
                <a:highlight>
                  <a:srgbClr val="7CAFBC"/>
                </a:highlight>
                <a:latin typeface="微软雅黑" charset="0"/>
                <a:ea typeface="微软雅黑" charset="0"/>
              </a:rPr>
              <a:t>POW+POS</a:t>
            </a:r>
            <a:r>
              <a:rPr lang="zh-CN" altLang="en-US" sz="2400" b="1" dirty="0">
                <a:solidFill>
                  <a:schemeClr val="tx1">
                    <a:lumMod val="75000"/>
                    <a:lumOff val="25000"/>
                  </a:schemeClr>
                </a:solidFill>
                <a:highlight>
                  <a:srgbClr val="7CAFBC"/>
                </a:highlight>
                <a:latin typeface="微软雅黑" charset="0"/>
                <a:ea typeface="微软雅黑" charset="0"/>
              </a:rPr>
              <a:t>的混合模式</a:t>
            </a:r>
            <a:r>
              <a:rPr lang="zh-CN" altLang="en-US" sz="2400" dirty="0">
                <a:solidFill>
                  <a:schemeClr val="tx1">
                    <a:lumMod val="75000"/>
                    <a:lumOff val="25000"/>
                  </a:schemeClr>
                </a:solidFill>
                <a:latin typeface="微软雅黑" charset="0"/>
                <a:ea typeface="微软雅黑" charset="0"/>
              </a:rPr>
              <a:t>思想，本文设计了</a:t>
            </a:r>
            <a:r>
              <a:rPr lang="en-US" altLang="zh-CN" sz="2400" dirty="0">
                <a:solidFill>
                  <a:schemeClr val="tx1">
                    <a:lumMod val="75000"/>
                    <a:lumOff val="25000"/>
                  </a:schemeClr>
                </a:solidFill>
                <a:latin typeface="微软雅黑" charset="0"/>
                <a:ea typeface="微软雅黑" charset="0"/>
              </a:rPr>
              <a:t>POWS (Proof-of -Work Adjusted by Stake)</a:t>
            </a:r>
            <a:r>
              <a:rPr lang="zh-CN" altLang="en-US" sz="2400" dirty="0">
                <a:solidFill>
                  <a:schemeClr val="tx1">
                    <a:lumMod val="75000"/>
                    <a:lumOff val="25000"/>
                  </a:schemeClr>
                </a:solidFill>
                <a:latin typeface="微软雅黑" charset="0"/>
                <a:ea typeface="微软雅黑" charset="0"/>
              </a:rPr>
              <a:t>基于权益调节的工作量证明机制并实现了相应的</a:t>
            </a:r>
            <a:r>
              <a:rPr lang="en-US" altLang="zh-CN" sz="2400" dirty="0">
                <a:solidFill>
                  <a:schemeClr val="tx1">
                    <a:lumMod val="75000"/>
                    <a:lumOff val="25000"/>
                  </a:schemeClr>
                </a:solidFill>
                <a:latin typeface="微软雅黑" charset="0"/>
                <a:ea typeface="微软雅黑" charset="0"/>
              </a:rPr>
              <a:t>POWS</a:t>
            </a:r>
            <a:r>
              <a:rPr lang="zh-CN" altLang="en-US" sz="2400" dirty="0">
                <a:solidFill>
                  <a:schemeClr val="tx1">
                    <a:lumMod val="75000"/>
                    <a:lumOff val="25000"/>
                  </a:schemeClr>
                </a:solidFill>
                <a:latin typeface="微软雅黑" charset="0"/>
                <a:ea typeface="微软雅黑" charset="0"/>
              </a:rPr>
              <a:t>区块链系统</a:t>
            </a:r>
          </a:p>
        </p:txBody>
      </p:sp>
      <p:sp>
        <p:nvSpPr>
          <p:cNvPr id="10" name="矩形 9">
            <a:extLst>
              <a:ext uri="{FF2B5EF4-FFF2-40B4-BE49-F238E27FC236}">
                <a16:creationId xmlns:a16="http://schemas.microsoft.com/office/drawing/2014/main" id="{AB602335-96F7-46AB-8743-EE64EA8D764D}"/>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extLst>
              <p:ext uri="{D42A27DB-BD31-4B8C-83A1-F6EECF244321}">
                <p14:modId xmlns:p14="http://schemas.microsoft.com/office/powerpoint/2010/main" val="1420655899"/>
              </p:ext>
            </p:extLst>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POWS</a:t>
                      </a:r>
                      <a:r>
                        <a:rPr lang="zh-CN" altLang="en-US" b="0" dirty="0">
                          <a:solidFill>
                            <a:schemeClr val="tx1"/>
                          </a:solidFill>
                        </a:rPr>
                        <a:t>解决方法</a:t>
                      </a:r>
                    </a:p>
                  </a:txBody>
                  <a:tcPr/>
                </a:tc>
                <a:tc>
                  <a:txBody>
                    <a:bodyPr/>
                    <a:lstStyle/>
                    <a:p>
                      <a:pPr algn="ctr"/>
                      <a:r>
                        <a:rPr lang="zh-CN" altLang="en-US" dirty="0"/>
                        <a:t>引入</a:t>
                      </a:r>
                      <a:r>
                        <a:rPr lang="zh-CN" altLang="en-US" b="1" dirty="0">
                          <a:highlight>
                            <a:srgbClr val="D870BB"/>
                          </a:highlight>
                        </a:rPr>
                        <a:t>币龄调节</a:t>
                      </a:r>
                      <a:r>
                        <a:rPr lang="zh-CN" altLang="en-US" dirty="0"/>
                        <a:t>不同结点的</a:t>
                      </a:r>
                      <a:r>
                        <a:rPr lang="zh-CN" altLang="en-US" b="1" dirty="0">
                          <a:highlight>
                            <a:srgbClr val="D870BB"/>
                          </a:highlight>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highlight>
                            <a:srgbClr val="D870BB"/>
                          </a:highlight>
                        </a:rPr>
                        <a:t>降低</a:t>
                      </a:r>
                      <a:r>
                        <a:rPr lang="zh-CN" altLang="en-US" dirty="0"/>
                        <a:t>矿池对非矿池结点的</a:t>
                      </a:r>
                      <a:r>
                        <a:rPr lang="zh-CN" altLang="en-US" b="1" dirty="0">
                          <a:highlight>
                            <a:srgbClr val="D870BB"/>
                          </a:highlight>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chemeClr val="tx1">
                    <a:lumMod val="75000"/>
                    <a:lumOff val="25000"/>
                  </a:schemeClr>
                </a:solidFill>
                <a:highlight>
                  <a:srgbClr val="D870BB"/>
                </a:highlight>
                <a:latin typeface="微软雅黑" charset="0"/>
                <a:ea typeface="微软雅黑" charset="0"/>
              </a:rPr>
              <a:t>UTXO</a:t>
            </a:r>
            <a:r>
              <a:rPr lang="zh-CN" altLang="en-US" b="1" dirty="0">
                <a:solidFill>
                  <a:schemeClr val="tx1">
                    <a:lumMod val="75000"/>
                    <a:lumOff val="25000"/>
                  </a:schemeClr>
                </a:solidFill>
                <a:highlight>
                  <a:srgbClr val="D870BB"/>
                </a:highlight>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chemeClr val="tx1">
                    <a:lumMod val="75000"/>
                    <a:lumOff val="25000"/>
                  </a:schemeClr>
                </a:solidFill>
                <a:highlight>
                  <a:srgbClr val="D870BB"/>
                </a:highlight>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chemeClr val="tx1">
                    <a:lumMod val="75000"/>
                    <a:lumOff val="25000"/>
                  </a:schemeClr>
                </a:solidFill>
                <a:highlight>
                  <a:srgbClr val="D870BB"/>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extLst>
              <p:ext uri="{D42A27DB-BD31-4B8C-83A1-F6EECF244321}">
                <p14:modId xmlns:p14="http://schemas.microsoft.com/office/powerpoint/2010/main" val="390022457"/>
              </p:ext>
            </p:extLst>
          </p:nvPr>
        </p:nvGraphicFramePr>
        <p:xfrm>
          <a:off x="1893888" y="3551238"/>
          <a:ext cx="5972175" cy="1257300"/>
        </p:xfrm>
        <a:graphic>
          <a:graphicData uri="http://schemas.openxmlformats.org/presentationml/2006/ole">
            <mc:AlternateContent xmlns:mc="http://schemas.openxmlformats.org/markup-compatibility/2006">
              <mc:Choice xmlns:v="urn:schemas-microsoft-com:vml" Requires="v">
                <p:oleObj spid="_x0000_s39997" name="Equation" r:id="rId4" imgW="2095200" imgH="444240" progId="Equation.DSMT4">
                  <p:embed/>
                </p:oleObj>
              </mc:Choice>
              <mc:Fallback>
                <p:oleObj name="Equation" r:id="rId4" imgW="2095200" imgH="444240" progId="Equation.DSMT4">
                  <p:embed/>
                  <p:pic>
                    <p:nvPicPr>
                      <p:cNvPr id="0" name="对象 4"/>
                      <p:cNvPicPr>
                        <a:picLocks noChangeAspect="1" noChangeArrowheads="1"/>
                      </p:cNvPicPr>
                      <p:nvPr/>
                    </p:nvPicPr>
                    <p:blipFill>
                      <a:blip r:embed="rId5"/>
                      <a:srcRect/>
                      <a:stretch>
                        <a:fillRect/>
                      </a:stretch>
                    </p:blipFill>
                    <p:spPr bwMode="auto">
                      <a:xfrm>
                        <a:off x="1893888" y="3551238"/>
                        <a:ext cx="59721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39998"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pic>
        <p:nvPicPr>
          <p:cNvPr id="41988" name="图片 1">
            <a:extLst>
              <a:ext uri="{FF2B5EF4-FFF2-40B4-BE49-F238E27FC236}">
                <a16:creationId xmlns:a16="http://schemas.microsoft.com/office/drawing/2014/main" id="{4B966123-98E3-4B37-8B28-BD110CF48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876300"/>
            <a:ext cx="83010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底层网络</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1800" b="1" dirty="0">
                <a:highlight>
                  <a:srgbClr val="D870BB"/>
                </a:highlight>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8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SPOW</a:t>
            </a:r>
            <a:r>
              <a:rPr kumimoji="1" lang="zh-CN" altLang="en-US" sz="1800" dirty="0"/>
              <a:t>共识机制，引入</a:t>
            </a:r>
            <a:r>
              <a:rPr kumimoji="1" lang="zh-CN" altLang="en-US" sz="1800" b="1" dirty="0">
                <a:highlight>
                  <a:srgbClr val="D870BB"/>
                </a:highlight>
              </a:rPr>
              <a:t>币龄</a:t>
            </a:r>
            <a:r>
              <a:rPr kumimoji="1" lang="zh-CN" altLang="en-US" sz="1800" dirty="0"/>
              <a:t>的概念用以调节不同结点的区块产生</a:t>
            </a:r>
            <a:r>
              <a:rPr kumimoji="1" lang="zh-CN" altLang="en-US" sz="1800" b="1" dirty="0">
                <a:highlight>
                  <a:srgbClr val="D870BB"/>
                </a:highlight>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1800" b="1" dirty="0">
                <a:highlight>
                  <a:srgbClr val="D870BB"/>
                </a:highlight>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POWS</a:t>
            </a:r>
            <a:r>
              <a:rPr kumimoji="1" lang="zh-CN" altLang="en-US" dirty="0"/>
              <a:t>共识机制设计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05</a:t>
            </a:r>
            <a:endParaRPr kumimoji="1" lang="zh-CN" altLang="en-US" dirty="0"/>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dirty="0"/>
              <a:t>总结与展望</a:t>
            </a:r>
          </a:p>
        </p:txBody>
      </p:sp>
      <p:sp>
        <p:nvSpPr>
          <p:cNvPr id="12" name="文本占位符 11">
            <a:extLst>
              <a:ext uri="{FF2B5EF4-FFF2-40B4-BE49-F238E27FC236}">
                <a16:creationId xmlns:a16="http://schemas.microsoft.com/office/drawing/2014/main" id="{F0557C78-F7E8-4900-A5D9-96CBE6F4A806}"/>
              </a:ext>
            </a:extLst>
          </p:cNvPr>
          <p:cNvSpPr>
            <a:spLocks noGrp="1"/>
          </p:cNvSpPr>
          <p:nvPr>
            <p:ph type="body" sz="quarter" idx="22"/>
          </p:nvPr>
        </p:nvSpPr>
        <p:spPr>
          <a:xfrm>
            <a:off x="7077075" y="5165726"/>
            <a:ext cx="835026" cy="651828"/>
          </a:xfrm>
        </p:spPr>
        <p:txBody>
          <a:bodyPr/>
          <a:lstStyle/>
          <a:p>
            <a:r>
              <a:rPr kumimoji="1" lang="en-US" altLang="zh-CN" dirty="0"/>
              <a:t>06</a:t>
            </a:r>
            <a:endParaRPr kumimoji="1" lang="zh-CN" altLang="en-US" dirty="0"/>
          </a:p>
        </p:txBody>
      </p:sp>
      <p:sp>
        <p:nvSpPr>
          <p:cNvPr id="13" name="文本占位符 12">
            <a:extLst>
              <a:ext uri="{FF2B5EF4-FFF2-40B4-BE49-F238E27FC236}">
                <a16:creationId xmlns:a16="http://schemas.microsoft.com/office/drawing/2014/main" id="{DC524030-F8D9-4230-814B-2F74EBB70A79}"/>
              </a:ext>
            </a:extLst>
          </p:cNvPr>
          <p:cNvSpPr>
            <a:spLocks noGrp="1"/>
          </p:cNvSpPr>
          <p:nvPr>
            <p:ph type="body" sz="quarter" idx="23"/>
          </p:nvPr>
        </p:nvSpPr>
        <p:spPr>
          <a:xfrm>
            <a:off x="7912736" y="5228901"/>
            <a:ext cx="3234689" cy="445150"/>
          </a:xfrm>
        </p:spPr>
        <p:txBody>
          <a:bodyPr/>
          <a:lstStyle/>
          <a:p>
            <a:r>
              <a:rPr kumimoji="1" lang="zh-CN" altLang="en-US" dirty="0"/>
              <a:t>参考文献</a:t>
            </a: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969963" y="1360208"/>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基本性能实验</a:t>
            </a:r>
            <a:endParaRPr lang="en-US" altLang="zh-CN" sz="2400" dirty="0">
              <a:latin typeface="Arial" panose="020B0604020202020204" pitchFamily="34" charset="0"/>
            </a:endParaRPr>
          </a:p>
        </p:txBody>
      </p:sp>
      <p:sp>
        <p:nvSpPr>
          <p:cNvPr id="6" name="Rectangle 1">
            <a:extLst>
              <a:ext uri="{FF2B5EF4-FFF2-40B4-BE49-F238E27FC236}">
                <a16:creationId xmlns:a16="http://schemas.microsoft.com/office/drawing/2014/main" id="{F13B634B-136E-4EA1-9297-2260B52626E6}"/>
              </a:ext>
            </a:extLst>
          </p:cNvPr>
          <p:cNvSpPr>
            <a:spLocks noChangeArrowheads="1"/>
          </p:cNvSpPr>
          <p:nvPr/>
        </p:nvSpPr>
        <p:spPr bwMode="auto">
          <a:xfrm>
            <a:off x="1985626" y="1872980"/>
            <a:ext cx="3493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平均出块时间对比实验</a:t>
            </a:r>
            <a:endParaRPr lang="en-US" altLang="zh-CN" sz="2400" dirty="0">
              <a:latin typeface="Arial" panose="020B0604020202020204" pitchFamily="34" charset="0"/>
            </a:endParaRPr>
          </a:p>
        </p:txBody>
      </p:sp>
      <p:sp>
        <p:nvSpPr>
          <p:cNvPr id="7" name="Rectangle 1">
            <a:extLst>
              <a:ext uri="{FF2B5EF4-FFF2-40B4-BE49-F238E27FC236}">
                <a16:creationId xmlns:a16="http://schemas.microsoft.com/office/drawing/2014/main" id="{CD649012-30A5-4578-B762-33F4CBA64F03}"/>
              </a:ext>
            </a:extLst>
          </p:cNvPr>
          <p:cNvSpPr>
            <a:spLocks noChangeArrowheads="1"/>
          </p:cNvSpPr>
          <p:nvPr/>
        </p:nvSpPr>
        <p:spPr bwMode="auto">
          <a:xfrm>
            <a:off x="1985626" y="2385752"/>
            <a:ext cx="2569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抗负载对比实验</a:t>
            </a:r>
            <a:endParaRPr lang="en-US" altLang="zh-CN" sz="2400" dirty="0">
              <a:latin typeface="Arial" panose="020B0604020202020204" pitchFamily="34" charset="0"/>
            </a:endParaRPr>
          </a:p>
        </p:txBody>
      </p:sp>
      <p:sp>
        <p:nvSpPr>
          <p:cNvPr id="9" name="Rectangle 1">
            <a:extLst>
              <a:ext uri="{FF2B5EF4-FFF2-40B4-BE49-F238E27FC236}">
                <a16:creationId xmlns:a16="http://schemas.microsoft.com/office/drawing/2014/main" id="{B2F3E7B9-9404-4A97-A5A8-AE3AA2A83B87}"/>
              </a:ext>
            </a:extLst>
          </p:cNvPr>
          <p:cNvSpPr>
            <a:spLocks noChangeArrowheads="1"/>
          </p:cNvSpPr>
          <p:nvPr/>
        </p:nvSpPr>
        <p:spPr bwMode="auto">
          <a:xfrm>
            <a:off x="1109663" y="3331325"/>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抗矿池化实验</a:t>
            </a:r>
            <a:endParaRPr lang="en-US" altLang="zh-CN" sz="2400" dirty="0">
              <a:latin typeface="Arial" panose="020B0604020202020204" pitchFamily="34" charset="0"/>
            </a:endParaRPr>
          </a:p>
        </p:txBody>
      </p:sp>
      <p:sp>
        <p:nvSpPr>
          <p:cNvPr id="10" name="Rectangle 1">
            <a:extLst>
              <a:ext uri="{FF2B5EF4-FFF2-40B4-BE49-F238E27FC236}">
                <a16:creationId xmlns:a16="http://schemas.microsoft.com/office/drawing/2014/main" id="{68AA7457-91A9-4FD5-81EA-93C4E2343CEF}"/>
              </a:ext>
            </a:extLst>
          </p:cNvPr>
          <p:cNvSpPr>
            <a:spLocks noChangeArrowheads="1"/>
          </p:cNvSpPr>
          <p:nvPr/>
        </p:nvSpPr>
        <p:spPr bwMode="auto">
          <a:xfrm>
            <a:off x="1985626" y="3907365"/>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平均出块效率随算力变化对比实验</a:t>
            </a:r>
            <a:endParaRPr lang="en-US" altLang="zh-CN" sz="2400" dirty="0">
              <a:latin typeface="Arial" panose="020B0604020202020204" pitchFamily="34" charset="0"/>
            </a:endParaRPr>
          </a:p>
        </p:txBody>
      </p:sp>
      <p:sp>
        <p:nvSpPr>
          <p:cNvPr id="11" name="Rectangle 1">
            <a:extLst>
              <a:ext uri="{FF2B5EF4-FFF2-40B4-BE49-F238E27FC236}">
                <a16:creationId xmlns:a16="http://schemas.microsoft.com/office/drawing/2014/main" id="{5E482714-8267-4301-856C-D6C0AB279D40}"/>
              </a:ext>
            </a:extLst>
          </p:cNvPr>
          <p:cNvSpPr>
            <a:spLocks noChangeArrowheads="1"/>
          </p:cNvSpPr>
          <p:nvPr/>
        </p:nvSpPr>
        <p:spPr bwMode="auto">
          <a:xfrm>
            <a:off x="1985626" y="4391273"/>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平均出块效率随币龄变化对比实验</a:t>
            </a:r>
            <a:endParaRPr lang="en-US" altLang="zh-CN" sz="2400" dirty="0">
              <a:latin typeface="Arial" panose="020B0604020202020204" pitchFamily="34" charset="0"/>
            </a:endParaRPr>
          </a:p>
        </p:txBody>
      </p:sp>
      <p:sp>
        <p:nvSpPr>
          <p:cNvPr id="12" name="Rectangle 1">
            <a:extLst>
              <a:ext uri="{FF2B5EF4-FFF2-40B4-BE49-F238E27FC236}">
                <a16:creationId xmlns:a16="http://schemas.microsoft.com/office/drawing/2014/main" id="{333CBA7C-2B99-40EB-99D5-719090B29656}"/>
              </a:ext>
            </a:extLst>
          </p:cNvPr>
          <p:cNvSpPr>
            <a:spLocks noChangeArrowheads="1"/>
          </p:cNvSpPr>
          <p:nvPr/>
        </p:nvSpPr>
        <p:spPr bwMode="auto">
          <a:xfrm>
            <a:off x="1985626" y="4873561"/>
            <a:ext cx="57086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t> POWS</a:t>
            </a:r>
            <a:r>
              <a:rPr lang="zh-CN" altLang="zh-CN" sz="2400" dirty="0"/>
              <a:t>矿池对非矿池节点利益驱动实验</a:t>
            </a:r>
            <a:endParaRPr lang="en-US" altLang="zh-CN" sz="2400" dirty="0">
              <a:latin typeface="Arial" panose="020B0604020202020204" pitchFamily="34" charset="0"/>
            </a:endParaRPr>
          </a:p>
        </p:txBody>
      </p:sp>
    </p:spTree>
    <p:extLst>
      <p:ext uri="{BB962C8B-B14F-4D97-AF65-F5344CB8AC3E}">
        <p14:creationId xmlns:p14="http://schemas.microsoft.com/office/powerpoint/2010/main" val="352080437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extLst>
              <p:ext uri="{D42A27DB-BD31-4B8C-83A1-F6EECF244321}">
                <p14:modId xmlns:p14="http://schemas.microsoft.com/office/powerpoint/2010/main" val="2641527612"/>
              </p:ext>
            </p:extLst>
          </p:nvPr>
        </p:nvGraphicFramePr>
        <p:xfrm>
          <a:off x="801688" y="1618672"/>
          <a:ext cx="10498136" cy="4001860"/>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350G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dirty="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 1 Experiment hardware environment description</a:t>
            </a:r>
            <a:endParaRPr lang="en-US" altLang="zh-CN" sz="1600" dirty="0">
              <a:latin typeface="Arial" panose="020B0604020202020204" pitchFamily="34" charset="0"/>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1 Bitcoin Core</a:t>
            </a:r>
            <a:r>
              <a:rPr lang="zh-CN" altLang="zh-CN" sz="2000" dirty="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1 Version information of the Bitcoin Core</a:t>
            </a:r>
            <a:endParaRPr lang="zh-CN" altLang="zh-CN" sz="2000" dirty="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 Bitcoin</a:t>
            </a:r>
            <a:r>
              <a:rPr lang="zh-CN" altLang="zh-CN" sz="2000" dirty="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2 Bitcoin Transaction data set</a:t>
            </a:r>
            <a:endParaRPr lang="zh-CN" altLang="zh-CN" sz="2000" dirty="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5300" name="图表 1">
            <a:extLst>
              <a:ext uri="{FF2B5EF4-FFF2-40B4-BE49-F238E27FC236}">
                <a16:creationId xmlns:a16="http://schemas.microsoft.com/office/drawing/2014/main" id="{CDA1E122-E95A-48E1-9F06-24216A3BF42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840912"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2843213" y="54689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 </a:t>
            </a:r>
            <a:r>
              <a:rPr lang="zh-CN" altLang="zh-CN" sz="2000" dirty="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3 Average time of make block</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7348" name="图表 1">
            <a:extLst>
              <a:ext uri="{FF2B5EF4-FFF2-40B4-BE49-F238E27FC236}">
                <a16:creationId xmlns:a16="http://schemas.microsoft.com/office/drawing/2014/main" id="{18A00AB3-9B8B-4906-8B38-73A7DF9FD30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59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3048000" y="5495925"/>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4 </a:t>
            </a:r>
            <a:r>
              <a:rPr lang="zh-CN" altLang="zh-CN" sz="2000" dirty="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4 Load experiment </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1885950" y="5616575"/>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a:t>
            </a:r>
            <a:r>
              <a:rPr lang="zh-CN" altLang="zh-CN" sz="2000" dirty="0"/>
              <a:t>出块效率与算力实验</a:t>
            </a:r>
          </a:p>
          <a:p>
            <a:pPr algn="ctr" eaLnBrk="1" hangingPunct="1"/>
            <a:r>
              <a:rPr lang="en-US" altLang="zh-CN" sz="2000" dirty="0"/>
              <a:t>Fig. 5 Block efficiency and calculation of power experiment</a:t>
            </a:r>
            <a:endParaRPr lang="zh-CN" altLang="zh-CN" sz="2000" dirty="0"/>
          </a:p>
        </p:txBody>
      </p:sp>
      <p:pic>
        <p:nvPicPr>
          <p:cNvPr id="59397" name="图表 1">
            <a:extLst>
              <a:ext uri="{FF2B5EF4-FFF2-40B4-BE49-F238E27FC236}">
                <a16:creationId xmlns:a16="http://schemas.microsoft.com/office/drawing/2014/main" id="{54659061-14B1-4D34-B060-E5D710D133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61444" name="图表 1">
            <a:extLst>
              <a:ext uri="{FF2B5EF4-FFF2-40B4-BE49-F238E27FC236}">
                <a16:creationId xmlns:a16="http://schemas.microsoft.com/office/drawing/2014/main" id="{4B3351C1-48AE-44DB-A24F-1AF6EAE083E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97267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3048000" y="55197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6 </a:t>
            </a:r>
            <a:r>
              <a:rPr lang="zh-CN" altLang="zh-CN" sz="2000" dirty="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6 Block efficiency and stake experiment</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2383972" y="4888366"/>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7 </a:t>
            </a:r>
            <a:r>
              <a:rPr lang="zh-CN" altLang="zh-CN" sz="2000" dirty="0"/>
              <a:t>矿池实验</a:t>
            </a:r>
          </a:p>
          <a:p>
            <a:pPr algn="ctr" eaLnBrk="1" hangingPunct="1"/>
            <a:r>
              <a:rPr lang="en-US" altLang="zh-CN" sz="2000" dirty="0"/>
              <a:t>Fig. 7 Mine pool experiment</a:t>
            </a:r>
            <a:endParaRPr lang="zh-CN" altLang="zh-CN" sz="2000" dirty="0"/>
          </a:p>
        </p:txBody>
      </p:sp>
      <p:graphicFrame>
        <p:nvGraphicFramePr>
          <p:cNvPr id="6" name="图表 5">
            <a:extLst>
              <a:ext uri="{FF2B5EF4-FFF2-40B4-BE49-F238E27FC236}">
                <a16:creationId xmlns:a16="http://schemas.microsoft.com/office/drawing/2014/main" id="{19FBC717-ABBE-4583-9D62-7C3272A0AC96}"/>
              </a:ext>
            </a:extLst>
          </p:cNvPr>
          <p:cNvGraphicFramePr>
            <a:graphicFrameLocks/>
          </p:cNvGraphicFramePr>
          <p:nvPr>
            <p:extLst>
              <p:ext uri="{D42A27DB-BD31-4B8C-83A1-F6EECF244321}">
                <p14:modId xmlns:p14="http://schemas.microsoft.com/office/powerpoint/2010/main" val="4231870117"/>
              </p:ext>
            </p:extLst>
          </p:nvPr>
        </p:nvGraphicFramePr>
        <p:xfrm>
          <a:off x="1791855" y="1436914"/>
          <a:ext cx="7177974" cy="345145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7" name="文本框 38">
            <a:extLst>
              <a:ext uri="{FF2B5EF4-FFF2-40B4-BE49-F238E27FC236}">
                <a16:creationId xmlns:a16="http://schemas.microsoft.com/office/drawing/2014/main" id="{8E5BB5FD-D740-4506-9E5D-DDF36E01EBC1}"/>
              </a:ext>
            </a:extLst>
          </p:cNvPr>
          <p:cNvSpPr txBox="1">
            <a:spLocks noChangeArrowheads="1"/>
          </p:cNvSpPr>
          <p:nvPr/>
        </p:nvSpPr>
        <p:spPr bwMode="auto">
          <a:xfrm>
            <a:off x="1109663" y="1403081"/>
            <a:ext cx="8183562" cy="169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共识机制降低了矿池节点与非矿池节点的平均出块效率差距，但仍有差距。事实上这些差距并不会全部兑现且矿池节点相比于非矿池节点有着很多</a:t>
            </a:r>
            <a:r>
              <a:rPr kumimoji="1" lang="zh-CN" altLang="zh-CN" sz="2400" b="1" dirty="0">
                <a:highlight>
                  <a:srgbClr val="FFFF00"/>
                </a:highlight>
                <a:latin typeface="Calibri" panose="020F0502020204030204" pitchFamily="34" charset="0"/>
                <a:ea typeface="DengXian" panose="02010600030101010101" pitchFamily="2" charset="-122"/>
              </a:rPr>
              <a:t>弊端</a:t>
            </a:r>
            <a:r>
              <a:rPr kumimoji="1" lang="zh-CN" altLang="zh-CN" sz="2400" dirty="0">
                <a:latin typeface="Calibri" panose="020F0502020204030204" pitchFamily="34" charset="0"/>
                <a:ea typeface="DengXian" panose="02010600030101010101" pitchFamily="2" charset="-122"/>
              </a:rPr>
              <a:t>。</a:t>
            </a:r>
            <a:endParaRPr kumimoji="1" lang="en-US" altLang="zh-CN" sz="2400" dirty="0">
              <a:latin typeface="Calibri" panose="020F0502020204030204" pitchFamily="34" charset="0"/>
              <a:ea typeface="DengXian" panose="02010600030101010101" pitchFamily="2" charset="-122"/>
            </a:endParaRPr>
          </a:p>
        </p:txBody>
      </p:sp>
      <p:sp>
        <p:nvSpPr>
          <p:cNvPr id="8" name="文本框 38">
            <a:extLst>
              <a:ext uri="{FF2B5EF4-FFF2-40B4-BE49-F238E27FC236}">
                <a16:creationId xmlns:a16="http://schemas.microsoft.com/office/drawing/2014/main" id="{BD5F24C7-BE9C-49E8-951C-F57BFBA82DCD}"/>
              </a:ext>
            </a:extLst>
          </p:cNvPr>
          <p:cNvSpPr txBox="1">
            <a:spLocks noChangeArrowheads="1"/>
          </p:cNvSpPr>
          <p:nvPr/>
        </p:nvSpPr>
        <p:spPr bwMode="auto">
          <a:xfrm>
            <a:off x="1109663" y="3627699"/>
            <a:ext cx="8183562" cy="16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矿池中心化挖矿详情</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矿池中心化管理代币</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extLst>
      <p:ext uri="{BB962C8B-B14F-4D97-AF65-F5344CB8AC3E}">
        <p14:creationId xmlns:p14="http://schemas.microsoft.com/office/powerpoint/2010/main" val="223168699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54300" y="4314607"/>
            <a:ext cx="2892424" cy="733066"/>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a:t>
            </a:r>
          </a:p>
        </p:txBody>
      </p:sp>
      <p:sp>
        <p:nvSpPr>
          <p:cNvPr id="4" name="罐形 3">
            <a:extLst>
              <a:ext uri="{FF2B5EF4-FFF2-40B4-BE49-F238E27FC236}">
                <a16:creationId xmlns:a16="http://schemas.microsoft.com/office/drawing/2014/main" id="{809BC9CF-2AD9-4A7E-890F-21A137B30AE5}"/>
              </a:ext>
            </a:extLst>
          </p:cNvPr>
          <p:cNvSpPr/>
          <p:nvPr/>
        </p:nvSpPr>
        <p:spPr>
          <a:xfrm>
            <a:off x="247138" y="3227307"/>
            <a:ext cx="2447316" cy="803813"/>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473909" y="2308482"/>
            <a:ext cx="2045053" cy="682074"/>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675806" y="1547291"/>
            <a:ext cx="1558276" cy="524440"/>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2518962" y="1547292"/>
            <a:ext cx="8747908" cy="524439"/>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dirty="0"/>
              <a:t>POWS</a:t>
            </a:r>
            <a:r>
              <a:rPr lang="zh-CN" altLang="zh-CN" sz="2400" b="1" dirty="0"/>
              <a:t>共识机制中非矿池节点与矿池节点的平均出块效率比更高</a:t>
            </a:r>
            <a:endParaRPr lang="en-US" altLang="zh-CN" sz="2400" b="1" kern="0" dirty="0">
              <a:solidFill>
                <a:schemeClr val="tx1">
                  <a:lumMod val="85000"/>
                  <a:lumOff val="15000"/>
                </a:schemeClr>
              </a:solidFill>
              <a:latin typeface="+mn-lt"/>
              <a:ea typeface="微软雅黑" charset="0"/>
            </a:endParaRPr>
          </a:p>
        </p:txBody>
      </p:sp>
      <p:sp>
        <p:nvSpPr>
          <p:cNvPr id="19" name="矩形 18">
            <a:extLst>
              <a:ext uri="{FF2B5EF4-FFF2-40B4-BE49-F238E27FC236}">
                <a16:creationId xmlns:a16="http://schemas.microsoft.com/office/drawing/2014/main" id="{F34559D2-B6F5-4270-9C92-3B9641EF2247}"/>
              </a:ext>
            </a:extLst>
          </p:cNvPr>
          <p:cNvSpPr/>
          <p:nvPr/>
        </p:nvSpPr>
        <p:spPr>
          <a:xfrm>
            <a:off x="2694454" y="2338412"/>
            <a:ext cx="7209025" cy="524439"/>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tx1">
                    <a:lumMod val="85000"/>
                    <a:lumOff val="15000"/>
                  </a:schemeClr>
                </a:solidFill>
                <a:latin typeface="+mn-lt"/>
                <a:ea typeface="微软雅黑" charset="0"/>
              </a:rPr>
              <a:t>POWS</a:t>
            </a:r>
            <a:r>
              <a:rPr lang="zh-CN" altLang="en-US" sz="2400" b="1" kern="0" dirty="0">
                <a:solidFill>
                  <a:schemeClr val="tx1">
                    <a:lumMod val="85000"/>
                    <a:lumOff val="15000"/>
                  </a:schemeClr>
                </a:solidFill>
                <a:latin typeface="+mn-lt"/>
                <a:ea typeface="微软雅黑" charset="0"/>
              </a:rPr>
              <a:t>共识机制中</a:t>
            </a:r>
            <a:r>
              <a:rPr lang="zh-CN" altLang="zh-CN" sz="2400" b="1" dirty="0"/>
              <a:t>矿池对非矿池节点的利益驱动更小</a:t>
            </a:r>
            <a:endParaRPr lang="en-US" altLang="zh-CN" sz="2400" b="1" kern="0" dirty="0">
              <a:solidFill>
                <a:schemeClr val="tx1">
                  <a:lumMod val="85000"/>
                  <a:lumOff val="15000"/>
                </a:schemeClr>
              </a:solidFill>
              <a:latin typeface="+mn-lt"/>
              <a:ea typeface="微软雅黑" charset="0"/>
            </a:endParaRPr>
          </a:p>
        </p:txBody>
      </p:sp>
      <p:sp>
        <p:nvSpPr>
          <p:cNvPr id="21" name="矩形 20">
            <a:extLst>
              <a:ext uri="{FF2B5EF4-FFF2-40B4-BE49-F238E27FC236}">
                <a16:creationId xmlns:a16="http://schemas.microsoft.com/office/drawing/2014/main" id="{0EC048A1-832D-44A1-A347-CD2A19B40D7A}"/>
              </a:ext>
            </a:extLst>
          </p:cNvPr>
          <p:cNvSpPr/>
          <p:nvPr/>
        </p:nvSpPr>
        <p:spPr>
          <a:xfrm>
            <a:off x="2946724" y="3321338"/>
            <a:ext cx="8440131" cy="524439"/>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latin typeface="+mn-lt"/>
                <a:ea typeface="微软雅黑" charset="0"/>
              </a:rPr>
              <a:t>POWS</a:t>
            </a:r>
            <a:r>
              <a:rPr lang="zh-CN" altLang="zh-CN" sz="2400" b="1" kern="0" dirty="0">
                <a:solidFill>
                  <a:schemeClr val="bg1"/>
                </a:solidFill>
                <a:latin typeface="+mn-lt"/>
                <a:ea typeface="微软雅黑" charset="0"/>
              </a:rPr>
              <a:t>共识机制的平均出块效率，随算力的增长而增长的更少</a:t>
            </a:r>
            <a:endParaRPr lang="en-US" altLang="zh-CN" sz="2400" b="1" kern="0" dirty="0">
              <a:solidFill>
                <a:schemeClr val="bg1"/>
              </a:solidFill>
              <a:latin typeface="+mn-lt"/>
              <a:ea typeface="微软雅黑" charset="0"/>
            </a:endParaRPr>
          </a:p>
        </p:txBody>
      </p:sp>
      <p:sp>
        <p:nvSpPr>
          <p:cNvPr id="23" name="矩形 22">
            <a:extLst>
              <a:ext uri="{FF2B5EF4-FFF2-40B4-BE49-F238E27FC236}">
                <a16:creationId xmlns:a16="http://schemas.microsoft.com/office/drawing/2014/main" id="{D37B4A93-2198-409A-9804-2A29DC559112}"/>
              </a:ext>
            </a:extLst>
          </p:cNvPr>
          <p:cNvSpPr/>
          <p:nvPr/>
        </p:nvSpPr>
        <p:spPr>
          <a:xfrm>
            <a:off x="3201043" y="4356171"/>
            <a:ext cx="8440131" cy="524439"/>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ea typeface="微软雅黑" charset="0"/>
              </a:rPr>
              <a:t>POWS</a:t>
            </a:r>
            <a:r>
              <a:rPr lang="zh-CN" altLang="zh-CN" sz="2400" b="1" kern="0" dirty="0">
                <a:solidFill>
                  <a:schemeClr val="bg1"/>
                </a:solidFill>
                <a:ea typeface="微软雅黑" charset="0"/>
              </a:rPr>
              <a:t>共识机制的平均出块效率，随</a:t>
            </a:r>
            <a:r>
              <a:rPr lang="zh-CN" altLang="en-US" sz="2400" b="1" kern="0" dirty="0">
                <a:solidFill>
                  <a:schemeClr val="bg1"/>
                </a:solidFill>
                <a:ea typeface="微软雅黑" charset="0"/>
              </a:rPr>
              <a:t>币龄</a:t>
            </a:r>
            <a:r>
              <a:rPr lang="zh-CN" altLang="zh-CN" sz="2400" b="1" kern="0" dirty="0">
                <a:solidFill>
                  <a:schemeClr val="bg1"/>
                </a:solidFill>
                <a:ea typeface="微软雅黑" charset="0"/>
              </a:rPr>
              <a:t>的增长而增长的更少</a:t>
            </a:r>
            <a:endParaRPr lang="en-US" altLang="zh-CN" sz="2400" b="1" kern="0" dirty="0">
              <a:solidFill>
                <a:schemeClr val="bg1"/>
              </a:solidFill>
              <a:ea typeface="微软雅黑" charset="0"/>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展望</a:t>
            </a:r>
          </a:p>
        </p:txBody>
      </p:sp>
      <p:sp>
        <p:nvSpPr>
          <p:cNvPr id="5" name="矩形 4">
            <a:extLst>
              <a:ext uri="{FF2B5EF4-FFF2-40B4-BE49-F238E27FC236}">
                <a16:creationId xmlns:a16="http://schemas.microsoft.com/office/drawing/2014/main" id="{F93B40DC-9FD1-4ED6-95E9-FFD840E8F43C}"/>
              </a:ext>
            </a:extLst>
          </p:cNvPr>
          <p:cNvSpPr/>
          <p:nvPr/>
        </p:nvSpPr>
        <p:spPr>
          <a:xfrm>
            <a:off x="2462505" y="1676398"/>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2462505" y="2555873"/>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2725813" y="2915142"/>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3146717" y="1930397"/>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ADD0B846-E21C-4590-8EE5-E6947CE4A8F7}"/>
              </a:ext>
            </a:extLst>
          </p:cNvPr>
          <p:cNvSpPr/>
          <p:nvPr/>
        </p:nvSpPr>
        <p:spPr>
          <a:xfrm>
            <a:off x="6881959" y="1676395"/>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027A4A4B-7AAB-472E-ADEB-3B5D1ED692F5}"/>
              </a:ext>
            </a:extLst>
          </p:cNvPr>
          <p:cNvSpPr/>
          <p:nvPr/>
        </p:nvSpPr>
        <p:spPr>
          <a:xfrm>
            <a:off x="6881959" y="2555870"/>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1736C13A-9B37-4186-88EE-0E9CC07E73F0}"/>
              </a:ext>
            </a:extLst>
          </p:cNvPr>
          <p:cNvSpPr/>
          <p:nvPr/>
        </p:nvSpPr>
        <p:spPr>
          <a:xfrm>
            <a:off x="7145267" y="2915139"/>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缩短</a:t>
            </a:r>
            <a:r>
              <a:rPr lang="en-US" altLang="zh-CN" dirty="0"/>
              <a:t>POWS</a:t>
            </a:r>
            <a:r>
              <a:rPr lang="zh-CN" altLang="en-US" dirty="0"/>
              <a:t>区块的生成时间</a:t>
            </a:r>
            <a:endParaRPr lang="en-US" altLang="zh-CN" b="1" kern="0" dirty="0">
              <a:solidFill>
                <a:schemeClr val="tx1">
                  <a:lumMod val="85000"/>
                  <a:lumOff val="15000"/>
                </a:schemeClr>
              </a:solidFill>
              <a:ea typeface="微软雅黑" charset="0"/>
            </a:endParaRPr>
          </a:p>
        </p:txBody>
      </p:sp>
      <p:sp>
        <p:nvSpPr>
          <p:cNvPr id="19" name="椭圆 18">
            <a:extLst>
              <a:ext uri="{FF2B5EF4-FFF2-40B4-BE49-F238E27FC236}">
                <a16:creationId xmlns:a16="http://schemas.microsoft.com/office/drawing/2014/main" id="{5BD2323D-B61D-431C-8F61-B134EA59E44A}"/>
              </a:ext>
            </a:extLst>
          </p:cNvPr>
          <p:cNvSpPr/>
          <p:nvPr/>
        </p:nvSpPr>
        <p:spPr>
          <a:xfrm>
            <a:off x="7618414" y="192577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sz="6600" dirty="0"/>
              <a:t>攻读学位期间公开发表论文</a:t>
            </a:r>
            <a:endParaRPr kumimoji="1" lang="zh-CN" altLang="en-US" sz="6600" dirty="0"/>
          </a:p>
        </p:txBody>
      </p:sp>
    </p:spTree>
    <p:extLst>
      <p:ext uri="{BB962C8B-B14F-4D97-AF65-F5344CB8AC3E}">
        <p14:creationId xmlns:p14="http://schemas.microsoft.com/office/powerpoint/2010/main" val="558410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dirty="0"/>
              <a:t>攻读学位期间公开发表论文</a:t>
            </a:r>
            <a:endParaRPr kumimoji="1" lang="zh-CN" altLang="en-US" dirty="0"/>
          </a:p>
        </p:txBody>
      </p:sp>
      <p:sp>
        <p:nvSpPr>
          <p:cNvPr id="4" name="文本框 3"/>
          <p:cNvSpPr txBox="1"/>
          <p:nvPr/>
        </p:nvSpPr>
        <p:spPr>
          <a:xfrm>
            <a:off x="1110083" y="1489698"/>
            <a:ext cx="10463081" cy="1532727"/>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altLang="zh-CN" sz="2000" dirty="0">
                <a:solidFill>
                  <a:srgbClr val="000000">
                    <a:lumMod val="75000"/>
                    <a:lumOff val="25000"/>
                  </a:srgbClr>
                </a:solidFill>
              </a:rPr>
              <a:t>[1] </a:t>
            </a:r>
            <a:r>
              <a:rPr lang="en-US" altLang="zh-CN" sz="2000" b="1" dirty="0" err="1">
                <a:solidFill>
                  <a:srgbClr val="000000">
                    <a:lumMod val="75000"/>
                    <a:lumOff val="25000"/>
                  </a:srgbClr>
                </a:solidFill>
              </a:rPr>
              <a:t>Chaozhi</a:t>
            </a:r>
            <a:r>
              <a:rPr lang="en-US" altLang="zh-CN" sz="2000" b="1" dirty="0">
                <a:solidFill>
                  <a:srgbClr val="000000">
                    <a:lumMod val="75000"/>
                    <a:lumOff val="25000"/>
                  </a:srgbClr>
                </a:solidFill>
              </a:rPr>
              <a:t> Yang</a:t>
            </a:r>
            <a:r>
              <a:rPr lang="en-US" altLang="zh-CN" sz="2000" dirty="0">
                <a:solidFill>
                  <a:srgbClr val="000000">
                    <a:lumMod val="75000"/>
                    <a:lumOff val="25000"/>
                  </a:srgbClr>
                </a:solidFill>
              </a:rPr>
              <a:t>, </a:t>
            </a:r>
            <a:r>
              <a:rPr lang="en-US" altLang="zh-CN" sz="2000" dirty="0" err="1">
                <a:solidFill>
                  <a:srgbClr val="000000">
                    <a:lumMod val="75000"/>
                    <a:lumOff val="25000"/>
                  </a:srgbClr>
                </a:solidFill>
              </a:rPr>
              <a:t>Tingting</a:t>
            </a:r>
            <a:r>
              <a:rPr lang="en-US" altLang="zh-CN" sz="2000" dirty="0">
                <a:solidFill>
                  <a:srgbClr val="000000">
                    <a:lumMod val="75000"/>
                    <a:lumOff val="25000"/>
                  </a:srgbClr>
                </a:solidFill>
              </a:rPr>
              <a:t> Cai, </a:t>
            </a:r>
            <a:r>
              <a:rPr lang="en-US" altLang="zh-CN" sz="2000" dirty="0" err="1">
                <a:solidFill>
                  <a:srgbClr val="000000">
                    <a:lumMod val="75000"/>
                    <a:lumOff val="25000"/>
                  </a:srgbClr>
                </a:solidFill>
              </a:rPr>
              <a:t>Zhihuai</a:t>
            </a:r>
            <a:r>
              <a:rPr lang="en-US" altLang="zh-CN" sz="2000" dirty="0">
                <a:solidFill>
                  <a:srgbClr val="000000">
                    <a:lumMod val="75000"/>
                    <a:lumOff val="25000"/>
                  </a:srgbClr>
                </a:solidFill>
              </a:rPr>
              <a:t> Li. Research on a tunable consistency strategy of the distributed database. International Conference on Information, Cybernetics and Computational Social Systems (ICCSS), 2017, 533-538.</a:t>
            </a:r>
          </a:p>
          <a:p>
            <a:endParaRPr lang="zh-CN" altLang="zh-CN" sz="1200" dirty="0">
              <a:solidFill>
                <a:srgbClr val="000000">
                  <a:lumMod val="75000"/>
                  <a:lumOff val="25000"/>
                </a:srgbClr>
              </a:solidFill>
            </a:endParaRPr>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感谢聆听！</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指导老师：李志淮 教授</a:t>
            </a:r>
            <a:endParaRPr kumimoji="1" lang="en-US" altLang="zh-CN" sz="2000" dirty="0"/>
          </a:p>
          <a:p>
            <a:pPr eaLnBrk="1" fontAlgn="auto" hangingPunct="1">
              <a:spcAft>
                <a:spcPts val="0"/>
              </a:spcAft>
              <a:defRPr/>
            </a:pPr>
            <a:r>
              <a:rPr kumimoji="1" lang="zh-CN" altLang="en-US" sz="2000" dirty="0"/>
              <a:t>答辩人：杨超智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1524000" y="1917700"/>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1524000" y="2638425"/>
            <a:ext cx="4381500" cy="81280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1524000" y="2006600"/>
            <a:ext cx="2338388"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区块链的定义</a:t>
            </a:r>
            <a:endParaRPr lang="en-US" altLang="zh-CN" sz="2800" b="1" kern="0" dirty="0">
              <a:solidFill>
                <a:schemeClr val="tx1">
                  <a:lumMod val="75000"/>
                  <a:lumOff val="25000"/>
                </a:schemeClr>
              </a:solidFill>
              <a:latin typeface="+mn-lt"/>
              <a:ea typeface="微软雅黑" charset="0"/>
            </a:endParaRPr>
          </a:p>
        </p:txBody>
      </p:sp>
      <p:sp>
        <p:nvSpPr>
          <p:cNvPr id="9" name="矩形 8">
            <a:extLst>
              <a:ext uri="{FF2B5EF4-FFF2-40B4-BE49-F238E27FC236}">
                <a16:creationId xmlns:a16="http://schemas.microsoft.com/office/drawing/2014/main" id="{34631637-0F83-407F-A352-D9A85D3D71C0}"/>
              </a:ext>
            </a:extLst>
          </p:cNvPr>
          <p:cNvSpPr/>
          <p:nvPr/>
        </p:nvSpPr>
        <p:spPr>
          <a:xfrm>
            <a:off x="1524000" y="3724275"/>
            <a:ext cx="203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矩形 9">
            <a:extLst>
              <a:ext uri="{FF2B5EF4-FFF2-40B4-BE49-F238E27FC236}">
                <a16:creationId xmlns:a16="http://schemas.microsoft.com/office/drawing/2014/main" id="{387025FC-0E0F-4EBD-AA05-30D7F214B6B1}"/>
              </a:ext>
            </a:extLst>
          </p:cNvPr>
          <p:cNvSpPr/>
          <p:nvPr/>
        </p:nvSpPr>
        <p:spPr>
          <a:xfrm>
            <a:off x="1524000" y="4420398"/>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传统的集中模式存在</a:t>
            </a:r>
            <a:r>
              <a:rPr lang="zh-CN" altLang="en-US" b="1" dirty="0">
                <a:solidFill>
                  <a:schemeClr val="tx1">
                    <a:lumMod val="75000"/>
                    <a:lumOff val="25000"/>
                  </a:schemeClr>
                </a:solidFill>
                <a:highlight>
                  <a:srgbClr val="E2A04C"/>
                </a:highlight>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1524000" y="3813175"/>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917700"/>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6591300" y="2639081"/>
            <a:ext cx="4381500"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b="1" dirty="0">
                <a:highlight>
                  <a:srgbClr val="E2A04C"/>
                </a:highlight>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可靠数据库</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不可更改</a:t>
            </a:r>
          </a:p>
        </p:txBody>
      </p:sp>
      <p:sp>
        <p:nvSpPr>
          <p:cNvPr id="15" name="矩形 14">
            <a:extLst>
              <a:ext uri="{FF2B5EF4-FFF2-40B4-BE49-F238E27FC236}">
                <a16:creationId xmlns:a16="http://schemas.microsoft.com/office/drawing/2014/main" id="{CC33CF15-CD06-4CEE-9688-90D6DC0611D7}"/>
              </a:ext>
            </a:extLst>
          </p:cNvPr>
          <p:cNvSpPr/>
          <p:nvPr/>
        </p:nvSpPr>
        <p:spPr>
          <a:xfrm>
            <a:off x="6591300" y="2006600"/>
            <a:ext cx="2338388"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区块链的特点</a:t>
            </a:r>
            <a:endParaRPr lang="en-US" altLang="zh-CN" sz="2800" b="1" kern="0" dirty="0">
              <a:solidFill>
                <a:schemeClr val="tx1">
                  <a:lumMod val="75000"/>
                  <a:lumOff val="25000"/>
                </a:schemeClr>
              </a:solidFill>
              <a:latin typeface="+mn-lt"/>
              <a:ea typeface="微软雅黑" charset="0"/>
            </a:endParaRPr>
          </a:p>
        </p:txBody>
      </p:sp>
      <p:sp>
        <p:nvSpPr>
          <p:cNvPr id="17" name="矩形 16">
            <a:extLst>
              <a:ext uri="{FF2B5EF4-FFF2-40B4-BE49-F238E27FC236}">
                <a16:creationId xmlns:a16="http://schemas.microsoft.com/office/drawing/2014/main" id="{D9EEF85C-13BA-4A18-B773-DDB9F8AE06D8}"/>
              </a:ext>
            </a:extLst>
          </p:cNvPr>
          <p:cNvSpPr/>
          <p:nvPr/>
        </p:nvSpPr>
        <p:spPr>
          <a:xfrm>
            <a:off x="6591300" y="3724275"/>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6591300" y="4465638"/>
            <a:ext cx="4381500" cy="4175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与人工智能相结合应用于各行各业</a:t>
            </a:r>
          </a:p>
        </p:txBody>
      </p:sp>
      <p:sp>
        <p:nvSpPr>
          <p:cNvPr id="19" name="矩形 18">
            <a:extLst>
              <a:ext uri="{FF2B5EF4-FFF2-40B4-BE49-F238E27FC236}">
                <a16:creationId xmlns:a16="http://schemas.microsoft.com/office/drawing/2014/main" id="{E8915C6B-6305-4413-A8E9-91190524263E}"/>
              </a:ext>
            </a:extLst>
          </p:cNvPr>
          <p:cNvSpPr/>
          <p:nvPr/>
        </p:nvSpPr>
        <p:spPr>
          <a:xfrm>
            <a:off x="6591300" y="3813175"/>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a:t>
            </a:r>
            <a:r>
              <a:rPr lang="en-US" altLang="zh-CN" dirty="0">
                <a:solidFill>
                  <a:schemeClr val="tx1">
                    <a:lumMod val="75000"/>
                    <a:lumOff val="25000"/>
                  </a:schemeClr>
                </a:solidFill>
                <a:latin typeface="微软雅黑" charset="0"/>
                <a:ea typeface="微软雅黑" charset="0"/>
              </a:rPr>
              <a:t>NEO</a:t>
            </a:r>
            <a:r>
              <a:rPr lang="zh-CN" altLang="en-US" dirty="0">
                <a:solidFill>
                  <a:schemeClr val="tx1">
                    <a:lumMod val="75000"/>
                    <a:lumOff val="25000"/>
                  </a:schemeClr>
                </a:solidFill>
                <a:latin typeface="微软雅黑" charset="0"/>
                <a:ea typeface="微软雅黑" charset="0"/>
              </a:rPr>
              <a:t>为代表的</a:t>
            </a:r>
            <a:r>
              <a:rPr lang="zh-CN" altLang="en-US" b="1" dirty="0">
                <a:solidFill>
                  <a:schemeClr val="tx1">
                    <a:lumMod val="75000"/>
                    <a:lumOff val="25000"/>
                  </a:schemeClr>
                </a:solidFill>
                <a:highlight>
                  <a:srgbClr val="E2A04C"/>
                </a:highlight>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共识机制需要耗费大量的算力进行哈希计算，通过工作量来证明新区快的铸造权，这个过程被称为</a:t>
            </a:r>
            <a:r>
              <a:rPr lang="zh-CN" altLang="en-US" b="1" dirty="0">
                <a:solidFill>
                  <a:schemeClr val="tx1">
                    <a:lumMod val="75000"/>
                    <a:lumOff val="25000"/>
                  </a:schemeClr>
                </a:solidFill>
                <a:highlight>
                  <a:srgbClr val="7CAFBC"/>
                </a:highlight>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CEB8B138-72EA-4B46-95C2-F6411D6575D1}"/>
              </a:ext>
            </a:extLst>
          </p:cNvPr>
          <p:cNvSpPr/>
          <p:nvPr/>
        </p:nvSpPr>
        <p:spPr>
          <a:xfrm>
            <a:off x="7771389" y="1790427"/>
            <a:ext cx="3923900" cy="417358"/>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导致了</a:t>
            </a:r>
            <a:r>
              <a:rPr lang="zh-CN" altLang="en-US" b="1" dirty="0">
                <a:solidFill>
                  <a:schemeClr val="tx1">
                    <a:lumMod val="75000"/>
                    <a:lumOff val="25000"/>
                  </a:schemeClr>
                </a:solidFill>
                <a:highlight>
                  <a:srgbClr val="7CAFBC"/>
                </a:highlight>
                <a:latin typeface="微软雅黑" charset="0"/>
                <a:ea typeface="微软雅黑" charset="0"/>
              </a:rPr>
              <a:t>比特币</a:t>
            </a:r>
            <a:r>
              <a:rPr lang="zh-CN" altLang="en-US" dirty="0">
                <a:solidFill>
                  <a:schemeClr val="tx1">
                    <a:lumMod val="75000"/>
                    <a:lumOff val="25000"/>
                  </a:schemeClr>
                </a:solidFill>
                <a:latin typeface="微软雅黑" charset="0"/>
                <a:ea typeface="微软雅黑" charset="0"/>
              </a:rPr>
              <a:t>的</a:t>
            </a:r>
            <a:r>
              <a:rPr lang="zh-CN" altLang="en-US" b="1" dirty="0">
                <a:solidFill>
                  <a:schemeClr val="tx1">
                    <a:lumMod val="75000"/>
                    <a:lumOff val="25000"/>
                  </a:schemeClr>
                </a:solidFill>
                <a:highlight>
                  <a:srgbClr val="7CAFBC"/>
                </a:highlight>
                <a:latin typeface="微软雅黑" charset="0"/>
                <a:ea typeface="微软雅黑" charset="0"/>
              </a:rPr>
              <a:t>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770813" y="2513013"/>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813547" y="3477173"/>
            <a:ext cx="3515736"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异化后的比特币其实已经不能再被称作公有区块链了，反而类似于由十几个矿池组成的区块链矿池</a:t>
            </a:r>
            <a:r>
              <a:rPr lang="zh-CN" altLang="en-US" b="1" dirty="0">
                <a:solidFill>
                  <a:schemeClr val="tx1">
                    <a:lumMod val="75000"/>
                    <a:lumOff val="25000"/>
                  </a:schemeClr>
                </a:solidFill>
                <a:highlight>
                  <a:srgbClr val="7CAFBC"/>
                </a:highlight>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855704" y="5175256"/>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chemeClr val="tx1">
                    <a:lumMod val="75000"/>
                    <a:lumOff val="25000"/>
                  </a:schemeClr>
                </a:solidFill>
                <a:highlight>
                  <a:srgbClr val="7CAFBC"/>
                </a:highlight>
                <a:latin typeface="微软雅黑" charset="0"/>
                <a:ea typeface="微软雅黑" charset="0"/>
              </a:rPr>
              <a:t>分叉（</a:t>
            </a:r>
            <a:r>
              <a:rPr lang="en-US" altLang="zh-CN" b="1" dirty="0">
                <a:solidFill>
                  <a:schemeClr val="tx1">
                    <a:lumMod val="75000"/>
                    <a:lumOff val="25000"/>
                  </a:schemeClr>
                </a:solidFill>
                <a:highlight>
                  <a:srgbClr val="7CAFBC"/>
                </a:highlight>
                <a:latin typeface="微软雅黑" charset="0"/>
                <a:ea typeface="微软雅黑" charset="0"/>
              </a:rPr>
              <a:t>IFO</a:t>
            </a:r>
            <a:r>
              <a:rPr lang="zh-CN" altLang="en-US" b="1" dirty="0">
                <a:solidFill>
                  <a:schemeClr val="tx1">
                    <a:lumMod val="75000"/>
                    <a:lumOff val="25000"/>
                  </a:schemeClr>
                </a:solidFill>
                <a:highlight>
                  <a:srgbClr val="7CAFBC"/>
                </a:highlight>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261F4383-F628-4826-8E7F-4CE57D6F1D8B}"/>
              </a:ext>
            </a:extLst>
          </p:cNvPr>
          <p:cNvSpPr/>
          <p:nvPr/>
        </p:nvSpPr>
        <p:spPr>
          <a:xfrm>
            <a:off x="1427031" y="2109703"/>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b="1" dirty="0">
                <a:solidFill>
                  <a:schemeClr val="tx1">
                    <a:lumMod val="75000"/>
                    <a:lumOff val="25000"/>
                  </a:schemeClr>
                </a:solidFill>
                <a:highlight>
                  <a:srgbClr val="7CAFBC"/>
                </a:highlight>
                <a:latin typeface="微软雅黑" charset="0"/>
                <a:ea typeface="微软雅黑" charset="0"/>
              </a:rPr>
              <a:t>矿池集中化</a:t>
            </a:r>
            <a:r>
              <a:rPr lang="zh-CN" altLang="en-US" dirty="0">
                <a:solidFill>
                  <a:schemeClr val="tx1">
                    <a:lumMod val="75000"/>
                    <a:lumOff val="25000"/>
                  </a:schemeClr>
                </a:solidFill>
                <a:latin typeface="微软雅黑" charset="0"/>
                <a:ea typeface="微软雅黑" charset="0"/>
              </a:rPr>
              <a:t>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5" name="矩形 34">
            <a:extLst>
              <a:ext uri="{FF2B5EF4-FFF2-40B4-BE49-F238E27FC236}">
                <a16:creationId xmlns:a16="http://schemas.microsoft.com/office/drawing/2014/main" id="{9B19EE3F-6BF4-4113-9387-1AA1DA720CEE}"/>
              </a:ext>
            </a:extLst>
          </p:cNvPr>
          <p:cNvSpPr/>
          <p:nvPr/>
        </p:nvSpPr>
        <p:spPr>
          <a:xfrm>
            <a:off x="1427163" y="1141413"/>
            <a:ext cx="1979612"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EBCAED0D-B0AC-4726-9752-F8191FD226EB}"/>
              </a:ext>
            </a:extLst>
          </p:cNvPr>
          <p:cNvSpPr/>
          <p:nvPr/>
        </p:nvSpPr>
        <p:spPr>
          <a:xfrm>
            <a:off x="1427033" y="2864353"/>
            <a:ext cx="8726617"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矿池集中化不仅会造成一定效应的中心化，还会使区块链网络面临随时遭受</a:t>
            </a:r>
            <a:r>
              <a:rPr lang="en-US" altLang="zh-CN" b="1" dirty="0">
                <a:solidFill>
                  <a:schemeClr val="tx1">
                    <a:lumMod val="75000"/>
                    <a:lumOff val="25000"/>
                  </a:schemeClr>
                </a:solidFill>
                <a:highlight>
                  <a:srgbClr val="7CAFBC"/>
                </a:highlight>
                <a:latin typeface="微软雅黑" charset="0"/>
                <a:ea typeface="微软雅黑" charset="0"/>
              </a:rPr>
              <a:t>51%</a:t>
            </a:r>
            <a:r>
              <a:rPr lang="zh-CN" altLang="en-US" b="1" dirty="0">
                <a:solidFill>
                  <a:schemeClr val="tx1">
                    <a:lumMod val="75000"/>
                    <a:lumOff val="25000"/>
                  </a:schemeClr>
                </a:solidFill>
                <a:highlight>
                  <a:srgbClr val="7CAFBC"/>
                </a:highlight>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的风险，区块链去中心化、去信任、不可篡改、集体维护、可靠数据库等宗旨均得不到保障</a:t>
            </a:r>
          </a:p>
        </p:txBody>
      </p:sp>
      <p:sp>
        <p:nvSpPr>
          <p:cNvPr id="41" name="矩形 40">
            <a:extLst>
              <a:ext uri="{FF2B5EF4-FFF2-40B4-BE49-F238E27FC236}">
                <a16:creationId xmlns:a16="http://schemas.microsoft.com/office/drawing/2014/main" id="{E5C5319A-09A3-4CCC-915C-7AF07F028BF1}"/>
              </a:ext>
            </a:extLst>
          </p:cNvPr>
          <p:cNvSpPr/>
          <p:nvPr/>
        </p:nvSpPr>
        <p:spPr>
          <a:xfrm>
            <a:off x="1409278" y="4476261"/>
            <a:ext cx="8631367"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POW+POS</a:t>
            </a:r>
            <a:r>
              <a:rPr lang="zh-CN" altLang="en-US" b="1" dirty="0">
                <a:solidFill>
                  <a:schemeClr val="tx1">
                    <a:lumMod val="75000"/>
                    <a:lumOff val="25000"/>
                  </a:schemeClr>
                </a:solidFill>
                <a:highlight>
                  <a:srgbClr val="7CAFBC"/>
                </a:highlight>
                <a:latin typeface="微软雅黑" charset="0"/>
                <a:ea typeface="微软雅黑" charset="0"/>
              </a:rPr>
              <a:t>混合</a:t>
            </a:r>
            <a:r>
              <a:rPr lang="zh-CN" altLang="en-US" dirty="0">
                <a:solidFill>
                  <a:schemeClr val="tx1">
                    <a:lumMod val="75000"/>
                    <a:lumOff val="25000"/>
                  </a:schemeClr>
                </a:solidFill>
                <a:latin typeface="微软雅黑" charset="0"/>
                <a:ea typeface="微软雅黑" charset="0"/>
              </a:rPr>
              <a:t>的共识机制是目前正在探索的主要方向之一</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的混合模式</a:t>
            </a:r>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1725</TotalTime>
  <Words>3442</Words>
  <Application>Microsoft Office PowerPoint</Application>
  <PresentationFormat>宽屏</PresentationFormat>
  <Paragraphs>329</Paragraphs>
  <Slides>34</Slides>
  <Notes>28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48" baseType="lpstr">
      <vt:lpstr>DengXian</vt:lpstr>
      <vt:lpstr>宋体</vt:lpstr>
      <vt:lpstr>Microsoft YaHei</vt:lpstr>
      <vt:lpstr>Microsoft YaHei</vt:lpstr>
      <vt:lpstr>Arial</vt:lpstr>
      <vt:lpstr>Calibri</vt:lpstr>
      <vt:lpstr>Century Gothic</vt:lpstr>
      <vt:lpstr>Segoe UI</vt:lpstr>
      <vt:lpstr>Segoe UI Light</vt:lpstr>
      <vt:lpstr>Times New Roman</vt:lpstr>
      <vt:lpstr>模板页面</vt:lpstr>
      <vt:lpstr>OfficePLUS</vt:lpstr>
      <vt:lpstr>MathType 6.0 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152</cp:revision>
  <dcterms:created xsi:type="dcterms:W3CDTF">2015-08-18T02:51:41Z</dcterms:created>
  <dcterms:modified xsi:type="dcterms:W3CDTF">2018-03-08T12:13:59Z</dcterms:modified>
  <cp:category/>
</cp:coreProperties>
</file>