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4"/>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271" r:id="rId22"/>
    <p:sldId id="297" r:id="rId23"/>
    <p:sldId id="298" r:id="rId24"/>
    <p:sldId id="299" r:id="rId25"/>
    <p:sldId id="301" r:id="rId26"/>
    <p:sldId id="300" r:id="rId27"/>
    <p:sldId id="302" r:id="rId28"/>
    <p:sldId id="274" r:id="rId29"/>
    <p:sldId id="275" r:id="rId30"/>
    <p:sldId id="305" r:id="rId31"/>
    <p:sldId id="276" r:id="rId32"/>
    <p:sldId id="280" r:id="rId33"/>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15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2018/1/12</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为了解决矿池集中化的问题，秉承着混合</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POWS (</a:t>
            </a:r>
            <a:r>
              <a:rPr lang="en-US" altLang="zh-CN" b="1" dirty="0"/>
              <a:t>Proof-of -Work Adjusted by Stake</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基于权益调节的工作量证明机制并实现了相应的区块链测试系统</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矿池算力和币龄的来源主要有两个：一个是矿池囤积的算力和币龄；另一个是普通结点贡献的算力和币龄</a:t>
            </a:r>
          </a:p>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并减弱算力和币龄增大时对出块效率的影响，利用算力和币龄两个因素共同制约矿池</a:t>
            </a:r>
          </a:p>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总币龄和的概念用以调节不同结点的挖矿难度，同时依然采用消耗算力的工作量证明方式，通过算力和币龄两个方面影响产生区块的概率。下面两个公式分别是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总币龄和的计算公式和哈希计算目标数的计算公式。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全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核心的代码后修改而成的。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测试系统属于公有链，结点可以自由加入。共识机制使用的是本文设计的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上表为实验的硬件环境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3</a:t>
            </a:r>
            <a:r>
              <a:rPr lang="zh-CN" altLang="en-US" dirty="0"/>
              <a:t>为平均出块时间的实验对比图。</a:t>
            </a:r>
            <a:endParaRPr lang="en-US" altLang="zh-CN" dirty="0"/>
          </a:p>
          <a:p>
            <a:pPr eaLnBrk="1" hangingPunct="1">
              <a:spcBef>
                <a:spcPct val="0"/>
              </a:spcBef>
            </a:pPr>
            <a:r>
              <a:rPr lang="zh-CN" altLang="en-US" dirty="0"/>
              <a:t>从图</a:t>
            </a:r>
            <a:r>
              <a:rPr lang="en-US" altLang="zh-CN" dirty="0"/>
              <a:t>3</a:t>
            </a:r>
            <a:r>
              <a:rPr lang="zh-CN" altLang="en-US" dirty="0"/>
              <a:t>中可以看出</a:t>
            </a:r>
            <a:r>
              <a:rPr lang="en-US" altLang="zh-CN" dirty="0"/>
              <a:t>POW</a:t>
            </a:r>
            <a:r>
              <a:rPr lang="zh-CN" altLang="en-US" dirty="0"/>
              <a:t>测试系统的平均出块时间最长，</a:t>
            </a:r>
            <a:r>
              <a:rPr lang="en-US" altLang="zh-CN" dirty="0"/>
              <a:t>POS</a:t>
            </a:r>
            <a:r>
              <a:rPr lang="zh-CN" altLang="en-US" dirty="0"/>
              <a:t>测试系统和</a:t>
            </a:r>
            <a:r>
              <a:rPr lang="en-US" altLang="zh-CN" dirty="0"/>
              <a:t>POWS</a:t>
            </a:r>
            <a:r>
              <a:rPr lang="zh-CN" altLang="en-US" dirty="0"/>
              <a:t>测试系统的平均出块时间较短。由此可知</a:t>
            </a:r>
            <a:r>
              <a:rPr lang="en-US" altLang="zh-CN" dirty="0"/>
              <a:t>POWS</a:t>
            </a:r>
            <a:r>
              <a:rPr lang="zh-CN" altLang="en-US" dirty="0"/>
              <a:t>作为区块链的基本可用性，可以得到保障。</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a:t>我将从以下五个方面进行今天的答辩。</a:t>
            </a:r>
          </a:p>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4</a:t>
            </a:r>
            <a:r>
              <a:rPr lang="zh-CN" altLang="en-US" dirty="0"/>
              <a:t>为负载实验的数据图。</a:t>
            </a:r>
            <a:endParaRPr lang="en-US" altLang="zh-CN" dirty="0"/>
          </a:p>
          <a:p>
            <a:pPr eaLnBrk="1" hangingPunct="1">
              <a:spcBef>
                <a:spcPct val="0"/>
              </a:spcBef>
            </a:pPr>
            <a:r>
              <a:rPr lang="zh-CN" altLang="en-US" dirty="0"/>
              <a:t>从图</a:t>
            </a:r>
            <a:r>
              <a:rPr lang="en-US" altLang="zh-CN" dirty="0"/>
              <a:t>4</a:t>
            </a:r>
            <a:r>
              <a:rPr lang="zh-CN" altLang="en-US" dirty="0"/>
              <a:t>中可以看出</a:t>
            </a:r>
            <a:r>
              <a:rPr lang="en-US" altLang="zh-CN" dirty="0"/>
              <a:t>POWS</a:t>
            </a:r>
            <a:r>
              <a:rPr lang="zh-CN" altLang="en-US" dirty="0"/>
              <a:t>测试系统的平均区块交易 处理数目最多，</a:t>
            </a:r>
            <a:r>
              <a:rPr lang="en-US" altLang="zh-CN" dirty="0"/>
              <a:t>POS</a:t>
            </a:r>
            <a:r>
              <a:rPr lang="zh-CN" altLang="en-US" dirty="0"/>
              <a:t>测试系统和</a:t>
            </a:r>
            <a:r>
              <a:rPr lang="en-US" altLang="zh-CN" dirty="0"/>
              <a:t>POW</a:t>
            </a:r>
            <a:r>
              <a:rPr lang="zh-CN" altLang="en-US" dirty="0"/>
              <a:t>测试系统的平均</a:t>
            </a:r>
            <a:r>
              <a:rPr lang="zh-CN" altLang="en-US" dirty="0">
                <a:solidFill>
                  <a:srgbClr val="000000"/>
                </a:solidFill>
              </a:rPr>
              <a:t>区块交易处理数目</a:t>
            </a:r>
            <a:r>
              <a:rPr lang="zh-CN" altLang="en-US" dirty="0"/>
              <a:t>较少。由此可知</a:t>
            </a:r>
            <a:r>
              <a:rPr lang="en-US" altLang="zh-CN" dirty="0"/>
              <a:t>SPOW</a:t>
            </a:r>
            <a:r>
              <a:rPr lang="zh-CN" altLang="en-US" dirty="0"/>
              <a:t>作为区块链的基本可靠性，可以得到保障，并且抗负载性能也更佳。</a:t>
            </a:r>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共识机制多了币龄的条件难度目标值。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依然需要工作量证明，就必然受到算力的影响。</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t>上图为矿池实验的数据图。从图中可以看出矿池结点的平均每天出块数虽多于普通结点，但两者的数量相差不大，大致在同一水平线上。这样</a:t>
            </a:r>
            <a:r>
              <a:rPr lang="en-US" altLang="zh-CN" dirty="0"/>
              <a:t>SPOW</a:t>
            </a:r>
            <a:r>
              <a:rPr lang="zh-CN" altLang="en-US" dirty="0"/>
              <a:t>测试系统中矿池对于普通结点的利益驱动就减小了很多，制约了矿池的发展壮大。</a:t>
            </a:r>
            <a:endParaRPr lang="en-US" altLang="zh-CN" dirty="0"/>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测试系统和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测试系统的非矿工节点与矿工节点的平均出块效率比例，在矿池算</a:t>
            </a:r>
            <a:r>
              <a:rPr lang="zh-CN" altLang="en-US" sz="1200" kern="1200" dirty="0">
                <a:solidFill>
                  <a:schemeClr val="tx1"/>
                </a:solidFill>
                <a:effectLst/>
                <a:latin typeface="+mn-lt"/>
                <a:ea typeface="+mn-ea"/>
                <a:cs typeface="+mn-cs"/>
              </a:rPr>
              <a:t>力</a:t>
            </a:r>
            <a:r>
              <a:rPr lang="zh-CN" altLang="zh-CN" sz="1200" kern="1200" dirty="0">
                <a:solidFill>
                  <a:schemeClr val="tx1"/>
                </a:solidFill>
                <a:effectLst/>
                <a:latin typeface="+mn-lt"/>
                <a:ea typeface="+mn-ea"/>
                <a:cs typeface="+mn-cs"/>
              </a:rPr>
              <a:t>或</a:t>
            </a:r>
            <a:r>
              <a:rPr lang="zh-CN" altLang="en-US" sz="1200" kern="1200" dirty="0">
                <a:solidFill>
                  <a:schemeClr val="tx1"/>
                </a:solidFill>
                <a:effectLst/>
                <a:latin typeface="+mn-lt"/>
                <a:ea typeface="+mn-ea"/>
                <a:cs typeface="+mn-cs"/>
              </a:rPr>
              <a:t>币龄</a:t>
            </a:r>
            <a:r>
              <a:rPr lang="zh-CN" altLang="zh-CN" sz="1200" kern="1200" dirty="0">
                <a:solidFill>
                  <a:schemeClr val="tx1"/>
                </a:solidFill>
                <a:effectLst/>
                <a:latin typeface="+mn-lt"/>
                <a:ea typeface="+mn-ea"/>
                <a:cs typeface="+mn-cs"/>
              </a:rPr>
              <a:t>较小时同样比较高，但是随着矿池算力或币龄币龄越来越大时变得越来越小。这种情况下，非矿池节点和矿池节点的收益差距巨大，矿池对非矿池节点的利益驱动也是巨大的。造成这种现象的原因是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共识机制中新的挖矿算法对高算力和高币龄进行了制约。算力和币龄变得越大，挖矿难度降低的就越少。</a:t>
            </a:r>
            <a:endParaRPr lang="zh-CN" altLang="en-US" dirty="0"/>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zh-CN" sz="1200" kern="1200" dirty="0">
                <a:solidFill>
                  <a:schemeClr val="tx1"/>
                </a:solidFill>
                <a:effectLst/>
                <a:latin typeface="+mn-lt"/>
                <a:ea typeface="+mn-ea"/>
                <a:cs typeface="+mn-cs"/>
              </a:rPr>
              <a:t>在现实中矿池还会对矿池节点收取费用，这样在</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测试系统中真实的矿池节点与非矿池节点的出块效率比应跟高一些。而区块链技术的宗旨是去中心化，矿池的集中化挖矿模式是受到很多矿工排斥的</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矿池中心化的挖矿模式还会带来很多新的问题。</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的问题。</a:t>
            </a:r>
            <a:endParaRPr lang="zh-CN" altLang="zh-CN" sz="1200" kern="1200" dirty="0">
              <a:solidFill>
                <a:schemeClr val="tx1"/>
              </a:solidFill>
              <a:effectLst/>
              <a:latin typeface="+mn-lt"/>
              <a:ea typeface="+mn-ea"/>
              <a:cs typeface="+mn-cs"/>
            </a:endParaRPr>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本文最终得出以下结论</a:t>
            </a:r>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有以下几点需要进一步研究与改正的</a:t>
            </a:r>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最后感谢各位评审老师来听我的毕业答辩。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、英特尔等大公司合作开发的超级帐本项目。在国内区块链技术也被国务院纳入了十三五规划。区块链的本质是一个去中心化的分布式总账。区块链具有 去中心化、去信任、集体维护、可靠数据库、不可更改等特点。研究应用区块链技术的原因是传统的集中模式和云模式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的发展历程主要分为三个阶段。第一阶段是以比特币、莱特币等为代表的数字货币交易系统。这一时期的区块链应用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为代表的智能合约平台。这一时期的区块链应用较比特币在技术上有了长足的发展、功能与应用领域也增加了，共识机制主要以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区块链技术的第一个应用同时也是最具代表性的应用就是比特币。比特币让人们认识了区块链技术，但同时其技术上的原始性、粗糙性，随着区块链技术的发展而暴露无疑。共识机制是区块链的核心技术。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共识机制需要通过工作量来证明新区快的铸造权，这个过程被称为挖矿。在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共识机制中，一个结点拥有的算力越多，这个结点获得区块铸造权的概率就越大。利益集团正是利用了这一缺陷，囤积了大量的算力组建矿池并引诱普通结点加入矿池。</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如左图所示现在整个比特币网络的算力已经被十几个矿池组织所瓜分，这已经严重违背了区块链技术去中心化的初衷。</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矿池导致了比特币的异化。异化后的比特币，其实已经不能再被称作公有区块链了，反而类似于由十几个矿池组成的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endParaRPr lang="en-US" altLang="zh-CN" b="1"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攻击的风险，区块链去中心化、去信任、不可篡改、集体维护、可靠数据库等宗旨均得不到保障。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共识机制是通过清空币龄来证明新区快的铸造权，即一个结点拥有的币龄越多，这个结点获得新区快的铸造权的概率就越大。虽然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取缔了算力这个影响因素，但是新引入的币龄却依然能够促使矿池的形成。利益集团只需要囤积大量的币龄就依然可以继续组建矿池。在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学校名称：大连海事大学</a:t>
            </a:r>
          </a:p>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报告人：杨超智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测试系统设计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691918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混合模式</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POWS (Proof-of -Work Adjusted by Stake)</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区块链测试系统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67"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68"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核心代码</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SPOW</a:t>
            </a:r>
            <a:r>
              <a:rPr kumimoji="1" lang="zh-CN" altLang="en-US"/>
              <a:t>测试系统设计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05</a:t>
            </a:r>
            <a:endParaRPr kumimoji="1" lang="zh-CN" altLang="en-US"/>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总结与展望</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20" name="文本框 38">
            <a:extLst>
              <a:ext uri="{FF2B5EF4-FFF2-40B4-BE49-F238E27FC236}">
                <a16:creationId xmlns:a16="http://schemas.microsoft.com/office/drawing/2014/main" id="{07C57AF6-CD23-4BC6-920B-6B807416F677}"/>
              </a:ext>
            </a:extLst>
          </p:cNvPr>
          <p:cNvSpPr txBox="1">
            <a:spLocks noChangeArrowheads="1"/>
          </p:cNvSpPr>
          <p:nvPr/>
        </p:nvSpPr>
        <p:spPr bwMode="auto">
          <a:xfrm>
            <a:off x="1220500" y="1647660"/>
            <a:ext cx="8183562"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POWS</a:t>
            </a:r>
            <a:r>
              <a:rPr kumimoji="1" lang="zh-CN" altLang="zh-CN" dirty="0">
                <a:latin typeface="Calibri" panose="020F0502020204030204" pitchFamily="34" charset="0"/>
                <a:ea typeface="DengXian" panose="02010600030101010101" pitchFamily="2" charset="-122"/>
              </a:rPr>
              <a:t>共识机制降低了矿池节点与非矿池节点的平均出块效率差距，但仍有差距。事实上这些差距并不会全部兑现且矿池节点相比于非矿池节点有着很多</a:t>
            </a:r>
            <a:r>
              <a:rPr kumimoji="1" lang="zh-CN" altLang="zh-CN" b="1" dirty="0">
                <a:highlight>
                  <a:srgbClr val="FFFF00"/>
                </a:highlight>
                <a:latin typeface="Calibri" panose="020F0502020204030204" pitchFamily="34" charset="0"/>
                <a:ea typeface="DengXian" panose="02010600030101010101" pitchFamily="2" charset="-122"/>
              </a:rPr>
              <a:t>弊端</a:t>
            </a:r>
            <a:r>
              <a:rPr kumimoji="1" lang="zh-CN" altLang="zh-CN" dirty="0">
                <a:latin typeface="Calibri" panose="020F0502020204030204" pitchFamily="34" charset="0"/>
                <a:ea typeface="DengXian" panose="02010600030101010101" pitchFamily="2" charset="-122"/>
              </a:rPr>
              <a:t>。</a:t>
            </a:r>
            <a:endParaRPr kumimoji="1" lang="en-US" altLang="zh-CN" dirty="0">
              <a:latin typeface="Calibri" panose="020F0502020204030204" pitchFamily="34" charset="0"/>
              <a:ea typeface="DengXian" panose="02010600030101010101" pitchFamily="2" charset="-122"/>
            </a:endParaRPr>
          </a:p>
        </p:txBody>
      </p:sp>
      <p:sp>
        <p:nvSpPr>
          <p:cNvPr id="22" name="文本框 38">
            <a:extLst>
              <a:ext uri="{FF2B5EF4-FFF2-40B4-BE49-F238E27FC236}">
                <a16:creationId xmlns:a16="http://schemas.microsoft.com/office/drawing/2014/main" id="{087BD340-8939-4A2C-BB92-3806E440EAEA}"/>
              </a:ext>
            </a:extLst>
          </p:cNvPr>
          <p:cNvSpPr txBox="1">
            <a:spLocks noChangeArrowheads="1"/>
          </p:cNvSpPr>
          <p:nvPr/>
        </p:nvSpPr>
        <p:spPr bwMode="auto">
          <a:xfrm>
            <a:off x="1220500" y="3535812"/>
            <a:ext cx="81835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矿池中心化挖矿详情</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矿池中心化管理代币</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                                                             </a:t>
            </a:r>
            <a:endParaRPr kumimoji="1" lang="en-US" altLang="zh-CN"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714375" y="4295775"/>
            <a:ext cx="4957763" cy="1390650"/>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4" name="罐形 3">
            <a:extLst>
              <a:ext uri="{FF2B5EF4-FFF2-40B4-BE49-F238E27FC236}">
                <a16:creationId xmlns:a16="http://schemas.microsoft.com/office/drawing/2014/main" id="{809BC9CF-2AD9-4A7E-890F-21A137B30AE5}"/>
              </a:ext>
            </a:extLst>
          </p:cNvPr>
          <p:cNvSpPr/>
          <p:nvPr/>
        </p:nvSpPr>
        <p:spPr>
          <a:xfrm>
            <a:off x="1235075" y="3279775"/>
            <a:ext cx="3924300" cy="1100138"/>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1719263" y="2484438"/>
            <a:ext cx="2840037" cy="795337"/>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2114550" y="1727200"/>
            <a:ext cx="2165350" cy="606425"/>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4910138" y="1722438"/>
            <a:ext cx="5507037" cy="452437"/>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共识机制的平均出块时间少于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，多于</a:t>
            </a:r>
            <a:r>
              <a:rPr lang="en-US" altLang="zh-CN" b="1" kern="0" dirty="0">
                <a:solidFill>
                  <a:schemeClr val="tx1">
                    <a:lumMod val="85000"/>
                    <a:lumOff val="15000"/>
                  </a:schemeClr>
                </a:solidFill>
                <a:latin typeface="+mn-lt"/>
                <a:ea typeface="微软雅黑" charset="0"/>
              </a:rPr>
              <a:t>POS</a:t>
            </a:r>
          </a:p>
        </p:txBody>
      </p:sp>
      <p:sp>
        <p:nvSpPr>
          <p:cNvPr id="19" name="矩形 18">
            <a:extLst>
              <a:ext uri="{FF2B5EF4-FFF2-40B4-BE49-F238E27FC236}">
                <a16:creationId xmlns:a16="http://schemas.microsoft.com/office/drawing/2014/main" id="{F34559D2-B6F5-4270-9C92-3B9641EF2247}"/>
              </a:ext>
            </a:extLst>
          </p:cNvPr>
          <p:cNvSpPr/>
          <p:nvPr/>
        </p:nvSpPr>
        <p:spPr>
          <a:xfrm>
            <a:off x="5240338" y="2652713"/>
            <a:ext cx="4813300" cy="452437"/>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共识机制的抗负载能力优于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和</a:t>
            </a:r>
            <a:r>
              <a:rPr lang="en-US" altLang="zh-CN" b="1" kern="0" dirty="0">
                <a:solidFill>
                  <a:schemeClr val="tx1">
                    <a:lumMod val="85000"/>
                    <a:lumOff val="15000"/>
                  </a:schemeClr>
                </a:solidFill>
                <a:latin typeface="+mn-lt"/>
                <a:ea typeface="微软雅黑" charset="0"/>
              </a:rPr>
              <a:t>POS</a:t>
            </a:r>
          </a:p>
        </p:txBody>
      </p:sp>
      <p:sp>
        <p:nvSpPr>
          <p:cNvPr id="21" name="矩形 20">
            <a:extLst>
              <a:ext uri="{FF2B5EF4-FFF2-40B4-BE49-F238E27FC236}">
                <a16:creationId xmlns:a16="http://schemas.microsoft.com/office/drawing/2014/main" id="{0EC048A1-832D-44A1-A347-CD2A19B40D7A}"/>
              </a:ext>
            </a:extLst>
          </p:cNvPr>
          <p:cNvSpPr/>
          <p:nvPr/>
        </p:nvSpPr>
        <p:spPr>
          <a:xfrm>
            <a:off x="5530850" y="3527425"/>
            <a:ext cx="6661150" cy="452438"/>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结点平均出块效率受到算力和币龄的影响小于</a:t>
            </a:r>
            <a:r>
              <a:rPr lang="en-US" altLang="zh-CN" b="1" kern="0" dirty="0">
                <a:solidFill>
                  <a:schemeClr val="bg1"/>
                </a:solidFill>
                <a:latin typeface="+mn-lt"/>
                <a:ea typeface="微软雅黑" charset="0"/>
              </a:rPr>
              <a:t>POW</a:t>
            </a:r>
            <a:r>
              <a:rPr lang="zh-CN" altLang="en-US" b="1" kern="0" dirty="0">
                <a:solidFill>
                  <a:schemeClr val="bg1"/>
                </a:solidFill>
                <a:latin typeface="+mn-lt"/>
                <a:ea typeface="微软雅黑" charset="0"/>
              </a:rPr>
              <a:t>和</a:t>
            </a:r>
            <a:r>
              <a:rPr lang="en-US" altLang="zh-CN" b="1" kern="0" dirty="0">
                <a:solidFill>
                  <a:schemeClr val="bg1"/>
                </a:solidFill>
                <a:latin typeface="+mn-lt"/>
                <a:ea typeface="微软雅黑" charset="0"/>
              </a:rPr>
              <a:t>POS</a:t>
            </a:r>
          </a:p>
        </p:txBody>
      </p:sp>
      <p:sp>
        <p:nvSpPr>
          <p:cNvPr id="23" name="矩形 22">
            <a:extLst>
              <a:ext uri="{FF2B5EF4-FFF2-40B4-BE49-F238E27FC236}">
                <a16:creationId xmlns:a16="http://schemas.microsoft.com/office/drawing/2014/main" id="{D37B4A93-2198-409A-9804-2A29DC559112}"/>
              </a:ext>
            </a:extLst>
          </p:cNvPr>
          <p:cNvSpPr/>
          <p:nvPr/>
        </p:nvSpPr>
        <p:spPr>
          <a:xfrm>
            <a:off x="6096000" y="4738688"/>
            <a:ext cx="3838575" cy="452437"/>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对非矿池结点的利益驱动更小</a:t>
            </a:r>
            <a:endParaRPr lang="en-US" altLang="zh-CN" b="1" kern="0" dirty="0">
              <a:solidFill>
                <a:schemeClr val="bg1"/>
              </a:solidFill>
              <a:latin typeface="+mn-lt"/>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5" name="矩形 4">
            <a:extLst>
              <a:ext uri="{FF2B5EF4-FFF2-40B4-BE49-F238E27FC236}">
                <a16:creationId xmlns:a16="http://schemas.microsoft.com/office/drawing/2014/main" id="{F93B40DC-9FD1-4ED6-95E9-FFD840E8F43C}"/>
              </a:ext>
            </a:extLst>
          </p:cNvPr>
          <p:cNvSpPr/>
          <p:nvPr/>
        </p:nvSpPr>
        <p:spPr>
          <a:xfrm>
            <a:off x="1192034" y="123666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192034" y="211613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1455342" y="2475407"/>
            <a:ext cx="1465696" cy="1892826"/>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en-US" altLang="zh-CN" dirty="0"/>
              <a:t>POWS</a:t>
            </a:r>
            <a:r>
              <a:rPr lang="zh-CN" altLang="zh-CN" dirty="0"/>
              <a:t>共识机制的平均出块时间仍慢于</a:t>
            </a:r>
            <a:r>
              <a:rPr lang="en-US" altLang="zh-CN" dirty="0"/>
              <a:t>POS</a:t>
            </a:r>
            <a:r>
              <a:rPr lang="zh-CN" altLang="zh-CN" dirty="0"/>
              <a:t>共识机制很多</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1876246" y="1490662"/>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3404539"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3404539"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3667847" y="2480025"/>
            <a:ext cx="1465696" cy="1496756"/>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en-US" altLang="zh-CN" dirty="0"/>
              <a:t>POWS</a:t>
            </a:r>
            <a:r>
              <a:rPr lang="zh-CN" altLang="zh-CN" dirty="0"/>
              <a:t>共识机制仍然需要消耗大量算力</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4140994" y="1490661"/>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D104C1FF-4F7D-4E76-AE41-7071EB242A11}"/>
              </a:ext>
            </a:extLst>
          </p:cNvPr>
          <p:cNvSpPr/>
          <p:nvPr/>
        </p:nvSpPr>
        <p:spPr>
          <a:xfrm>
            <a:off x="5614989"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457FD14E-9A5A-4CEC-8F2A-5B893B455511}"/>
              </a:ext>
            </a:extLst>
          </p:cNvPr>
          <p:cNvSpPr/>
          <p:nvPr/>
        </p:nvSpPr>
        <p:spPr>
          <a:xfrm>
            <a:off x="5614989"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2" name="矩形 21">
            <a:extLst>
              <a:ext uri="{FF2B5EF4-FFF2-40B4-BE49-F238E27FC236}">
                <a16:creationId xmlns:a16="http://schemas.microsoft.com/office/drawing/2014/main" id="{50BD07E8-F452-4B60-8075-6C868777682F}"/>
              </a:ext>
            </a:extLst>
          </p:cNvPr>
          <p:cNvSpPr/>
          <p:nvPr/>
        </p:nvSpPr>
        <p:spPr>
          <a:xfrm>
            <a:off x="5878297" y="2480025"/>
            <a:ext cx="1465696" cy="2216954"/>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zh-CN" dirty="0"/>
              <a:t>普通节点参与挖矿的成本提高，降低了节点参与挖矿的积极性</a:t>
            </a:r>
            <a:endParaRPr lang="en-US" altLang="zh-CN" b="1" kern="0" dirty="0">
              <a:solidFill>
                <a:schemeClr val="tx1">
                  <a:lumMod val="85000"/>
                  <a:lumOff val="15000"/>
                </a:schemeClr>
              </a:solidFill>
              <a:ea typeface="微软雅黑" charset="0"/>
            </a:endParaRPr>
          </a:p>
        </p:txBody>
      </p:sp>
      <p:sp>
        <p:nvSpPr>
          <p:cNvPr id="23" name="椭圆 22">
            <a:extLst>
              <a:ext uri="{FF2B5EF4-FFF2-40B4-BE49-F238E27FC236}">
                <a16:creationId xmlns:a16="http://schemas.microsoft.com/office/drawing/2014/main" id="{14472529-C281-4CA4-9C7F-B12753E66198}"/>
              </a:ext>
            </a:extLst>
          </p:cNvPr>
          <p:cNvSpPr/>
          <p:nvPr/>
        </p:nvSpPr>
        <p:spPr>
          <a:xfrm>
            <a:off x="6299201" y="1495280"/>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7" name="矩形 26">
            <a:extLst>
              <a:ext uri="{FF2B5EF4-FFF2-40B4-BE49-F238E27FC236}">
                <a16:creationId xmlns:a16="http://schemas.microsoft.com/office/drawing/2014/main" id="{2ABCE39C-87A4-4846-9FD7-BF3A749C3BC6}"/>
              </a:ext>
            </a:extLst>
          </p:cNvPr>
          <p:cNvSpPr/>
          <p:nvPr/>
        </p:nvSpPr>
        <p:spPr>
          <a:xfrm>
            <a:off x="7870609"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0" name="矩形 29">
            <a:extLst>
              <a:ext uri="{FF2B5EF4-FFF2-40B4-BE49-F238E27FC236}">
                <a16:creationId xmlns:a16="http://schemas.microsoft.com/office/drawing/2014/main" id="{C428690C-B723-4DF3-BA0F-9E0C5F0A82A6}"/>
              </a:ext>
            </a:extLst>
          </p:cNvPr>
          <p:cNvSpPr/>
          <p:nvPr/>
        </p:nvSpPr>
        <p:spPr>
          <a:xfrm>
            <a:off x="7870609"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3" name="矩形 32">
            <a:extLst>
              <a:ext uri="{FF2B5EF4-FFF2-40B4-BE49-F238E27FC236}">
                <a16:creationId xmlns:a16="http://schemas.microsoft.com/office/drawing/2014/main" id="{AC75A970-B7EB-4A7C-BDAA-D27A912B546E}"/>
              </a:ext>
            </a:extLst>
          </p:cNvPr>
          <p:cNvSpPr/>
          <p:nvPr/>
        </p:nvSpPr>
        <p:spPr>
          <a:xfrm>
            <a:off x="8133917" y="2480025"/>
            <a:ext cx="1465696" cy="2252924"/>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制约了矿池后，没有了矿池的支持，</a:t>
            </a:r>
            <a:r>
              <a:rPr lang="en-US" altLang="zh-CN" dirty="0"/>
              <a:t>POWS</a:t>
            </a:r>
            <a:r>
              <a:rPr lang="zh-CN" altLang="en-US" dirty="0"/>
              <a:t>共识机制在推广上会有所</a:t>
            </a:r>
            <a:endParaRPr lang="en-US" altLang="zh-CN" b="1" kern="0" dirty="0">
              <a:solidFill>
                <a:schemeClr val="tx1">
                  <a:lumMod val="85000"/>
                  <a:lumOff val="15000"/>
                </a:schemeClr>
              </a:solidFill>
              <a:latin typeface="+mn-lt"/>
              <a:ea typeface="微软雅黑" charset="0"/>
            </a:endParaRPr>
          </a:p>
        </p:txBody>
      </p:sp>
      <p:sp>
        <p:nvSpPr>
          <p:cNvPr id="36" name="椭圆 35">
            <a:extLst>
              <a:ext uri="{FF2B5EF4-FFF2-40B4-BE49-F238E27FC236}">
                <a16:creationId xmlns:a16="http://schemas.microsoft.com/office/drawing/2014/main" id="{864E55D6-1E17-4138-A8C0-DC4AF4DE8412}"/>
              </a:ext>
            </a:extLst>
          </p:cNvPr>
          <p:cNvSpPr/>
          <p:nvPr/>
        </p:nvSpPr>
        <p:spPr>
          <a:xfrm>
            <a:off x="8554821" y="1495280"/>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a:t>
            </a:r>
            <a:r>
              <a:rPr lang="en-US" altLang="zh-CN" dirty="0"/>
              <a:t>SPOW</a:t>
            </a:r>
            <a:r>
              <a:rPr lang="zh-CN" altLang="en-US" dirty="0"/>
              <a:t>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学校名称：大连海事大学</a:t>
            </a:r>
          </a:p>
          <a:p>
            <a:pPr eaLnBrk="1" fontAlgn="auto" hangingPunct="1">
              <a:spcAft>
                <a:spcPts val="0"/>
              </a:spcAft>
              <a:defRPr/>
            </a:pPr>
            <a:r>
              <a:rPr kumimoji="1" lang="zh-CN" altLang="en-US" sz="2000" dirty="0"/>
              <a:t>指导老师：李志淮 老师  陈玉华 老师</a:t>
            </a:r>
            <a:endParaRPr kumimoji="1" lang="en-US" altLang="zh-CN" sz="2000" dirty="0"/>
          </a:p>
          <a:p>
            <a:pPr eaLnBrk="1" fontAlgn="auto" hangingPunct="1">
              <a:spcAft>
                <a:spcPts val="0"/>
              </a:spcAft>
              <a:defRPr/>
            </a:pPr>
            <a:r>
              <a:rPr kumimoji="1" lang="zh-CN" altLang="en-US" sz="2000" dirty="0"/>
              <a:t>报告人：杨超智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传统的集中模式和云模式存在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以以太坊、量子链、小蚁链为代表的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1579</TotalTime>
  <Words>3460</Words>
  <Application>Microsoft Office PowerPoint</Application>
  <PresentationFormat>宽屏</PresentationFormat>
  <Paragraphs>312</Paragraphs>
  <Slides>31</Slides>
  <Notes>27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4"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133</cp:revision>
  <dcterms:created xsi:type="dcterms:W3CDTF">2015-08-18T02:51:41Z</dcterms:created>
  <dcterms:modified xsi:type="dcterms:W3CDTF">2018-01-12T08:46:58Z</dcterms:modified>
  <cp:category/>
</cp:coreProperties>
</file>