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3"/>
  </p:notesMasterIdLst>
  <p:sldIdLst>
    <p:sldId id="256" r:id="rId3"/>
    <p:sldId id="257" r:id="rId4"/>
    <p:sldId id="258" r:id="rId5"/>
    <p:sldId id="259" r:id="rId6"/>
    <p:sldId id="260" r:id="rId7"/>
    <p:sldId id="262" r:id="rId8"/>
    <p:sldId id="263" r:id="rId9"/>
    <p:sldId id="303" r:id="rId10"/>
    <p:sldId id="287" r:id="rId11"/>
    <p:sldId id="288" r:id="rId12"/>
    <p:sldId id="266" r:id="rId13"/>
    <p:sldId id="267" r:id="rId14"/>
    <p:sldId id="295" r:id="rId15"/>
    <p:sldId id="294" r:id="rId16"/>
    <p:sldId id="290" r:id="rId17"/>
    <p:sldId id="291" r:id="rId18"/>
    <p:sldId id="296" r:id="rId19"/>
    <p:sldId id="293" r:id="rId20"/>
    <p:sldId id="270" r:id="rId21"/>
    <p:sldId id="271" r:id="rId22"/>
    <p:sldId id="297" r:id="rId23"/>
    <p:sldId id="298" r:id="rId24"/>
    <p:sldId id="299" r:id="rId25"/>
    <p:sldId id="301" r:id="rId26"/>
    <p:sldId id="300" r:id="rId27"/>
    <p:sldId id="302" r:id="rId28"/>
    <p:sldId id="274" r:id="rId29"/>
    <p:sldId id="275" r:id="rId30"/>
    <p:sldId id="276" r:id="rId31"/>
    <p:sldId id="280" r:id="rId32"/>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70BB"/>
    <a:srgbClr val="7CAFBC"/>
    <a:srgbClr val="E2A04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49"/>
    <p:restoredTop sz="93631"/>
  </p:normalViewPr>
  <p:slideViewPr>
    <p:cSldViewPr snapToGrid="0" snapToObjects="1">
      <p:cViewPr varScale="1">
        <p:scale>
          <a:sx n="80" d="100"/>
          <a:sy n="80" d="100"/>
        </p:scale>
        <p:origin x="182" y="67"/>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BB535BDF-02F5-458E-90CF-3A0D212279BA}" type="datetimeFigureOut">
              <a:rPr lang="zh-CN" altLang="en-US"/>
              <a:pPr>
                <a:defRPr/>
              </a:pPr>
              <a:t>2018/1/7</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3084F86F-4DFD-4F49-BE28-CC43410C347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2545660-AF6E-41DE-A804-E79DB468E7D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E2174535-28FD-4C0C-B54B-1C39F88362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a:t>各位</a:t>
            </a:r>
            <a:r>
              <a:rPr lang="zh-CN" altLang="en-US"/>
              <a:t>评审老师</a:t>
            </a:r>
            <a:r>
              <a:rPr lang="zh-CN" altLang="zh-CN"/>
              <a:t>好，我是</a:t>
            </a:r>
            <a:r>
              <a:rPr lang="en-US" altLang="zh-CN"/>
              <a:t>2015</a:t>
            </a:r>
            <a:r>
              <a:rPr lang="zh-CN" altLang="zh-CN"/>
              <a:t>级计算机</a:t>
            </a:r>
            <a:r>
              <a:rPr lang="zh-CN" altLang="en-US"/>
              <a:t>科学与</a:t>
            </a:r>
            <a:r>
              <a:rPr lang="zh-CN" altLang="zh-CN"/>
              <a:t>技术</a:t>
            </a:r>
            <a:r>
              <a:rPr lang="zh-CN" altLang="en-US"/>
              <a:t>专业的杨超智</a:t>
            </a:r>
            <a:r>
              <a:rPr lang="zh-CN" altLang="zh-CN"/>
              <a:t>，我的论文的题目是基于</a:t>
            </a:r>
            <a:r>
              <a:rPr lang="zh-CN" altLang="en-US"/>
              <a:t>权益调节的工作量证明机制方案设计。</a:t>
            </a:r>
            <a:r>
              <a:rPr lang="zh-CN" altLang="zh-CN"/>
              <a:t>论文的关键字包括：区块链，共识机制，</a:t>
            </a:r>
            <a:r>
              <a:rPr lang="zh-CN" altLang="en-US"/>
              <a:t>矿池集中化</a:t>
            </a:r>
            <a:r>
              <a:rPr lang="zh-CN" altLang="zh-CN"/>
              <a:t>，</a:t>
            </a:r>
            <a:r>
              <a:rPr lang="en-US" altLang="zh-CN"/>
              <a:t>POW</a:t>
            </a:r>
            <a:r>
              <a:rPr lang="zh-CN" altLang="en-US"/>
              <a:t>，</a:t>
            </a:r>
            <a:r>
              <a:rPr lang="en-US" altLang="zh-CN"/>
              <a:t>POS</a:t>
            </a:r>
            <a:r>
              <a:rPr lang="zh-CN" altLang="zh-CN"/>
              <a:t>。</a:t>
            </a:r>
          </a:p>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54C82C8D-14B8-4D17-905D-31C4DC80CE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1F325F8-907D-4FEC-BDB7-CA1A37D0E64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F5081C7-2A8B-4EB8-BFFA-1A6A6D895E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矿池算力和币龄的来源主要有两个：一个是矿池自身囤积的算力和币龄；另一个是普通结点加入矿池</a:t>
            </a:r>
          </a:p>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并减弱算力和币龄增大时对出块效率得影响，利用算力和币龄两个因素共同制约矿池</a:t>
            </a:r>
          </a:p>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a:t>
            </a:r>
            <a:r>
              <a:rPr lang="zh-CN" altLang="en-US" dirty="0"/>
              <a:t>通过调节不同结点的挖矿难度，减小矿池结点和非矿池结点的出块效率差距，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194D12B3-B6EC-4ADC-8734-42C483738C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95FDACE-99D4-4FA7-BB76-324D0DE3E7B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D9CCC91C-FCC2-443F-9F9F-D1222D7F78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总币龄和的概念用以调节不同结点的挖矿难度，同时依然采用消耗算力的工作量证明方式，通过算力和币龄两个方面影响产生区块的概率。下面两个公式分别是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总币龄和的计算公式和哈希计算目标数的计算公式。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62AF4072-2132-4C36-B2E6-BE2CA4E30F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ED1F400-57AC-411B-A7AC-FEC7E40CD47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6DEE5A95-67D0-4C54-98CF-85B2556BD7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测试系统的整体结构如图所示，底层是存储层，所有的全节点都完整的存储区块链。上一层是网络层，主要通过共识机制维护区块链网络安全于数据一致性。最上层是应用层和扩展层，主要包括钱包客户端、智能合约已经各种侧链应用等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A5D8C0FC-6E90-43A1-A4F9-14F03E9EEA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43CF938-FC27-4D5A-A084-D1F8E342A57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9B0AD8DA-79DC-4E80-9ADC-78EAC3BEE3D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核心的代码后修改而成的。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测试系统属于公有链，结点可以自由加入。共识机制使用的是本文设计的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区块结构上，加入总币龄和  等相关内容后修改而成的。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904674EA-A677-4F74-80F6-D89E5EB711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1564B-0049-4C51-849B-4AE8A39CE2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67BE7830-47FE-4FE2-A244-FF0246756E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7EB22462-7E97-4D11-AFB0-58145CA431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共识机制同步区快的整体流程。</a:t>
            </a:r>
          </a:p>
        </p:txBody>
      </p:sp>
      <p:sp>
        <p:nvSpPr>
          <p:cNvPr id="47108" name="灯片编号占位符 3">
            <a:extLst>
              <a:ext uri="{FF2B5EF4-FFF2-40B4-BE49-F238E27FC236}">
                <a16:creationId xmlns:a16="http://schemas.microsoft.com/office/drawing/2014/main" id="{56DD9880-F581-4933-80E8-82D35F8B80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A43BA17-0909-4CFF-883A-0A20A017436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19EAE3AA-ADED-4F53-ABAC-19C94789B8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B5BB270C-FEA7-49EE-A979-3D950A01653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共识机制打包交易并生成新区快的整体流程。</a:t>
            </a:r>
          </a:p>
        </p:txBody>
      </p:sp>
      <p:sp>
        <p:nvSpPr>
          <p:cNvPr id="49156" name="灯片编号占位符 3">
            <a:extLst>
              <a:ext uri="{FF2B5EF4-FFF2-40B4-BE49-F238E27FC236}">
                <a16:creationId xmlns:a16="http://schemas.microsoft.com/office/drawing/2014/main" id="{E2E8E7F9-9B75-46C1-A365-93FAAB33D4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B512BD7-A5B4-47EC-BD0B-714EFB6899E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AFD8AB51-D680-4295-A1B7-BBB3A75C119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3BC5BA5B-5AF2-446C-92B2-AF104EDA1D0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上表为实验的硬件环境</a:t>
            </a:r>
          </a:p>
        </p:txBody>
      </p:sp>
      <p:sp>
        <p:nvSpPr>
          <p:cNvPr id="52228" name="灯片编号占位符 3">
            <a:extLst>
              <a:ext uri="{FF2B5EF4-FFF2-40B4-BE49-F238E27FC236}">
                <a16:creationId xmlns:a16="http://schemas.microsoft.com/office/drawing/2014/main" id="{2A7B7813-72B6-46C7-A703-DE3266BE48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1F2A32A-A53D-41C7-A988-6E1507072DA0}"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1C66ABEF-5B49-49F0-8A54-3F9666690D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C9FCD2D-6362-4BB5-BDB3-14DD20FADA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上图分别为实验的主要软件环境和</a:t>
            </a:r>
            <a:r>
              <a:rPr lang="en-US" altLang="zh-CN"/>
              <a:t>bitcoin</a:t>
            </a:r>
            <a:r>
              <a:rPr lang="zh-CN" altLang="en-US"/>
              <a:t>交易数据集</a:t>
            </a:r>
          </a:p>
        </p:txBody>
      </p:sp>
      <p:sp>
        <p:nvSpPr>
          <p:cNvPr id="54276" name="灯片编号占位符 3">
            <a:extLst>
              <a:ext uri="{FF2B5EF4-FFF2-40B4-BE49-F238E27FC236}">
                <a16:creationId xmlns:a16="http://schemas.microsoft.com/office/drawing/2014/main" id="{61268078-0C15-4D97-B3AD-E66986E0CC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9609D44-5BA3-4EA1-B7DC-0E304DCD9AF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92E5134A-61F7-4A53-B796-1543EB24E86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9B2573B0-CADE-4D24-95AB-2FB4178E48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测试系统与</a:t>
            </a:r>
            <a:r>
              <a:rPr lang="en-US" altLang="zh-CN"/>
              <a:t>POW</a:t>
            </a:r>
            <a:r>
              <a:rPr lang="zh-CN" altLang="en-US"/>
              <a:t>测试系统、</a:t>
            </a:r>
            <a:r>
              <a:rPr lang="en-US" altLang="zh-CN"/>
              <a:t>POS</a:t>
            </a:r>
            <a:r>
              <a:rPr lang="zh-CN" altLang="en-US"/>
              <a:t>测试系统进行平均出块时间对比实验的数据图。</a:t>
            </a:r>
            <a:endParaRPr lang="en-US" altLang="zh-CN"/>
          </a:p>
          <a:p>
            <a:pPr eaLnBrk="1" hangingPunct="1">
              <a:spcBef>
                <a:spcPct val="0"/>
              </a:spcBef>
            </a:pPr>
            <a:r>
              <a:rPr lang="zh-CN" altLang="en-US"/>
              <a:t>从图中可以看出</a:t>
            </a:r>
            <a:r>
              <a:rPr lang="en-US" altLang="zh-CN"/>
              <a:t>POW</a:t>
            </a:r>
            <a:r>
              <a:rPr lang="zh-CN" altLang="en-US"/>
              <a:t>测试系统的平均出块时间最长，</a:t>
            </a:r>
            <a:r>
              <a:rPr lang="en-US" altLang="zh-CN"/>
              <a:t>POS</a:t>
            </a:r>
            <a:r>
              <a:rPr lang="zh-CN" altLang="en-US"/>
              <a:t>测试系统和</a:t>
            </a:r>
            <a:r>
              <a:rPr lang="en-US" altLang="zh-CN"/>
              <a:t>SPOW</a:t>
            </a:r>
            <a:r>
              <a:rPr lang="zh-CN" altLang="en-US"/>
              <a:t>测试系统的平均出块时间较短。由此可知</a:t>
            </a:r>
            <a:r>
              <a:rPr lang="en-US" altLang="zh-CN"/>
              <a:t>SPOW</a:t>
            </a:r>
            <a:r>
              <a:rPr lang="zh-CN" altLang="en-US"/>
              <a:t>作为区块链的基本可用性，可以得到保障。</a:t>
            </a:r>
          </a:p>
        </p:txBody>
      </p:sp>
      <p:sp>
        <p:nvSpPr>
          <p:cNvPr id="56324" name="灯片编号占位符 3">
            <a:extLst>
              <a:ext uri="{FF2B5EF4-FFF2-40B4-BE49-F238E27FC236}">
                <a16:creationId xmlns:a16="http://schemas.microsoft.com/office/drawing/2014/main" id="{00179A72-ACDA-4891-947D-7589085C03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80A7632-95DC-443C-BACC-4730245DEA3B}"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1A2CEDF-E03C-4B6A-B8C5-CC80840F9ED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4CE5F372-0A3F-4C80-8197-8AF3289CD4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测试系统与</a:t>
            </a:r>
            <a:r>
              <a:rPr lang="en-US" altLang="zh-CN"/>
              <a:t>POW</a:t>
            </a:r>
            <a:r>
              <a:rPr lang="zh-CN" altLang="en-US"/>
              <a:t>测试系统、</a:t>
            </a:r>
            <a:r>
              <a:rPr lang="en-US" altLang="zh-CN"/>
              <a:t>POS</a:t>
            </a:r>
            <a:r>
              <a:rPr lang="zh-CN" altLang="en-US"/>
              <a:t>测试系统进行负载实验的数据图。</a:t>
            </a:r>
            <a:endParaRPr lang="en-US" altLang="zh-CN"/>
          </a:p>
          <a:p>
            <a:pPr eaLnBrk="1" hangingPunct="1">
              <a:spcBef>
                <a:spcPct val="0"/>
              </a:spcBef>
            </a:pPr>
            <a:r>
              <a:rPr lang="zh-CN" altLang="en-US"/>
              <a:t>从图中可以看出</a:t>
            </a:r>
            <a:r>
              <a:rPr lang="en-US" altLang="zh-CN"/>
              <a:t>SPOW</a:t>
            </a:r>
            <a:r>
              <a:rPr lang="zh-CN" altLang="en-US"/>
              <a:t>测试系统的平均区块交易处理数目最多，</a:t>
            </a:r>
            <a:r>
              <a:rPr lang="en-US" altLang="zh-CN"/>
              <a:t>POS</a:t>
            </a:r>
            <a:r>
              <a:rPr lang="zh-CN" altLang="en-US"/>
              <a:t>测试系统和</a:t>
            </a:r>
            <a:r>
              <a:rPr lang="en-US" altLang="zh-CN"/>
              <a:t>POW</a:t>
            </a:r>
            <a:r>
              <a:rPr lang="zh-CN" altLang="en-US"/>
              <a:t>测试系统的平均</a:t>
            </a:r>
            <a:r>
              <a:rPr lang="zh-CN" altLang="en-US">
                <a:solidFill>
                  <a:srgbClr val="000000"/>
                </a:solidFill>
              </a:rPr>
              <a:t>区块交易处理数目</a:t>
            </a:r>
            <a:r>
              <a:rPr lang="zh-CN" altLang="en-US"/>
              <a:t>较少。由此可知</a:t>
            </a:r>
            <a:r>
              <a:rPr lang="en-US" altLang="zh-CN"/>
              <a:t>SPOW</a:t>
            </a:r>
            <a:r>
              <a:rPr lang="zh-CN" altLang="en-US"/>
              <a:t>作为区块链的基本可靠性，可以得到保障，并且抗负载性能也更佳。</a:t>
            </a:r>
          </a:p>
        </p:txBody>
      </p:sp>
      <p:sp>
        <p:nvSpPr>
          <p:cNvPr id="58372" name="灯片编号占位符 3">
            <a:extLst>
              <a:ext uri="{FF2B5EF4-FFF2-40B4-BE49-F238E27FC236}">
                <a16:creationId xmlns:a16="http://schemas.microsoft.com/office/drawing/2014/main" id="{B1D44FF5-7F41-4DD0-AEE1-EA330CDFEE0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63CD82-D2B1-4405-9264-40F073CD1B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CC79FED5-67AB-4580-9AEF-A069F9BBB7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ED0FE2F1-9470-41CE-B275-960B8035F0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a:t>我将从以下五个方面进行今天的答辩。</a:t>
            </a:r>
          </a:p>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AF02860F-337D-45BE-805E-7C738D4218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4578096-5A2F-4CA2-BC52-47FD75CEE800}"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7C85663C-AD77-48A3-BD7B-7E0F19DD76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0E9F94B3-2FFF-4311-8947-758161145B2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测试系统与</a:t>
            </a:r>
            <a:r>
              <a:rPr lang="en-US" altLang="zh-CN"/>
              <a:t>POW</a:t>
            </a:r>
            <a:r>
              <a:rPr lang="zh-CN" altLang="en-US"/>
              <a:t>测试系统进行平均出块效率随算力变化实验的数据图。</a:t>
            </a:r>
            <a:endParaRPr lang="en-US" altLang="zh-CN"/>
          </a:p>
          <a:p>
            <a:pPr eaLnBrk="1" hangingPunct="1">
              <a:spcBef>
                <a:spcPct val="0"/>
              </a:spcBef>
            </a:pPr>
            <a:r>
              <a:rPr lang="zh-CN" altLang="en-US"/>
              <a:t>从图中可以看出</a:t>
            </a:r>
            <a:r>
              <a:rPr lang="en-US" altLang="zh-CN"/>
              <a:t>SPOW</a:t>
            </a:r>
            <a:r>
              <a:rPr lang="zh-CN" altLang="en-US"/>
              <a:t>测试系统中结点的平均出块效率随算力的增加而增加更少。由此对比实验可知</a:t>
            </a:r>
            <a:r>
              <a:rPr lang="en-US" altLang="zh-CN"/>
              <a:t>SPOW</a:t>
            </a:r>
            <a:r>
              <a:rPr lang="zh-CN" altLang="en-US"/>
              <a:t>在存在矿池的情况下，平均出块效率受算力的影响比</a:t>
            </a:r>
            <a:r>
              <a:rPr lang="en-US" altLang="zh-CN"/>
              <a:t>POW</a:t>
            </a:r>
            <a:r>
              <a:rPr lang="zh-CN" altLang="en-US"/>
              <a:t>测试系统更小。</a:t>
            </a:r>
          </a:p>
        </p:txBody>
      </p:sp>
      <p:sp>
        <p:nvSpPr>
          <p:cNvPr id="60420" name="灯片编号占位符 3">
            <a:extLst>
              <a:ext uri="{FF2B5EF4-FFF2-40B4-BE49-F238E27FC236}">
                <a16:creationId xmlns:a16="http://schemas.microsoft.com/office/drawing/2014/main" id="{9E6FBB62-FE3F-4136-B374-16BDB5337A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0FB53ED-1C20-4C58-96E6-8A4CBFAC556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4F132CEA-4964-4DC6-9AFA-5867BBB4FE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DC148098-5EFC-4720-9444-A5DB82AA26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测试系统与</a:t>
            </a:r>
            <a:r>
              <a:rPr lang="en-US" altLang="zh-CN"/>
              <a:t>POS</a:t>
            </a:r>
            <a:r>
              <a:rPr lang="zh-CN" altLang="en-US"/>
              <a:t>测试系统进行平均出块效率随币龄变化实验的数据图。</a:t>
            </a:r>
            <a:endParaRPr lang="en-US" altLang="zh-CN"/>
          </a:p>
          <a:p>
            <a:pPr eaLnBrk="1" hangingPunct="1">
              <a:spcBef>
                <a:spcPct val="0"/>
              </a:spcBef>
            </a:pPr>
            <a:r>
              <a:rPr lang="zh-CN" altLang="en-US"/>
              <a:t>从图中可以看出</a:t>
            </a:r>
            <a:r>
              <a:rPr lang="en-US" altLang="zh-CN"/>
              <a:t>SPOW</a:t>
            </a:r>
            <a:r>
              <a:rPr lang="zh-CN" altLang="en-US"/>
              <a:t>测试系统中结点的平均出块效率随币龄的增加而增加的更少。由此对比实验可知</a:t>
            </a:r>
            <a:r>
              <a:rPr lang="en-US" altLang="zh-CN"/>
              <a:t>SPOW</a:t>
            </a:r>
            <a:r>
              <a:rPr lang="zh-CN" altLang="en-US"/>
              <a:t>在存在矿池的情况下，平均出块效率受币龄的影响比</a:t>
            </a:r>
            <a:r>
              <a:rPr lang="en-US" altLang="zh-CN"/>
              <a:t>POS</a:t>
            </a:r>
            <a:r>
              <a:rPr lang="zh-CN" altLang="en-US"/>
              <a:t>测试系统更小。</a:t>
            </a:r>
          </a:p>
        </p:txBody>
      </p:sp>
      <p:sp>
        <p:nvSpPr>
          <p:cNvPr id="62468" name="灯片编号占位符 3">
            <a:extLst>
              <a:ext uri="{FF2B5EF4-FFF2-40B4-BE49-F238E27FC236}">
                <a16:creationId xmlns:a16="http://schemas.microsoft.com/office/drawing/2014/main" id="{DB5E6BED-A7DD-4795-90B0-6F435B4914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9D4D5072-BED6-4082-BDB2-E992EF5E0F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7BD3359F-FC40-4399-A47D-12ED3434ED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85E76193-2C1F-4A2A-AAFE-F322BF9663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上图为</a:t>
            </a:r>
            <a:r>
              <a:rPr lang="en-US" altLang="zh-CN"/>
              <a:t>SPOW</a:t>
            </a:r>
            <a:r>
              <a:rPr lang="zh-CN" altLang="en-US"/>
              <a:t>测试系统中普通结点与矿池结点进行</a:t>
            </a:r>
            <a:r>
              <a:rPr lang="en-US" altLang="zh-CN"/>
              <a:t>SPOW</a:t>
            </a:r>
            <a:r>
              <a:rPr lang="zh-CN" altLang="en-US"/>
              <a:t>矿池对比实验的数据图。从图中可以看出矿池结点的平均每天出块数虽多于普通结点，但两者的数量相差不大，大致在同一水平线上。而在现实的比特币系统中矿工结点和普通结点的平均出块数相差巨大，如果不加入矿池，普通结点很长时间都难以获得区块的铸造权。这样</a:t>
            </a:r>
            <a:r>
              <a:rPr lang="en-US" altLang="zh-CN"/>
              <a:t>SPOW</a:t>
            </a:r>
            <a:r>
              <a:rPr lang="zh-CN" altLang="en-US"/>
              <a:t>测试系统中矿池对于普通结点的利益驱动就减小了很多，制约了矿池的壮大。</a:t>
            </a:r>
          </a:p>
        </p:txBody>
      </p:sp>
      <p:sp>
        <p:nvSpPr>
          <p:cNvPr id="64516" name="灯片编号占位符 3">
            <a:extLst>
              <a:ext uri="{FF2B5EF4-FFF2-40B4-BE49-F238E27FC236}">
                <a16:creationId xmlns:a16="http://schemas.microsoft.com/office/drawing/2014/main" id="{AD42E2B1-766D-4CE4-9BD3-5D6D8BDFED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B1C48F9-DAC3-4B84-B194-3080A8A07C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4FFD74CC-01AC-4442-9B3B-5E10AF16D2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1E97E2C9-5227-4CF5-AC1D-F5BF5097F0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本文最终得出以下结论</a:t>
            </a:r>
          </a:p>
        </p:txBody>
      </p:sp>
      <p:sp>
        <p:nvSpPr>
          <p:cNvPr id="67588" name="灯片编号占位符 3">
            <a:extLst>
              <a:ext uri="{FF2B5EF4-FFF2-40B4-BE49-F238E27FC236}">
                <a16:creationId xmlns:a16="http://schemas.microsoft.com/office/drawing/2014/main" id="{3C4E4CD0-348B-44B3-9A4A-F00DDA8708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669E48A-E616-4B62-80D0-726A1BAEA67A}"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4DD2F607-B015-4152-86C8-7AA6A4E10BD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6A69B2A8-73AE-4778-847D-8FA6E3C2CA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本文日后有以下几点需要展望并改正的</a:t>
            </a:r>
          </a:p>
        </p:txBody>
      </p:sp>
      <p:sp>
        <p:nvSpPr>
          <p:cNvPr id="69636" name="灯片编号占位符 3">
            <a:extLst>
              <a:ext uri="{FF2B5EF4-FFF2-40B4-BE49-F238E27FC236}">
                <a16:creationId xmlns:a16="http://schemas.microsoft.com/office/drawing/2014/main" id="{932EB1D7-BBDA-4BDA-83B0-73526BEF90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93C11709-AB8F-4D47-8495-671FBE7DDB9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5CF42539-2D74-4CCF-BC70-87DF077AE6A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03E47EBE-012D-44D3-B0D8-5539CB8DF5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最后感谢各位评审老师来听我的毕业答辩。</a:t>
            </a:r>
          </a:p>
        </p:txBody>
      </p:sp>
      <p:sp>
        <p:nvSpPr>
          <p:cNvPr id="71684" name="灯片编号占位符 3">
            <a:extLst>
              <a:ext uri="{FF2B5EF4-FFF2-40B4-BE49-F238E27FC236}">
                <a16:creationId xmlns:a16="http://schemas.microsoft.com/office/drawing/2014/main" id="{8DA3D7A2-E7C1-44C5-AA6C-9FB1E0BD405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85BE18-0E27-4318-AD96-462EA200F6B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672E92-EC70-49D1-BC77-FEAD140767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83790F6A-30E8-4ABD-8181-06B7F7B122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区块链技术是当今国内外最火爆的科技话题。在国外的区块链项目有，由</a:t>
            </a:r>
            <a:r>
              <a:rPr lang="en-US" altLang="zh-CN"/>
              <a:t>linux</a:t>
            </a:r>
            <a:r>
              <a:rPr lang="zh-CN" altLang="en-US"/>
              <a:t>基金会发起、</a:t>
            </a:r>
            <a:r>
              <a:rPr lang="en-US" altLang="zh-CN"/>
              <a:t>IBM</a:t>
            </a:r>
            <a:r>
              <a:rPr lang="zh-CN" altLang="en-US"/>
              <a:t>、英特尔等大公司合作开发的超级帐本。在国内区块链技术也被国务院纳入了十三五规划。区块链的本质是一个去中心化的分布式总账。区块链具有 去中心化、去信任、集体维护、可靠数据库、不可更改等特点。传统的集中模式和云模式存在着不可靠与不可信的问题。设想一下整个国家的数据与资源都集中到一家公司的服务器上，任谁也不能够放心。区块链目前仍在探索与发展的过程之中，但区块链技术的前景是非常光明的。未来更加成熟的区块链技术将与人工智能技术相结合颠覆各行各业。</a:t>
            </a:r>
          </a:p>
        </p:txBody>
      </p:sp>
      <p:sp>
        <p:nvSpPr>
          <p:cNvPr id="22532" name="灯片编号占位符 3">
            <a:extLst>
              <a:ext uri="{FF2B5EF4-FFF2-40B4-BE49-F238E27FC236}">
                <a16:creationId xmlns:a16="http://schemas.microsoft.com/office/drawing/2014/main" id="{5B9ED862-2B7B-4627-8565-CF564784BD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73C469F-E9D4-427D-830A-BF6244AB61A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94DF1190-A8E9-42FD-873C-DF77F684B0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1DEF90FA-C572-43CB-ADC1-69A58926195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区块链技术是一项新兴的技术，远未达到成熟。区块链技术的发展历程主要分为三个阶段。第一阶段是以比特币、莱特币等为代表的数字货币交易系统。这一时期的区块链应用技术比较原始、有缺陷、功能单一，共识机制主要以</a:t>
            </a:r>
            <a:r>
              <a:rPr lang="en-US" altLang="zh-CN"/>
              <a:t>POW</a:t>
            </a:r>
            <a:r>
              <a:rPr lang="zh-CN" altLang="en-US"/>
              <a:t>为主。第二阶段是以以太坊、量子链、</a:t>
            </a:r>
            <a:r>
              <a:rPr lang="en-US" altLang="zh-CN"/>
              <a:t>NEO</a:t>
            </a:r>
            <a:r>
              <a:rPr lang="zh-CN" altLang="en-US"/>
              <a:t>为代表的智能合约平台。这一时期的区块链应用较比特币在技术上有了长足的发展、功能与应用领域也增加了，共识机制主要以</a:t>
            </a:r>
            <a:r>
              <a:rPr lang="en-US" altLang="zh-CN"/>
              <a:t>POS</a:t>
            </a:r>
            <a:r>
              <a:rPr lang="zh-CN" altLang="en-US"/>
              <a:t>为主。第三阶段目前正在探索之中，尚未由明确定论。当区块链技术将成熟时，区块链应用将改变社会上的每个领域。现在区块链技术正处于第二阶段向第三阶段过度的探索与发展阶段。</a:t>
            </a:r>
          </a:p>
        </p:txBody>
      </p:sp>
      <p:sp>
        <p:nvSpPr>
          <p:cNvPr id="24580" name="灯片编号占位符 3">
            <a:extLst>
              <a:ext uri="{FF2B5EF4-FFF2-40B4-BE49-F238E27FC236}">
                <a16:creationId xmlns:a16="http://schemas.microsoft.com/office/drawing/2014/main" id="{B82B21FF-BD02-449F-9359-37DF8A4399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9CB39260-EC71-4B65-A14D-D47C0AD40F4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1097CDFD-5BF1-4A32-B130-831BA82DC3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的第一个应用同时也是最具代表性的应用就是比特币。比特币让人们认识了解了区块链技术，但同时由于其技术上的原始性、粗糙性，随着区块链技术的普及与不断发展，比特币自身的缺陷就暴露无疑。共识机制是区块链技术的核心技术。共识机制解决的是拜占庭将军问题，即解决在区块链网络中如何决定新区快是由哪一个结点产生的问题。比特币所使用的共识机制是</a:t>
            </a:r>
            <a:r>
              <a:rPr lang="en-US" altLang="zh-CN" dirty="0"/>
              <a:t>POW</a:t>
            </a:r>
            <a:r>
              <a:rPr lang="zh-CN" altLang="en-US" dirty="0"/>
              <a:t>工作量证明机制。</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共识机制需要耗费大量的算力进行哈希计算，并通过工作量来证明新区快的铸造权，这个过程就被称为挖矿。在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共识机制中，一个结点拥有的算力越多，那个结点获得区块铸造权的概率就越大。利益集团正是利用了这一缺陷，囤积了大量的算力组建矿池并用益利益引诱普通结点加入矿池。</a:t>
            </a:r>
            <a:endParaRPr lang="zh-CN" altLang="en-US" dirty="0"/>
          </a:p>
        </p:txBody>
      </p:sp>
      <p:sp>
        <p:nvSpPr>
          <p:cNvPr id="27652" name="灯片编号占位符 3">
            <a:extLst>
              <a:ext uri="{FF2B5EF4-FFF2-40B4-BE49-F238E27FC236}">
                <a16:creationId xmlns:a16="http://schemas.microsoft.com/office/drawing/2014/main" id="{0897FC0F-D341-4DAE-8760-5142DFC633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A812598-8312-45DE-B8FC-55862665746C}"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B9C6C7CE-59D6-48F3-AC50-4579127699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如左图所示现在整个比特币网络的算力已经被大大小小十几个矿池组织所瓜分，这严重违背了区块链技术去中心化的初衷。</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矿池导致了比特币的异化。异化后的异化后的比特币其实已经不能再被称作公有区块链了，反而类似于又十几个中心结点组成的区块链</a:t>
            </a:r>
            <a:r>
              <a:rPr lang="zh-CN" altLang="en-US" b="1" dirty="0">
                <a:solidFill>
                  <a:schemeClr val="tx1">
                    <a:lumMod val="75000"/>
                    <a:lumOff val="25000"/>
                  </a:schemeClr>
                </a:solidFill>
                <a:latin typeface="微软雅黑" charset="0"/>
                <a:ea typeface="微软雅黑" charset="0"/>
              </a:rPr>
              <a:t>联盟链。</a:t>
            </a:r>
            <a:endParaRPr lang="en-US" altLang="zh-CN" b="1"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latin typeface="微软雅黑" charset="0"/>
                <a:ea typeface="微软雅黑" charset="0"/>
              </a:rPr>
              <a:t>分叉（</a:t>
            </a:r>
            <a:r>
              <a:rPr lang="en-US" altLang="zh-CN" b="1" dirty="0" err="1">
                <a:solidFill>
                  <a:schemeClr val="tx1">
                    <a:lumMod val="75000"/>
                    <a:lumOff val="25000"/>
                  </a:schemeClr>
                </a:solidFill>
                <a:latin typeface="微软雅黑" charset="0"/>
                <a:ea typeface="微软雅黑" charset="0"/>
              </a:rPr>
              <a:t>ifo</a:t>
            </a:r>
            <a:r>
              <a:rPr lang="zh-CN" altLang="en-US" b="1" dirty="0">
                <a:solidFill>
                  <a:schemeClr val="tx1">
                    <a:lumMod val="75000"/>
                    <a:lumOff val="25000"/>
                  </a:schemeClr>
                </a:solidFill>
                <a:latin typeface="微软雅黑" charset="0"/>
                <a:ea typeface="微软雅黑" charset="0"/>
              </a:rPr>
              <a:t>），对区块链的生态造成严重打击。</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515F2DCB-B867-43E7-8431-642FEA2E7D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8C82690-40C5-4844-90CF-4A9FDBB172B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87C56B9B-6F91-47CF-B934-465EC2049E8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t>POW</a:t>
            </a:r>
            <a:r>
              <a:rPr lang="zh-CN" altLang="en-US" dirty="0"/>
              <a:t>矿池集中化得问题主要靠改进共识机制来解决。区块链技术的初期多数应用使用的共识机制都是</a:t>
            </a:r>
            <a:r>
              <a:rPr lang="en-US" altLang="zh-CN" dirty="0"/>
              <a:t>POW</a:t>
            </a:r>
            <a:r>
              <a:rPr lang="zh-CN" altLang="en-US" dirty="0"/>
              <a:t>共识机制。但由于</a:t>
            </a:r>
            <a:r>
              <a:rPr lang="en-US" altLang="zh-CN" dirty="0"/>
              <a:t>POW</a:t>
            </a:r>
            <a:r>
              <a:rPr lang="zh-CN" altLang="en-US" dirty="0"/>
              <a:t>共识机制具有算力矿池集中化、耗费算力与电力出块时间长等缺点，在区块链</a:t>
            </a:r>
            <a:r>
              <a:rPr lang="en-US" altLang="zh-CN" dirty="0"/>
              <a:t>2.0</a:t>
            </a:r>
            <a:r>
              <a:rPr lang="zh-CN" altLang="en-US" dirty="0"/>
              <a:t>时代</a:t>
            </a:r>
            <a:r>
              <a:rPr lang="en-US" altLang="zh-CN" dirty="0"/>
              <a:t>POS</a:t>
            </a:r>
            <a:r>
              <a:rPr lang="zh-CN" altLang="en-US" dirty="0"/>
              <a:t>共识机制取代了</a:t>
            </a:r>
            <a:r>
              <a:rPr lang="en-US" altLang="zh-CN" dirty="0"/>
              <a:t>POW</a:t>
            </a:r>
            <a:r>
              <a:rPr lang="zh-CN" altLang="en-US" dirty="0"/>
              <a:t>成为了主流共识机制。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共识机制不需要耗费大量的算力进行哈希计算，而是通过清空币龄来证明新区快的铸造权，即一个结点拥有的币龄越多，这个个结点获得新区快的铸造权的概率就越大。虽然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共识机制为了避免矿池集中化的问题而取缔了算力这个影响因素，但是新引入的币龄这个因素却依然能促使矿池形成。利益集团只需要囤积大量的币龄就可以继续组建矿池垄断区块铸造权。在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BA71A77B-E2BA-4AB8-AF19-57AA9FC931B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74341D48-1C4A-4F8D-9042-22A4BACC998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89A08C6F-D2EA-47A0-9059-F4DACABE75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共识机制中。矿池集中化不仅会造成一定效应的中心化，还会使区块链网络面临随时遭受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攻击的风险，区块链去中心化、去信任、不可篡改、集体维护、可靠数据库等宗旨均得不到保障。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3FECDDB3-81CF-4E63-8CB5-988267FD4FD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ABD42A-A010-4845-A27F-288082BFAD3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5CC9B7BD-602F-4276-A1C6-80B7EDB2A3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为了解决矿池集中化的问题，秉承着混合</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SPOW(</a:t>
            </a:r>
            <a:r>
              <a:rPr lang="en-US" altLang="zh-CN" b="1" dirty="0"/>
              <a:t>Proof-of -Work Adjusted by Stake</a:t>
            </a:r>
            <a:r>
              <a:rPr lang="en-US" altLang="zh-CN"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区块链测试系统</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A836AC9E-02CE-4088-9A09-6EE582E8D4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2AEA2DF2-94B7-4DD1-B978-59E93D71B8FB}"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AA46506A-32CF-43C2-9316-619F2BEBA23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7BE50C20-F499-4388-8B5C-D0DE93F4884E}"/>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DAF2516D-C329-4299-8308-9B3C56404D3C}"/>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2ED2AECB-6B07-4382-8274-D5EE6EC0EEE6}"/>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910B2F76-1EEC-496E-8190-7AE466099419}"/>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261789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584355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3030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DE8D4A7-9665-4CD5-BC51-18A6F04FE2E7}"/>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D12248CF-72B4-4AF7-B9D2-E1BA202576AD}"/>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55360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E32AD55-F6AC-412B-8B0C-46073A70C485}"/>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0268594-F2E4-4293-A87D-FF8728F8E759}"/>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933066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B033DD5-4904-48B2-8416-26EC6961F5E5}"/>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53C17778-F301-4182-8166-3B0B91B60F6F}"/>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558237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191850C-53E6-4CF6-B04A-41FF99856F57}"/>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E83A3AC6-89BA-4B9C-A21E-3F80AD26FEB2}"/>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0704703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BFA63A4-166B-47EE-8051-ACD92B0EE0E2}"/>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E3F5902E-84DC-4FEE-A8C1-D13179DC42D6}"/>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6160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97A5F71-FFBA-4ECA-AB19-1AE389A6CCC6}"/>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5513004-0C7C-4603-8109-1910A7DEAD6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079899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875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766796-3066-4578-9159-7BD29C91AD8E}"/>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F1C92CC3-53CB-4AED-B832-7D4D7CFF85FE}"/>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294ED42A-B6AE-4189-A760-BD5C9C9650A4}"/>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8AD83F0E-E987-41CF-A176-624C4B35D16D}"/>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5123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30886402-7532-4534-A9B0-AA0A601547F2}"/>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F764D675-C546-4CC6-A445-20253B4EB78F}"/>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68C791B2-E472-4F1A-87C8-3C4584EAD5C8}"/>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2862EF7E-E4B4-40CA-B357-ECD3D9753F6E}"/>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DE38B86A-C3B8-4AFE-A544-2057BFFD2450}"/>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523197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DFA35D-0586-4CD5-96D0-608091F21FEC}"/>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53693763-1456-41D1-917C-DE04407054C8}"/>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753556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858DBC5-C2D1-44FE-8B96-F7A00AD19437}"/>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AB00763-8120-480D-8F8B-03E609A6AE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96205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3C0793D7-6C1C-4C25-BD31-91984AE95A90}"/>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218A95CD-F035-40D9-8789-F5B3C6CC5A5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037025D4-E52D-4961-9E0A-D545BFE532FB}"/>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8A981824-0F5B-460A-8375-E0FBEE68C891}"/>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6CE05ABF-A4B5-4939-A116-D238B1EFAEF1}"/>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6318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51436C7A-2653-432B-9930-9C75EE1BF1A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76F33909-DCDF-4DB6-B386-598DE2D60AA3}"/>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B11B4B4F-89F7-4189-9D25-6E1DE7F97B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100B1F7F-5724-43D8-BBC8-BED9885505EC}"/>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E900C067-9303-4A1A-A3C2-869EE29633F8}"/>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920715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DE0B641A-4395-4572-BC81-9B9AF678256E}"/>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2B05BFD8-0297-4F64-A315-9FD6B8FED60B}"/>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C7C2F3C6-03ED-4746-BD11-467A2A6ACE48}"/>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27C41FE2-9418-478F-B55D-9918CBA6D362}"/>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712A1293-EAA2-48A4-A88E-8D436C1BCC0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24621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5072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8502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2508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7047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抵抗矿池集中化</a:t>
            </a:r>
            <a:r>
              <a:rPr lang="zh-CN" altLang="zh-CN" sz="3600" dirty="0"/>
              <a:t>的</a:t>
            </a:r>
            <a:r>
              <a:rPr lang="en-US" altLang="zh-CN" sz="3600" dirty="0"/>
              <a:t>SPOW</a:t>
            </a:r>
            <a:r>
              <a:rPr lang="zh-CN" altLang="en-US" sz="3600" dirty="0"/>
              <a:t>共识</a:t>
            </a:r>
            <a:r>
              <a:rPr lang="zh-CN" altLang="zh-CN" sz="3600" dirty="0"/>
              <a:t>机制方案设计</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5108575" cy="1511300"/>
          </a:xfrm>
        </p:spPr>
        <p:txBody>
          <a:bodyPr/>
          <a:lstStyle/>
          <a:p>
            <a:pPr eaLnBrk="1" fontAlgn="auto" hangingPunct="1">
              <a:spcAft>
                <a:spcPts val="0"/>
              </a:spcAft>
              <a:defRPr/>
            </a:pPr>
            <a:r>
              <a:rPr kumimoji="1" lang="zh-CN" altLang="en-US" dirty="0"/>
              <a:t>学校名称：大连海事大学</a:t>
            </a:r>
          </a:p>
          <a:p>
            <a:pPr eaLnBrk="1" fontAlgn="auto" hangingPunct="1">
              <a:spcAft>
                <a:spcPts val="0"/>
              </a:spcAft>
              <a:defRPr/>
            </a:pPr>
            <a:r>
              <a:rPr kumimoji="1" lang="zh-CN" altLang="en-US" dirty="0"/>
              <a:t>指导老师：李志淮 教授  陈玉华  副教授</a:t>
            </a:r>
            <a:endParaRPr kumimoji="1" lang="en-US" altLang="zh-CN" dirty="0"/>
          </a:p>
          <a:p>
            <a:pPr eaLnBrk="1" fontAlgn="auto" hangingPunct="1">
              <a:spcAft>
                <a:spcPts val="0"/>
              </a:spcAft>
              <a:defRPr/>
            </a:pPr>
            <a:r>
              <a:rPr kumimoji="1" lang="zh-CN" altLang="en-US" dirty="0"/>
              <a:t>报告人：杨超智</a:t>
            </a:r>
            <a:endParaRPr kumimoji="1" lang="en-US" altLang="zh-CN"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308100" y="3868738"/>
            <a:ext cx="8512175"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2" y="2109703"/>
            <a:ext cx="7942746"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SPOW</a:t>
            </a:r>
            <a:r>
              <a:rPr kumimoji="1" lang="zh-CN" altLang="en-US" sz="6600" dirty="0"/>
              <a:t>测试系统设计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691918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混合模式</a:t>
            </a:r>
            <a:r>
              <a:rPr lang="zh-CN" altLang="en-US" dirty="0">
                <a:solidFill>
                  <a:schemeClr val="tx1">
                    <a:lumMod val="75000"/>
                    <a:lumOff val="25000"/>
                  </a:schemeClr>
                </a:solidFill>
                <a:latin typeface="微软雅黑" charset="0"/>
                <a:ea typeface="微软雅黑" charset="0"/>
              </a:rPr>
              <a:t>的思想，本文设计了</a:t>
            </a:r>
            <a:r>
              <a:rPr lang="en-US" altLang="zh-CN" dirty="0">
                <a:solidFill>
                  <a:schemeClr val="tx1">
                    <a:lumMod val="75000"/>
                    <a:lumOff val="25000"/>
                  </a:schemeClr>
                </a:solidFill>
                <a:latin typeface="微软雅黑" charset="0"/>
                <a:ea typeface="微软雅黑" charset="0"/>
              </a:rPr>
              <a:t>SPOW(Proof-of -Work Adjusted by Stake)</a:t>
            </a:r>
            <a:r>
              <a:rPr lang="zh-CN" altLang="en-US" dirty="0">
                <a:solidFill>
                  <a:schemeClr val="tx1">
                    <a:lumMod val="75000"/>
                    <a:lumOff val="25000"/>
                  </a:schemeClr>
                </a:solidFill>
                <a:latin typeface="微软雅黑" charset="0"/>
                <a:ea typeface="微软雅黑" charset="0"/>
              </a:rPr>
              <a:t>基于权益调节的工作量证明机制并实现了相应的</a:t>
            </a: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区块链测试系统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413" y="1219200"/>
            <a:ext cx="2632075" cy="596900"/>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SPOW</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413" y="1219200"/>
            <a:ext cx="2632075" cy="596900"/>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SPOW</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59368442-7657-4FE9-8FB0-E1A05313BDA7}"/>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SPOW</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不同结点得</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SPOW</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413" y="1219200"/>
            <a:ext cx="2632075" cy="596900"/>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SPOW</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A62F867D-4026-43C2-B89C-8CF861863D72}"/>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1508C140-D0F1-4A0E-A809-D5FA6FAD048D}"/>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47"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78C451F5-2E70-4194-A613-AFFDAFE6BC2D}"/>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7221E359-05CD-4A7D-A758-36DE12DF7072}"/>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48"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pic>
        <p:nvPicPr>
          <p:cNvPr id="41988" name="图片 1">
            <a:extLst>
              <a:ext uri="{FF2B5EF4-FFF2-40B4-BE49-F238E27FC236}">
                <a16:creationId xmlns:a16="http://schemas.microsoft.com/office/drawing/2014/main" id="{7905E033-1BB9-46F4-80B5-D4CF3B79E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FD673955-C1DE-4F33-B086-D61DDACB36A9}"/>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42E377C3-C982-45FD-AC0D-C7F9B0D0D68F}"/>
              </a:ext>
            </a:extLst>
          </p:cNvPr>
          <p:cNvSpPr txBox="1">
            <a:spLocks noChangeArrowheads="1"/>
          </p:cNvSpPr>
          <p:nvPr/>
        </p:nvSpPr>
        <p:spPr bwMode="auto">
          <a:xfrm>
            <a:off x="1408113" y="1771650"/>
            <a:ext cx="52641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a:latin typeface="Calibri" panose="020F0502020204030204" pitchFamily="34" charset="0"/>
                <a:ea typeface="DengXian" panose="02010600030101010101" pitchFamily="2" charset="-122"/>
              </a:rPr>
              <a:t>底层的</a:t>
            </a:r>
            <a:r>
              <a:rPr kumimoji="1" lang="en-US" altLang="zh-CN">
                <a:latin typeface="Calibri" panose="020F0502020204030204" pitchFamily="34" charset="0"/>
                <a:ea typeface="DengXian" panose="02010600030101010101" pitchFamily="2" charset="-122"/>
              </a:rPr>
              <a:t>P2P</a:t>
            </a:r>
            <a:r>
              <a:rPr kumimoji="1" lang="zh-CN" altLang="en-US">
                <a:latin typeface="Calibri" panose="020F0502020204030204" pitchFamily="34" charset="0"/>
                <a:ea typeface="DengXian" panose="02010600030101010101" pitchFamily="2" charset="-122"/>
              </a:rPr>
              <a:t>网络参考</a:t>
            </a:r>
            <a:r>
              <a:rPr kumimoji="1" lang="en-US" altLang="zh-CN">
                <a:latin typeface="Calibri" panose="020F0502020204030204" pitchFamily="34" charset="0"/>
                <a:ea typeface="DengXian" panose="02010600030101010101" pitchFamily="2" charset="-122"/>
              </a:rPr>
              <a:t>BitCoin</a:t>
            </a:r>
            <a:r>
              <a:rPr kumimoji="1" lang="zh-CN" altLang="en-US">
                <a:latin typeface="Calibri" panose="020F0502020204030204" pitchFamily="34" charset="0"/>
                <a:ea typeface="DengXian" panose="02010600030101010101" pitchFamily="2" charset="-122"/>
              </a:rPr>
              <a:t>核心代码</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792A7C9B-594C-4882-835E-17589A017746}"/>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6E12A2AC-9E80-44DB-9315-7817BC0C4027}"/>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E7BF83AD-FAC9-43A5-8D34-A194F03F01C7}"/>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6084" name="图片 10">
            <a:extLst>
              <a:ext uri="{FF2B5EF4-FFF2-40B4-BE49-F238E27FC236}">
                <a16:creationId xmlns:a16="http://schemas.microsoft.com/office/drawing/2014/main" id="{38B28464-3B88-4137-90B8-B335519E8B06}"/>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SPOW</a:t>
            </a:r>
            <a:r>
              <a:rPr kumimoji="1" lang="zh-CN" altLang="en-US" dirty="0"/>
              <a:t>测试系统实现</a:t>
            </a:r>
          </a:p>
        </p:txBody>
      </p:sp>
      <p:pic>
        <p:nvPicPr>
          <p:cNvPr id="48132" name="图片 3">
            <a:extLst>
              <a:ext uri="{FF2B5EF4-FFF2-40B4-BE49-F238E27FC236}">
                <a16:creationId xmlns:a16="http://schemas.microsoft.com/office/drawing/2014/main" id="{F7BA4CA2-652C-49B5-97BC-4A5D12951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B06FA-6EF9-472C-B29E-3B116B76E3FC}"/>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7D648112-0E4B-4F2C-9A57-BA55386DAAD6}"/>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C20C5FD2-3FB4-4D80-B33C-A8E49BA84CCD}"/>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B103409C-182A-4231-812D-5BE639B07A46}"/>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6D62CBF5-83A8-4EEA-A579-D14EC7FA6FF6}"/>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B54B0EA8-515F-4D61-988A-191D474F752F}"/>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SPOW</a:t>
            </a:r>
            <a:r>
              <a:rPr kumimoji="1" lang="zh-CN" altLang="en-US"/>
              <a:t>测试系统设计</a:t>
            </a:r>
          </a:p>
        </p:txBody>
      </p:sp>
      <p:sp>
        <p:nvSpPr>
          <p:cNvPr id="18440" name="文本占位符 7">
            <a:extLst>
              <a:ext uri="{FF2B5EF4-FFF2-40B4-BE49-F238E27FC236}">
                <a16:creationId xmlns:a16="http://schemas.microsoft.com/office/drawing/2014/main" id="{0288564E-F595-46DE-9455-0186840DBD6C}"/>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E5FD61A-365B-4A5C-B0AF-A3E71BB53DF0}"/>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D3563FB7-8CB4-44F8-9546-7FE822D7D723}"/>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05</a:t>
            </a:r>
            <a:endParaRPr kumimoji="1" lang="zh-CN" altLang="en-US"/>
          </a:p>
        </p:txBody>
      </p:sp>
      <p:sp>
        <p:nvSpPr>
          <p:cNvPr id="18443" name="文本占位符 10">
            <a:extLst>
              <a:ext uri="{FF2B5EF4-FFF2-40B4-BE49-F238E27FC236}">
                <a16:creationId xmlns:a16="http://schemas.microsoft.com/office/drawing/2014/main" id="{0D83761A-4F97-41C8-A858-E1DEA107B368}"/>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总结与展望</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nvGraphicFramePr>
        <p:xfrm>
          <a:off x="801688" y="1397000"/>
          <a:ext cx="10498137" cy="4943475"/>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350G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r h="470807">
                <a:tc>
                  <a:txBody>
                    <a:bodyPr/>
                    <a:lstStyle/>
                    <a:p>
                      <a:pPr algn="ctr">
                        <a:spcAft>
                          <a:spcPts val="0"/>
                        </a:spcAft>
                        <a:tabLst>
                          <a:tab pos="239395" algn="l"/>
                        </a:tabLst>
                      </a:pPr>
                      <a:r>
                        <a:rPr lang="zh-CN" sz="1200" baseline="0">
                          <a:effectLst/>
                        </a:rPr>
                        <a:t>服务器</a:t>
                      </a:r>
                      <a:r>
                        <a:rPr lang="en-US" sz="1200" baseline="0">
                          <a:effectLst/>
                        </a:rPr>
                        <a:t>9</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500G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192.168.10.9</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966197205"/>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10</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500GB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192.168.10.10</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091331361"/>
                  </a:ext>
                </a:extLst>
              </a:tr>
            </a:tbl>
          </a:graphicData>
        </a:graphic>
      </p:graphicFrame>
      <p:sp>
        <p:nvSpPr>
          <p:cNvPr id="51314" name="Rectangle 1">
            <a:extLst>
              <a:ext uri="{FF2B5EF4-FFF2-40B4-BE49-F238E27FC236}">
                <a16:creationId xmlns:a16="http://schemas.microsoft.com/office/drawing/2014/main" id="{5CCF56F1-952E-4792-AEC4-11048A915345}"/>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a:latin typeface="Times New Roman" panose="02020603050405020304" pitchFamily="18" charset="0"/>
                <a:ea typeface="宋体" panose="02010600030101010101" pitchFamily="2" charset="-122"/>
                <a:cs typeface="Times New Roman" panose="02020603050405020304" pitchFamily="18" charset="0"/>
              </a:rPr>
              <a:t>5.1 </a:t>
            </a:r>
            <a:r>
              <a:rPr lang="zh-CN" altLang="en-US" sz="160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a:latin typeface="Times New Roman" panose="02020603050405020304" pitchFamily="18" charset="0"/>
                <a:ea typeface="宋体" panose="02010600030101010101" pitchFamily="2" charset="-122"/>
                <a:cs typeface="Times New Roman" panose="02020603050405020304" pitchFamily="18" charset="0"/>
              </a:rPr>
              <a:t>Tab. 5.1 Experiment hardware environment description</a:t>
            </a:r>
            <a:endParaRPr lang="en-US" altLang="zh-CN" sz="1600">
              <a:latin typeface="Arial" panose="020B0604020202020204" pitchFamily="34" charset="0"/>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92DCC6EF-C2E9-4DB4-BD09-7943274724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14D6F2B5-48B0-4244-923D-5EF9A560FC49}"/>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5.1 Bitcoin Core</a:t>
            </a:r>
            <a:r>
              <a:rPr lang="zh-CN" altLang="zh-CN" sz="200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5.1 Version information of the Bitcoin Core</a:t>
            </a:r>
            <a:endParaRPr lang="zh-CN" altLang="zh-CN" sz="200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A8E35567-6541-489D-B621-1D98F4F7D745}"/>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5.2 Bitcoin</a:t>
            </a:r>
            <a:r>
              <a:rPr lang="zh-CN" altLang="zh-CN" sz="200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5.2 Bitcoin Transaction data set</a:t>
            </a:r>
            <a:endParaRPr lang="zh-CN" altLang="zh-CN" sz="200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34ACD6FC-10E2-4E03-A822-064D273AF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943D1E66-6360-42CC-9193-595C83A88FB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758F3F77-4DAB-4D75-8BF9-B871E2C0CB02}"/>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5.3 </a:t>
            </a:r>
            <a:r>
              <a:rPr lang="zh-CN" altLang="zh-CN" sz="200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5.3 Average time of make block</a:t>
            </a:r>
            <a:endParaRPr lang="zh-CN" altLang="zh-CN" sz="200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5ACF50C1-78CB-4F54-AE0C-C9FD1800CE8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B5F41CAC-FF53-491C-8BE9-54C73D19D346}"/>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5.4 </a:t>
            </a:r>
            <a:r>
              <a:rPr lang="zh-CN" altLang="zh-CN" sz="200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5.4 Load experiment </a:t>
            </a:r>
            <a:endParaRPr lang="zh-CN" altLang="zh-CN" sz="200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C77FF29E-D3CF-43CC-9007-80CF61DD72AC}"/>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a:t>图</a:t>
            </a:r>
            <a:r>
              <a:rPr lang="en-US" altLang="zh-CN" sz="2000"/>
              <a:t>5.5 </a:t>
            </a:r>
            <a:r>
              <a:rPr lang="zh-CN" altLang="zh-CN" sz="2000"/>
              <a:t>出块效率与算力实验</a:t>
            </a:r>
          </a:p>
          <a:p>
            <a:pPr algn="ctr" eaLnBrk="1" hangingPunct="1"/>
            <a:r>
              <a:rPr lang="en-US" altLang="zh-CN" sz="2000"/>
              <a:t>Fig. 5.5 Block efficiency and calculation of power experiment</a:t>
            </a:r>
            <a:endParaRPr lang="zh-CN" altLang="zh-CN" sz="2000"/>
          </a:p>
        </p:txBody>
      </p:sp>
      <p:pic>
        <p:nvPicPr>
          <p:cNvPr id="59397" name="图表 1">
            <a:extLst>
              <a:ext uri="{FF2B5EF4-FFF2-40B4-BE49-F238E27FC236}">
                <a16:creationId xmlns:a16="http://schemas.microsoft.com/office/drawing/2014/main" id="{1972AFE9-3BB8-4AB1-800C-746275A57E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95FE08E-EC26-494B-AB20-1BC9A5239B6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71932BA-14B3-42E1-94E1-C50354ED2EBF}"/>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a:latin typeface="Times New Roman" panose="02020603050405020304" pitchFamily="18" charset="0"/>
                <a:ea typeface="宋体" panose="02010600030101010101" pitchFamily="2" charset="-122"/>
              </a:rPr>
              <a:t>图</a:t>
            </a:r>
            <a:r>
              <a:rPr lang="en-US" altLang="zh-CN" sz="2000">
                <a:latin typeface="Times New Roman" panose="02020603050405020304" pitchFamily="18" charset="0"/>
                <a:ea typeface="宋体" panose="02010600030101010101" pitchFamily="2" charset="-122"/>
              </a:rPr>
              <a:t>5.6 </a:t>
            </a:r>
            <a:r>
              <a:rPr lang="zh-CN" altLang="zh-CN" sz="200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a:latin typeface="Times New Roman" panose="02020603050405020304" pitchFamily="18" charset="0"/>
                <a:ea typeface="宋体" panose="02010600030101010101" pitchFamily="2" charset="-122"/>
              </a:rPr>
              <a:t>Fig. 5.6 Block efficiency and stake experiment</a:t>
            </a:r>
            <a:endParaRPr lang="zh-CN" altLang="zh-CN" sz="200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E9380E2F-4986-435E-8068-BDAFCFFA76BE}"/>
              </a:ext>
            </a:extLst>
          </p:cNvPr>
          <p:cNvSpPr>
            <a:spLocks noChangeArrowheads="1"/>
          </p:cNvSpPr>
          <p:nvPr/>
        </p:nvSpPr>
        <p:spPr bwMode="auto">
          <a:xfrm>
            <a:off x="3048000" y="5519738"/>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a:t>图</a:t>
            </a:r>
            <a:r>
              <a:rPr lang="en-US" altLang="zh-CN" sz="2000"/>
              <a:t>5. 7 SPOW</a:t>
            </a:r>
            <a:r>
              <a:rPr lang="zh-CN" altLang="zh-CN" sz="2000"/>
              <a:t>矿池实验</a:t>
            </a:r>
          </a:p>
          <a:p>
            <a:pPr algn="ctr" eaLnBrk="1" hangingPunct="1"/>
            <a:r>
              <a:rPr lang="en-US" altLang="zh-CN" sz="2000"/>
              <a:t>Fig. 5.7 SPOW Mine pool experiment</a:t>
            </a:r>
            <a:endParaRPr lang="zh-CN" altLang="zh-CN" sz="2000"/>
          </a:p>
        </p:txBody>
      </p:sp>
      <p:pic>
        <p:nvPicPr>
          <p:cNvPr id="63493" name="图表 1">
            <a:extLst>
              <a:ext uri="{FF2B5EF4-FFF2-40B4-BE49-F238E27FC236}">
                <a16:creationId xmlns:a16="http://schemas.microsoft.com/office/drawing/2014/main" id="{4D0B98F6-06B1-49BC-A28B-B0D33072012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112375"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714375" y="4295775"/>
            <a:ext cx="4957763" cy="1390650"/>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4" name="罐形 3">
            <a:extLst>
              <a:ext uri="{FF2B5EF4-FFF2-40B4-BE49-F238E27FC236}">
                <a16:creationId xmlns:a16="http://schemas.microsoft.com/office/drawing/2014/main" id="{809BC9CF-2AD9-4A7E-890F-21A137B30AE5}"/>
              </a:ext>
            </a:extLst>
          </p:cNvPr>
          <p:cNvSpPr/>
          <p:nvPr/>
        </p:nvSpPr>
        <p:spPr>
          <a:xfrm>
            <a:off x="1235075" y="3279775"/>
            <a:ext cx="3924300" cy="1100138"/>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1719263" y="2484438"/>
            <a:ext cx="2840037" cy="795337"/>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2114550" y="1727200"/>
            <a:ext cx="2165350" cy="606425"/>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4910138" y="1722438"/>
            <a:ext cx="5507037" cy="452437"/>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共识机制的平均出块时间少于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，多于</a:t>
            </a:r>
            <a:r>
              <a:rPr lang="en-US" altLang="zh-CN" b="1" kern="0" dirty="0">
                <a:solidFill>
                  <a:schemeClr val="tx1">
                    <a:lumMod val="85000"/>
                    <a:lumOff val="15000"/>
                  </a:schemeClr>
                </a:solidFill>
                <a:latin typeface="+mn-lt"/>
                <a:ea typeface="微软雅黑" charset="0"/>
              </a:rPr>
              <a:t>POS</a:t>
            </a:r>
          </a:p>
        </p:txBody>
      </p:sp>
      <p:sp>
        <p:nvSpPr>
          <p:cNvPr id="19" name="矩形 18">
            <a:extLst>
              <a:ext uri="{FF2B5EF4-FFF2-40B4-BE49-F238E27FC236}">
                <a16:creationId xmlns:a16="http://schemas.microsoft.com/office/drawing/2014/main" id="{F34559D2-B6F5-4270-9C92-3B9641EF2247}"/>
              </a:ext>
            </a:extLst>
          </p:cNvPr>
          <p:cNvSpPr/>
          <p:nvPr/>
        </p:nvSpPr>
        <p:spPr>
          <a:xfrm>
            <a:off x="5240338" y="2652713"/>
            <a:ext cx="4813300" cy="452437"/>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共识机制的抗负载能力优于</a:t>
            </a:r>
            <a:r>
              <a:rPr lang="en-US" altLang="zh-CN" b="1" kern="0" dirty="0">
                <a:solidFill>
                  <a:schemeClr val="tx1">
                    <a:lumMod val="85000"/>
                    <a:lumOff val="15000"/>
                  </a:schemeClr>
                </a:solidFill>
                <a:latin typeface="+mn-lt"/>
                <a:ea typeface="微软雅黑" charset="0"/>
              </a:rPr>
              <a:t>POW</a:t>
            </a:r>
            <a:r>
              <a:rPr lang="zh-CN" altLang="en-US" b="1" kern="0" dirty="0">
                <a:solidFill>
                  <a:schemeClr val="tx1">
                    <a:lumMod val="85000"/>
                    <a:lumOff val="15000"/>
                  </a:schemeClr>
                </a:solidFill>
                <a:latin typeface="+mn-lt"/>
                <a:ea typeface="微软雅黑" charset="0"/>
              </a:rPr>
              <a:t>和</a:t>
            </a:r>
            <a:r>
              <a:rPr lang="en-US" altLang="zh-CN" b="1" kern="0" dirty="0">
                <a:solidFill>
                  <a:schemeClr val="tx1">
                    <a:lumMod val="85000"/>
                    <a:lumOff val="15000"/>
                  </a:schemeClr>
                </a:solidFill>
                <a:latin typeface="+mn-lt"/>
                <a:ea typeface="微软雅黑" charset="0"/>
              </a:rPr>
              <a:t>POS</a:t>
            </a:r>
          </a:p>
        </p:txBody>
      </p:sp>
      <p:sp>
        <p:nvSpPr>
          <p:cNvPr id="21" name="矩形 20">
            <a:extLst>
              <a:ext uri="{FF2B5EF4-FFF2-40B4-BE49-F238E27FC236}">
                <a16:creationId xmlns:a16="http://schemas.microsoft.com/office/drawing/2014/main" id="{0EC048A1-832D-44A1-A347-CD2A19B40D7A}"/>
              </a:ext>
            </a:extLst>
          </p:cNvPr>
          <p:cNvSpPr/>
          <p:nvPr/>
        </p:nvSpPr>
        <p:spPr>
          <a:xfrm>
            <a:off x="5530850" y="3527425"/>
            <a:ext cx="6661150" cy="452438"/>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结点平均出块效率受到算力和币龄的影响小于</a:t>
            </a:r>
            <a:r>
              <a:rPr lang="en-US" altLang="zh-CN" b="1" kern="0" dirty="0">
                <a:solidFill>
                  <a:schemeClr val="bg1"/>
                </a:solidFill>
                <a:latin typeface="+mn-lt"/>
                <a:ea typeface="微软雅黑" charset="0"/>
              </a:rPr>
              <a:t>POW</a:t>
            </a:r>
            <a:r>
              <a:rPr lang="zh-CN" altLang="en-US" b="1" kern="0" dirty="0">
                <a:solidFill>
                  <a:schemeClr val="bg1"/>
                </a:solidFill>
                <a:latin typeface="+mn-lt"/>
                <a:ea typeface="微软雅黑" charset="0"/>
              </a:rPr>
              <a:t>和</a:t>
            </a:r>
            <a:r>
              <a:rPr lang="en-US" altLang="zh-CN" b="1" kern="0" dirty="0">
                <a:solidFill>
                  <a:schemeClr val="bg1"/>
                </a:solidFill>
                <a:latin typeface="+mn-lt"/>
                <a:ea typeface="微软雅黑" charset="0"/>
              </a:rPr>
              <a:t>POS</a:t>
            </a:r>
          </a:p>
        </p:txBody>
      </p:sp>
      <p:sp>
        <p:nvSpPr>
          <p:cNvPr id="23" name="矩形 22">
            <a:extLst>
              <a:ext uri="{FF2B5EF4-FFF2-40B4-BE49-F238E27FC236}">
                <a16:creationId xmlns:a16="http://schemas.microsoft.com/office/drawing/2014/main" id="{D37B4A93-2198-409A-9804-2A29DC559112}"/>
              </a:ext>
            </a:extLst>
          </p:cNvPr>
          <p:cNvSpPr/>
          <p:nvPr/>
        </p:nvSpPr>
        <p:spPr>
          <a:xfrm>
            <a:off x="6096000" y="4738688"/>
            <a:ext cx="3838575" cy="452437"/>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b="1" kern="0" dirty="0">
                <a:solidFill>
                  <a:schemeClr val="bg1"/>
                </a:solidFill>
                <a:latin typeface="+mn-lt"/>
                <a:ea typeface="微软雅黑" charset="0"/>
              </a:rPr>
              <a:t>SPOW</a:t>
            </a:r>
            <a:r>
              <a:rPr lang="zh-CN" altLang="en-US" b="1" kern="0" dirty="0">
                <a:solidFill>
                  <a:schemeClr val="bg1"/>
                </a:solidFill>
                <a:latin typeface="+mn-lt"/>
                <a:ea typeface="微软雅黑" charset="0"/>
              </a:rPr>
              <a:t>对非矿池结点的利益驱动更小</a:t>
            </a:r>
            <a:endParaRPr lang="en-US" altLang="zh-CN" b="1" kern="0" dirty="0">
              <a:solidFill>
                <a:schemeClr val="bg1"/>
              </a:solidFill>
              <a:latin typeface="+mn-lt"/>
              <a:ea typeface="微软雅黑" charset="0"/>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总结与展望</a:t>
            </a:r>
          </a:p>
        </p:txBody>
      </p:sp>
      <p:sp>
        <p:nvSpPr>
          <p:cNvPr id="5" name="矩形 4">
            <a:extLst>
              <a:ext uri="{FF2B5EF4-FFF2-40B4-BE49-F238E27FC236}">
                <a16:creationId xmlns:a16="http://schemas.microsoft.com/office/drawing/2014/main" id="{F93B40DC-9FD1-4ED6-95E9-FFD840E8F43C}"/>
              </a:ext>
            </a:extLst>
          </p:cNvPr>
          <p:cNvSpPr/>
          <p:nvPr/>
        </p:nvSpPr>
        <p:spPr>
          <a:xfrm>
            <a:off x="1258888" y="1236663"/>
            <a:ext cx="31099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1258888" y="2116138"/>
            <a:ext cx="31099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1720850" y="2768600"/>
            <a:ext cx="2206625" cy="1893888"/>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b="1" kern="0" dirty="0">
                <a:solidFill>
                  <a:schemeClr val="tx1">
                    <a:lumMod val="85000"/>
                    <a:lumOff val="15000"/>
                  </a:schemeClr>
                </a:solidFill>
                <a:latin typeface="+mn-lt"/>
                <a:ea typeface="微软雅黑" charset="0"/>
              </a:rPr>
              <a:t>由于条件受限，</a:t>
            </a: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共识机制还需要再更庞大的网络环境中不断测试与修改</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2627313" y="1490663"/>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8" name="矩形 27">
            <a:extLst>
              <a:ext uri="{FF2B5EF4-FFF2-40B4-BE49-F238E27FC236}">
                <a16:creationId xmlns:a16="http://schemas.microsoft.com/office/drawing/2014/main" id="{A15CAE3A-8881-4108-ABA3-F20272949F4E}"/>
              </a:ext>
            </a:extLst>
          </p:cNvPr>
          <p:cNvSpPr/>
          <p:nvPr/>
        </p:nvSpPr>
        <p:spPr>
          <a:xfrm>
            <a:off x="4543425" y="1236663"/>
            <a:ext cx="3111500" cy="8794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矩形 28">
            <a:extLst>
              <a:ext uri="{FF2B5EF4-FFF2-40B4-BE49-F238E27FC236}">
                <a16:creationId xmlns:a16="http://schemas.microsoft.com/office/drawing/2014/main" id="{87DABF2F-AF20-49F1-9BEF-1040B7405D2A}"/>
              </a:ext>
            </a:extLst>
          </p:cNvPr>
          <p:cNvSpPr/>
          <p:nvPr/>
        </p:nvSpPr>
        <p:spPr>
          <a:xfrm>
            <a:off x="4543425" y="2116138"/>
            <a:ext cx="3111500" cy="3167062"/>
          </a:xfrm>
          <a:prstGeom prst="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1" name="矩形 30">
            <a:extLst>
              <a:ext uri="{FF2B5EF4-FFF2-40B4-BE49-F238E27FC236}">
                <a16:creationId xmlns:a16="http://schemas.microsoft.com/office/drawing/2014/main" id="{4D70EFF4-FEC6-4C6F-A684-1B8321149B64}"/>
              </a:ext>
            </a:extLst>
          </p:cNvPr>
          <p:cNvSpPr/>
          <p:nvPr/>
        </p:nvSpPr>
        <p:spPr>
          <a:xfrm>
            <a:off x="5006975" y="2755900"/>
            <a:ext cx="2206625" cy="2252663"/>
          </a:xfrm>
          <a:prstGeom prst="rect">
            <a:avLst/>
          </a:prstGeom>
          <a:noFill/>
        </p:spPr>
        <p:txBody>
          <a:bodyPr>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虽然再一定程度上减弱了矿池的影响，但矿池依然存在着一定的优势，集中化的风险依然存在</a:t>
            </a:r>
            <a:endParaRPr lang="en-US" altLang="zh-CN" b="1" kern="0" dirty="0">
              <a:solidFill>
                <a:schemeClr val="tx1">
                  <a:lumMod val="85000"/>
                  <a:lumOff val="15000"/>
                </a:schemeClr>
              </a:solidFill>
              <a:latin typeface="+mn-lt"/>
              <a:ea typeface="微软雅黑" charset="0"/>
            </a:endParaRPr>
          </a:p>
        </p:txBody>
      </p:sp>
      <p:sp>
        <p:nvSpPr>
          <p:cNvPr id="32" name="椭圆 31">
            <a:extLst>
              <a:ext uri="{FF2B5EF4-FFF2-40B4-BE49-F238E27FC236}">
                <a16:creationId xmlns:a16="http://schemas.microsoft.com/office/drawing/2014/main" id="{AD0FB204-4FA6-448F-9609-3226790BDFE6}"/>
              </a:ext>
            </a:extLst>
          </p:cNvPr>
          <p:cNvSpPr/>
          <p:nvPr/>
        </p:nvSpPr>
        <p:spPr>
          <a:xfrm>
            <a:off x="5913438" y="1490663"/>
            <a:ext cx="371475"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4" name="矩形 33">
            <a:extLst>
              <a:ext uri="{FF2B5EF4-FFF2-40B4-BE49-F238E27FC236}">
                <a16:creationId xmlns:a16="http://schemas.microsoft.com/office/drawing/2014/main" id="{98B51500-7B0C-4B04-A1A8-1344CE301667}"/>
              </a:ext>
            </a:extLst>
          </p:cNvPr>
          <p:cNvSpPr/>
          <p:nvPr/>
        </p:nvSpPr>
        <p:spPr>
          <a:xfrm>
            <a:off x="7829550" y="1236663"/>
            <a:ext cx="3109913" cy="87947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5" name="矩形 34">
            <a:extLst>
              <a:ext uri="{FF2B5EF4-FFF2-40B4-BE49-F238E27FC236}">
                <a16:creationId xmlns:a16="http://schemas.microsoft.com/office/drawing/2014/main" id="{51CB59B8-2625-45B0-8D39-BB64E8EED4A2}"/>
              </a:ext>
            </a:extLst>
          </p:cNvPr>
          <p:cNvSpPr/>
          <p:nvPr/>
        </p:nvSpPr>
        <p:spPr>
          <a:xfrm>
            <a:off x="7829550" y="2116138"/>
            <a:ext cx="3109913" cy="3167062"/>
          </a:xfrm>
          <a:prstGeom prst="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 name="矩形 36">
            <a:extLst>
              <a:ext uri="{FF2B5EF4-FFF2-40B4-BE49-F238E27FC236}">
                <a16:creationId xmlns:a16="http://schemas.microsoft.com/office/drawing/2014/main" id="{7BC475A7-4E48-4CC2-A24B-C933800E282E}"/>
              </a:ext>
            </a:extLst>
          </p:cNvPr>
          <p:cNvSpPr/>
          <p:nvPr/>
        </p:nvSpPr>
        <p:spPr>
          <a:xfrm>
            <a:off x="8291513" y="2755900"/>
            <a:ext cx="2179637" cy="1533525"/>
          </a:xfrm>
          <a:prstGeom prst="rect">
            <a:avLst/>
          </a:prstGeom>
          <a:noFill/>
        </p:spPr>
        <p:txBody>
          <a:bodyPr>
            <a:spAutoFit/>
          </a:bodyPr>
          <a:lstStyle/>
          <a:p>
            <a:pPr defTabSz="1219170" eaLnBrk="1" fontAlgn="auto" hangingPunct="1">
              <a:lnSpc>
                <a:spcPct val="130000"/>
              </a:lnSpc>
              <a:spcBef>
                <a:spcPts val="0"/>
              </a:spcBef>
              <a:spcAft>
                <a:spcPts val="0"/>
              </a:spcAft>
              <a:defRPr/>
            </a:pPr>
            <a:r>
              <a:rPr lang="en-US" altLang="zh-CN" b="1" kern="0" dirty="0">
                <a:solidFill>
                  <a:schemeClr val="tx1">
                    <a:lumMod val="85000"/>
                    <a:lumOff val="15000"/>
                  </a:schemeClr>
                </a:solidFill>
                <a:latin typeface="+mn-lt"/>
                <a:ea typeface="微软雅黑" charset="0"/>
              </a:rPr>
              <a:t>SPOW</a:t>
            </a:r>
            <a:r>
              <a:rPr lang="zh-CN" altLang="en-US" b="1" kern="0" dirty="0">
                <a:solidFill>
                  <a:schemeClr val="tx1">
                    <a:lumMod val="85000"/>
                    <a:lumOff val="15000"/>
                  </a:schemeClr>
                </a:solidFill>
                <a:latin typeface="+mn-lt"/>
                <a:ea typeface="微软雅黑" charset="0"/>
              </a:rPr>
              <a:t>共识机制存在着共识条件高，降低普通结点积极性的问题需要解决</a:t>
            </a:r>
            <a:endParaRPr lang="en-US" altLang="zh-CN" b="1" kern="0" dirty="0">
              <a:solidFill>
                <a:schemeClr val="tx1">
                  <a:lumMod val="85000"/>
                  <a:lumOff val="15000"/>
                </a:schemeClr>
              </a:solidFill>
              <a:latin typeface="+mn-lt"/>
              <a:ea typeface="微软雅黑" charset="0"/>
            </a:endParaRPr>
          </a:p>
        </p:txBody>
      </p:sp>
      <p:sp>
        <p:nvSpPr>
          <p:cNvPr id="38" name="椭圆 37">
            <a:extLst>
              <a:ext uri="{FF2B5EF4-FFF2-40B4-BE49-F238E27FC236}">
                <a16:creationId xmlns:a16="http://schemas.microsoft.com/office/drawing/2014/main" id="{D5A3902D-D21A-4A05-858A-5FD188771F79}"/>
              </a:ext>
            </a:extLst>
          </p:cNvPr>
          <p:cNvSpPr/>
          <p:nvPr/>
        </p:nvSpPr>
        <p:spPr>
          <a:xfrm>
            <a:off x="9197975" y="1490663"/>
            <a:ext cx="373063"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zh-CN" dirty="0"/>
              <a:t>基于权益调节的工作量证明机制方案设计</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dirty="0"/>
              <a:t>学校名称：大连海事大学</a:t>
            </a:r>
          </a:p>
          <a:p>
            <a:pPr eaLnBrk="1" fontAlgn="auto" hangingPunct="1">
              <a:spcAft>
                <a:spcPts val="0"/>
              </a:spcAft>
              <a:defRPr/>
            </a:pPr>
            <a:r>
              <a:rPr kumimoji="1" lang="zh-CN" altLang="en-US" dirty="0"/>
              <a:t>指导老师：李志淮 教授  陈玉华 副教授</a:t>
            </a:r>
            <a:endParaRPr kumimoji="1" lang="en-US" altLang="zh-CN" dirty="0"/>
          </a:p>
          <a:p>
            <a:pPr eaLnBrk="1" fontAlgn="auto" hangingPunct="1">
              <a:spcAft>
                <a:spcPts val="0"/>
              </a:spcAft>
              <a:defRPr/>
            </a:pPr>
            <a:r>
              <a:rPr kumimoji="1" lang="zh-CN" altLang="en-US" dirty="0"/>
              <a:t>报告人：杨超智</a:t>
            </a:r>
            <a:endParaRPr kumimoji="1" lang="en-US" altLang="zh-CN"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传统的集中模式和云模式存在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以以太坊、量子链、小蚁链为代表的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矩形 28">
            <a:extLst>
              <a:ext uri="{FF2B5EF4-FFF2-40B4-BE49-F238E27FC236}">
                <a16:creationId xmlns:a16="http://schemas.microsoft.com/office/drawing/2014/main" id="{9848BCCA-8D3F-4E69-8FCF-DFC4DDB848A2}"/>
              </a:ext>
            </a:extLst>
          </p:cNvPr>
          <p:cNvSpPr/>
          <p:nvPr/>
        </p:nvSpPr>
        <p:spPr>
          <a:xfrm>
            <a:off x="7213600" y="4918075"/>
            <a:ext cx="4381500" cy="417513"/>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正在探索之中，应用于社会各行各业</a:t>
            </a:r>
          </a:p>
        </p:txBody>
      </p:sp>
      <p:sp>
        <p:nvSpPr>
          <p:cNvPr id="30" name="矩形 29">
            <a:extLst>
              <a:ext uri="{FF2B5EF4-FFF2-40B4-BE49-F238E27FC236}">
                <a16:creationId xmlns:a16="http://schemas.microsoft.com/office/drawing/2014/main" id="{A3C26D71-F71F-45FC-A5B1-8C18F5E1BD84}"/>
              </a:ext>
            </a:extLst>
          </p:cNvPr>
          <p:cNvSpPr/>
          <p:nvPr/>
        </p:nvSpPr>
        <p:spPr>
          <a:xfrm>
            <a:off x="7213600" y="4348163"/>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3.0</a:t>
            </a:r>
          </a:p>
        </p:txBody>
      </p:sp>
      <p:sp>
        <p:nvSpPr>
          <p:cNvPr id="31" name="椭圆 30">
            <a:extLst>
              <a:ext uri="{FF2B5EF4-FFF2-40B4-BE49-F238E27FC236}">
                <a16:creationId xmlns:a16="http://schemas.microsoft.com/office/drawing/2014/main" id="{25DE776E-E9F6-4FF1-A9A6-618899E30A55}"/>
              </a:ext>
            </a:extLst>
          </p:cNvPr>
          <p:cNvSpPr/>
          <p:nvPr/>
        </p:nvSpPr>
        <p:spPr>
          <a:xfrm>
            <a:off x="7035800" y="4525963"/>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0A164F5D-9BC0-4B35-824A-50586EFF1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D0C3535D-0DBA-4BEE-85B0-7A2141084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BBFDAE07-7B76-4318-B0A0-996B2B99C3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err="1">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Proof-of-Stake</a:t>
            </a:r>
            <a:r>
              <a:rPr lang="zh-CN" altLang="en-US" dirty="0">
                <a:solidFill>
                  <a:schemeClr val="tx1">
                    <a:lumMod val="75000"/>
                    <a:lumOff val="25000"/>
                  </a:schemeClr>
                </a:solidFill>
                <a:latin typeface="微软雅黑" charset="0"/>
                <a:ea typeface="微软雅黑" charset="0"/>
              </a:rPr>
              <a:t>）权益证明机制不需要耗费大量的算力进行哈希计算，而是通过清空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1419</TotalTime>
  <Words>3439</Words>
  <Application>Microsoft Office PowerPoint</Application>
  <PresentationFormat>宽屏</PresentationFormat>
  <Paragraphs>319</Paragraphs>
  <Slides>30</Slides>
  <Notes>25</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30</vt:i4>
      </vt:variant>
    </vt:vector>
  </HeadingPairs>
  <TitlesOfParts>
    <vt:vector size="42" baseType="lpstr">
      <vt:lpstr>Century Gothic</vt:lpstr>
      <vt:lpstr>微软雅黑</vt:lpstr>
      <vt:lpstr>Arial</vt:lpstr>
      <vt:lpstr>Calibri</vt:lpstr>
      <vt:lpstr>宋体</vt:lpstr>
      <vt:lpstr>Segoe UI Light</vt:lpstr>
      <vt:lpstr>Segoe UI</vt:lpstr>
      <vt:lpstr>DengXian</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121</cp:revision>
  <dcterms:created xsi:type="dcterms:W3CDTF">2015-08-18T02:51:41Z</dcterms:created>
  <dcterms:modified xsi:type="dcterms:W3CDTF">2018-01-07T05:37:29Z</dcterms:modified>
  <cp:category/>
</cp:coreProperties>
</file>