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3" autoAdjust="0"/>
    <p:restoredTop sz="93631"/>
  </p:normalViewPr>
  <p:slideViewPr>
    <p:cSldViewPr snapToGrid="0" snapToObjects="1">
      <p:cViewPr varScale="1">
        <p:scale>
          <a:sx n="104" d="100"/>
          <a:sy n="104" d="100"/>
        </p:scale>
        <p:origin x="168" y="15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2018/3/21</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答辩老师</a:t>
            </a:r>
            <a:r>
              <a:rPr lang="zh-CN" altLang="zh-CN" dirty="0"/>
              <a:t>好，我是计算机</a:t>
            </a:r>
            <a:r>
              <a:rPr lang="zh-CN" altLang="en-US" dirty="0"/>
              <a:t>科学与</a:t>
            </a:r>
            <a:r>
              <a:rPr lang="zh-CN" altLang="zh-CN" dirty="0"/>
              <a:t>技术</a:t>
            </a:r>
            <a:r>
              <a:rPr lang="zh-CN" altLang="en-US" dirty="0"/>
              <a:t>专业的杨超智</a:t>
            </a:r>
            <a:r>
              <a:rPr lang="zh-CN" altLang="zh-CN" dirty="0"/>
              <a:t>，</a:t>
            </a:r>
            <a:r>
              <a:rPr lang="zh-CN" altLang="en-US" dirty="0"/>
              <a:t>我的指导老师是李志淮老师。</a:t>
            </a:r>
            <a:r>
              <a:rPr lang="zh-CN" altLang="zh-CN" dirty="0"/>
              <a:t>我的论文的题目是</a:t>
            </a:r>
            <a:r>
              <a:rPr lang="zh-CN" altLang="en-US" dirty="0"/>
              <a:t>抗矿池集中化的共识机制研究。</a:t>
            </a:r>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dirty="0"/>
              <a:t>POWS</a:t>
            </a:r>
            <a:r>
              <a:rPr kumimoji="1" lang="zh-CN" altLang="en-US" sz="1200" dirty="0"/>
              <a:t>共识机制设计</a:t>
            </a:r>
          </a:p>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11</a:t>
            </a:fld>
            <a:endParaRPr lang="zh-CN" altLang="en-US"/>
          </a:p>
        </p:txBody>
      </p:sp>
    </p:spTree>
    <p:extLst>
      <p:ext uri="{BB962C8B-B14F-4D97-AF65-F5344CB8AC3E}">
        <p14:creationId xmlns:p14="http://schemas.microsoft.com/office/powerpoint/2010/main" val="379238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共识层，主要通过共识机制维护区块链网络的安全性和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的增加而逐渐降低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buFont typeface="Arial" panose="020B0604020202020204" pitchFamily="34" charset="0"/>
              <a:buNone/>
            </a:pPr>
            <a:r>
              <a:rPr kumimoji="1" lang="en-US" altLang="zh-CN" sz="1200" dirty="0">
                <a:latin typeface="Calibri" panose="020F0502020204030204" pitchFamily="34" charset="0"/>
                <a:ea typeface="DengXian" panose="02010600030101010101" pitchFamily="2" charset="-122"/>
              </a:rPr>
              <a:t>POWS</a:t>
            </a:r>
            <a:r>
              <a:rPr kumimoji="1" lang="zh-CN" altLang="zh-CN" sz="1200" dirty="0">
                <a:latin typeface="Calibri" panose="020F0502020204030204" pitchFamily="34" charset="0"/>
                <a:ea typeface="DengXian" panose="02010600030101010101" pitchFamily="2" charset="-122"/>
              </a:rPr>
              <a:t>共识机制</a:t>
            </a:r>
            <a:r>
              <a:rPr kumimoji="1" lang="zh-CN" altLang="zh-CN" sz="1200" b="1" dirty="0">
                <a:highlight>
                  <a:srgbClr val="FFFF00"/>
                </a:highlight>
                <a:latin typeface="Calibri" panose="020F0502020204030204" pitchFamily="34" charset="0"/>
                <a:ea typeface="DengXian" panose="02010600030101010101" pitchFamily="2" charset="-122"/>
              </a:rPr>
              <a:t>降低</a:t>
            </a:r>
            <a:r>
              <a:rPr kumimoji="1" lang="zh-CN" altLang="zh-CN" sz="1200" dirty="0">
                <a:latin typeface="Calibri" panose="020F0502020204030204" pitchFamily="34" charset="0"/>
                <a:ea typeface="DengXian" panose="02010600030101010101" pitchFamily="2" charset="-122"/>
              </a:rPr>
              <a:t>了矿池节点与非矿池节点的</a:t>
            </a:r>
            <a:r>
              <a:rPr kumimoji="1" lang="zh-CN" altLang="zh-CN" sz="1200" b="1" dirty="0">
                <a:highlight>
                  <a:srgbClr val="FFFF00"/>
                </a:highlight>
                <a:latin typeface="Calibri" panose="020F0502020204030204" pitchFamily="34" charset="0"/>
                <a:ea typeface="DengXian" panose="02010600030101010101" pitchFamily="2" charset="-122"/>
              </a:rPr>
              <a:t>平均出块效率差距</a:t>
            </a:r>
            <a:r>
              <a:rPr kumimoji="1" lang="zh-CN" altLang="zh-CN" sz="1200" dirty="0">
                <a:latin typeface="Calibri" panose="020F0502020204030204" pitchFamily="34" charset="0"/>
                <a:ea typeface="DengXian" panose="02010600030101010101" pitchFamily="2" charset="-122"/>
              </a:rPr>
              <a:t>，</a:t>
            </a:r>
            <a:r>
              <a:rPr kumimoji="1" lang="zh-CN" altLang="en-US" sz="1200" b="1" dirty="0">
                <a:highlight>
                  <a:srgbClr val="FFFF00"/>
                </a:highlight>
                <a:latin typeface="Calibri" panose="020F0502020204030204" pitchFamily="34" charset="0"/>
                <a:ea typeface="DengXian" panose="02010600030101010101" pitchFamily="2" charset="-122"/>
              </a:rPr>
              <a:t>降低</a:t>
            </a:r>
            <a:r>
              <a:rPr kumimoji="1" lang="zh-CN" altLang="en-US" sz="1200" dirty="0">
                <a:latin typeface="Calibri" panose="020F0502020204030204" pitchFamily="34" charset="0"/>
                <a:ea typeface="DengXian" panose="02010600030101010101" pitchFamily="2" charset="-122"/>
              </a:rPr>
              <a:t>矿池对普通节点的</a:t>
            </a:r>
            <a:r>
              <a:rPr kumimoji="1" lang="zh-CN" altLang="en-US" sz="1200" b="1" dirty="0">
                <a:highlight>
                  <a:srgbClr val="FFFF00"/>
                </a:highlight>
                <a:latin typeface="Calibri" panose="020F0502020204030204" pitchFamily="34" charset="0"/>
                <a:ea typeface="DengXian" panose="02010600030101010101" pitchFamily="2" charset="-122"/>
              </a:rPr>
              <a:t>利益驱动</a:t>
            </a:r>
            <a:r>
              <a:rPr kumimoji="1" lang="zh-CN" altLang="en-US" sz="1200" dirty="0">
                <a:latin typeface="Calibri" panose="020F0502020204030204" pitchFamily="34" charset="0"/>
                <a:ea typeface="DengXian" panose="02010600030101010101" pitchFamily="2" charset="-122"/>
              </a:rPr>
              <a:t>，使得矿池组织难以吸引普通节点加入矿池。</a:t>
            </a:r>
            <a:endParaRPr kumimoji="1" lang="en-US" altLang="zh-CN" sz="12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1200" dirty="0">
                <a:latin typeface="Calibri" panose="020F0502020204030204" pitchFamily="34" charset="0"/>
                <a:ea typeface="DengXian" panose="02010600030101010101" pitchFamily="2" charset="-122"/>
              </a:rPr>
              <a:t>POWS</a:t>
            </a:r>
            <a:r>
              <a:rPr kumimoji="1" lang="zh-CN" altLang="zh-CN" sz="1200" dirty="0">
                <a:latin typeface="Calibri" panose="020F0502020204030204" pitchFamily="34" charset="0"/>
                <a:ea typeface="DengXian" panose="02010600030101010101" pitchFamily="2" charset="-122"/>
              </a:rPr>
              <a:t>共识机制</a:t>
            </a:r>
            <a:r>
              <a:rPr kumimoji="1" lang="zh-CN" altLang="en-US" sz="1200" dirty="0">
                <a:latin typeface="Calibri" panose="020F0502020204030204" pitchFamily="34" charset="0"/>
                <a:ea typeface="DengXian" panose="02010600030101010101" pitchFamily="2" charset="-122"/>
              </a:rPr>
              <a:t>中，矿池节点和普通节点之间虽然仍有一定的</a:t>
            </a:r>
            <a:r>
              <a:rPr kumimoji="1" lang="zh-CN" altLang="zh-CN" sz="1200" dirty="0">
                <a:latin typeface="Calibri" panose="020F0502020204030204" pitchFamily="34" charset="0"/>
                <a:ea typeface="DengXian" panose="02010600030101010101" pitchFamily="2" charset="-122"/>
              </a:rPr>
              <a:t>平均出块效率差距</a:t>
            </a:r>
            <a:r>
              <a:rPr kumimoji="1" lang="zh-CN" altLang="en-US" sz="1200" dirty="0">
                <a:latin typeface="Calibri" panose="020F0502020204030204" pitchFamily="34" charset="0"/>
                <a:ea typeface="DengXian" panose="02010600030101010101" pitchFamily="2" charset="-122"/>
              </a:rPr>
              <a:t>，</a:t>
            </a:r>
            <a:r>
              <a:rPr kumimoji="1" lang="zh-CN" altLang="zh-CN" sz="1200" dirty="0">
                <a:latin typeface="Calibri" panose="020F0502020204030204" pitchFamily="34" charset="0"/>
                <a:ea typeface="DengXian" panose="02010600030101010101" pitchFamily="2" charset="-122"/>
              </a:rPr>
              <a:t>但事实上这些差距</a:t>
            </a:r>
            <a:r>
              <a:rPr kumimoji="1" lang="zh-CN" altLang="en-US" sz="1200" dirty="0">
                <a:latin typeface="Calibri" panose="020F0502020204030204" pitchFamily="34" charset="0"/>
                <a:ea typeface="DengXian" panose="02010600030101010101" pitchFamily="2" charset="-122"/>
              </a:rPr>
              <a:t>也</a:t>
            </a:r>
            <a:r>
              <a:rPr kumimoji="1" lang="zh-CN" altLang="zh-CN" sz="1200" dirty="0">
                <a:latin typeface="Calibri" panose="020F0502020204030204" pitchFamily="34" charset="0"/>
                <a:ea typeface="DengXian" panose="02010600030101010101" pitchFamily="2" charset="-122"/>
              </a:rPr>
              <a:t>并不会全部兑现且矿池节点相比于</a:t>
            </a:r>
            <a:r>
              <a:rPr kumimoji="1" lang="zh-CN" altLang="en-US" sz="1200" dirty="0">
                <a:latin typeface="Calibri" panose="020F0502020204030204" pitchFamily="34" charset="0"/>
                <a:ea typeface="DengXian" panose="02010600030101010101" pitchFamily="2" charset="-122"/>
              </a:rPr>
              <a:t>普通</a:t>
            </a:r>
            <a:r>
              <a:rPr kumimoji="1" lang="zh-CN" altLang="zh-CN" sz="1200" dirty="0">
                <a:latin typeface="Calibri" panose="020F0502020204030204" pitchFamily="34" charset="0"/>
                <a:ea typeface="DengXian" panose="02010600030101010101" pitchFamily="2" charset="-122"/>
              </a:rPr>
              <a:t>节点有着很多</a:t>
            </a:r>
            <a:r>
              <a:rPr kumimoji="1" lang="zh-CN" altLang="zh-CN" sz="1200" b="1" dirty="0">
                <a:highlight>
                  <a:srgbClr val="FFFF00"/>
                </a:highlight>
                <a:latin typeface="Calibri" panose="020F0502020204030204" pitchFamily="34" charset="0"/>
                <a:ea typeface="DengXian" panose="02010600030101010101" pitchFamily="2" charset="-122"/>
              </a:rPr>
              <a:t>弊端</a:t>
            </a:r>
            <a:r>
              <a:rPr kumimoji="1" lang="zh-CN" altLang="zh-CN" sz="1200" dirty="0">
                <a:latin typeface="Calibri" panose="020F0502020204030204" pitchFamily="34" charset="0"/>
                <a:ea typeface="DengXian" panose="02010600030101010101" pitchFamily="2" charset="-122"/>
              </a:rPr>
              <a:t>。</a:t>
            </a:r>
            <a:endParaRPr kumimoji="1" lang="en-US" altLang="zh-CN" sz="1200" dirty="0">
              <a:latin typeface="Calibri" panose="020F0502020204030204" pitchFamily="34" charset="0"/>
              <a:ea typeface="DengXian" panose="02010600030101010101" pitchFamily="2" charset="-122"/>
            </a:endParaRP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首先是选题背景</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a:t>
            </a:r>
            <a:r>
              <a:rPr lang="en-US" altLang="zh-CN" dirty="0"/>
              <a:t>2018</a:t>
            </a:r>
            <a:r>
              <a:rPr lang="zh-CN" altLang="zh-CN" dirty="0"/>
              <a:t>年</a:t>
            </a:r>
            <a:r>
              <a:rPr lang="en-US" altLang="zh-CN" dirty="0"/>
              <a:t>2</a:t>
            </a:r>
            <a:r>
              <a:rPr lang="zh-CN" altLang="zh-CN" dirty="0"/>
              <a:t>月，</a:t>
            </a:r>
            <a:r>
              <a:rPr lang="zh-CN" altLang="zh-CN"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dirty="0">
                <a:solidFill>
                  <a:srgbClr val="FF0000"/>
                </a:solidFill>
              </a:rPr>
              <a:t>抓住区块链这个机遇</a:t>
            </a:r>
            <a:r>
              <a:rPr lang="en-US" altLang="zh-CN" dirty="0"/>
              <a:t>》</a:t>
            </a:r>
            <a:r>
              <a:rPr lang="zh-CN" altLang="en-US" dirty="0"/>
              <a:t>以及</a:t>
            </a:r>
            <a:r>
              <a:rPr lang="en-US" altLang="zh-CN" dirty="0"/>
              <a:t>《</a:t>
            </a:r>
            <a:r>
              <a:rPr lang="zh-CN" altLang="en-US" dirty="0">
                <a:solidFill>
                  <a:srgbClr val="FF0000"/>
                </a:solidFill>
              </a:rPr>
              <a:t>做数字经济领跑者</a:t>
            </a:r>
            <a:r>
              <a:rPr lang="en-US" altLang="zh-CN" dirty="0"/>
              <a:t>》</a:t>
            </a:r>
            <a:r>
              <a:rPr lang="zh-CN" altLang="zh-CN" dirty="0"/>
              <a:t>，以积极的态度肯定了区块链技术具有突破性意义</a:t>
            </a:r>
            <a:r>
              <a:rPr lang="zh-CN" altLang="en-US" dirty="0"/>
              <a:t>。区块链的本质是一个去中心化的分布式总账。区块链技术具有 去中心化、去信任、集体维护、不可更改的特点。研究应用区块链技术的主要原因是传统的集中模式中存在着不可靠与不可信的问题。</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系统。这一时期的区块链技术比较原始、有缺陷、功能单一。第二阶段是以以太坊、量子链、</a:t>
            </a:r>
            <a:r>
              <a:rPr lang="en-US" altLang="zh-CN" dirty="0"/>
              <a:t>NEO</a:t>
            </a:r>
            <a:r>
              <a:rPr lang="zh-CN" altLang="en-US" dirty="0"/>
              <a:t>为代表的智能合约平台。这一时期的区块链应用，较比特币在技术上有了长足的进步、应用领域也增加了。</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问题分析</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6</a:t>
            </a:fld>
            <a:endParaRPr lang="zh-CN" altLang="en-US"/>
          </a:p>
        </p:txBody>
      </p:sp>
    </p:spTree>
    <p:extLst>
      <p:ext uri="{BB962C8B-B14F-4D97-AF65-F5344CB8AC3E}">
        <p14:creationId xmlns:p14="http://schemas.microsoft.com/office/powerpoint/2010/main" val="14948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中，一个结点拥有的算力越多，这个结点获得区块铸造权的概率就越大。利益集团正是利用了这一缺陷，囤积了大量的算力组建矿池，并引诱普通结点加入。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如左图所示现在整个比特币网络的算力已经被十几个矿池组织所瓜分，这已经严重违背了区块链技术，去中心化的思想。比特币，其实已经类似于由十几个大矿池组成的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a:p>
            <a:pPr defTabSz="609585" eaLnBrk="1" fontAlgn="auto" hangingPunct="1">
              <a:lnSpc>
                <a:spcPct val="130000"/>
              </a:lnSpc>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1562101"/>
            <a:ext cx="9121775" cy="969962"/>
          </a:xfrm>
        </p:spPr>
        <p:txBody>
          <a:bodyPr/>
          <a:lstStyle/>
          <a:p>
            <a:pPr algn="ct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81087" y="3418754"/>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8084264"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主流共识机制中的矿池集中化问题及主要解决方法</a:t>
            </a:r>
            <a:endParaRPr lang="en-US" altLang="zh-CN" sz="2800" b="1" kern="0" dirty="0">
              <a:solidFill>
                <a:schemeClr val="tx1">
                  <a:lumMod val="75000"/>
                  <a:lumOff val="25000"/>
                </a:schemeClr>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graphicFrame>
        <p:nvGraphicFramePr>
          <p:cNvPr id="4" name="表格 3">
            <a:extLst>
              <a:ext uri="{FF2B5EF4-FFF2-40B4-BE49-F238E27FC236}">
                <a16:creationId xmlns:a16="http://schemas.microsoft.com/office/drawing/2014/main" id="{1D84D66C-0434-4AE3-AE3E-945DE5336AA1}"/>
              </a:ext>
            </a:extLst>
          </p:cNvPr>
          <p:cNvGraphicFramePr>
            <a:graphicFrameLocks noGrp="1"/>
          </p:cNvGraphicFramePr>
          <p:nvPr>
            <p:extLst>
              <p:ext uri="{D42A27DB-BD31-4B8C-83A1-F6EECF244321}">
                <p14:modId xmlns:p14="http://schemas.microsoft.com/office/powerpoint/2010/main" val="2544140598"/>
              </p:ext>
            </p:extLst>
          </p:nvPr>
        </p:nvGraphicFramePr>
        <p:xfrm>
          <a:off x="1505526" y="2188247"/>
          <a:ext cx="8765312" cy="2309861"/>
        </p:xfrm>
        <a:graphic>
          <a:graphicData uri="http://schemas.openxmlformats.org/drawingml/2006/table">
            <a:tbl>
              <a:tblPr firstRow="1" bandRow="1">
                <a:tableStyleId>{5C22544A-7EE6-4342-B048-85BDC9FD1C3A}</a:tableStyleId>
              </a:tblPr>
              <a:tblGrid>
                <a:gridCol w="2191328">
                  <a:extLst>
                    <a:ext uri="{9D8B030D-6E8A-4147-A177-3AD203B41FA5}">
                      <a16:colId xmlns:a16="http://schemas.microsoft.com/office/drawing/2014/main" val="3950292207"/>
                    </a:ext>
                  </a:extLst>
                </a:gridCol>
                <a:gridCol w="1992746">
                  <a:extLst>
                    <a:ext uri="{9D8B030D-6E8A-4147-A177-3AD203B41FA5}">
                      <a16:colId xmlns:a16="http://schemas.microsoft.com/office/drawing/2014/main" val="409518325"/>
                    </a:ext>
                  </a:extLst>
                </a:gridCol>
                <a:gridCol w="2389910">
                  <a:extLst>
                    <a:ext uri="{9D8B030D-6E8A-4147-A177-3AD203B41FA5}">
                      <a16:colId xmlns:a16="http://schemas.microsoft.com/office/drawing/2014/main" val="2151649516"/>
                    </a:ext>
                  </a:extLst>
                </a:gridCol>
                <a:gridCol w="2191328">
                  <a:extLst>
                    <a:ext uri="{9D8B030D-6E8A-4147-A177-3AD203B41FA5}">
                      <a16:colId xmlns:a16="http://schemas.microsoft.com/office/drawing/2014/main" val="3117917836"/>
                    </a:ext>
                  </a:extLst>
                </a:gridCol>
              </a:tblGrid>
              <a:tr h="444907">
                <a:tc>
                  <a:txBody>
                    <a:bodyPr/>
                    <a:lstStyle/>
                    <a:p>
                      <a:endParaRPr lang="zh-CN" altLang="en-US" dirty="0"/>
                    </a:p>
                  </a:txBody>
                  <a:tcPr/>
                </a:tc>
                <a:tc>
                  <a:txBody>
                    <a:bodyPr/>
                    <a:lstStyle/>
                    <a:p>
                      <a:r>
                        <a:rPr lang="en-US" altLang="zh-CN" dirty="0"/>
                        <a:t>POW</a:t>
                      </a:r>
                      <a:endParaRPr lang="zh-CN" altLang="en-US" dirty="0"/>
                    </a:p>
                  </a:txBody>
                  <a:tcPr/>
                </a:tc>
                <a:tc>
                  <a:txBody>
                    <a:bodyPr/>
                    <a:lstStyle/>
                    <a:p>
                      <a:r>
                        <a:rPr lang="en-US" altLang="zh-CN" dirty="0"/>
                        <a:t>POS</a:t>
                      </a:r>
                      <a:endParaRPr lang="zh-CN" altLang="en-US" dirty="0"/>
                    </a:p>
                  </a:txBody>
                  <a:tcPr/>
                </a:tc>
                <a:tc>
                  <a:txBody>
                    <a:bodyPr/>
                    <a:lstStyle/>
                    <a:p>
                      <a:r>
                        <a:rPr lang="en-US" altLang="zh-CN" dirty="0"/>
                        <a:t>DPOS</a:t>
                      </a:r>
                      <a:endParaRPr lang="zh-CN" altLang="en-US" dirty="0"/>
                    </a:p>
                  </a:txBody>
                  <a:tcPr/>
                </a:tc>
                <a:extLst>
                  <a:ext uri="{0D108BD9-81ED-4DB2-BD59-A6C34878D82A}">
                    <a16:rowId xmlns:a16="http://schemas.microsoft.com/office/drawing/2014/main" val="2949006101"/>
                  </a:ext>
                </a:extLst>
              </a:tr>
              <a:tr h="1097032">
                <a:tc>
                  <a:txBody>
                    <a:bodyPr/>
                    <a:lstStyle/>
                    <a:p>
                      <a:r>
                        <a:rPr lang="zh-CN" altLang="en-US" dirty="0"/>
                        <a:t>解决方法</a:t>
                      </a:r>
                    </a:p>
                  </a:txBody>
                  <a:tcPr/>
                </a:tc>
                <a:tc>
                  <a:txBody>
                    <a:bodyPr/>
                    <a:lstStyle/>
                    <a:p>
                      <a:r>
                        <a:rPr lang="zh-CN" altLang="en-US" dirty="0"/>
                        <a:t>无</a:t>
                      </a:r>
                    </a:p>
                  </a:txBody>
                  <a:tcPr/>
                </a:tc>
                <a:tc>
                  <a:txBody>
                    <a:bodyPr/>
                    <a:lstStyle/>
                    <a:p>
                      <a:r>
                        <a:rPr lang="zh-CN" altLang="en-US" dirty="0"/>
                        <a:t>放弃算力，引入币龄</a:t>
                      </a:r>
                    </a:p>
                  </a:txBody>
                  <a:tcPr/>
                </a:tc>
                <a:tc>
                  <a:txBody>
                    <a:bodyPr/>
                    <a:lstStyle/>
                    <a:p>
                      <a:r>
                        <a:rPr lang="zh-CN" altLang="en-US" dirty="0"/>
                        <a:t>放弃算力和币龄，引入股东代表机制</a:t>
                      </a:r>
                    </a:p>
                  </a:txBody>
                  <a:tcPr/>
                </a:tc>
                <a:extLst>
                  <a:ext uri="{0D108BD9-81ED-4DB2-BD59-A6C34878D82A}">
                    <a16:rowId xmlns:a16="http://schemas.microsoft.com/office/drawing/2014/main" val="3606362936"/>
                  </a:ext>
                </a:extLst>
              </a:tr>
              <a:tr h="767922">
                <a:tc>
                  <a:txBody>
                    <a:bodyPr/>
                    <a:lstStyle/>
                    <a:p>
                      <a:r>
                        <a:rPr lang="zh-CN" altLang="en-US" dirty="0"/>
                        <a:t>弊端</a:t>
                      </a:r>
                    </a:p>
                  </a:txBody>
                  <a:tcPr/>
                </a:tc>
                <a:tc>
                  <a:txBody>
                    <a:bodyPr/>
                    <a:lstStyle/>
                    <a:p>
                      <a:r>
                        <a:rPr lang="zh-CN" altLang="en-US" dirty="0"/>
                        <a:t>算力集中化，</a:t>
                      </a:r>
                      <a:r>
                        <a:rPr lang="en-US" altLang="zh-CN" dirty="0"/>
                        <a:t>IFO</a:t>
                      </a:r>
                      <a:endParaRPr lang="zh-CN" altLang="en-US" dirty="0"/>
                    </a:p>
                  </a:txBody>
                  <a:tcPr/>
                </a:tc>
                <a:tc>
                  <a:txBody>
                    <a:bodyPr/>
                    <a:lstStyle/>
                    <a:p>
                      <a:r>
                        <a:rPr lang="zh-CN" altLang="en-US" dirty="0"/>
                        <a:t>币龄集中化</a:t>
                      </a:r>
                    </a:p>
                  </a:txBody>
                  <a:tcPr/>
                </a:tc>
                <a:tc>
                  <a:txBody>
                    <a:bodyPr/>
                    <a:lstStyle/>
                    <a:p>
                      <a:r>
                        <a:rPr lang="zh-CN" altLang="en-US" dirty="0"/>
                        <a:t>代表垄断</a:t>
                      </a:r>
                    </a:p>
                  </a:txBody>
                  <a:tcPr/>
                </a:tc>
                <a:extLst>
                  <a:ext uri="{0D108BD9-81ED-4DB2-BD59-A6C34878D82A}">
                    <a16:rowId xmlns:a16="http://schemas.microsoft.com/office/drawing/2014/main" val="1341205918"/>
                  </a:ext>
                </a:extLst>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8225" y="2344438"/>
            <a:ext cx="9174297" cy="2012859"/>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为了解决矿池集中化的问题，为了</a:t>
            </a:r>
            <a:r>
              <a:rPr lang="zh-CN" altLang="en-US" sz="2400" b="1" dirty="0">
                <a:solidFill>
                  <a:srgbClr val="FF0000"/>
                </a:solidFill>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普通矿工节点与矿池节点的</a:t>
            </a:r>
            <a:r>
              <a:rPr lang="zh-CN" altLang="en-US" sz="2400" b="1" dirty="0">
                <a:solidFill>
                  <a:srgbClr val="FF0000"/>
                </a:solidFill>
                <a:latin typeface="微软雅黑" charset="0"/>
                <a:ea typeface="微软雅黑" charset="0"/>
              </a:rPr>
              <a:t>出块效率差距</a:t>
            </a:r>
            <a:r>
              <a:rPr lang="zh-CN" altLang="en-US" sz="2400" dirty="0">
                <a:solidFill>
                  <a:schemeClr val="tx1">
                    <a:lumMod val="75000"/>
                    <a:lumOff val="25000"/>
                  </a:schemeClr>
                </a:solidFill>
                <a:latin typeface="微软雅黑" charset="0"/>
                <a:ea typeface="微软雅黑" charset="0"/>
              </a:rPr>
              <a:t>，</a:t>
            </a:r>
            <a:r>
              <a:rPr lang="zh-CN" altLang="en-US" sz="2400" b="1" dirty="0">
                <a:solidFill>
                  <a:srgbClr val="FF0000"/>
                </a:solidFill>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矿池对普通节点</a:t>
            </a:r>
            <a:r>
              <a:rPr lang="zh-CN" altLang="en-US" sz="2400" b="1" dirty="0">
                <a:solidFill>
                  <a:srgbClr val="FF0000"/>
                </a:solidFill>
                <a:latin typeface="微软雅黑" charset="0"/>
                <a:ea typeface="微软雅黑" charset="0"/>
              </a:rPr>
              <a:t>利益驱动</a:t>
            </a:r>
            <a:r>
              <a:rPr lang="zh-CN" altLang="en-US" sz="2400" dirty="0">
                <a:solidFill>
                  <a:schemeClr val="tx1">
                    <a:lumMod val="75000"/>
                    <a:lumOff val="25000"/>
                  </a:schemeClr>
                </a:solidFill>
                <a:latin typeface="微软雅黑" charset="0"/>
                <a:ea typeface="微软雅黑" charset="0"/>
              </a:rPr>
              <a:t>，秉承着</a:t>
            </a:r>
            <a:r>
              <a:rPr lang="en-US" altLang="zh-CN" sz="2400" dirty="0">
                <a:solidFill>
                  <a:schemeClr val="tx1">
                    <a:lumMod val="75000"/>
                    <a:lumOff val="25000"/>
                  </a:schemeClr>
                </a:solidFill>
                <a:latin typeface="微软雅黑" charset="0"/>
                <a:ea typeface="微软雅黑" charset="0"/>
              </a:rPr>
              <a:t>POW+POS</a:t>
            </a:r>
            <a:r>
              <a:rPr lang="zh-CN" altLang="en-US" sz="2400" dirty="0">
                <a:solidFill>
                  <a:schemeClr val="tx1">
                    <a:lumMod val="75000"/>
                    <a:lumOff val="25000"/>
                  </a:schemeClr>
                </a:solidFill>
                <a:latin typeface="微软雅黑" charset="0"/>
                <a:ea typeface="微软雅黑" charset="0"/>
              </a:rPr>
              <a:t>的混合模式思想，本文设计了</a:t>
            </a:r>
            <a:r>
              <a:rPr lang="en-US" altLang="zh-CN" sz="2400" dirty="0">
                <a:solidFill>
                  <a:schemeClr val="tx1">
                    <a:lumMod val="75000"/>
                    <a:lumOff val="25000"/>
                  </a:schemeClr>
                </a:solidFill>
                <a:latin typeface="微软雅黑" charset="0"/>
                <a:ea typeface="微软雅黑" charset="0"/>
              </a:rPr>
              <a:t>POWS (</a:t>
            </a:r>
            <a:r>
              <a:rPr lang="zh-CN" altLang="en-US" sz="2400" dirty="0">
                <a:solidFill>
                  <a:schemeClr val="tx1">
                    <a:lumMod val="75000"/>
                    <a:lumOff val="25000"/>
                  </a:schemeClr>
                </a:solidFill>
                <a:latin typeface="微软雅黑" charset="0"/>
                <a:ea typeface="微软雅黑" charset="0"/>
              </a:rPr>
              <a:t>基于权益调节的工作量证明机制，</a:t>
            </a:r>
            <a:r>
              <a:rPr lang="en-US" altLang="zh-CN" sz="2400" dirty="0">
                <a:solidFill>
                  <a:schemeClr val="tx1">
                    <a:lumMod val="75000"/>
                    <a:lumOff val="25000"/>
                  </a:schemeClr>
                </a:solidFill>
                <a:latin typeface="微软雅黑" charset="0"/>
                <a:ea typeface="微软雅黑" charset="0"/>
              </a:rPr>
              <a:t>Proof-of -Work Adjusted by Stake)</a:t>
            </a:r>
            <a:r>
              <a:rPr lang="zh-CN" altLang="en-US" sz="2400" dirty="0">
                <a:solidFill>
                  <a:schemeClr val="tx1">
                    <a:lumMod val="75000"/>
                    <a:lumOff val="25000"/>
                  </a:schemeClr>
                </a:solidFill>
                <a:latin typeface="微软雅黑" charset="0"/>
                <a:ea typeface="微软雅黑" charset="0"/>
              </a:rPr>
              <a:t> 并通过实验进行验证。</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4121699172"/>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solidFill>
                            <a:srgbClr val="FF0000"/>
                          </a:solidFill>
                        </a:rPr>
                        <a:t>币龄调节</a:t>
                      </a:r>
                      <a:r>
                        <a:rPr lang="zh-CN" altLang="en-US" dirty="0"/>
                        <a:t>不同结点的</a:t>
                      </a:r>
                      <a:r>
                        <a:rPr lang="zh-CN" altLang="en-US" b="1" dirty="0">
                          <a:solidFill>
                            <a:srgbClr val="FF0000"/>
                          </a:solidFill>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solidFill>
                            <a:srgbClr val="FF0000"/>
                          </a:solidFill>
                        </a:rPr>
                        <a:t>降低</a:t>
                      </a:r>
                      <a:r>
                        <a:rPr lang="zh-CN" altLang="en-US" dirty="0"/>
                        <a:t>矿池对非矿池结点的</a:t>
                      </a:r>
                      <a:r>
                        <a:rPr lang="zh-CN" altLang="en-US" b="1" dirty="0">
                          <a:solidFill>
                            <a:srgbClr val="FF0000"/>
                          </a:solidFill>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rgbClr val="FF0000"/>
                </a:solidFill>
                <a:latin typeface="微软雅黑" charset="0"/>
                <a:ea typeface="微软雅黑" charset="0"/>
              </a:rPr>
              <a:t>UTXO</a:t>
            </a:r>
            <a:r>
              <a:rPr lang="zh-CN" altLang="en-US" b="1" dirty="0">
                <a:solidFill>
                  <a:srgbClr val="FF0000"/>
                </a:solidFill>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rgbClr val="FF0000"/>
                </a:solidFill>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rgbClr val="FF0000"/>
                </a:solidFill>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extLst>
              <p:ext uri="{D42A27DB-BD31-4B8C-83A1-F6EECF244321}">
                <p14:modId xmlns:p14="http://schemas.microsoft.com/office/powerpoint/2010/main" val="390022457"/>
              </p:ext>
            </p:extLst>
          </p:nvPr>
        </p:nvGraphicFramePr>
        <p:xfrm>
          <a:off x="1893888" y="3551238"/>
          <a:ext cx="5972175" cy="1257300"/>
        </p:xfrm>
        <a:graphic>
          <a:graphicData uri="http://schemas.openxmlformats.org/presentationml/2006/ole">
            <mc:AlternateContent xmlns:mc="http://schemas.openxmlformats.org/markup-compatibility/2006">
              <mc:Choice xmlns:v="urn:schemas-microsoft-com:vml" Requires="v">
                <p:oleObj spid="_x0000_s40037" name="Equation" r:id="rId4" imgW="2095200" imgH="444240" progId="Equation.DSMT4">
                  <p:embed/>
                </p:oleObj>
              </mc:Choice>
              <mc:Fallback>
                <p:oleObj name="Equation" r:id="rId4" imgW="2095200" imgH="444240" progId="Equation.DSMT4">
                  <p:embed/>
                  <p:pic>
                    <p:nvPicPr>
                      <p:cNvPr id="0" name="对象 4"/>
                      <p:cNvPicPr>
                        <a:picLocks noChangeAspect="1" noChangeArrowheads="1"/>
                      </p:cNvPicPr>
                      <p:nvPr/>
                    </p:nvPicPr>
                    <p:blipFill>
                      <a:blip r:embed="rId5"/>
                      <a:srcRect/>
                      <a:stretch>
                        <a:fillRect/>
                      </a:stretch>
                    </p:blipFill>
                    <p:spPr bwMode="auto">
                      <a:xfrm>
                        <a:off x="1893888" y="3551238"/>
                        <a:ext cx="597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40038"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0963" name="Picture 3">
            <a:extLst>
              <a:ext uri="{FF2B5EF4-FFF2-40B4-BE49-F238E27FC236}">
                <a16:creationId xmlns:a16="http://schemas.microsoft.com/office/drawing/2014/main" id="{FE96B16A-AC83-4331-8822-F052422A5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819" y="1202190"/>
            <a:ext cx="7528151" cy="489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2400" b="1" dirty="0">
                <a:solidFill>
                  <a:srgbClr val="FF0000"/>
                </a:solidFill>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9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POWS</a:t>
            </a:r>
            <a:r>
              <a:rPr kumimoji="1" lang="zh-CN" altLang="en-US" sz="1800" dirty="0"/>
              <a:t>共识机制，引入</a:t>
            </a:r>
            <a:r>
              <a:rPr kumimoji="1" lang="zh-CN" altLang="en-US" sz="2000" b="1" dirty="0">
                <a:solidFill>
                  <a:srgbClr val="FF0000"/>
                </a:solidFill>
              </a:rPr>
              <a:t>币龄</a:t>
            </a:r>
            <a:r>
              <a:rPr kumimoji="1" lang="zh-CN" altLang="en-US" sz="1800" dirty="0"/>
              <a:t>的概念用以调节不同结点的区块产生</a:t>
            </a:r>
            <a:r>
              <a:rPr kumimoji="1" lang="zh-CN" altLang="en-US" sz="1800" b="1" dirty="0">
                <a:solidFill>
                  <a:srgbClr val="FF0000"/>
                </a:solidFill>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2000" b="1" dirty="0">
                <a:solidFill>
                  <a:srgbClr val="FF0000"/>
                </a:solidFill>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100" y="5381300"/>
            <a:ext cx="3234689" cy="445150"/>
          </a:xfrm>
        </p:spPr>
        <p:txBody>
          <a:bodyPr/>
          <a:lstStyle/>
          <a:p>
            <a:r>
              <a:rPr lang="zh-CN" altLang="zh-CN" dirty="0"/>
              <a:t>攻读学位期间公开发表论文</a:t>
            </a:r>
            <a:endParaRPr kumimoji="1" lang="zh-CN" altLang="en-US" dirty="0"/>
          </a:p>
          <a:p>
            <a:endParaRPr kumimoji="1" lang="zh-CN" altLang="en-US" dirty="0"/>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1139825" y="5101132"/>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pic>
        <p:nvPicPr>
          <p:cNvPr id="40963" name="图表 1">
            <a:extLst>
              <a:ext uri="{FF2B5EF4-FFF2-40B4-BE49-F238E27FC236}">
                <a16:creationId xmlns:a16="http://schemas.microsoft.com/office/drawing/2014/main" id="{1949782A-D9F2-401D-8FF7-EBA688B684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180760"/>
            <a:ext cx="6435724" cy="368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8320FDDD-8E45-4EB5-A855-4CBD17598A13}"/>
              </a:ext>
            </a:extLst>
          </p:cNvPr>
          <p:cNvSpPr txBox="1">
            <a:spLocks noChangeArrowheads="1"/>
          </p:cNvSpPr>
          <p:nvPr/>
        </p:nvSpPr>
        <p:spPr bwMode="auto">
          <a:xfrm>
            <a:off x="8090622" y="1778235"/>
            <a:ext cx="313141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共识机制的平均出块时间快于</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慢于</a:t>
            </a:r>
            <a:r>
              <a:rPr kumimoji="1" lang="en-US" altLang="zh-CN" sz="2400" dirty="0">
                <a:latin typeface="Calibri" panose="020F0502020204030204" pitchFamily="34" charset="0"/>
                <a:ea typeface="DengXian" panose="02010600030101010101" pitchFamily="2" charset="-122"/>
              </a:rPr>
              <a:t>POS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787967" y="48477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pic>
        <p:nvPicPr>
          <p:cNvPr id="41986" name="图表 1">
            <a:extLst>
              <a:ext uri="{FF2B5EF4-FFF2-40B4-BE49-F238E27FC236}">
                <a16:creationId xmlns:a16="http://schemas.microsoft.com/office/drawing/2014/main" id="{9DB34CEA-15D1-4121-9C77-B9717D18E6B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241775"/>
            <a:ext cx="5732008" cy="343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AAF68FF2-28C0-4B8C-AE0A-9173A52A447A}"/>
              </a:ext>
            </a:extLst>
          </p:cNvPr>
          <p:cNvSpPr txBox="1">
            <a:spLocks noChangeArrowheads="1"/>
          </p:cNvSpPr>
          <p:nvPr/>
        </p:nvSpPr>
        <p:spPr bwMode="auto">
          <a:xfrm>
            <a:off x="8090622" y="1778235"/>
            <a:ext cx="313141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共识机制的交易处理能力优于</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和</a:t>
            </a:r>
            <a:r>
              <a:rPr kumimoji="1" lang="en-US" altLang="zh-CN" sz="2400" dirty="0">
                <a:latin typeface="Calibri" panose="020F0502020204030204" pitchFamily="34" charset="0"/>
                <a:ea typeface="DengXian" panose="02010600030101010101" pitchFamily="2" charset="-122"/>
              </a:rPr>
              <a:t>POS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275359" y="4620532"/>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43010" name="图表 1">
            <a:extLst>
              <a:ext uri="{FF2B5EF4-FFF2-40B4-BE49-F238E27FC236}">
                <a16:creationId xmlns:a16="http://schemas.microsoft.com/office/drawing/2014/main" id="{4E278198-55D0-4117-B697-B43D828E0D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013259"/>
            <a:ext cx="5209494" cy="31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1DD54365-3F06-4507-A8CB-89CD8A306589}"/>
              </a:ext>
            </a:extLst>
          </p:cNvPr>
          <p:cNvSpPr txBox="1">
            <a:spLocks noChangeArrowheads="1"/>
          </p:cNvSpPr>
          <p:nvPr/>
        </p:nvSpPr>
        <p:spPr bwMode="auto">
          <a:xfrm>
            <a:off x="7628804" y="1674674"/>
            <a:ext cx="3131415" cy="114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算力对</a:t>
            </a: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共识机制的影响更小</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849745" y="4390797"/>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pic>
        <p:nvPicPr>
          <p:cNvPr id="44034" name="图表 1">
            <a:extLst>
              <a:ext uri="{FF2B5EF4-FFF2-40B4-BE49-F238E27FC236}">
                <a16:creationId xmlns:a16="http://schemas.microsoft.com/office/drawing/2014/main" id="{504073E6-505F-4F76-A0D5-461F54E5B3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150030"/>
            <a:ext cx="5100638"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9D3C3573-3402-43D3-9228-AE5774204813}"/>
              </a:ext>
            </a:extLst>
          </p:cNvPr>
          <p:cNvSpPr txBox="1">
            <a:spLocks noChangeArrowheads="1"/>
          </p:cNvSpPr>
          <p:nvPr/>
        </p:nvSpPr>
        <p:spPr bwMode="auto">
          <a:xfrm>
            <a:off x="7628804" y="1674674"/>
            <a:ext cx="31314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币龄（权益）对</a:t>
            </a: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共识机制的影响更小</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431006" y="4740273"/>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pic>
        <p:nvPicPr>
          <p:cNvPr id="45058" name="图表 1">
            <a:extLst>
              <a:ext uri="{FF2B5EF4-FFF2-40B4-BE49-F238E27FC236}">
                <a16:creationId xmlns:a16="http://schemas.microsoft.com/office/drawing/2014/main" id="{1026C0D2-C4E9-4CDE-8066-342864BCF5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261948"/>
            <a:ext cx="5018087" cy="309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D6506401-D043-499B-B082-D1EC6B4ECF63}"/>
              </a:ext>
            </a:extLst>
          </p:cNvPr>
          <p:cNvSpPr txBox="1">
            <a:spLocks noChangeArrowheads="1"/>
          </p:cNvSpPr>
          <p:nvPr/>
        </p:nvSpPr>
        <p:spPr bwMode="auto">
          <a:xfrm>
            <a:off x="7324004" y="1778235"/>
            <a:ext cx="313141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共识机制的普通节点与矿池节点之间的平均出块效率差距比</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和</a:t>
            </a:r>
            <a:r>
              <a:rPr kumimoji="1" lang="en-US" altLang="zh-CN" sz="2400" dirty="0">
                <a:latin typeface="Calibri" panose="020F0502020204030204" pitchFamily="34" charset="0"/>
                <a:ea typeface="DengXian" panose="02010600030101010101" pitchFamily="2" charset="-122"/>
              </a:rPr>
              <a:t>POS </a:t>
            </a:r>
            <a:r>
              <a:rPr kumimoji="1" lang="zh-CN" altLang="en-US" sz="2400" dirty="0">
                <a:latin typeface="Calibri" panose="020F0502020204030204" pitchFamily="34" charset="0"/>
                <a:ea typeface="DengXian" panose="02010600030101010101" pitchFamily="2" charset="-122"/>
              </a:rPr>
              <a:t>更小</a:t>
            </a: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045008" y="959525"/>
            <a:ext cx="8183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zh-CN" sz="2400" b="1" dirty="0">
                <a:highlight>
                  <a:srgbClr val="FFFF00"/>
                </a:highlight>
                <a:latin typeface="Calibri" panose="020F0502020204030204" pitchFamily="34" charset="0"/>
                <a:ea typeface="DengXian" panose="02010600030101010101" pitchFamily="2" charset="-122"/>
              </a:rPr>
              <a:t>降低</a:t>
            </a:r>
            <a:r>
              <a:rPr kumimoji="1" lang="zh-CN" altLang="zh-CN" sz="2400" dirty="0">
                <a:latin typeface="Calibri" panose="020F0502020204030204" pitchFamily="34" charset="0"/>
                <a:ea typeface="DengXian" panose="02010600030101010101" pitchFamily="2" charset="-122"/>
              </a:rPr>
              <a:t>了矿池节点与非矿池节点的</a:t>
            </a:r>
            <a:r>
              <a:rPr kumimoji="1" lang="zh-CN" altLang="zh-CN" sz="2400" b="1" dirty="0">
                <a:highlight>
                  <a:srgbClr val="FFFF00"/>
                </a:highlight>
                <a:latin typeface="Calibri" panose="020F0502020204030204" pitchFamily="34" charset="0"/>
                <a:ea typeface="DengXian" panose="02010600030101010101" pitchFamily="2" charset="-122"/>
              </a:rPr>
              <a:t>平均出块效率差距</a:t>
            </a:r>
            <a:r>
              <a:rPr kumimoji="1" lang="zh-CN" altLang="zh-CN" sz="2400" dirty="0">
                <a:latin typeface="Calibri" panose="020F0502020204030204" pitchFamily="34" charset="0"/>
                <a:ea typeface="DengXian" panose="02010600030101010101" pitchFamily="2" charset="-122"/>
              </a:rPr>
              <a:t>，</a:t>
            </a:r>
            <a:r>
              <a:rPr kumimoji="1" lang="zh-CN" altLang="en-US" sz="2400" b="1" dirty="0">
                <a:highlight>
                  <a:srgbClr val="FFFF00"/>
                </a:highlight>
                <a:latin typeface="Calibri" panose="020F0502020204030204" pitchFamily="34" charset="0"/>
                <a:ea typeface="DengXian" panose="02010600030101010101" pitchFamily="2" charset="-122"/>
              </a:rPr>
              <a:t>降低</a:t>
            </a:r>
            <a:r>
              <a:rPr kumimoji="1" lang="zh-CN" altLang="en-US" sz="2400" dirty="0">
                <a:latin typeface="Calibri" panose="020F0502020204030204" pitchFamily="34" charset="0"/>
                <a:ea typeface="DengXian" panose="02010600030101010101" pitchFamily="2" charset="-122"/>
              </a:rPr>
              <a:t>矿池对普通节点的</a:t>
            </a:r>
            <a:r>
              <a:rPr kumimoji="1" lang="zh-CN" altLang="en-US" sz="2400" b="1" dirty="0">
                <a:highlight>
                  <a:srgbClr val="FFFF00"/>
                </a:highlight>
                <a:latin typeface="Calibri" panose="020F0502020204030204" pitchFamily="34" charset="0"/>
                <a:ea typeface="DengXian" panose="02010600030101010101" pitchFamily="2" charset="-122"/>
              </a:rPr>
              <a:t>利益驱动</a:t>
            </a:r>
            <a:r>
              <a:rPr kumimoji="1" lang="zh-CN" altLang="en-US" sz="2400" dirty="0">
                <a:latin typeface="Calibri" panose="020F0502020204030204" pitchFamily="34" charset="0"/>
                <a:ea typeface="DengXian" panose="02010600030101010101" pitchFamily="2" charset="-122"/>
              </a:rPr>
              <a:t>，使得矿池组织难以吸引普通节点加入矿池。</a:t>
            </a:r>
            <a:endParaRPr kumimoji="1" lang="en-US" altLang="zh-CN" sz="24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en-US" sz="2400" dirty="0">
                <a:latin typeface="Calibri" panose="020F0502020204030204" pitchFamily="34" charset="0"/>
                <a:ea typeface="DengXian" panose="02010600030101010101" pitchFamily="2" charset="-122"/>
              </a:rPr>
              <a:t>中，矿池节点和普通节点之间虽然仍有一定的</a:t>
            </a:r>
            <a:r>
              <a:rPr kumimoji="1" lang="zh-CN" altLang="zh-CN" sz="2400" dirty="0">
                <a:latin typeface="Calibri" panose="020F0502020204030204" pitchFamily="34" charset="0"/>
                <a:ea typeface="DengXian" panose="02010600030101010101" pitchFamily="2" charset="-122"/>
              </a:rPr>
              <a:t>平均出块效率差距</a:t>
            </a:r>
            <a:r>
              <a:rPr kumimoji="1" lang="zh-CN" altLang="en-US" sz="2400" dirty="0">
                <a:latin typeface="Calibri" panose="020F0502020204030204" pitchFamily="34" charset="0"/>
                <a:ea typeface="DengXian" panose="02010600030101010101" pitchFamily="2" charset="-122"/>
              </a:rPr>
              <a:t>，</a:t>
            </a:r>
            <a:r>
              <a:rPr kumimoji="1" lang="zh-CN" altLang="zh-CN" sz="2400" dirty="0">
                <a:latin typeface="Calibri" panose="020F0502020204030204" pitchFamily="34" charset="0"/>
                <a:ea typeface="DengXian" panose="02010600030101010101" pitchFamily="2" charset="-122"/>
              </a:rPr>
              <a:t>但事实上这些差距</a:t>
            </a:r>
            <a:r>
              <a:rPr kumimoji="1" lang="zh-CN" altLang="en-US" sz="2400" dirty="0">
                <a:latin typeface="Calibri" panose="020F0502020204030204" pitchFamily="34" charset="0"/>
                <a:ea typeface="DengXian" panose="02010600030101010101" pitchFamily="2" charset="-122"/>
              </a:rPr>
              <a:t>也</a:t>
            </a:r>
            <a:r>
              <a:rPr kumimoji="1" lang="zh-CN" altLang="zh-CN" sz="2400" dirty="0">
                <a:latin typeface="Calibri" panose="020F0502020204030204" pitchFamily="34" charset="0"/>
                <a:ea typeface="DengXian" panose="02010600030101010101" pitchFamily="2" charset="-122"/>
              </a:rPr>
              <a:t>并不会全部兑现且矿池节点相比于</a:t>
            </a:r>
            <a:r>
              <a:rPr kumimoji="1" lang="zh-CN" altLang="en-US" sz="2400" dirty="0">
                <a:latin typeface="Calibri" panose="020F0502020204030204" pitchFamily="34" charset="0"/>
                <a:ea typeface="DengXian" panose="02010600030101010101" pitchFamily="2" charset="-122"/>
              </a:rPr>
              <a:t>普通</a:t>
            </a:r>
            <a:r>
              <a:rPr kumimoji="1" lang="zh-CN" altLang="zh-CN" sz="2400" dirty="0">
                <a:latin typeface="Calibri" panose="020F0502020204030204" pitchFamily="34" charset="0"/>
                <a:ea typeface="DengXian" panose="02010600030101010101" pitchFamily="2" charset="-122"/>
              </a:rPr>
              <a:t>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969963" y="4364417"/>
            <a:ext cx="8183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FFFF00"/>
                </a:highlight>
                <a:latin typeface="Calibri" panose="020F0502020204030204" pitchFamily="34" charset="0"/>
                <a:ea typeface="DengXian" panose="02010600030101010101" pitchFamily="2" charset="-122"/>
              </a:rPr>
              <a:t>不可信</a:t>
            </a:r>
            <a:endParaRPr kumimoji="1" lang="en-US" altLang="zh-CN" sz="2400" b="1" dirty="0">
              <a:highlight>
                <a:srgbClr val="FFFF00"/>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FFFF00"/>
                </a:highlight>
                <a:latin typeface="Calibri" panose="020F0502020204030204" pitchFamily="34" charset="0"/>
                <a:ea typeface="DengXian" panose="02010600030101010101" pitchFamily="2" charset="-122"/>
              </a:rPr>
              <a:t>不可信</a:t>
            </a:r>
            <a:endParaRPr kumimoji="1" lang="en-US" altLang="zh-CN" sz="2400" b="1" dirty="0">
              <a:highlight>
                <a:srgbClr val="FFFF00"/>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72464"/>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a:t>
            </a:r>
            <a:r>
              <a:rPr lang="zh-CN" altLang="en-US" sz="2400" b="1" dirty="0"/>
              <a:t>普通</a:t>
            </a:r>
            <a:r>
              <a:rPr lang="zh-CN" altLang="zh-CN" sz="2400" b="1" dirty="0"/>
              <a:t>节点与矿池节点的平均出块效率</a:t>
            </a:r>
            <a:r>
              <a:rPr lang="zh-CN" altLang="en-US" sz="2400" b="1" dirty="0"/>
              <a:t>差距</a:t>
            </a:r>
            <a:r>
              <a:rPr lang="zh-CN" altLang="zh-CN" sz="2400" b="1" dirty="0"/>
              <a:t>更</a:t>
            </a:r>
            <a:r>
              <a:rPr lang="zh-CN" altLang="en-US" sz="2400" b="1" dirty="0"/>
              <a:t>小</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6901248" cy="572464"/>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a:t>
            </a:r>
            <a:r>
              <a:rPr lang="zh-CN" altLang="en-US" sz="2400" b="1" kern="0" dirty="0">
                <a:solidFill>
                  <a:schemeClr val="bg1"/>
                </a:solidFill>
                <a:latin typeface="+mn-lt"/>
                <a:ea typeface="微软雅黑" charset="0"/>
              </a:rPr>
              <a:t>受</a:t>
            </a:r>
            <a:r>
              <a:rPr lang="zh-CN" altLang="zh-CN" sz="2400" b="1" kern="0" dirty="0">
                <a:solidFill>
                  <a:schemeClr val="bg1"/>
                </a:solidFill>
                <a:latin typeface="+mn-lt"/>
                <a:ea typeface="微软雅黑" charset="0"/>
              </a:rPr>
              <a:t>算力的</a:t>
            </a:r>
            <a:r>
              <a:rPr lang="zh-CN" altLang="en-US" sz="2400" b="1" kern="0" dirty="0">
                <a:solidFill>
                  <a:schemeClr val="bg1"/>
                </a:solidFill>
                <a:latin typeface="+mn-lt"/>
                <a:ea typeface="微软雅黑" charset="0"/>
              </a:rPr>
              <a:t>影响更小</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6901248" cy="572464"/>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a:t>
            </a:r>
            <a:r>
              <a:rPr lang="zh-CN" altLang="en-US" sz="2400" b="1" kern="0" dirty="0">
                <a:solidFill>
                  <a:schemeClr val="bg1"/>
                </a:solidFill>
                <a:ea typeface="微软雅黑" charset="0"/>
              </a:rPr>
              <a:t>受币龄</a:t>
            </a:r>
            <a:r>
              <a:rPr lang="zh-CN" altLang="zh-CN" sz="2400" b="1" kern="0" dirty="0">
                <a:solidFill>
                  <a:schemeClr val="bg1"/>
                </a:solidFill>
                <a:ea typeface="微软雅黑" charset="0"/>
              </a:rPr>
              <a:t>的</a:t>
            </a:r>
            <a:r>
              <a:rPr lang="zh-CN" altLang="en-US" sz="2400" b="1" kern="0" dirty="0">
                <a:solidFill>
                  <a:schemeClr val="bg1"/>
                </a:solidFill>
                <a:ea typeface="微软雅黑" charset="0"/>
              </a:rPr>
              <a:t>影响</a:t>
            </a:r>
            <a:r>
              <a:rPr lang="zh-CN" altLang="zh-CN" sz="2400" b="1" kern="0" dirty="0">
                <a:solidFill>
                  <a:schemeClr val="bg1"/>
                </a:solidFill>
                <a:ea typeface="微软雅黑" charset="0"/>
              </a:rPr>
              <a:t>更</a:t>
            </a:r>
            <a:r>
              <a:rPr lang="zh-CN" altLang="en-US" sz="2400" b="1" kern="0" dirty="0">
                <a:solidFill>
                  <a:schemeClr val="bg1"/>
                </a:solidFill>
                <a:ea typeface="微软雅黑" charset="0"/>
              </a:rPr>
              <a:t>小</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1466349"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466349"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8844247" y="2647980"/>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9265151" y="16632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5099844"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5099844"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5363152" y="2748747"/>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5836299" y="1759383"/>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矩形 11">
            <a:extLst>
              <a:ext uri="{FF2B5EF4-FFF2-40B4-BE49-F238E27FC236}">
                <a16:creationId xmlns:a16="http://schemas.microsoft.com/office/drawing/2014/main" id="{0991AA95-2592-4C4B-BD4C-2DDDC5C31F74}"/>
              </a:ext>
            </a:extLst>
          </p:cNvPr>
          <p:cNvSpPr/>
          <p:nvPr/>
        </p:nvSpPr>
        <p:spPr>
          <a:xfrm>
            <a:off x="8733339" y="1561636"/>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矩形 12">
            <a:extLst>
              <a:ext uri="{FF2B5EF4-FFF2-40B4-BE49-F238E27FC236}">
                <a16:creationId xmlns:a16="http://schemas.microsoft.com/office/drawing/2014/main" id="{0F488E64-E436-468C-855D-C75B6AA6914D}"/>
              </a:ext>
            </a:extLst>
          </p:cNvPr>
          <p:cNvSpPr/>
          <p:nvPr/>
        </p:nvSpPr>
        <p:spPr>
          <a:xfrm>
            <a:off x="8741561" y="233951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dirty="0"/>
          </a:p>
        </p:txBody>
      </p:sp>
      <p:sp>
        <p:nvSpPr>
          <p:cNvPr id="14" name="矩形 13">
            <a:extLst>
              <a:ext uri="{FF2B5EF4-FFF2-40B4-BE49-F238E27FC236}">
                <a16:creationId xmlns:a16="http://schemas.microsoft.com/office/drawing/2014/main" id="{9FD686D7-D859-414E-B757-98F3EEB70025}"/>
              </a:ext>
            </a:extLst>
          </p:cNvPr>
          <p:cNvSpPr/>
          <p:nvPr/>
        </p:nvSpPr>
        <p:spPr>
          <a:xfrm>
            <a:off x="8996647" y="2800380"/>
            <a:ext cx="1465696" cy="2613023"/>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kern="0" dirty="0">
                <a:solidFill>
                  <a:schemeClr val="tx1">
                    <a:lumMod val="85000"/>
                    <a:lumOff val="15000"/>
                  </a:schemeClr>
                </a:solidFill>
                <a:latin typeface="+mn-lt"/>
                <a:ea typeface="微软雅黑" charset="0"/>
              </a:rPr>
              <a:t>改进激励机制，用以激励在缺少矿池情况下普通矿工节点参与的积极性</a:t>
            </a:r>
            <a:endParaRPr lang="en-US" altLang="zh-CN" kern="0" dirty="0">
              <a:solidFill>
                <a:schemeClr val="tx1">
                  <a:lumMod val="85000"/>
                  <a:lumOff val="15000"/>
                </a:schemeClr>
              </a:solidFill>
              <a:latin typeface="+mn-lt"/>
              <a:ea typeface="微软雅黑" charset="0"/>
            </a:endParaRPr>
          </a:p>
        </p:txBody>
      </p:sp>
      <p:sp>
        <p:nvSpPr>
          <p:cNvPr id="15" name="椭圆 14">
            <a:extLst>
              <a:ext uri="{FF2B5EF4-FFF2-40B4-BE49-F238E27FC236}">
                <a16:creationId xmlns:a16="http://schemas.microsoft.com/office/drawing/2014/main" id="{BCBA216F-5281-4AC0-8181-228D698536DE}"/>
              </a:ext>
            </a:extLst>
          </p:cNvPr>
          <p:cNvSpPr/>
          <p:nvPr/>
        </p:nvSpPr>
        <p:spPr>
          <a:xfrm>
            <a:off x="9417551" y="18156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0" name="矩形 19">
            <a:extLst>
              <a:ext uri="{FF2B5EF4-FFF2-40B4-BE49-F238E27FC236}">
                <a16:creationId xmlns:a16="http://schemas.microsoft.com/office/drawing/2014/main" id="{410475E1-9A42-4F8D-B002-68F6E8C2061B}"/>
              </a:ext>
            </a:extLst>
          </p:cNvPr>
          <p:cNvSpPr/>
          <p:nvPr/>
        </p:nvSpPr>
        <p:spPr>
          <a:xfrm>
            <a:off x="1729657" y="2748744"/>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21" name="椭圆 20">
            <a:extLst>
              <a:ext uri="{FF2B5EF4-FFF2-40B4-BE49-F238E27FC236}">
                <a16:creationId xmlns:a16="http://schemas.microsoft.com/office/drawing/2014/main" id="{56521B19-8C74-4568-8448-F6FD8A7C5AF6}"/>
              </a:ext>
            </a:extLst>
          </p:cNvPr>
          <p:cNvSpPr/>
          <p:nvPr/>
        </p:nvSpPr>
        <p:spPr>
          <a:xfrm>
            <a:off x="2275974" y="175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2012859"/>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r>
              <a:rPr lang="en-US" altLang="zh-CN" sz="2400" dirty="0">
                <a:solidFill>
                  <a:srgbClr val="000000">
                    <a:lumMod val="75000"/>
                    <a:lumOff val="25000"/>
                  </a:srgbClr>
                </a:solidFill>
              </a:rPr>
              <a:t>(EI: 20180304657083)</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969963" y="1183481"/>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811212" y="1935818"/>
            <a:ext cx="4924569"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969963" y="1323902"/>
            <a:ext cx="198002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区块链技术</a:t>
            </a:r>
            <a:endParaRPr lang="en-US" altLang="zh-CN" sz="2800" b="1" kern="0" dirty="0">
              <a:solidFill>
                <a:schemeClr val="tx1">
                  <a:lumMod val="75000"/>
                  <a:lumOff val="25000"/>
                </a:schemeClr>
              </a:solidFill>
              <a:latin typeface="+mn-lt"/>
              <a:ea typeface="微软雅黑" charset="0"/>
            </a:endParaRPr>
          </a:p>
        </p:txBody>
      </p:sp>
      <p:sp>
        <p:nvSpPr>
          <p:cNvPr id="10" name="矩形 9">
            <a:extLst>
              <a:ext uri="{FF2B5EF4-FFF2-40B4-BE49-F238E27FC236}">
                <a16:creationId xmlns:a16="http://schemas.microsoft.com/office/drawing/2014/main" id="{387025FC-0E0F-4EBD-AA05-30D7F214B6B1}"/>
              </a:ext>
            </a:extLst>
          </p:cNvPr>
          <p:cNvSpPr/>
          <p:nvPr/>
        </p:nvSpPr>
        <p:spPr>
          <a:xfrm>
            <a:off x="6591300" y="2084486"/>
            <a:ext cx="4381500" cy="852541"/>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sz="2000" b="1" dirty="0">
                <a:solidFill>
                  <a:schemeClr val="tx1">
                    <a:lumMod val="75000"/>
                    <a:lumOff val="25000"/>
                  </a:schemeClr>
                </a:solidFill>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6591300" y="1346127"/>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183481"/>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835457" y="2519719"/>
            <a:ext cx="3736544" cy="89255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具有</a:t>
            </a:r>
            <a:r>
              <a:rPr lang="zh-CN" altLang="en-US" sz="2000" b="1" dirty="0">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不可更改</a:t>
            </a:r>
            <a:r>
              <a:rPr lang="zh-CN" altLang="en-US" dirty="0">
                <a:solidFill>
                  <a:schemeClr val="tx1">
                    <a:lumMod val="75000"/>
                    <a:lumOff val="25000"/>
                  </a:schemeClr>
                </a:solidFill>
                <a:latin typeface="微软雅黑" charset="0"/>
                <a:ea typeface="微软雅黑" charset="0"/>
              </a:rPr>
              <a:t>的特点</a:t>
            </a:r>
          </a:p>
        </p:txBody>
      </p:sp>
      <p:sp>
        <p:nvSpPr>
          <p:cNvPr id="17" name="矩形 16">
            <a:extLst>
              <a:ext uri="{FF2B5EF4-FFF2-40B4-BE49-F238E27FC236}">
                <a16:creationId xmlns:a16="http://schemas.microsoft.com/office/drawing/2014/main" id="{D9EEF85C-13BA-4A18-B773-DDB9F8AE06D8}"/>
              </a:ext>
            </a:extLst>
          </p:cNvPr>
          <p:cNvSpPr/>
          <p:nvPr/>
        </p:nvSpPr>
        <p:spPr>
          <a:xfrm>
            <a:off x="4572001" y="3481302"/>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2306348" y="4364804"/>
            <a:ext cx="7099878" cy="1412694"/>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en-US" altLang="zh-CN" dirty="0"/>
              <a:t>2018</a:t>
            </a:r>
            <a:r>
              <a:rPr lang="zh-CN" altLang="zh-CN" dirty="0"/>
              <a:t>年</a:t>
            </a:r>
            <a:r>
              <a:rPr lang="en-US" altLang="zh-CN" dirty="0"/>
              <a:t>2</a:t>
            </a:r>
            <a:r>
              <a:rPr lang="zh-CN" altLang="zh-CN" dirty="0"/>
              <a:t>月，</a:t>
            </a:r>
            <a:r>
              <a:rPr lang="zh-CN" altLang="zh-CN" sz="2400" b="1"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sz="2400" b="1" dirty="0">
                <a:solidFill>
                  <a:srgbClr val="FF0000"/>
                </a:solidFill>
              </a:rPr>
              <a:t>抓住区块链这个机遇</a:t>
            </a:r>
            <a:r>
              <a:rPr lang="en-US" altLang="zh-CN" dirty="0"/>
              <a:t>》</a:t>
            </a:r>
            <a:r>
              <a:rPr lang="zh-CN" altLang="en-US" dirty="0"/>
              <a:t>以及</a:t>
            </a:r>
            <a:r>
              <a:rPr lang="en-US" altLang="zh-CN" dirty="0"/>
              <a:t>《</a:t>
            </a:r>
            <a:r>
              <a:rPr lang="zh-CN" altLang="en-US" sz="2400" b="1" dirty="0">
                <a:solidFill>
                  <a:srgbClr val="FF0000"/>
                </a:solidFill>
              </a:rPr>
              <a:t>做数字经济领跑者</a:t>
            </a:r>
            <a:r>
              <a:rPr lang="en-US" altLang="zh-CN" dirty="0"/>
              <a:t>》</a:t>
            </a:r>
            <a:r>
              <a:rPr lang="zh-CN" altLang="zh-CN" dirty="0"/>
              <a:t>，以积极的态度肯定了区块链技术具有突破性意义</a:t>
            </a:r>
            <a:r>
              <a:rPr lang="zh-CN" altLang="en-US" dirty="0"/>
              <a:t>。</a:t>
            </a:r>
            <a:endParaRPr lang="zh-CN" altLang="en-US" dirty="0">
              <a:solidFill>
                <a:schemeClr val="tx1">
                  <a:lumMod val="75000"/>
                  <a:lumOff val="25000"/>
                </a:schemeClr>
              </a:solidFill>
              <a:latin typeface="微软雅黑" charset="0"/>
              <a:ea typeface="微软雅黑" charset="0"/>
            </a:endParaRPr>
          </a:p>
        </p:txBody>
      </p:sp>
      <p:sp>
        <p:nvSpPr>
          <p:cNvPr id="19" name="矩形 18">
            <a:extLst>
              <a:ext uri="{FF2B5EF4-FFF2-40B4-BE49-F238E27FC236}">
                <a16:creationId xmlns:a16="http://schemas.microsoft.com/office/drawing/2014/main" id="{E8915C6B-6305-4413-A8E9-91190524263E}"/>
              </a:ext>
            </a:extLst>
          </p:cNvPr>
          <p:cNvSpPr/>
          <p:nvPr/>
        </p:nvSpPr>
        <p:spPr>
          <a:xfrm>
            <a:off x="4059238" y="3669053"/>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rgbClr val="FF0000"/>
                </a:solidFill>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endParaRPr kumimoji="1" lang="en-US" altLang="zh-CN" sz="6600" dirty="0"/>
          </a:p>
          <a:p>
            <a:pPr eaLnBrk="1" fontAlgn="auto" hangingPunct="1">
              <a:spcAft>
                <a:spcPts val="0"/>
              </a:spcAft>
              <a:defRPr/>
            </a:pPr>
            <a:r>
              <a:rPr kumimoji="1" lang="en-US" altLang="zh-CN" sz="3600" dirty="0"/>
              <a:t>——</a:t>
            </a:r>
            <a:r>
              <a:rPr kumimoji="1" lang="zh-CN" altLang="en-US" sz="3600" dirty="0"/>
              <a:t>“去中心化”的异化</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rgbClr val="FF0000"/>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316464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共识机制需要耗费大量的算力进行哈希计算，通过工作量来证明新区块的铸造权，这个过程被称为</a:t>
            </a:r>
            <a:r>
              <a:rPr lang="zh-CN" altLang="en-US" b="1" dirty="0">
                <a:solidFill>
                  <a:srgbClr val="FF0000"/>
                </a:solidFill>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rgbClr val="FF0000"/>
                </a:solidFill>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316464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693025" y="1803046"/>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693025" y="3007980"/>
            <a:ext cx="3515736" cy="88575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比特币其实已经类似于由十几个矿池组成的区块链矿池</a:t>
            </a:r>
            <a:r>
              <a:rPr lang="zh-CN" altLang="en-US" sz="2400" b="1" dirty="0">
                <a:solidFill>
                  <a:srgbClr val="FF0000"/>
                </a:solidFill>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693025" y="4253121"/>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rgbClr val="FF0000"/>
                </a:solidFill>
                <a:latin typeface="微软雅黑" charset="0"/>
                <a:ea typeface="微软雅黑" charset="0"/>
              </a:rPr>
              <a:t>分叉（</a:t>
            </a:r>
            <a:r>
              <a:rPr lang="en-US" altLang="zh-CN" b="1" dirty="0">
                <a:solidFill>
                  <a:srgbClr val="FF0000"/>
                </a:solidFill>
                <a:latin typeface="微软雅黑" charset="0"/>
                <a:ea typeface="微软雅黑" charset="0"/>
              </a:rPr>
              <a:t>IFO</a:t>
            </a:r>
            <a:r>
              <a:rPr lang="zh-CN" altLang="en-US" b="1" dirty="0">
                <a:solidFill>
                  <a:srgbClr val="FF0000"/>
                </a:solidFill>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4" name="矩形 33">
            <a:extLst>
              <a:ext uri="{FF2B5EF4-FFF2-40B4-BE49-F238E27FC236}">
                <a16:creationId xmlns:a16="http://schemas.microsoft.com/office/drawing/2014/main" id="{261F4383-F628-4826-8E7F-4CE57D6F1D8B}"/>
              </a:ext>
            </a:extLst>
          </p:cNvPr>
          <p:cNvSpPr/>
          <p:nvPr/>
        </p:nvSpPr>
        <p:spPr>
          <a:xfrm>
            <a:off x="1427163" y="1617625"/>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8" name="矩形 37">
            <a:extLst>
              <a:ext uri="{FF2B5EF4-FFF2-40B4-BE49-F238E27FC236}">
                <a16:creationId xmlns:a16="http://schemas.microsoft.com/office/drawing/2014/main" id="{EBCAED0D-B0AC-4726-9752-F8191FD226EB}"/>
              </a:ext>
            </a:extLst>
          </p:cNvPr>
          <p:cNvSpPr/>
          <p:nvPr/>
        </p:nvSpPr>
        <p:spPr>
          <a:xfrm>
            <a:off x="1409278" y="2070057"/>
            <a:ext cx="872661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矿池集中化不仅会造成一定效应的中心化，还会使区块链网络随时面临着遭受</a:t>
            </a:r>
            <a:r>
              <a:rPr lang="en-US" altLang="zh-CN" b="1" dirty="0">
                <a:solidFill>
                  <a:srgbClr val="FF0000"/>
                </a:solidFill>
                <a:latin typeface="微软雅黑" charset="0"/>
                <a:ea typeface="微软雅黑" charset="0"/>
              </a:rPr>
              <a:t>51%</a:t>
            </a:r>
            <a:r>
              <a:rPr lang="zh-CN" altLang="en-US" b="1" dirty="0">
                <a:solidFill>
                  <a:srgbClr val="FF0000"/>
                </a:solidFill>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a:t>
            </a:r>
          </a:p>
        </p:txBody>
      </p:sp>
      <p:sp>
        <p:nvSpPr>
          <p:cNvPr id="41" name="矩形 40">
            <a:extLst>
              <a:ext uri="{FF2B5EF4-FFF2-40B4-BE49-F238E27FC236}">
                <a16:creationId xmlns:a16="http://schemas.microsoft.com/office/drawing/2014/main" id="{E5C5319A-09A3-4CCC-915C-7AF07F028BF1}"/>
              </a:ext>
            </a:extLst>
          </p:cNvPr>
          <p:cNvSpPr/>
          <p:nvPr/>
        </p:nvSpPr>
        <p:spPr>
          <a:xfrm>
            <a:off x="1427163" y="2961156"/>
            <a:ext cx="8631367" cy="2613023"/>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其中使普通矿工节点与矿池节点形成</a:t>
            </a:r>
            <a:r>
              <a:rPr lang="zh-CN" altLang="en-US" b="1" dirty="0">
                <a:solidFill>
                  <a:srgbClr val="FF0000"/>
                </a:solidFill>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rgbClr val="FF0000"/>
                </a:solidFill>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rgbClr val="FF0000"/>
                </a:solidFill>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23969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椭圆 9">
            <a:extLst>
              <a:ext uri="{FF2B5EF4-FFF2-40B4-BE49-F238E27FC236}">
                <a16:creationId xmlns:a16="http://schemas.microsoft.com/office/drawing/2014/main" id="{FAD81344-06D8-4A78-AADB-E303F3086E2C}"/>
              </a:ext>
            </a:extLst>
          </p:cNvPr>
          <p:cNvSpPr/>
          <p:nvPr/>
        </p:nvSpPr>
        <p:spPr>
          <a:xfrm flipH="1">
            <a:off x="890012" y="311005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矩形 10">
            <a:extLst>
              <a:ext uri="{FF2B5EF4-FFF2-40B4-BE49-F238E27FC236}">
                <a16:creationId xmlns:a16="http://schemas.microsoft.com/office/drawing/2014/main" id="{3DCBB31C-5A61-4AB0-A139-D351A1C9E65B}"/>
              </a:ext>
            </a:extLst>
          </p:cNvPr>
          <p:cNvSpPr/>
          <p:nvPr/>
        </p:nvSpPr>
        <p:spPr>
          <a:xfrm>
            <a:off x="1409278" y="1048281"/>
            <a:ext cx="4493538"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造成矿池集中化的主要原因</a:t>
            </a:r>
            <a:endParaRPr lang="en-US" altLang="zh-CN" sz="2800" b="1" kern="0" dirty="0">
              <a:solidFill>
                <a:schemeClr val="tx1">
                  <a:lumMod val="75000"/>
                  <a:lumOff val="25000"/>
                </a:schemeClr>
              </a:solidFill>
              <a:latin typeface="+mn-lt"/>
              <a:ea typeface="微软雅黑" charset="0"/>
            </a:endParaRPr>
          </a:p>
        </p:txBody>
      </p:sp>
      <p:sp>
        <p:nvSpPr>
          <p:cNvPr id="12" name="椭圆 11">
            <a:extLst>
              <a:ext uri="{FF2B5EF4-FFF2-40B4-BE49-F238E27FC236}">
                <a16:creationId xmlns:a16="http://schemas.microsoft.com/office/drawing/2014/main" id="{0AAA9BB8-C0C2-4A94-BC50-C44FABD58102}"/>
              </a:ext>
            </a:extLst>
          </p:cNvPr>
          <p:cNvSpPr/>
          <p:nvPr/>
        </p:nvSpPr>
        <p:spPr>
          <a:xfrm flipH="1">
            <a:off x="890012" y="1766847"/>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2991</TotalTime>
  <Words>3431</Words>
  <Application>Microsoft Office PowerPoint</Application>
  <PresentationFormat>宽屏</PresentationFormat>
  <Paragraphs>345</Paragraphs>
  <Slides>34</Slides>
  <Notes>30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DengXian</vt:lpstr>
      <vt:lpstr>宋体</vt:lpstr>
      <vt:lpstr>微软雅黑</vt:lpstr>
      <vt:lpstr>微软雅黑</vt:lpstr>
      <vt:lpstr>Arial</vt:lpstr>
      <vt:lpstr>Calibri</vt:lpstr>
      <vt:lpstr>Century Gothic</vt:lpstr>
      <vt:lpstr>Segoe UI</vt:lpstr>
      <vt:lpstr>Segoe UI Light</vt:lpstr>
      <vt:lpstr>Times New Roman</vt:lpstr>
      <vt:lpstr>模板页面</vt:lpstr>
      <vt:lpstr>OfficePLUS</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175</cp:revision>
  <dcterms:created xsi:type="dcterms:W3CDTF">2015-08-18T02:51:41Z</dcterms:created>
  <dcterms:modified xsi:type="dcterms:W3CDTF">2018-03-21T06:26:11Z</dcterms:modified>
  <cp:category/>
</cp:coreProperties>
</file>