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  <p:sldId id="271" r:id="rId9"/>
    <p:sldId id="263" r:id="rId10"/>
    <p:sldId id="272" r:id="rId11"/>
    <p:sldId id="269" r:id="rId12"/>
    <p:sldId id="264" r:id="rId13"/>
    <p:sldId id="265" r:id="rId14"/>
    <p:sldId id="266" r:id="rId15"/>
    <p:sldId id="267" r:id="rId16"/>
    <p:sldId id="268" r:id="rId17"/>
    <p:sldId id="275" r:id="rId18"/>
    <p:sldId id="273" r:id="rId19"/>
    <p:sldId id="274" r:id="rId20"/>
    <p:sldId id="270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26" autoAdjust="0"/>
    <p:restoredTop sz="94660"/>
  </p:normalViewPr>
  <p:slideViewPr>
    <p:cSldViewPr snapToGrid="0">
      <p:cViewPr varScale="1">
        <p:scale>
          <a:sx n="50" d="100"/>
          <a:sy n="50" d="100"/>
        </p:scale>
        <p:origin x="45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A97165-48EB-45B6-8B6B-31D9282B9763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C823B-1895-4CCF-9A5B-988D7933D7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762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0965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3530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264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0071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3380-4FD6-4398-8D11-727370D93437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D996B-E5CF-4C4A-BAF7-B41030760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611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3380-4FD6-4398-8D11-727370D93437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D996B-E5CF-4C4A-BAF7-B41030760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909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3380-4FD6-4398-8D11-727370D93437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D996B-E5CF-4C4A-BAF7-B41030760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761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" type="tx">
  <p:cSld name="제목 및 구분점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81000" y="311150"/>
            <a:ext cx="10477500" cy="323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228600" lvl="0" indent="-1143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1800" b="1" cap="none"/>
            </a:lvl1pPr>
            <a:lvl2pPr marL="457200" lvl="1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2pPr>
            <a:lvl3pPr marL="685800" lvl="2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3pPr>
            <a:lvl4pPr marL="914400" lvl="3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4pPr>
            <a:lvl5pPr marL="1143000" lvl="4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5pPr>
            <a:lvl6pPr marL="1371600" lvl="5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6pPr>
            <a:lvl7pPr marL="1600200" lvl="6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7pPr>
            <a:lvl8pPr marL="1828800" lvl="7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8pPr>
            <a:lvl9pPr marL="2057400" lvl="8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81000" y="1079500"/>
            <a:ext cx="11430000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2"/>
          </p:nvPr>
        </p:nvSpPr>
        <p:spPr>
          <a:xfrm>
            <a:off x="381000" y="1930400"/>
            <a:ext cx="11430000" cy="42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228600" lvl="0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1pPr>
            <a:lvl2pPr marL="457200" lvl="1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2pPr>
            <a:lvl3pPr marL="685800" lvl="2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3pPr>
            <a:lvl4pPr marL="914400" lvl="3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4pPr>
            <a:lvl5pPr marL="1143000" lvl="4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5pPr>
            <a:lvl6pPr marL="1371600" lvl="5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6pPr>
            <a:lvl7pPr marL="1600200" lvl="6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7pPr>
            <a:lvl8pPr marL="1828800" lvl="7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8pPr>
            <a:lvl9pPr marL="2057400" lvl="8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11529826" y="304800"/>
            <a:ext cx="276598" cy="3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39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3380-4FD6-4398-8D11-727370D93437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D996B-E5CF-4C4A-BAF7-B41030760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74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3380-4FD6-4398-8D11-727370D93437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D996B-E5CF-4C4A-BAF7-B41030760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088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3380-4FD6-4398-8D11-727370D93437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D996B-E5CF-4C4A-BAF7-B41030760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679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3380-4FD6-4398-8D11-727370D93437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D996B-E5CF-4C4A-BAF7-B41030760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960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3380-4FD6-4398-8D11-727370D93437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D996B-E5CF-4C4A-BAF7-B41030760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330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3380-4FD6-4398-8D11-727370D93437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D996B-E5CF-4C4A-BAF7-B41030760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93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3380-4FD6-4398-8D11-727370D93437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D996B-E5CF-4C4A-BAF7-B41030760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723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3380-4FD6-4398-8D11-727370D93437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D996B-E5CF-4C4A-BAF7-B41030760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723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E3380-4FD6-4398-8D11-727370D93437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D996B-E5CF-4C4A-BAF7-B41030760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328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80999" y="838200"/>
            <a:ext cx="11430001" cy="14478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2740" b="1" dirty="0">
                  <a:latin typeface="Verdana"/>
                  <a:ea typeface="Verdana"/>
                  <a:cs typeface="Verdana"/>
                  <a:sym typeface="Verdana"/>
                </a:rPr>
                <a:t>Compose a program with the conditions below</a:t>
              </a:r>
              <a:endParaRPr lang="ko-KR" altLang="en-US" sz="274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t" anchorCtr="0">
              <a:noAutofit/>
            </a:bodyPr>
            <a:lstStyle/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 the function, “</a:t>
              </a:r>
              <a:r>
                <a:rPr lang="en-US" altLang="ko-KR" sz="2208" dirty="0" err="1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System.out.print</a:t>
              </a: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()” </a:t>
              </a:r>
              <a:r>
                <a:rPr lang="en-US" altLang="ko-KR" sz="2208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only once</a:t>
              </a: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And print the 5 lines of words as below</a:t>
              </a:r>
            </a:p>
            <a:p>
              <a:pPr>
                <a:buClr>
                  <a:srgbClr val="838787"/>
                </a:buClr>
                <a:buSzPts val="4637"/>
              </a:pPr>
              <a:endParaRPr lang="en-US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381000" y="86345"/>
            <a:ext cx="10477500" cy="54865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25400" tIns="25400" rIns="25400" bIns="25400" rtlCol="0" anchor="b" anchorCtr="0">
            <a:noAutofit/>
          </a:bodyPr>
          <a:lstStyle/>
          <a:p>
            <a:pPr marL="0" indent="0">
              <a:buSzPts val="6000"/>
            </a:pPr>
            <a:r>
              <a:rPr lang="en-US" altLang="ko-KR" sz="3300" dirty="0">
                <a:solidFill>
                  <a:srgbClr val="FFC000"/>
                </a:solidFill>
              </a:rPr>
              <a:t>A1</a:t>
            </a:r>
            <a:endParaRPr sz="3300" dirty="0">
              <a:solidFill>
                <a:srgbClr val="FFC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100" y="2933700"/>
            <a:ext cx="817271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29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406315" y="2390272"/>
            <a:ext cx="6689559" cy="1339517"/>
          </a:xfrm>
        </p:spPr>
        <p:txBody>
          <a:bodyPr/>
          <a:lstStyle/>
          <a:p>
            <a:pPr algn="ctr"/>
            <a:r>
              <a:rPr lang="en-US" altLang="ko-KR" dirty="0" smtClean="0">
                <a:solidFill>
                  <a:schemeClr val="accent1"/>
                </a:solidFill>
              </a:rPr>
              <a:t>Variable &amp; Data type</a:t>
            </a:r>
            <a:br>
              <a:rPr lang="en-US" altLang="ko-KR" dirty="0" smtClean="0">
                <a:solidFill>
                  <a:schemeClr val="accent1"/>
                </a:solidFill>
              </a:rPr>
            </a:br>
            <a:r>
              <a:rPr lang="en-US" altLang="ko-KR" dirty="0" smtClean="0">
                <a:solidFill>
                  <a:schemeClr val="accent1"/>
                </a:solidFill>
              </a:rPr>
              <a:t> </a:t>
            </a:r>
            <a:r>
              <a:rPr lang="ko-KR" altLang="en-US" dirty="0" smtClean="0">
                <a:solidFill>
                  <a:schemeClr val="accent1"/>
                </a:solidFill>
              </a:rPr>
              <a:t>관련 예시</a:t>
            </a:r>
            <a:r>
              <a:rPr lang="ko-KR" altLang="en-US" dirty="0">
                <a:solidFill>
                  <a:schemeClr val="accent1"/>
                </a:solidFill>
              </a:rPr>
              <a:t/>
            </a:r>
            <a:br>
              <a:rPr lang="ko-KR" altLang="en-US" dirty="0">
                <a:solidFill>
                  <a:schemeClr val="accent1"/>
                </a:solidFill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5565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914900" y="469900"/>
            <a:ext cx="6572250" cy="2406650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변수 관련 기본 사용 예시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77" y="0"/>
            <a:ext cx="33773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118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idx="2"/>
          </p:nvPr>
        </p:nvSpPr>
        <p:spPr>
          <a:xfrm>
            <a:off x="8115300" y="209550"/>
            <a:ext cx="3752850" cy="6013450"/>
          </a:xfrm>
        </p:spPr>
        <p:txBody>
          <a:bodyPr/>
          <a:lstStyle/>
          <a:p>
            <a:r>
              <a:rPr lang="en-US" altLang="ko-KR" sz="1800" dirty="0" smtClean="0">
                <a:solidFill>
                  <a:schemeClr val="bg1"/>
                </a:solidFill>
              </a:rPr>
              <a:t>123.567</a:t>
            </a:r>
            <a:r>
              <a:rPr lang="ko-KR" altLang="en-US" sz="1800" dirty="0" smtClean="0">
                <a:solidFill>
                  <a:schemeClr val="bg1"/>
                </a:solidFill>
              </a:rPr>
              <a:t>이라는 값을 </a:t>
            </a:r>
            <a:r>
              <a:rPr lang="en-US" altLang="ko-KR" sz="1800" dirty="0" err="1" smtClean="0">
                <a:solidFill>
                  <a:schemeClr val="bg1"/>
                </a:solidFill>
              </a:rPr>
              <a:t>int</a:t>
            </a:r>
            <a:r>
              <a:rPr lang="ko-KR" altLang="en-US" sz="1800" dirty="0" err="1" smtClean="0">
                <a:solidFill>
                  <a:schemeClr val="bg1"/>
                </a:solidFill>
              </a:rPr>
              <a:t>자료형으로</a:t>
            </a:r>
            <a:r>
              <a:rPr lang="ko-KR" altLang="en-US" sz="1800" dirty="0" smtClean="0">
                <a:solidFill>
                  <a:schemeClr val="bg1"/>
                </a:solidFill>
              </a:rPr>
              <a:t> </a:t>
            </a:r>
            <a:r>
              <a:rPr lang="en-US" altLang="ko-KR" sz="1800" dirty="0" smtClean="0">
                <a:solidFill>
                  <a:schemeClr val="bg1"/>
                </a:solidFill>
              </a:rPr>
              <a:t>casting </a:t>
            </a:r>
            <a:r>
              <a:rPr lang="ko-KR" altLang="en-US" sz="1800" dirty="0" smtClean="0">
                <a:solidFill>
                  <a:schemeClr val="bg1"/>
                </a:solidFill>
              </a:rPr>
              <a:t>후 </a:t>
            </a:r>
            <a:r>
              <a:rPr lang="en-US" altLang="ko-KR" sz="1800" dirty="0" smtClean="0">
                <a:solidFill>
                  <a:schemeClr val="bg1"/>
                </a:solidFill>
              </a:rPr>
              <a:t>n1</a:t>
            </a:r>
            <a:r>
              <a:rPr lang="ko-KR" altLang="en-US" sz="1800" dirty="0" smtClean="0">
                <a:solidFill>
                  <a:schemeClr val="bg1"/>
                </a:solidFill>
              </a:rPr>
              <a:t>에 저장 후 관찰 결과 </a:t>
            </a:r>
            <a:r>
              <a:rPr lang="ko-KR" altLang="en-US" sz="1800" dirty="0" err="1" smtClean="0">
                <a:solidFill>
                  <a:schemeClr val="bg1"/>
                </a:solidFill>
              </a:rPr>
              <a:t>소수점이하</a:t>
            </a:r>
            <a:r>
              <a:rPr lang="ko-KR" altLang="en-US" sz="1800" dirty="0" smtClean="0">
                <a:solidFill>
                  <a:schemeClr val="bg1"/>
                </a:solidFill>
              </a:rPr>
              <a:t> 자리 수가 버려지고 값이 저장된 것을 확인할 수 있다</a:t>
            </a:r>
            <a:r>
              <a:rPr lang="en-US" altLang="ko-KR" sz="18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800" dirty="0" smtClean="0">
                <a:solidFill>
                  <a:schemeClr val="bg1"/>
                </a:solidFill>
              </a:rPr>
              <a:t>234.567</a:t>
            </a:r>
            <a:r>
              <a:rPr lang="ko-KR" altLang="en-US" sz="1800" dirty="0" smtClean="0">
                <a:solidFill>
                  <a:schemeClr val="bg1"/>
                </a:solidFill>
              </a:rPr>
              <a:t>이라는 값을 </a:t>
            </a:r>
            <a:r>
              <a:rPr lang="en-US" altLang="ko-KR" sz="1800" dirty="0" smtClean="0">
                <a:solidFill>
                  <a:schemeClr val="bg1"/>
                </a:solidFill>
              </a:rPr>
              <a:t>float</a:t>
            </a:r>
            <a:r>
              <a:rPr lang="ko-KR" altLang="en-US" sz="1800" dirty="0" err="1" smtClean="0">
                <a:solidFill>
                  <a:schemeClr val="bg1"/>
                </a:solidFill>
              </a:rPr>
              <a:t>자료형으로</a:t>
            </a:r>
            <a:r>
              <a:rPr lang="ko-KR" altLang="en-US" sz="1800" dirty="0" smtClean="0">
                <a:solidFill>
                  <a:schemeClr val="bg1"/>
                </a:solidFill>
              </a:rPr>
              <a:t> </a:t>
            </a:r>
            <a:r>
              <a:rPr lang="en-US" altLang="ko-KR" sz="1800" dirty="0" err="1" smtClean="0">
                <a:solidFill>
                  <a:schemeClr val="bg1"/>
                </a:solidFill>
              </a:rPr>
              <a:t>castring</a:t>
            </a:r>
            <a:r>
              <a:rPr lang="ko-KR" altLang="en-US" sz="1800" dirty="0" smtClean="0">
                <a:solidFill>
                  <a:schemeClr val="bg1"/>
                </a:solidFill>
              </a:rPr>
              <a:t>하여 </a:t>
            </a:r>
            <a:r>
              <a:rPr lang="en-US" altLang="ko-KR" sz="1800" dirty="0" smtClean="0">
                <a:solidFill>
                  <a:schemeClr val="bg1"/>
                </a:solidFill>
              </a:rPr>
              <a:t>d1</a:t>
            </a:r>
            <a:r>
              <a:rPr lang="ko-KR" altLang="en-US" sz="1800" dirty="0" smtClean="0">
                <a:solidFill>
                  <a:schemeClr val="bg1"/>
                </a:solidFill>
              </a:rPr>
              <a:t>에 저장하였다</a:t>
            </a:r>
            <a:r>
              <a:rPr lang="en-US" altLang="ko-KR" sz="1800" dirty="0" smtClean="0">
                <a:solidFill>
                  <a:schemeClr val="bg1"/>
                </a:solidFill>
              </a:rPr>
              <a:t>.</a:t>
            </a:r>
            <a:r>
              <a:rPr lang="en-US" altLang="ko-KR" sz="1800" dirty="0">
                <a:solidFill>
                  <a:schemeClr val="bg1"/>
                </a:solidFill>
              </a:rPr>
              <a:t/>
            </a:r>
            <a:br>
              <a:rPr lang="en-US" altLang="ko-KR" sz="1800" dirty="0">
                <a:solidFill>
                  <a:schemeClr val="bg1"/>
                </a:solidFill>
              </a:rPr>
            </a:br>
            <a:r>
              <a:rPr lang="en-US" altLang="ko-KR" sz="1800" dirty="0" smtClean="0">
                <a:solidFill>
                  <a:schemeClr val="bg1"/>
                </a:solidFill>
              </a:rPr>
              <a:t>=&gt; </a:t>
            </a:r>
            <a:r>
              <a:rPr lang="ko-KR" altLang="en-US" sz="1800" dirty="0" smtClean="0">
                <a:solidFill>
                  <a:schemeClr val="bg1"/>
                </a:solidFill>
              </a:rPr>
              <a:t>더 큰 범위의 </a:t>
            </a:r>
            <a:r>
              <a:rPr lang="ko-KR" altLang="en-US" sz="1800" dirty="0" err="1" smtClean="0">
                <a:solidFill>
                  <a:schemeClr val="bg1"/>
                </a:solidFill>
              </a:rPr>
              <a:t>자료형으로</a:t>
            </a:r>
            <a:r>
              <a:rPr lang="ko-KR" altLang="en-US" sz="1800" dirty="0">
                <a:solidFill>
                  <a:schemeClr val="bg1"/>
                </a:solidFill>
              </a:rPr>
              <a:t> </a:t>
            </a:r>
            <a:r>
              <a:rPr lang="ko-KR" altLang="en-US" sz="1800" dirty="0" smtClean="0">
                <a:solidFill>
                  <a:schemeClr val="bg1"/>
                </a:solidFill>
              </a:rPr>
              <a:t>더 작은 범위의 </a:t>
            </a:r>
            <a:r>
              <a:rPr lang="ko-KR" altLang="en-US" sz="1800" dirty="0" err="1" smtClean="0">
                <a:solidFill>
                  <a:schemeClr val="bg1"/>
                </a:solidFill>
              </a:rPr>
              <a:t>자료형의</a:t>
            </a:r>
            <a:r>
              <a:rPr lang="ko-KR" altLang="en-US" sz="1800" dirty="0" smtClean="0">
                <a:solidFill>
                  <a:schemeClr val="bg1"/>
                </a:solidFill>
              </a:rPr>
              <a:t> 데이터를 저장할 수 있다</a:t>
            </a:r>
            <a:r>
              <a:rPr lang="en-US" altLang="ko-KR" sz="1800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1800" dirty="0" smtClean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" y="1047750"/>
            <a:ext cx="7364572" cy="500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527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730250"/>
            <a:ext cx="8274638" cy="5492750"/>
          </a:xfrm>
          <a:prstGeom prst="rect">
            <a:avLst/>
          </a:prstGeom>
        </p:spPr>
      </p:pic>
      <p:sp>
        <p:nvSpPr>
          <p:cNvPr id="4" name="텍스트 개체 틀 3"/>
          <p:cNvSpPr>
            <a:spLocks noGrp="1"/>
          </p:cNvSpPr>
          <p:nvPr>
            <p:ph type="body" idx="2"/>
          </p:nvPr>
        </p:nvSpPr>
        <p:spPr>
          <a:xfrm>
            <a:off x="8782050" y="419100"/>
            <a:ext cx="3028950" cy="5803900"/>
          </a:xfrm>
        </p:spPr>
        <p:txBody>
          <a:bodyPr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반대로 </a:t>
            </a:r>
            <a:r>
              <a:rPr lang="en-US" altLang="ko-KR" sz="2000" dirty="0" smtClean="0">
                <a:solidFill>
                  <a:schemeClr val="bg1"/>
                </a:solidFill>
              </a:rPr>
              <a:t>double</a:t>
            </a:r>
            <a:r>
              <a:rPr lang="ko-KR" altLang="en-US" sz="2000" dirty="0" smtClean="0">
                <a:solidFill>
                  <a:schemeClr val="bg1"/>
                </a:solidFill>
              </a:rPr>
              <a:t>타입의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자료형으로</a:t>
            </a:r>
            <a:r>
              <a:rPr lang="ko-KR" altLang="en-US" sz="2000" dirty="0" smtClean="0">
                <a:solidFill>
                  <a:schemeClr val="bg1"/>
                </a:solidFill>
              </a:rPr>
              <a:t> 정의된 데이터 </a:t>
            </a:r>
            <a:r>
              <a:rPr lang="en-US" altLang="ko-KR" sz="2000" dirty="0" smtClean="0">
                <a:solidFill>
                  <a:schemeClr val="bg1"/>
                </a:solidFill>
              </a:rPr>
              <a:t>156.158</a:t>
            </a:r>
            <a:r>
              <a:rPr lang="ko-KR" altLang="en-US" sz="2000" dirty="0" smtClean="0">
                <a:solidFill>
                  <a:schemeClr val="bg1"/>
                </a:solidFill>
              </a:rPr>
              <a:t>을 </a:t>
            </a:r>
            <a:r>
              <a:rPr lang="en-US" altLang="ko-KR" sz="2000" dirty="0" smtClean="0">
                <a:solidFill>
                  <a:schemeClr val="bg1"/>
                </a:solidFill>
              </a:rPr>
              <a:t>double</a:t>
            </a:r>
            <a:r>
              <a:rPr lang="ko-KR" altLang="en-US" sz="2000" dirty="0" smtClean="0">
                <a:solidFill>
                  <a:schemeClr val="bg1"/>
                </a:solidFill>
              </a:rPr>
              <a:t>타입보다 좁은 범위의 </a:t>
            </a:r>
            <a:r>
              <a:rPr lang="en-US" altLang="ko-KR" sz="2000" dirty="0" smtClean="0">
                <a:solidFill>
                  <a:schemeClr val="bg1"/>
                </a:solidFill>
              </a:rPr>
              <a:t>float</a:t>
            </a:r>
            <a:r>
              <a:rPr lang="ko-KR" altLang="en-US" sz="2000" dirty="0" smtClean="0">
                <a:solidFill>
                  <a:schemeClr val="bg1"/>
                </a:solidFill>
              </a:rPr>
              <a:t>타입으로 선언된 </a:t>
            </a:r>
            <a:r>
              <a:rPr lang="en-US" altLang="ko-KR" sz="2000" dirty="0" smtClean="0">
                <a:solidFill>
                  <a:schemeClr val="bg1"/>
                </a:solidFill>
              </a:rPr>
              <a:t>f1</a:t>
            </a:r>
            <a:r>
              <a:rPr lang="ko-KR" altLang="en-US" sz="2000" dirty="0" smtClean="0">
                <a:solidFill>
                  <a:schemeClr val="bg1"/>
                </a:solidFill>
              </a:rPr>
              <a:t>변수에 저장하려고 하면 </a:t>
            </a:r>
            <a:r>
              <a:rPr lang="en-US" altLang="ko-KR" sz="2000" dirty="0" smtClean="0">
                <a:solidFill>
                  <a:schemeClr val="bg1"/>
                </a:solidFill>
              </a:rPr>
              <a:t>convert</a:t>
            </a:r>
            <a:r>
              <a:rPr lang="ko-KR" altLang="en-US" sz="2000" dirty="0" smtClean="0">
                <a:solidFill>
                  <a:schemeClr val="bg1"/>
                </a:solidFill>
              </a:rPr>
              <a:t>할 수 없다고 에러가 발생한다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944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147762"/>
            <a:ext cx="6000750" cy="4486275"/>
          </a:xfrm>
          <a:prstGeom prst="rect">
            <a:avLst/>
          </a:prstGeom>
        </p:spPr>
      </p:pic>
      <p:sp>
        <p:nvSpPr>
          <p:cNvPr id="4" name="텍스트 개체 틀 3"/>
          <p:cNvSpPr>
            <a:spLocks noGrp="1"/>
          </p:cNvSpPr>
          <p:nvPr>
            <p:ph type="body" idx="2"/>
          </p:nvPr>
        </p:nvSpPr>
        <p:spPr>
          <a:xfrm>
            <a:off x="6610350" y="323850"/>
            <a:ext cx="5276850" cy="5899150"/>
          </a:xfrm>
        </p:spPr>
        <p:txBody>
          <a:bodyPr/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Int</a:t>
            </a:r>
            <a:r>
              <a:rPr lang="ko-KR" altLang="en-US" dirty="0" smtClean="0">
                <a:solidFill>
                  <a:schemeClr val="bg1"/>
                </a:solidFill>
              </a:rPr>
              <a:t>의 범위를 넘는 데이터를 </a:t>
            </a:r>
            <a:r>
              <a:rPr lang="en-US" altLang="ko-KR" dirty="0" err="1" smtClean="0">
                <a:solidFill>
                  <a:schemeClr val="bg1"/>
                </a:solidFill>
              </a:rPr>
              <a:t>int</a:t>
            </a:r>
            <a:r>
              <a:rPr lang="ko-KR" altLang="en-US" dirty="0" err="1" smtClean="0">
                <a:solidFill>
                  <a:schemeClr val="bg1"/>
                </a:solidFill>
              </a:rPr>
              <a:t>자료형으로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castin</a:t>
            </a:r>
            <a:r>
              <a:rPr lang="ko-KR" altLang="en-US" dirty="0" smtClean="0">
                <a:solidFill>
                  <a:schemeClr val="bg1"/>
                </a:solidFill>
              </a:rPr>
              <a:t>하면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err="1" smtClean="0">
                <a:solidFill>
                  <a:schemeClr val="bg1"/>
                </a:solidFill>
              </a:rPr>
              <a:t>Int</a:t>
            </a:r>
            <a:r>
              <a:rPr lang="ko-KR" altLang="en-US" dirty="0" smtClean="0">
                <a:solidFill>
                  <a:schemeClr val="bg1"/>
                </a:solidFill>
              </a:rPr>
              <a:t>의 최대값인 </a:t>
            </a:r>
            <a:r>
              <a:rPr lang="en-US" altLang="ko-KR" dirty="0" smtClean="0">
                <a:solidFill>
                  <a:schemeClr val="bg1"/>
                </a:solidFill>
              </a:rPr>
              <a:t>213783647</a:t>
            </a:r>
            <a:r>
              <a:rPr lang="ko-KR" altLang="en-US" dirty="0" smtClean="0">
                <a:solidFill>
                  <a:schemeClr val="bg1"/>
                </a:solidFill>
              </a:rPr>
              <a:t>이 저장되는 것을 확인할 수 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189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idx="2"/>
          </p:nvPr>
        </p:nvSpPr>
        <p:spPr>
          <a:xfrm>
            <a:off x="6534150" y="419100"/>
            <a:ext cx="5353050" cy="580390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Float</a:t>
            </a:r>
            <a:r>
              <a:rPr lang="ko-KR" altLang="en-US" dirty="0" smtClean="0">
                <a:solidFill>
                  <a:schemeClr val="bg1"/>
                </a:solidFill>
              </a:rPr>
              <a:t>범위에 해당하는 데이터를 </a:t>
            </a:r>
            <a:r>
              <a:rPr lang="en-US" altLang="ko-KR" dirty="0" err="1" smtClean="0">
                <a:solidFill>
                  <a:schemeClr val="bg1"/>
                </a:solidFill>
              </a:rPr>
              <a:t>int</a:t>
            </a:r>
            <a:r>
              <a:rPr lang="ko-KR" altLang="en-US" dirty="0" err="1" smtClean="0">
                <a:solidFill>
                  <a:schemeClr val="bg1"/>
                </a:solidFill>
              </a:rPr>
              <a:t>자료형으로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casting </a:t>
            </a:r>
            <a:r>
              <a:rPr lang="ko-KR" altLang="en-US" dirty="0" smtClean="0">
                <a:solidFill>
                  <a:schemeClr val="bg1"/>
                </a:solidFill>
              </a:rPr>
              <a:t>하여 </a:t>
            </a:r>
            <a:r>
              <a:rPr lang="en-US" altLang="ko-KR" dirty="0" smtClean="0">
                <a:solidFill>
                  <a:schemeClr val="bg1"/>
                </a:solidFill>
              </a:rPr>
              <a:t>float</a:t>
            </a:r>
            <a:r>
              <a:rPr lang="ko-KR" altLang="en-US" dirty="0" smtClean="0">
                <a:solidFill>
                  <a:schemeClr val="bg1"/>
                </a:solidFill>
              </a:rPr>
              <a:t>타입의 변수로 저장하여도 이미 데이터의 </a:t>
            </a:r>
            <a:r>
              <a:rPr lang="ko-KR" altLang="en-US" dirty="0" err="1" smtClean="0">
                <a:solidFill>
                  <a:schemeClr val="bg1"/>
                </a:solidFill>
              </a:rPr>
              <a:t>자료형은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int</a:t>
            </a:r>
            <a:r>
              <a:rPr lang="ko-KR" altLang="en-US" dirty="0" smtClean="0">
                <a:solidFill>
                  <a:schemeClr val="bg1"/>
                </a:solidFill>
              </a:rPr>
              <a:t>로 </a:t>
            </a:r>
            <a:r>
              <a:rPr lang="en-US" altLang="ko-KR" dirty="0" err="1" smtClean="0">
                <a:solidFill>
                  <a:schemeClr val="bg1"/>
                </a:solidFill>
              </a:rPr>
              <a:t>castring</a:t>
            </a:r>
            <a:r>
              <a:rPr lang="ko-KR" altLang="en-US" dirty="0" smtClean="0">
                <a:solidFill>
                  <a:schemeClr val="bg1"/>
                </a:solidFill>
              </a:rPr>
              <a:t>할 때 최대값인 </a:t>
            </a:r>
            <a:r>
              <a:rPr lang="en-US" altLang="ko-KR" dirty="0" smtClean="0">
                <a:solidFill>
                  <a:schemeClr val="bg1"/>
                </a:solidFill>
              </a:rPr>
              <a:t>2147483647</a:t>
            </a:r>
            <a:r>
              <a:rPr lang="ko-KR" altLang="en-US" dirty="0" smtClean="0">
                <a:solidFill>
                  <a:schemeClr val="bg1"/>
                </a:solidFill>
              </a:rPr>
              <a:t>로 변경되었기 때문에 </a:t>
            </a:r>
            <a:r>
              <a:rPr lang="en-US" altLang="ko-KR" dirty="0" smtClean="0">
                <a:solidFill>
                  <a:schemeClr val="bg1"/>
                </a:solidFill>
              </a:rPr>
              <a:t>float</a:t>
            </a:r>
            <a:r>
              <a:rPr lang="ko-KR" altLang="en-US" dirty="0" err="1" smtClean="0">
                <a:solidFill>
                  <a:schemeClr val="bg1"/>
                </a:solidFill>
              </a:rPr>
              <a:t>자료형</a:t>
            </a:r>
            <a:r>
              <a:rPr lang="ko-KR" altLang="en-US" dirty="0" smtClean="0">
                <a:solidFill>
                  <a:schemeClr val="bg1"/>
                </a:solidFill>
              </a:rPr>
              <a:t> 변수에 저장한다고 해도 맨 처음의 데이터 값인 </a:t>
            </a:r>
            <a:r>
              <a:rPr lang="en-US" altLang="ko-KR" dirty="0" smtClean="0">
                <a:solidFill>
                  <a:schemeClr val="bg1"/>
                </a:solidFill>
              </a:rPr>
              <a:t>232123123123123123.567</a:t>
            </a:r>
            <a:r>
              <a:rPr lang="ko-KR" altLang="en-US" dirty="0" smtClean="0">
                <a:solidFill>
                  <a:schemeClr val="bg1"/>
                </a:solidFill>
              </a:rPr>
              <a:t>로 돌아오지 않는다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다만 값이 크므로 지수 표현법으로 출력된다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</a:rPr>
              <a:t>지수 표현법은 </a:t>
            </a:r>
            <a:r>
              <a:rPr lang="en-US" altLang="ko-KR" dirty="0" smtClean="0">
                <a:solidFill>
                  <a:schemeClr val="bg1"/>
                </a:solidFill>
              </a:rPr>
              <a:t>float, double </a:t>
            </a:r>
            <a:r>
              <a:rPr lang="ko-KR" altLang="en-US" dirty="0" smtClean="0">
                <a:solidFill>
                  <a:schemeClr val="bg1"/>
                </a:solidFill>
              </a:rPr>
              <a:t>한정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 marL="54293" indent="0">
              <a:buNone/>
            </a:pP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4" y="419100"/>
            <a:ext cx="5953125" cy="615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652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idx="2"/>
          </p:nvPr>
        </p:nvSpPr>
        <p:spPr>
          <a:xfrm>
            <a:off x="6323308" y="798163"/>
            <a:ext cx="5487692" cy="5424837"/>
          </a:xfrm>
        </p:spPr>
        <p:txBody>
          <a:bodyPr/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Long</a:t>
            </a:r>
            <a:r>
              <a:rPr lang="ko-KR" altLang="en-US" sz="1600" dirty="0" smtClean="0">
                <a:solidFill>
                  <a:schemeClr val="bg1"/>
                </a:solidFill>
              </a:rPr>
              <a:t>과 </a:t>
            </a:r>
            <a:r>
              <a:rPr lang="en-US" altLang="ko-KR" sz="1600" dirty="0" smtClean="0">
                <a:solidFill>
                  <a:schemeClr val="bg1"/>
                </a:solidFill>
              </a:rPr>
              <a:t>float</a:t>
            </a:r>
            <a:r>
              <a:rPr lang="ko-KR" altLang="en-US" sz="1600" dirty="0" smtClean="0">
                <a:solidFill>
                  <a:schemeClr val="bg1"/>
                </a:solidFill>
              </a:rPr>
              <a:t>타입의 변수에 각각 </a:t>
            </a:r>
            <a:r>
              <a:rPr lang="en-US" altLang="ko-KR" sz="1600" dirty="0" smtClean="0">
                <a:solidFill>
                  <a:schemeClr val="bg1"/>
                </a:solidFill>
              </a:rPr>
              <a:t>long, float</a:t>
            </a:r>
            <a:r>
              <a:rPr lang="ko-KR" altLang="en-US" sz="1600" dirty="0" smtClean="0">
                <a:solidFill>
                  <a:schemeClr val="bg1"/>
                </a:solidFill>
              </a:rPr>
              <a:t>의 범위 안에 있는 데이터를 저장할 때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Long</a:t>
            </a:r>
            <a:r>
              <a:rPr lang="ko-KR" altLang="en-US" sz="1600" dirty="0" smtClean="0">
                <a:solidFill>
                  <a:schemeClr val="bg1"/>
                </a:solidFill>
              </a:rPr>
              <a:t>은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int</a:t>
            </a:r>
            <a:r>
              <a:rPr lang="ko-KR" altLang="en-US" sz="1600" dirty="0" smtClean="0">
                <a:solidFill>
                  <a:schemeClr val="bg1"/>
                </a:solidFill>
              </a:rPr>
              <a:t>의 범위를 벗어났다고 하고</a:t>
            </a:r>
            <a:r>
              <a:rPr lang="en-US" altLang="ko-KR" sz="1600" dirty="0" smtClean="0">
                <a:solidFill>
                  <a:schemeClr val="bg1"/>
                </a:solidFill>
              </a:rPr>
              <a:t/>
            </a:r>
            <a:br>
              <a:rPr lang="en-US" altLang="ko-KR" sz="1600" dirty="0" smtClean="0">
                <a:solidFill>
                  <a:schemeClr val="bg1"/>
                </a:solidFill>
              </a:rPr>
            </a:br>
            <a:r>
              <a:rPr lang="en-US" altLang="ko-KR" sz="1600" dirty="0" smtClean="0">
                <a:solidFill>
                  <a:schemeClr val="bg1"/>
                </a:solidFill>
              </a:rPr>
              <a:t>float</a:t>
            </a:r>
            <a:r>
              <a:rPr lang="ko-KR" altLang="en-US" sz="1600" dirty="0" smtClean="0">
                <a:solidFill>
                  <a:schemeClr val="bg1"/>
                </a:solidFill>
              </a:rPr>
              <a:t>은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doubl</a:t>
            </a:r>
            <a:r>
              <a:rPr lang="ko-KR" altLang="en-US" sz="1600" dirty="0" smtClean="0">
                <a:solidFill>
                  <a:schemeClr val="bg1"/>
                </a:solidFill>
              </a:rPr>
              <a:t>로 변환할 수 없다고 한다</a:t>
            </a:r>
            <a:r>
              <a:rPr lang="en-US" altLang="ko-KR" sz="16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=&gt; </a:t>
            </a:r>
            <a:r>
              <a:rPr lang="ko-KR" altLang="en-US" sz="1600" dirty="0" smtClean="0">
                <a:solidFill>
                  <a:schemeClr val="bg1"/>
                </a:solidFill>
              </a:rPr>
              <a:t>따라서 </a:t>
            </a:r>
            <a:r>
              <a:rPr lang="ko-KR" altLang="en-US" sz="1600" dirty="0" smtClean="0">
                <a:solidFill>
                  <a:srgbClr val="FF0000"/>
                </a:solidFill>
              </a:rPr>
              <a:t>기본적으로 소수점이 없는 숫자 값은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600" dirty="0" smtClean="0">
                <a:solidFill>
                  <a:srgbClr val="FF0000"/>
                </a:solidFill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소</a:t>
            </a:r>
            <a:r>
              <a:rPr lang="ko-KR" altLang="en-US" sz="1600" dirty="0" smtClean="0">
                <a:solidFill>
                  <a:srgbClr val="FF0000"/>
                </a:solidFill>
              </a:rPr>
              <a:t>수점이 있는 </a:t>
            </a:r>
            <a:r>
              <a:rPr lang="ko-KR" altLang="en-US" sz="1600" dirty="0" err="1" smtClean="0">
                <a:solidFill>
                  <a:srgbClr val="FF0000"/>
                </a:solidFill>
              </a:rPr>
              <a:t>숫자값은</a:t>
            </a:r>
            <a:r>
              <a:rPr lang="ko-KR" altLang="en-US" sz="1600" dirty="0" smtClean="0">
                <a:solidFill>
                  <a:srgbClr val="FF0000"/>
                </a:solidFill>
              </a:rPr>
              <a:t>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doubl</a:t>
            </a:r>
            <a:r>
              <a:rPr lang="ko-KR" altLang="en-US" sz="1600" dirty="0" smtClean="0">
                <a:solidFill>
                  <a:srgbClr val="FF0000"/>
                </a:solidFill>
              </a:rPr>
              <a:t>로 인식한다는 것을 알 수 있다</a:t>
            </a:r>
            <a:r>
              <a:rPr lang="en-US" altLang="ko-KR" sz="16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600" dirty="0" smtClean="0">
                <a:solidFill>
                  <a:schemeClr val="bg1"/>
                </a:solidFill>
              </a:rPr>
              <a:t>따라서 </a:t>
            </a:r>
            <a:r>
              <a:rPr lang="en-US" altLang="ko-KR" sz="1600" dirty="0" smtClean="0">
                <a:solidFill>
                  <a:schemeClr val="bg1"/>
                </a:solidFill>
              </a:rPr>
              <a:t>long</a:t>
            </a:r>
            <a:r>
              <a:rPr lang="ko-KR" altLang="en-US" sz="1600" dirty="0" smtClean="0">
                <a:solidFill>
                  <a:schemeClr val="bg1"/>
                </a:solidFill>
              </a:rPr>
              <a:t>과 </a:t>
            </a:r>
            <a:r>
              <a:rPr lang="en-US" altLang="ko-KR" sz="1600" dirty="0" smtClean="0">
                <a:solidFill>
                  <a:schemeClr val="bg1"/>
                </a:solidFill>
              </a:rPr>
              <a:t>float</a:t>
            </a:r>
            <a:r>
              <a:rPr lang="ko-KR" altLang="en-US" sz="1600" dirty="0" smtClean="0">
                <a:solidFill>
                  <a:schemeClr val="bg1"/>
                </a:solidFill>
              </a:rPr>
              <a:t>에 데이터를 저장할 때는 저장되는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숫자값이</a:t>
            </a:r>
            <a:r>
              <a:rPr lang="ko-KR" altLang="en-US" sz="1600" dirty="0" smtClean="0">
                <a:solidFill>
                  <a:schemeClr val="bg1"/>
                </a:solidFill>
              </a:rPr>
              <a:t> 각각 </a:t>
            </a:r>
            <a:r>
              <a:rPr lang="en-US" altLang="ko-KR" sz="1600" dirty="0" smtClean="0">
                <a:solidFill>
                  <a:schemeClr val="bg1"/>
                </a:solidFill>
              </a:rPr>
              <a:t>long</a:t>
            </a:r>
            <a:r>
              <a:rPr lang="ko-KR" altLang="en-US" sz="1600" dirty="0" smtClean="0">
                <a:solidFill>
                  <a:schemeClr val="bg1"/>
                </a:solidFill>
              </a:rPr>
              <a:t>과 </a:t>
            </a:r>
            <a:r>
              <a:rPr lang="en-US" altLang="ko-KR" sz="1600" dirty="0" smtClean="0">
                <a:solidFill>
                  <a:schemeClr val="bg1"/>
                </a:solidFill>
              </a:rPr>
              <a:t>float</a:t>
            </a:r>
            <a:r>
              <a:rPr lang="ko-KR" altLang="en-US" sz="1600" dirty="0" smtClean="0">
                <a:solidFill>
                  <a:schemeClr val="bg1"/>
                </a:solidFill>
              </a:rPr>
              <a:t>이라는 것을 명시하기 위해서 </a:t>
            </a:r>
            <a:r>
              <a:rPr lang="en-US" altLang="ko-KR" sz="1600" dirty="0" smtClean="0">
                <a:solidFill>
                  <a:schemeClr val="bg1"/>
                </a:solidFill>
              </a:rPr>
              <a:t>l</a:t>
            </a:r>
            <a:r>
              <a:rPr lang="ko-KR" altLang="en-US" sz="1600" dirty="0" smtClean="0">
                <a:solidFill>
                  <a:schemeClr val="bg1"/>
                </a:solidFill>
              </a:rPr>
              <a:t>과 </a:t>
            </a:r>
            <a:r>
              <a:rPr lang="en-US" altLang="ko-KR" sz="1600" dirty="0" smtClean="0">
                <a:solidFill>
                  <a:schemeClr val="bg1"/>
                </a:solidFill>
              </a:rPr>
              <a:t>f</a:t>
            </a:r>
            <a:r>
              <a:rPr lang="ko-KR" altLang="en-US" sz="1600" dirty="0" smtClean="0">
                <a:solidFill>
                  <a:schemeClr val="bg1"/>
                </a:solidFill>
              </a:rPr>
              <a:t>를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숫자값</a:t>
            </a:r>
            <a:r>
              <a:rPr lang="ko-KR" altLang="en-US" sz="1600" dirty="0" smtClean="0">
                <a:solidFill>
                  <a:schemeClr val="bg1"/>
                </a:solidFill>
              </a:rPr>
              <a:t> 마지막에 넣어줘야 한다</a:t>
            </a:r>
            <a:r>
              <a:rPr lang="en-US" altLang="ko-KR" sz="1600" dirty="0" smtClean="0">
                <a:solidFill>
                  <a:schemeClr val="bg1"/>
                </a:solidFill>
              </a:rPr>
              <a:t>.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67327" t="60452" r="8450" b="32316"/>
          <a:stretch/>
        </p:blipFill>
        <p:spPr>
          <a:xfrm>
            <a:off x="627680" y="1139340"/>
            <a:ext cx="4983673" cy="92989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67043" t="62034" r="3860" b="25198"/>
          <a:stretch/>
        </p:blipFill>
        <p:spPr>
          <a:xfrm>
            <a:off x="627679" y="2378990"/>
            <a:ext cx="4746591" cy="130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788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641350"/>
            <a:ext cx="6362700" cy="5581650"/>
          </a:xfrm>
          <a:prstGeom prst="rect">
            <a:avLst/>
          </a:prstGeom>
        </p:spPr>
      </p:pic>
      <p:sp>
        <p:nvSpPr>
          <p:cNvPr id="4" name="텍스트 개체 틀 3"/>
          <p:cNvSpPr>
            <a:spLocks noGrp="1"/>
          </p:cNvSpPr>
          <p:nvPr>
            <p:ph type="body" idx="2"/>
          </p:nvPr>
        </p:nvSpPr>
        <p:spPr>
          <a:xfrm>
            <a:off x="7010400" y="641350"/>
            <a:ext cx="4914900" cy="5581650"/>
          </a:xfrm>
        </p:spPr>
        <p:txBody>
          <a:bodyPr/>
          <a:lstStyle/>
          <a:p>
            <a:pPr marL="54293" indent="0">
              <a:buNone/>
            </a:pPr>
            <a:r>
              <a:rPr lang="ko-KR" altLang="en-US" dirty="0" smtClean="0">
                <a:solidFill>
                  <a:schemeClr val="bg1"/>
                </a:solidFill>
              </a:rPr>
              <a:t>변수는 선언 후 값의 초기화가 필요하다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759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406315" y="2390272"/>
            <a:ext cx="6689559" cy="1339517"/>
          </a:xfrm>
        </p:spPr>
        <p:txBody>
          <a:bodyPr/>
          <a:lstStyle/>
          <a:p>
            <a:pPr algn="ctr"/>
            <a:r>
              <a:rPr lang="en-US" altLang="ko-KR" dirty="0" smtClean="0">
                <a:solidFill>
                  <a:schemeClr val="accent1"/>
                </a:solidFill>
              </a:rPr>
              <a:t>If / switch </a:t>
            </a:r>
            <a:r>
              <a:rPr lang="ko-KR" altLang="en-US" dirty="0" smtClean="0">
                <a:solidFill>
                  <a:schemeClr val="accent1"/>
                </a:solidFill>
              </a:rPr>
              <a:t>관련 예시</a:t>
            </a:r>
            <a:r>
              <a:rPr lang="ko-KR" altLang="en-US" dirty="0">
                <a:solidFill>
                  <a:schemeClr val="accent1"/>
                </a:solidFill>
              </a:rPr>
              <a:t/>
            </a:r>
            <a:br>
              <a:rPr lang="ko-KR" altLang="en-US" dirty="0">
                <a:solidFill>
                  <a:schemeClr val="accent1"/>
                </a:solidFill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2931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0" y="311150"/>
            <a:ext cx="5048250" cy="6305550"/>
          </a:xfrm>
          <a:prstGeom prst="rect">
            <a:avLst/>
          </a:prstGeom>
        </p:spPr>
      </p:pic>
      <p:sp>
        <p:nvSpPr>
          <p:cNvPr id="7" name="제목 2"/>
          <p:cNvSpPr txBox="1">
            <a:spLocks/>
          </p:cNvSpPr>
          <p:nvPr/>
        </p:nvSpPr>
        <p:spPr>
          <a:xfrm>
            <a:off x="361950" y="660400"/>
            <a:ext cx="5981700" cy="25019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50800" tIns="50800" rIns="50800" bIns="50800" rtlCol="0" anchor="t" anchorCtr="0">
            <a:noAutofit/>
          </a:bodyPr>
          <a:lstStyle>
            <a:lvl1pPr lvl="0" algn="l" defTabSz="914400" rtl="0" eaLnBrk="1" latinLnBrk="1" hangingPunct="1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pPr algn="ctr"/>
            <a:r>
              <a:rPr lang="ko-KR" altLang="en-US" smtClean="0">
                <a:solidFill>
                  <a:schemeClr val="bg1"/>
                </a:solidFill>
              </a:rPr>
              <a:t>객관식 퀴즈 </a:t>
            </a:r>
            <a:r>
              <a:rPr lang="en-US" altLang="ko-KR" smtClean="0">
                <a:solidFill>
                  <a:schemeClr val="bg1"/>
                </a:solidFill>
              </a:rPr>
              <a:t/>
            </a:r>
            <a:br>
              <a:rPr lang="en-US" altLang="ko-KR" smtClean="0">
                <a:solidFill>
                  <a:schemeClr val="bg1"/>
                </a:solidFill>
              </a:rPr>
            </a:br>
            <a:r>
              <a:rPr lang="en-US" altLang="ko-KR" sz="3600" smtClean="0">
                <a:solidFill>
                  <a:schemeClr val="bg1"/>
                </a:solidFill>
              </a:rPr>
              <a:t>[if</a:t>
            </a:r>
            <a:r>
              <a:rPr lang="ko-KR" altLang="en-US" sz="3600" smtClean="0">
                <a:solidFill>
                  <a:schemeClr val="bg1"/>
                </a:solidFill>
              </a:rPr>
              <a:t>문 버전</a:t>
            </a:r>
            <a:r>
              <a:rPr lang="en-US" altLang="ko-KR" sz="3600" smtClean="0">
                <a:solidFill>
                  <a:schemeClr val="bg1"/>
                </a:solidFill>
              </a:rPr>
              <a:t>]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688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51113"/>
            <a:ext cx="7543800" cy="629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1226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7989" y="0"/>
            <a:ext cx="4473921" cy="6858000"/>
          </a:xfrm>
          <a:prstGeom prst="rect">
            <a:avLst/>
          </a:prstGeom>
        </p:spPr>
      </p:pic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361950" y="660400"/>
            <a:ext cx="5981700" cy="2501900"/>
          </a:xfrm>
        </p:spPr>
        <p:txBody>
          <a:bodyPr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객관식 퀴즈 </a:t>
            </a:r>
            <a:r>
              <a:rPr lang="en-US" altLang="ko-KR" dirty="0">
                <a:solidFill>
                  <a:schemeClr val="bg1"/>
                </a:solidFill>
              </a:rPr>
              <a:t/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sz="3600" dirty="0" smtClean="0">
                <a:solidFill>
                  <a:schemeClr val="bg1"/>
                </a:solidFill>
              </a:rPr>
              <a:t>[switch</a:t>
            </a:r>
            <a:r>
              <a:rPr lang="ko-KR" altLang="en-US" sz="3600" dirty="0" smtClean="0">
                <a:solidFill>
                  <a:schemeClr val="bg1"/>
                </a:solidFill>
              </a:rPr>
              <a:t>문 버전</a:t>
            </a:r>
            <a:r>
              <a:rPr lang="en-US" altLang="ko-KR" sz="3600" dirty="0" smtClean="0">
                <a:solidFill>
                  <a:schemeClr val="bg1"/>
                </a:solidFill>
              </a:rPr>
              <a:t>]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550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80999" y="838200"/>
            <a:ext cx="11430001" cy="14478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  <a:buClr>
                  <a:srgbClr val="34A5DA"/>
                </a:buClr>
              </a:pPr>
              <a:r>
                <a:rPr lang="en-US" altLang="ko-KR" sz="2740" b="1" dirty="0">
                  <a:solidFill>
                    <a:srgbClr val="34A5DA"/>
                  </a:solidFill>
                  <a:latin typeface="Verdana"/>
                  <a:ea typeface="Verdana"/>
                  <a:cs typeface="Verdana"/>
                  <a:sym typeface="Verdana"/>
                </a:rPr>
                <a:t>Compose a program with the conditions below</a:t>
              </a:r>
              <a:endParaRPr lang="ko-KR" altLang="en-US" sz="2740" dirty="0">
                <a:solidFill>
                  <a:srgbClr val="34A5DA"/>
                </a:solidFill>
              </a:endParaRPr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t" anchorCtr="0">
              <a:noAutofit/>
            </a:bodyPr>
            <a:lstStyle/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 the function, “</a:t>
              </a:r>
              <a:r>
                <a:rPr lang="en-US" altLang="ko-KR" sz="2208" dirty="0" err="1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System.out.print</a:t>
              </a: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()” within 7 times</a:t>
              </a: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And print </a:t>
              </a:r>
              <a:r>
                <a:rPr lang="en-US" altLang="ko-KR" sz="2208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the calendar as below</a:t>
              </a: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>
                <a:buClr>
                  <a:srgbClr val="838787"/>
                </a:buClr>
                <a:buSzPts val="4637"/>
              </a:pPr>
              <a:endParaRPr lang="en-US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381000" y="86345"/>
            <a:ext cx="10477500" cy="54865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25400" tIns="25400" rIns="25400" bIns="25400" rtlCol="0" anchor="b" anchorCtr="0">
            <a:noAutofit/>
          </a:bodyPr>
          <a:lstStyle/>
          <a:p>
            <a:pPr marL="0" indent="0">
              <a:buSzPts val="6000"/>
            </a:pPr>
            <a:r>
              <a:rPr lang="en-US" altLang="ko-KR" sz="3300" dirty="0">
                <a:solidFill>
                  <a:srgbClr val="FFC000"/>
                </a:solidFill>
              </a:rPr>
              <a:t>A2</a:t>
            </a:r>
            <a:endParaRPr sz="3300" dirty="0">
              <a:solidFill>
                <a:srgbClr val="FFC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" y="2454778"/>
            <a:ext cx="8969781" cy="371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03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62" y="311150"/>
            <a:ext cx="7767638" cy="632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542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80999" y="838200"/>
            <a:ext cx="11430001" cy="14478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  <a:buClr>
                  <a:srgbClr val="34A5DA"/>
                </a:buClr>
              </a:pPr>
              <a:r>
                <a:rPr lang="en-US" altLang="ko-KR" sz="2740" b="1" dirty="0">
                  <a:solidFill>
                    <a:srgbClr val="34A5DA"/>
                  </a:solidFill>
                  <a:latin typeface="Verdana"/>
                  <a:ea typeface="Verdana"/>
                  <a:cs typeface="Verdana"/>
                  <a:sym typeface="Verdana"/>
                </a:rPr>
                <a:t>Compose a program with the conditions below</a:t>
              </a:r>
              <a:endParaRPr lang="ko-KR" altLang="en-US" sz="2740" dirty="0">
                <a:solidFill>
                  <a:srgbClr val="34A5DA"/>
                </a:solidFill>
              </a:endParaRPr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t" anchorCtr="0">
              <a:noAutofit/>
            </a:bodyPr>
            <a:lstStyle/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Show the multiplication tables 2 – 9</a:t>
              </a: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381000" y="86345"/>
            <a:ext cx="10477500" cy="54865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25400" tIns="25400" rIns="25400" bIns="25400" rtlCol="0" anchor="b" anchorCtr="0">
            <a:noAutofit/>
          </a:bodyPr>
          <a:lstStyle/>
          <a:p>
            <a:pPr marL="0" indent="0">
              <a:buSzPts val="6000"/>
            </a:pPr>
            <a:r>
              <a:rPr lang="en-US" altLang="ko-KR" sz="3300" dirty="0">
                <a:solidFill>
                  <a:srgbClr val="FFC000"/>
                </a:solidFill>
              </a:rPr>
              <a:t>A3</a:t>
            </a:r>
            <a:endParaRPr sz="3300" dirty="0">
              <a:solidFill>
                <a:srgbClr val="FFC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680922"/>
            <a:ext cx="4495800" cy="490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88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5874" y="0"/>
            <a:ext cx="33354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674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80999" y="838200"/>
            <a:ext cx="11430001" cy="14478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  <a:buClr>
                  <a:srgbClr val="34A5DA"/>
                </a:buClr>
              </a:pPr>
              <a:r>
                <a:rPr lang="en-US" altLang="ko-KR" sz="2740" b="1" dirty="0">
                  <a:solidFill>
                    <a:srgbClr val="34A5DA"/>
                  </a:solidFill>
                  <a:latin typeface="Verdana"/>
                  <a:ea typeface="Verdana"/>
                  <a:sym typeface="Verdana"/>
                </a:rPr>
                <a:t>Let’s prepare what we will study tomorrow</a:t>
              </a:r>
              <a:endParaRPr lang="ko-KR" altLang="en-US" sz="2740" dirty="0">
                <a:solidFill>
                  <a:srgbClr val="34A5DA"/>
                </a:solidFill>
              </a:endParaRPr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t" anchorCtr="0">
              <a:noAutofit/>
            </a:bodyPr>
            <a:lstStyle/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Practice ‘Constant’ related examples</a:t>
              </a: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Practice </a:t>
              </a: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‘Variable’ </a:t>
              </a: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related </a:t>
              </a: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examples</a:t>
              </a: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Practice </a:t>
              </a: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‘Data type’ </a:t>
              </a: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related </a:t>
              </a: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examples</a:t>
              </a: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Practice ‘if’ and ‘switch’ related examples</a:t>
              </a: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381000" y="86345"/>
            <a:ext cx="10477500" cy="54865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25400" tIns="25400" rIns="25400" bIns="25400" rtlCol="0" anchor="b" anchorCtr="0">
            <a:noAutofit/>
          </a:bodyPr>
          <a:lstStyle/>
          <a:p>
            <a:pPr marL="0" indent="0">
              <a:buSzPts val="6000"/>
            </a:pPr>
            <a:r>
              <a:rPr lang="en-US" altLang="ko-KR" sz="3300" dirty="0">
                <a:solidFill>
                  <a:srgbClr val="FFC000"/>
                </a:solidFill>
              </a:rPr>
              <a:t>A4</a:t>
            </a:r>
            <a:endParaRPr sz="33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65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406315" y="2390272"/>
            <a:ext cx="6689559" cy="1339517"/>
          </a:xfrm>
        </p:spPr>
        <p:txBody>
          <a:bodyPr/>
          <a:lstStyle/>
          <a:p>
            <a:pPr algn="ctr"/>
            <a:r>
              <a:rPr lang="en-US" altLang="ko-KR" dirty="0" smtClean="0">
                <a:solidFill>
                  <a:schemeClr val="accent1"/>
                </a:solidFill>
              </a:rPr>
              <a:t>Constant </a:t>
            </a:r>
            <a:r>
              <a:rPr lang="ko-KR" altLang="en-US" dirty="0" smtClean="0">
                <a:solidFill>
                  <a:schemeClr val="accent1"/>
                </a:solidFill>
              </a:rPr>
              <a:t>관련 예시</a:t>
            </a:r>
            <a:r>
              <a:rPr lang="ko-KR" altLang="en-US" dirty="0">
                <a:solidFill>
                  <a:schemeClr val="accent1"/>
                </a:solidFill>
              </a:rPr>
              <a:t/>
            </a:r>
            <a:br>
              <a:rPr lang="ko-KR" altLang="en-US" dirty="0">
                <a:solidFill>
                  <a:schemeClr val="accent1"/>
                </a:solidFill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9865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766609"/>
            <a:ext cx="8362950" cy="5051731"/>
          </a:xfrm>
          <a:prstGeom prst="rect">
            <a:avLst/>
          </a:prstGeom>
        </p:spPr>
      </p:pic>
      <p:sp>
        <p:nvSpPr>
          <p:cNvPr id="4" name="텍스트 개체 틀 3"/>
          <p:cNvSpPr>
            <a:spLocks noGrp="1"/>
          </p:cNvSpPr>
          <p:nvPr>
            <p:ph type="body" idx="2"/>
          </p:nvPr>
        </p:nvSpPr>
        <p:spPr>
          <a:xfrm>
            <a:off x="8572500" y="361950"/>
            <a:ext cx="3238500" cy="5861050"/>
          </a:xfrm>
        </p:spPr>
        <p:txBody>
          <a:bodyPr/>
          <a:lstStyle/>
          <a:p>
            <a:r>
              <a:rPr lang="en-US" altLang="ko-KR" sz="2000" dirty="0" smtClean="0">
                <a:solidFill>
                  <a:schemeClr val="bg1"/>
                </a:solidFill>
              </a:rPr>
              <a:t>final</a:t>
            </a:r>
            <a:r>
              <a:rPr lang="ko-KR" altLang="en-US" sz="2000" dirty="0" smtClean="0">
                <a:solidFill>
                  <a:schemeClr val="bg1"/>
                </a:solidFill>
              </a:rPr>
              <a:t>을 이용하여 </a:t>
            </a:r>
            <a:r>
              <a:rPr lang="ko-KR" altLang="en-US" sz="2000" dirty="0">
                <a:solidFill>
                  <a:schemeClr val="bg1"/>
                </a:solidFill>
              </a:rPr>
              <a:t>변수 </a:t>
            </a:r>
            <a:r>
              <a:rPr lang="en-US" altLang="ko-KR" sz="2000" dirty="0">
                <a:solidFill>
                  <a:schemeClr val="bg1"/>
                </a:solidFill>
              </a:rPr>
              <a:t>n2</a:t>
            </a:r>
            <a:r>
              <a:rPr lang="ko-KR" altLang="en-US" sz="2000" dirty="0">
                <a:solidFill>
                  <a:schemeClr val="bg1"/>
                </a:solidFill>
              </a:rPr>
              <a:t>를 </a:t>
            </a:r>
            <a:r>
              <a:rPr lang="ko-KR" altLang="en-US" sz="2000" dirty="0" smtClean="0">
                <a:solidFill>
                  <a:schemeClr val="bg1"/>
                </a:solidFill>
              </a:rPr>
              <a:t>상수로 선언하고 </a:t>
            </a:r>
            <a:r>
              <a:rPr lang="en-US" altLang="ko-KR" sz="2000" dirty="0" smtClean="0">
                <a:solidFill>
                  <a:schemeClr val="bg1"/>
                </a:solidFill>
              </a:rPr>
              <a:t>2000</a:t>
            </a:r>
            <a:r>
              <a:rPr lang="ko-KR" altLang="en-US" sz="2000" dirty="0" smtClean="0">
                <a:solidFill>
                  <a:schemeClr val="bg1"/>
                </a:solidFill>
              </a:rPr>
              <a:t>을 넣어주었다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2000" dirty="0" smtClean="0">
                <a:solidFill>
                  <a:schemeClr val="bg1"/>
                </a:solidFill>
              </a:rPr>
              <a:t>n2</a:t>
            </a:r>
            <a:r>
              <a:rPr lang="ko-KR" altLang="en-US" sz="2000" dirty="0" smtClean="0">
                <a:solidFill>
                  <a:schemeClr val="bg1"/>
                </a:solidFill>
              </a:rPr>
              <a:t>에 </a:t>
            </a:r>
            <a:r>
              <a:rPr lang="en-US" altLang="ko-KR" sz="2000" dirty="0" smtClean="0">
                <a:solidFill>
                  <a:schemeClr val="bg1"/>
                </a:solidFill>
              </a:rPr>
              <a:t>2000</a:t>
            </a:r>
            <a:r>
              <a:rPr lang="ko-KR" altLang="en-US" sz="2000" dirty="0" smtClean="0">
                <a:solidFill>
                  <a:schemeClr val="bg1"/>
                </a:solidFill>
              </a:rPr>
              <a:t>이라는 새로운 값을 저장하거나 </a:t>
            </a:r>
            <a:r>
              <a:rPr lang="en-US" altLang="ko-KR" sz="2000" dirty="0" smtClean="0">
                <a:solidFill>
                  <a:schemeClr val="bg1"/>
                </a:solidFill>
              </a:rPr>
              <a:t>n1</a:t>
            </a:r>
            <a:r>
              <a:rPr lang="ko-KR" altLang="en-US" sz="2000" dirty="0" smtClean="0">
                <a:solidFill>
                  <a:schemeClr val="bg1"/>
                </a:solidFill>
              </a:rPr>
              <a:t>의 값을 </a:t>
            </a:r>
            <a:r>
              <a:rPr lang="en-US" altLang="ko-KR" sz="2000" dirty="0" smtClean="0">
                <a:solidFill>
                  <a:schemeClr val="bg1"/>
                </a:solidFill>
              </a:rPr>
              <a:t>n2</a:t>
            </a:r>
            <a:r>
              <a:rPr lang="ko-KR" altLang="en-US" sz="2000" dirty="0" smtClean="0">
                <a:solidFill>
                  <a:schemeClr val="bg1"/>
                </a:solidFill>
              </a:rPr>
              <a:t>에 저장하려고 시도하면 </a:t>
            </a:r>
            <a:r>
              <a:rPr lang="en-US" altLang="ko-KR" sz="2000" dirty="0" smtClean="0">
                <a:solidFill>
                  <a:schemeClr val="bg1"/>
                </a:solidFill>
              </a:rPr>
              <a:t>n2</a:t>
            </a:r>
            <a:r>
              <a:rPr lang="ko-KR" altLang="en-US" sz="2000" dirty="0" smtClean="0">
                <a:solidFill>
                  <a:schemeClr val="bg1"/>
                </a:solidFill>
              </a:rPr>
              <a:t>에 값 할당 불가하다고 에러 발생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</a:rPr>
              <a:t>=&gt; Final</a:t>
            </a:r>
            <a:r>
              <a:rPr lang="ko-KR" altLang="en-US" sz="2000" dirty="0" smtClean="0">
                <a:solidFill>
                  <a:schemeClr val="bg1"/>
                </a:solidFill>
              </a:rPr>
              <a:t>을 이용하여 상수로 선언된 변수에 한 번 값을 저장하면 다른 값을 저장할 수 없다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813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337</Words>
  <Application>Microsoft Office PowerPoint</Application>
  <PresentationFormat>와이드스크린</PresentationFormat>
  <Paragraphs>43</Paragraphs>
  <Slides>20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Avenir</vt:lpstr>
      <vt:lpstr>맑은 고딕</vt:lpstr>
      <vt:lpstr>Arial</vt:lpstr>
      <vt:lpstr>Verdana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Constant 관련 예시 </vt:lpstr>
      <vt:lpstr>PowerPoint 프레젠테이션</vt:lpstr>
      <vt:lpstr>Variable &amp; Data type  관련 예시 </vt:lpstr>
      <vt:lpstr>변수 관련 기본 사용 예시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If / switch 관련 예시 </vt:lpstr>
      <vt:lpstr>PowerPoint 프레젠테이션</vt:lpstr>
      <vt:lpstr>객관식 퀴즈  [switch문 버전]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KOPO</dc:creator>
  <cp:lastModifiedBy>KOPO</cp:lastModifiedBy>
  <cp:revision>28</cp:revision>
  <dcterms:created xsi:type="dcterms:W3CDTF">2022-03-25T04:56:00Z</dcterms:created>
  <dcterms:modified xsi:type="dcterms:W3CDTF">2022-03-25T08:08:18Z</dcterms:modified>
</cp:coreProperties>
</file>