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CAE97-2955-4B58-948A-EB92AC1E0D49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8FBB2-076E-4AF2-A815-2C88F0DC8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4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188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984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9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55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0C81-90BA-4794-9275-5C8CB90AC800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D155-3B2E-4831-A896-7761F420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04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0C81-90BA-4794-9275-5C8CB90AC800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D155-3B2E-4831-A896-7761F420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0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0C81-90BA-4794-9275-5C8CB90AC800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D155-3B2E-4831-A896-7761F420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4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81000" y="311150"/>
            <a:ext cx="10477500" cy="32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228600" lvl="0" indent="-1143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1800" b="1" cap="none"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81000" y="1079500"/>
            <a:ext cx="11430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381000" y="1930400"/>
            <a:ext cx="11430000" cy="4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228600" lvl="0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529826" y="304800"/>
            <a:ext cx="276598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9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0C81-90BA-4794-9275-5C8CB90AC800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D155-3B2E-4831-A896-7761F420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0C81-90BA-4794-9275-5C8CB90AC800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D155-3B2E-4831-A896-7761F420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8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0C81-90BA-4794-9275-5C8CB90AC800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D155-3B2E-4831-A896-7761F420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73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0C81-90BA-4794-9275-5C8CB90AC800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D155-3B2E-4831-A896-7761F420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0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0C81-90BA-4794-9275-5C8CB90AC800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D155-3B2E-4831-A896-7761F420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6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0C81-90BA-4794-9275-5C8CB90AC800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D155-3B2E-4831-A896-7761F420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95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0C81-90BA-4794-9275-5C8CB90AC800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D155-3B2E-4831-A896-7761F420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1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0C81-90BA-4794-9275-5C8CB90AC800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D155-3B2E-4831-A896-7761F420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7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B0C81-90BA-4794-9275-5C8CB90AC800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DD155-3B2E-4831-A896-7761F420A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0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Permutation</a:t>
              </a:r>
              <a:endParaRPr lang="ko-KR" altLang="en-US" sz="274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Google Shape;99;p19"/>
                <p:cNvSpPr txBox="1"/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5400" tIns="25400" rIns="25400" bIns="25400" anchor="t" anchorCtr="0">
                  <a:noAutofit/>
                </a:bodyPr>
                <a:lstStyle/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User inputs the two numbers for n and r</a:t>
                  </a: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Print the permutation of N and the calculation process</a:t>
                  </a: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 recursive functions</a:t>
                  </a: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2208" i="1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14:m>
                    <m:oMath xmlns:m="http://schemas.openxmlformats.org/officeDocument/2006/math">
                      <m:r>
                        <a:rPr lang="en-US" altLang="ko-KR" sz="2208" i="1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𝑃</m:t>
                      </m:r>
                      <m:d>
                        <m:dPr>
                          <m:ctrlP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</m:ctrlPr>
                        </m:dPr>
                        <m:e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𝑛</m:t>
                          </m:r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, </m:t>
                          </m:r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𝑟</m:t>
                          </m:r>
                        </m:e>
                      </m:d>
                      <m:r>
                        <a:rPr lang="en-US" altLang="ko-KR" sz="2208" i="1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= </m:t>
                      </m:r>
                      <m:f>
                        <m:fPr>
                          <m:ctrlP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</m:ctrlPr>
                        </m:fPr>
                        <m:num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𝑛</m:t>
                          </m:r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sz="2208" i="1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</m:ctrlPr>
                            </m:dPr>
                            <m:e>
                              <m:r>
                                <a:rPr lang="en-US" altLang="ko-KR" sz="2208" i="1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𝑛</m:t>
                              </m:r>
                              <m:r>
                                <a:rPr lang="en-US" altLang="ko-KR" sz="2208" i="1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−</m:t>
                              </m:r>
                              <m:r>
                                <a:rPr lang="en-US" altLang="ko-KR" sz="2208" i="1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!</m:t>
                          </m:r>
                        </m:den>
                      </m:f>
                    </m:oMath>
                  </a14:m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5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3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P(5, 3) = 5! / (5 - 3)! = (5 X 4 X 3 X 2 X 1) / (2 X 1) = 120 / 2 = 60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</p:txBody>
            </p:sp>
          </mc:Choice>
          <mc:Fallback xmlns="">
            <p:sp>
              <p:nvSpPr>
                <p:cNvPr id="14" name="Google Shape;99;p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53" t="-5479" b="-2969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A1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80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26" y="0"/>
            <a:ext cx="4390819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8289" b="83143"/>
          <a:stretch/>
        </p:blipFill>
        <p:spPr>
          <a:xfrm>
            <a:off x="6368717" y="2695075"/>
            <a:ext cx="5085346" cy="11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Combination</a:t>
              </a:r>
              <a:endParaRPr lang="ko-KR" altLang="en-US" sz="274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Google Shape;99;p19"/>
                <p:cNvSpPr txBox="1"/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25400" tIns="25400" rIns="25400" bIns="25400" anchor="t" anchorCtr="0">
                  <a:noAutofit/>
                </a:bodyPr>
                <a:lstStyle/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User inputs the two numbers for n and r</a:t>
                  </a: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Print the combination of N and the calculation process</a:t>
                  </a: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Use </a:t>
                  </a: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recursive functions</a:t>
                  </a: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2208" i="1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14:m>
                    <m:oMath xmlns:m="http://schemas.openxmlformats.org/officeDocument/2006/math">
                      <m:r>
                        <a:rPr lang="en-US" altLang="ko-KR" sz="2208" i="1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𝐶</m:t>
                      </m:r>
                      <m:d>
                        <m:dPr>
                          <m:ctrlP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</m:ctrlPr>
                        </m:dPr>
                        <m:e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𝑛</m:t>
                          </m:r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, </m:t>
                          </m:r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𝑟</m:t>
                          </m:r>
                        </m:e>
                      </m:d>
                      <m:r>
                        <a:rPr lang="en-US" altLang="ko-KR" sz="2208" i="1">
                          <a:solidFill>
                            <a:srgbClr val="838787"/>
                          </a:solidFill>
                          <a:latin typeface="Cambria Math" panose="02040503050406030204" pitchFamily="18" charset="0"/>
                          <a:ea typeface="Verdana"/>
                          <a:sym typeface="Verdana"/>
                        </a:rPr>
                        <m:t>= </m:t>
                      </m:r>
                      <m:f>
                        <m:fPr>
                          <m:ctrlP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</m:ctrlPr>
                        </m:fPr>
                        <m:num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𝑛</m:t>
                          </m:r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!</m:t>
                          </m:r>
                        </m:num>
                        <m:den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𝑟</m:t>
                          </m:r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ko-KR" sz="2208" i="1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</m:ctrlPr>
                            </m:dPr>
                            <m:e>
                              <m:r>
                                <a:rPr lang="en-US" altLang="ko-KR" sz="2208" i="1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𝑛</m:t>
                              </m:r>
                              <m:r>
                                <a:rPr lang="en-US" altLang="ko-KR" sz="2208" i="1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−</m:t>
                              </m:r>
                              <m:r>
                                <a:rPr lang="en-US" altLang="ko-KR" sz="2208" i="1">
                                  <a:solidFill>
                                    <a:srgbClr val="838787"/>
                                  </a:solidFill>
                                  <a:latin typeface="Cambria Math" panose="02040503050406030204" pitchFamily="18" charset="0"/>
                                  <a:ea typeface="Verdana"/>
                                  <a:sym typeface="Verdana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sz="2208" i="1">
                              <a:solidFill>
                                <a:srgbClr val="838787"/>
                              </a:solidFill>
                              <a:latin typeface="Cambria Math" panose="02040503050406030204" pitchFamily="18" charset="0"/>
                              <a:ea typeface="Verdana"/>
                              <a:sym typeface="Verdana"/>
                            </a:rPr>
                            <m:t>!</m:t>
                          </m:r>
                        </m:den>
                      </m:f>
                    </m:oMath>
                  </a14:m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marL="292100" indent="-292100">
                    <a:buClr>
                      <a:srgbClr val="838787"/>
                    </a:buClr>
                    <a:buSzPts val="4637"/>
                    <a:buFont typeface="Avenir"/>
                    <a:buChar char="▸"/>
                  </a:pPr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5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3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C</a:t>
                  </a: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(5, 3) = 5! / (5 - 3)! / 3! = (5 X 4 X 3 X 2 X 1) / (2 X 1) / (3 X 2 X 1) 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 </a:t>
                  </a: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          = 120 / 2 / 6 = </a:t>
                  </a: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1</a:t>
                  </a:r>
                  <a:r>
                    <a:rPr lang="en-US" altLang="ko-KR" sz="2208" dirty="0">
                      <a:solidFill>
                        <a:srgbClr val="838787"/>
                      </a:solidFill>
                      <a:latin typeface="Verdana"/>
                      <a:ea typeface="Verdana"/>
                      <a:sym typeface="Verdana"/>
                    </a:rPr>
                    <a:t>0</a:t>
                  </a: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  <a:p>
                  <a:pPr lvl="0">
                    <a:buClr>
                      <a:srgbClr val="838787"/>
                    </a:buClr>
                    <a:buSzPts val="4637"/>
                  </a:pPr>
                  <a:endParaRPr lang="en-US" altLang="ko-KR" sz="2208" dirty="0">
                    <a:solidFill>
                      <a:srgbClr val="838787"/>
                    </a:solidFill>
                    <a:latin typeface="Verdana"/>
                    <a:ea typeface="Verdana"/>
                    <a:sym typeface="Verdana"/>
                  </a:endParaRPr>
                </a:p>
              </p:txBody>
            </p:sp>
          </mc:Choice>
          <mc:Fallback xmlns="">
            <p:sp>
              <p:nvSpPr>
                <p:cNvPr id="14" name="Google Shape;99;p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98" y="6308143"/>
                  <a:ext cx="22860001" cy="222625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53" t="-5479" b="-3271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A2</a:t>
            </a:r>
            <a:endParaRPr lang="en-US" altLang="ko-KR"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1579" t="2298" r="10921" b="75004"/>
          <a:stretch/>
        </p:blipFill>
        <p:spPr>
          <a:xfrm>
            <a:off x="6272463" y="1261978"/>
            <a:ext cx="5791200" cy="15400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35" y="0"/>
            <a:ext cx="5012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4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Multiplication Table</a:t>
              </a:r>
              <a:endParaRPr lang="ko-KR" altLang="en-US" sz="274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N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 times of multiplication table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recursive functions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i="1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2 = 10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3 = 15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4 = 20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5 = 25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6 = 30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7 = 35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8 = 40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 X 9 = 45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A3</a:t>
            </a:r>
            <a:endParaRPr lang="en-US" altLang="ko-KR"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3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0"/>
            <a:ext cx="9686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7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/>
                <a:t>Fibonacci Sequence</a:t>
              </a:r>
              <a:endParaRPr lang="ko-KR" altLang="en-US" sz="2740" b="1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formula for this is as below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ea typeface="Verdana"/>
                  <a:sym typeface="Verdana"/>
                </a:rPr>
                <a:t>  F</a:t>
              </a:r>
              <a:r>
                <a:rPr lang="en-US" altLang="ko-KR" sz="2208" baseline="-25000" dirty="0">
                  <a:solidFill>
                    <a:srgbClr val="838787"/>
                  </a:solidFill>
                  <a:ea typeface="Verdana"/>
                  <a:sym typeface="Verdana"/>
                </a:rPr>
                <a:t>0</a:t>
              </a:r>
              <a:r>
                <a:rPr lang="en-US" altLang="ko-KR" sz="2208" dirty="0">
                  <a:solidFill>
                    <a:srgbClr val="838787"/>
                  </a:solidFill>
                  <a:ea typeface="Verdana"/>
                  <a:sym typeface="Verdana"/>
                </a:rPr>
                <a:t> = 0, F</a:t>
              </a:r>
              <a:r>
                <a:rPr lang="en-US" altLang="ko-KR" sz="2208" baseline="-25000" dirty="0">
                  <a:solidFill>
                    <a:srgbClr val="838787"/>
                  </a:solidFill>
                  <a:ea typeface="Verdana"/>
                  <a:sym typeface="Verdana"/>
                </a:rPr>
                <a:t>1</a:t>
              </a:r>
              <a:r>
                <a:rPr lang="en-US" altLang="ko-KR" sz="2208" dirty="0">
                  <a:solidFill>
                    <a:srgbClr val="838787"/>
                  </a:solidFill>
                  <a:ea typeface="Verdana"/>
                  <a:sym typeface="Verdana"/>
                </a:rPr>
                <a:t> =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ea typeface="Verdana"/>
                  <a:sym typeface="Verdana"/>
                </a:rPr>
                <a:t>  </a:t>
              </a:r>
              <a:r>
                <a:rPr lang="en-US" altLang="ko-KR" sz="2208" dirty="0" err="1">
                  <a:solidFill>
                    <a:srgbClr val="838787"/>
                  </a:solidFill>
                  <a:ea typeface="Verdana"/>
                  <a:sym typeface="Verdana"/>
                </a:rPr>
                <a:t>F</a:t>
              </a:r>
              <a:r>
                <a:rPr lang="en-US" altLang="ko-KR" sz="2208" baseline="-25000" dirty="0" err="1">
                  <a:solidFill>
                    <a:srgbClr val="838787"/>
                  </a:solidFill>
                  <a:ea typeface="Verdana"/>
                  <a:sym typeface="Verdana"/>
                </a:rPr>
                <a:t>n</a:t>
              </a:r>
              <a:r>
                <a:rPr lang="en-US" altLang="ko-KR" sz="2208" dirty="0">
                  <a:solidFill>
                    <a:srgbClr val="838787"/>
                  </a:solidFill>
                  <a:ea typeface="Verdana"/>
                  <a:sym typeface="Verdana"/>
                </a:rPr>
                <a:t> = F</a:t>
              </a:r>
              <a:r>
                <a:rPr lang="en-US" altLang="ko-KR" sz="2208" baseline="-25000" dirty="0">
                  <a:solidFill>
                    <a:srgbClr val="838787"/>
                  </a:solidFill>
                  <a:ea typeface="Verdana"/>
                  <a:sym typeface="Verdana"/>
                </a:rPr>
                <a:t>n-1</a:t>
              </a:r>
              <a:r>
                <a:rPr lang="en-US" altLang="ko-KR" sz="2208" dirty="0">
                  <a:solidFill>
                    <a:srgbClr val="838787"/>
                  </a:solidFill>
                  <a:ea typeface="Verdana"/>
                  <a:sym typeface="Verdana"/>
                </a:rPr>
                <a:t> + F</a:t>
              </a:r>
              <a:r>
                <a:rPr lang="en-US" altLang="ko-KR" sz="2208" baseline="-25000" dirty="0">
                  <a:solidFill>
                    <a:srgbClr val="838787"/>
                  </a:solidFill>
                  <a:ea typeface="Verdana"/>
                  <a:sym typeface="Verdana"/>
                </a:rPr>
                <a:t>n-2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2208" baseline="-25000" dirty="0">
                  <a:solidFill>
                    <a:srgbClr val="838787"/>
                  </a:solidFill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0, 1, 1, 2, 3, 5, 8, 13, 21, 34, 55 …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 of elements from the Fibonacci sequence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recursive functions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0 1 1 2 3 5 8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A4</a:t>
            </a:r>
            <a:endParaRPr lang="en-US" altLang="ko-KR"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16" y="0"/>
            <a:ext cx="6932083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70670" t="3977" r="3262" b="84094"/>
          <a:stretch/>
        </p:blipFill>
        <p:spPr>
          <a:xfrm>
            <a:off x="8149390" y="2610853"/>
            <a:ext cx="3176336" cy="81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0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179</Words>
  <Application>Microsoft Office PowerPoint</Application>
  <PresentationFormat>와이드스크린</PresentationFormat>
  <Paragraphs>62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Avenir</vt:lpstr>
      <vt:lpstr>맑은 고딕</vt:lpstr>
      <vt:lpstr>Arial</vt:lpstr>
      <vt:lpstr>Cambria Math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2</cp:revision>
  <dcterms:created xsi:type="dcterms:W3CDTF">2022-03-31T08:53:30Z</dcterms:created>
  <dcterms:modified xsi:type="dcterms:W3CDTF">2022-03-31T09:00:27Z</dcterms:modified>
</cp:coreProperties>
</file>