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5" r:id="rId4"/>
    <p:sldId id="261" r:id="rId5"/>
    <p:sldId id="258" r:id="rId6"/>
    <p:sldId id="262" r:id="rId7"/>
    <p:sldId id="259" r:id="rId8"/>
    <p:sldId id="263" r:id="rId9"/>
    <p:sldId id="277" r:id="rId10"/>
    <p:sldId id="278" r:id="rId11"/>
    <p:sldId id="279" r:id="rId12"/>
    <p:sldId id="280" r:id="rId13"/>
    <p:sldId id="281" r:id="rId14"/>
    <p:sldId id="282" r:id="rId15"/>
    <p:sldId id="286" r:id="rId16"/>
    <p:sldId id="284" r:id="rId17"/>
    <p:sldId id="285" r:id="rId18"/>
    <p:sldId id="289" r:id="rId19"/>
    <p:sldId id="287" r:id="rId20"/>
    <p:sldId id="288" r:id="rId21"/>
    <p:sldId id="290" r:id="rId22"/>
    <p:sldId id="291" r:id="rId23"/>
    <p:sldId id="267" r:id="rId24"/>
    <p:sldId id="266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PO" initials="K" lastIdx="3" clrIdx="0">
    <p:extLst>
      <p:ext uri="{19B8F6BF-5375-455C-9EA6-DF929625EA0E}">
        <p15:presenceInfo xmlns:p15="http://schemas.microsoft.com/office/powerpoint/2012/main" userId="KOP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94660"/>
  </p:normalViewPr>
  <p:slideViewPr>
    <p:cSldViewPr snapToGrid="0">
      <p:cViewPr>
        <p:scale>
          <a:sx n="75" d="100"/>
          <a:sy n="75" d="100"/>
        </p:scale>
        <p:origin x="54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4-13T10:55:53.192" idx="1">
    <p:pos x="10" y="10"/>
    <p:text>$8은 8번째 column의 값을 의미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4-13T11:03:17.089" idx="2">
    <p:pos x="10" y="10"/>
    <p:text>do - done =&gt; 루프 무한 반복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68B7D-1038-4859-BFF1-6A1CF28E6335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06F55-D2DF-4E92-994E-08CC33667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191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68B7D-1038-4859-BFF1-6A1CF28E6335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06F55-D2DF-4E92-994E-08CC33667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427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68B7D-1038-4859-BFF1-6A1CF28E6335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06F55-D2DF-4E92-994E-08CC33667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142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0961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63021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98035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09686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26811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67593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04652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7229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68B7D-1038-4859-BFF1-6A1CF28E6335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06F55-D2DF-4E92-994E-08CC33667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95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68B7D-1038-4859-BFF1-6A1CF28E6335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06F55-D2DF-4E92-994E-08CC33667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757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68B7D-1038-4859-BFF1-6A1CF28E6335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06F55-D2DF-4E92-994E-08CC33667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586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68B7D-1038-4859-BFF1-6A1CF28E6335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06F55-D2DF-4E92-994E-08CC33667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210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68B7D-1038-4859-BFF1-6A1CF28E6335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06F55-D2DF-4E92-994E-08CC33667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02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68B7D-1038-4859-BFF1-6A1CF28E6335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06F55-D2DF-4E92-994E-08CC33667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294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68B7D-1038-4859-BFF1-6A1CF28E6335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06F55-D2DF-4E92-994E-08CC33667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661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68B7D-1038-4859-BFF1-6A1CF28E6335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06F55-D2DF-4E92-994E-08CC33667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592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68B7D-1038-4859-BFF1-6A1CF28E6335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06F55-D2DF-4E92-994E-08CC33667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986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100.100.100.100:800/serverstatus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1696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latinLnBrk="1"/>
            <a:r>
              <a:rPr lang="en-US" altLang="ko-KR" dirty="0"/>
              <a:t>4) </a:t>
            </a:r>
            <a:r>
              <a:rPr lang="en-US" altLang="ko-KR" dirty="0" err="1"/>
              <a:t>sar</a:t>
            </a:r>
            <a:r>
              <a:rPr lang="ko-KR" altLang="en-US" dirty="0"/>
              <a:t>명령 실습</a:t>
            </a:r>
          </a:p>
          <a:p>
            <a:pPr latinLnBrk="1"/>
            <a:r>
              <a:rPr lang="ko-KR" altLang="en-US" dirty="0"/>
              <a:t>① </a:t>
            </a:r>
            <a:r>
              <a:rPr lang="en-US" altLang="ko-KR" dirty="0" err="1"/>
              <a:t>sysstat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  <a:p>
            <a:pPr latinLnBrk="1"/>
            <a:r>
              <a:rPr lang="ko-KR" altLang="en-US" dirty="0"/>
              <a:t>② </a:t>
            </a:r>
            <a:r>
              <a:rPr lang="en-US" altLang="ko-KR" dirty="0" err="1"/>
              <a:t>sar</a:t>
            </a:r>
            <a:r>
              <a:rPr lang="en-US" altLang="ko-KR" dirty="0"/>
              <a:t> 1 100 </a:t>
            </a:r>
            <a:r>
              <a:rPr lang="ko-KR" altLang="en-US" dirty="0" err="1"/>
              <a:t>실행후</a:t>
            </a:r>
            <a:r>
              <a:rPr lang="ko-KR" altLang="en-US" dirty="0"/>
              <a:t> 보여지는 항목 조사</a:t>
            </a:r>
          </a:p>
          <a:p>
            <a:pPr latinLnBrk="1"/>
            <a:r>
              <a:rPr lang="ko-KR" altLang="en-US" dirty="0"/>
              <a:t>③ </a:t>
            </a:r>
            <a:r>
              <a:rPr lang="en-US" altLang="ko-KR" dirty="0" err="1"/>
              <a:t>sar</a:t>
            </a:r>
            <a:r>
              <a:rPr lang="en-US" altLang="ko-KR" dirty="0"/>
              <a:t> -d 1 100</a:t>
            </a:r>
            <a:r>
              <a:rPr lang="ko-KR" altLang="en-US" dirty="0"/>
              <a:t>실행으로 디스크 </a:t>
            </a:r>
            <a:r>
              <a:rPr lang="en-US" altLang="ko-KR" dirty="0" err="1"/>
              <a:t>io</a:t>
            </a:r>
            <a:r>
              <a:rPr lang="ko-KR" altLang="en-US" dirty="0"/>
              <a:t>정보 조사</a:t>
            </a:r>
            <a:endParaRPr lang="en-US" altLang="ko-KR" dirty="0"/>
          </a:p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5) top</a:t>
            </a:r>
            <a:r>
              <a:rPr lang="ko-KR" altLang="en-US" dirty="0"/>
              <a:t>명령 실습</a:t>
            </a:r>
          </a:p>
          <a:p>
            <a:pPr latinLnBrk="1"/>
            <a:r>
              <a:rPr lang="ko-KR" altLang="en-US" dirty="0"/>
              <a:t>① </a:t>
            </a:r>
            <a:r>
              <a:rPr lang="en-US" altLang="ko-KR" dirty="0"/>
              <a:t>top</a:t>
            </a:r>
            <a:r>
              <a:rPr lang="ko-KR" altLang="en-US" dirty="0"/>
              <a:t>명령 </a:t>
            </a:r>
            <a:r>
              <a:rPr lang="ko-KR" altLang="en-US" dirty="0" err="1"/>
              <a:t>실행후</a:t>
            </a:r>
            <a:r>
              <a:rPr lang="ko-KR" altLang="en-US" dirty="0"/>
              <a:t> 보여지는 항목 조사</a:t>
            </a:r>
          </a:p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6) </a:t>
            </a:r>
            <a:r>
              <a:rPr lang="en-US" altLang="ko-KR" dirty="0" err="1"/>
              <a:t>fsck</a:t>
            </a:r>
            <a:r>
              <a:rPr lang="en-US" altLang="ko-KR" dirty="0"/>
              <a:t>, du </a:t>
            </a:r>
            <a:r>
              <a:rPr lang="ko-KR" altLang="en-US" dirty="0"/>
              <a:t>실습</a:t>
            </a:r>
          </a:p>
          <a:p>
            <a:pPr latinLnBrk="1"/>
            <a:r>
              <a:rPr lang="ko-KR" altLang="en-US" dirty="0"/>
              <a:t>① </a:t>
            </a:r>
            <a:r>
              <a:rPr lang="en-US" altLang="ko-KR" dirty="0" err="1"/>
              <a:t>fsck</a:t>
            </a:r>
            <a:r>
              <a:rPr lang="ko-KR" altLang="en-US" dirty="0"/>
              <a:t>실행</a:t>
            </a:r>
          </a:p>
          <a:p>
            <a:pPr latinLnBrk="1"/>
            <a:r>
              <a:rPr lang="ko-KR" altLang="en-US" dirty="0"/>
              <a:t>② </a:t>
            </a:r>
            <a:r>
              <a:rPr lang="en-US" altLang="ko-KR" dirty="0"/>
              <a:t>du -k </a:t>
            </a:r>
            <a:r>
              <a:rPr lang="ko-KR" altLang="en-US" dirty="0"/>
              <a:t>실행</a:t>
            </a:r>
          </a:p>
          <a:p>
            <a:pPr latinLnBrk="1"/>
            <a:r>
              <a:rPr lang="ko-KR" altLang="en-US" dirty="0"/>
              <a:t>③ </a:t>
            </a:r>
            <a:r>
              <a:rPr lang="en-US" altLang="ko-KR" dirty="0"/>
              <a:t>du -a </a:t>
            </a:r>
            <a:r>
              <a:rPr lang="ko-KR" altLang="en-US" dirty="0"/>
              <a:t>실행</a:t>
            </a:r>
          </a:p>
          <a:p>
            <a:pPr latinLnBrk="1"/>
            <a:endParaRPr lang="ko-KR" altLang="en-US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5808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811433" y="126768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dirty="0"/>
              <a:t>4. </a:t>
            </a:r>
            <a:r>
              <a:rPr lang="ko-KR" altLang="en-US" dirty="0"/>
              <a:t>실습하기</a:t>
            </a:r>
            <a:r>
              <a:rPr lang="en-US" altLang="ko-KR" dirty="0"/>
              <a:t>(3)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91328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1600" y="9833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6) </a:t>
            </a:r>
            <a:r>
              <a:rPr lang="en-US" altLang="ko-KR" dirty="0" err="1"/>
              <a:t>fsck</a:t>
            </a:r>
            <a:r>
              <a:rPr lang="en-US" altLang="ko-KR" dirty="0"/>
              <a:t>, du </a:t>
            </a:r>
            <a:r>
              <a:rPr lang="ko-KR" altLang="en-US" dirty="0"/>
              <a:t>실습</a:t>
            </a:r>
          </a:p>
          <a:p>
            <a:r>
              <a:rPr lang="ko-KR" altLang="en-US" dirty="0" smtClean="0"/>
              <a:t>③ </a:t>
            </a:r>
            <a:r>
              <a:rPr lang="en-US" altLang="ko-KR" dirty="0"/>
              <a:t>du -a </a:t>
            </a:r>
            <a:r>
              <a:rPr lang="ko-KR" altLang="en-US" dirty="0"/>
              <a:t>실행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162" y="1030287"/>
            <a:ext cx="3571875" cy="30956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683872" y="1030287"/>
            <a:ext cx="708272" cy="1884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58800" y="1218763"/>
            <a:ext cx="60580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du –a </a:t>
            </a:r>
            <a:r>
              <a:rPr lang="ko-KR" altLang="en-US" dirty="0" smtClean="0"/>
              <a:t>명령을 통해서 현재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하위의 모든 파일에</a:t>
            </a:r>
            <a:endParaRPr lang="en-US" altLang="ko-KR" dirty="0" smtClean="0"/>
          </a:p>
          <a:p>
            <a:r>
              <a:rPr lang="ko-KR" altLang="en-US" dirty="0" smtClean="0"/>
              <a:t>대해 </a:t>
            </a:r>
            <a:r>
              <a:rPr lang="ko-KR" altLang="en-US" dirty="0"/>
              <a:t>파일 </a:t>
            </a:r>
            <a:r>
              <a:rPr lang="ko-KR" altLang="en-US" dirty="0" smtClean="0"/>
              <a:t>스페이스를 출력한다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40020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1696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latinLnBrk="1"/>
            <a:r>
              <a:rPr lang="en-US" altLang="ko-KR" dirty="0"/>
              <a:t>7)</a:t>
            </a:r>
            <a:r>
              <a:rPr lang="ko-KR" altLang="en-US" dirty="0"/>
              <a:t>프로세스확인 실습</a:t>
            </a:r>
          </a:p>
          <a:p>
            <a:pPr latinLnBrk="1"/>
            <a:r>
              <a:rPr lang="ko-KR" altLang="en-US" dirty="0"/>
              <a:t>① </a:t>
            </a:r>
            <a:r>
              <a:rPr lang="en-US" altLang="ko-KR" dirty="0"/>
              <a:t>jobs</a:t>
            </a:r>
            <a:r>
              <a:rPr lang="ko-KR" altLang="en-US" dirty="0"/>
              <a:t>실습</a:t>
            </a:r>
          </a:p>
          <a:p>
            <a:pPr latinLnBrk="1"/>
            <a:r>
              <a:rPr lang="ko-KR" altLang="en-US" dirty="0"/>
              <a:t>② </a:t>
            </a:r>
            <a:r>
              <a:rPr lang="en-US" altLang="ko-KR" dirty="0" err="1"/>
              <a:t>ps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</a:p>
          <a:p>
            <a:pPr latinLnBrk="1"/>
            <a:r>
              <a:rPr lang="ko-KR" altLang="en-US" dirty="0"/>
              <a:t>③ </a:t>
            </a:r>
            <a:r>
              <a:rPr lang="en-US" altLang="ko-KR" dirty="0" err="1"/>
              <a:t>pstree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</a:p>
          <a:p>
            <a:pPr latinLnBrk="1"/>
            <a:r>
              <a:rPr lang="ko-KR" altLang="en-US" dirty="0"/>
              <a:t>④ </a:t>
            </a:r>
            <a:r>
              <a:rPr lang="en-US" altLang="ko-KR" dirty="0"/>
              <a:t>top </a:t>
            </a:r>
            <a:r>
              <a:rPr lang="ko-KR" altLang="en-US" dirty="0"/>
              <a:t>실습</a:t>
            </a:r>
          </a:p>
          <a:p>
            <a:pPr latinLnBrk="1"/>
            <a:r>
              <a:rPr lang="ko-KR" altLang="en-US" dirty="0"/>
              <a:t>⑤ </a:t>
            </a:r>
            <a:r>
              <a:rPr lang="en-US" altLang="ko-KR" dirty="0" err="1"/>
              <a:t>ulimit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</a:p>
          <a:p>
            <a:pPr latinLnBrk="1"/>
            <a:r>
              <a:rPr lang="ko-KR" altLang="en-US" dirty="0"/>
              <a:t>⑥ </a:t>
            </a:r>
            <a:r>
              <a:rPr lang="en-US" altLang="ko-KR" dirty="0"/>
              <a:t>/proc</a:t>
            </a:r>
            <a:r>
              <a:rPr lang="ko-KR" altLang="en-US" dirty="0" err="1"/>
              <a:t>디렉토리</a:t>
            </a:r>
            <a:r>
              <a:rPr lang="ko-KR" altLang="en-US" dirty="0"/>
              <a:t> 확인</a:t>
            </a:r>
          </a:p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8) CPU</a:t>
            </a:r>
            <a:r>
              <a:rPr lang="ko-KR" altLang="en-US" dirty="0"/>
              <a:t>상황확인 실습</a:t>
            </a:r>
          </a:p>
          <a:p>
            <a:pPr latinLnBrk="1"/>
            <a:r>
              <a:rPr lang="ko-KR" altLang="en-US" dirty="0"/>
              <a:t>① </a:t>
            </a:r>
            <a:r>
              <a:rPr lang="en-US" altLang="ko-KR" dirty="0" err="1"/>
              <a:t>vmstat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</a:p>
          <a:p>
            <a:pPr latinLnBrk="1"/>
            <a:r>
              <a:rPr lang="ko-KR" altLang="en-US" dirty="0"/>
              <a:t>② </a:t>
            </a:r>
            <a:r>
              <a:rPr lang="en-US" altLang="ko-KR" dirty="0" err="1"/>
              <a:t>sar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</a:p>
          <a:p>
            <a:pPr latinLnBrk="1"/>
            <a:r>
              <a:rPr lang="ko-KR" altLang="en-US" dirty="0"/>
              <a:t>③ </a:t>
            </a:r>
            <a:r>
              <a:rPr lang="en-US" altLang="ko-KR" dirty="0"/>
              <a:t>vi /proc/</a:t>
            </a:r>
            <a:r>
              <a:rPr lang="en-US" altLang="ko-KR" dirty="0" err="1"/>
              <a:t>cpuinfo</a:t>
            </a:r>
            <a:r>
              <a:rPr lang="en-US" altLang="ko-KR" dirty="0"/>
              <a:t> </a:t>
            </a:r>
            <a:r>
              <a:rPr lang="ko-KR" altLang="en-US" dirty="0"/>
              <a:t>확인</a:t>
            </a:r>
            <a:endParaRPr lang="en-US" altLang="ko-KR" dirty="0"/>
          </a:p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9) </a:t>
            </a:r>
            <a:r>
              <a:rPr lang="ko-KR" altLang="en-US" dirty="0"/>
              <a:t>메모리 확인 실습</a:t>
            </a:r>
          </a:p>
          <a:p>
            <a:pPr latinLnBrk="1"/>
            <a:r>
              <a:rPr lang="ko-KR" altLang="en-US" dirty="0"/>
              <a:t>① </a:t>
            </a:r>
            <a:r>
              <a:rPr lang="en-US" altLang="ko-KR" dirty="0"/>
              <a:t>top </a:t>
            </a:r>
            <a:r>
              <a:rPr lang="ko-KR" altLang="en-US" dirty="0"/>
              <a:t>실습</a:t>
            </a:r>
          </a:p>
          <a:p>
            <a:pPr latinLnBrk="1"/>
            <a:r>
              <a:rPr lang="ko-KR" altLang="en-US" dirty="0"/>
              <a:t>② </a:t>
            </a:r>
            <a:r>
              <a:rPr lang="en-US" altLang="ko-KR" dirty="0"/>
              <a:t>free </a:t>
            </a:r>
            <a:r>
              <a:rPr lang="ko-KR" altLang="en-US" dirty="0"/>
              <a:t>실습</a:t>
            </a:r>
          </a:p>
          <a:p>
            <a:pPr latinLnBrk="1"/>
            <a:endParaRPr lang="ko-KR" altLang="en-US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5808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/>
              <a:pPr algn="ctr" eaLnBrk="1" hangingPunct="1">
                <a:spcBef>
                  <a:spcPct val="0"/>
                </a:spcBef>
                <a:buClrTx/>
                <a:defRPr/>
              </a:pPr>
              <a:t>11</a:t>
            </a:fld>
            <a:endParaRPr lang="en-US" altLang="ko-KR" sz="110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811433" y="126768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dirty="0"/>
              <a:t>4. </a:t>
            </a:r>
            <a:r>
              <a:rPr lang="ko-KR" altLang="en-US" dirty="0"/>
              <a:t>실습하기</a:t>
            </a:r>
            <a:r>
              <a:rPr lang="en-US" altLang="ko-KR" dirty="0"/>
              <a:t>(4)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85786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7)</a:t>
            </a:r>
            <a:r>
              <a:rPr lang="ko-KR" altLang="en-US" dirty="0"/>
              <a:t>프로세스확인 실습</a:t>
            </a:r>
          </a:p>
          <a:p>
            <a:r>
              <a:rPr lang="ko-KR" altLang="en-US" dirty="0"/>
              <a:t>① </a:t>
            </a:r>
            <a:r>
              <a:rPr lang="en-US" altLang="ko-KR" dirty="0"/>
              <a:t>jobs</a:t>
            </a:r>
            <a:r>
              <a:rPr lang="ko-KR" altLang="en-US" dirty="0" smtClean="0"/>
              <a:t>실습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651783"/>
            <a:ext cx="5803272" cy="14382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11200" y="1866900"/>
            <a:ext cx="8140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Jobs </a:t>
            </a:r>
            <a:r>
              <a:rPr lang="ko-KR" altLang="en-US" dirty="0" smtClean="0"/>
              <a:t>명령을 통해서 현재 백그라운드에서 진행중인 </a:t>
            </a:r>
            <a:r>
              <a:rPr lang="ko-KR" altLang="en-US" dirty="0" err="1" smtClean="0"/>
              <a:t>프로세스을</a:t>
            </a:r>
            <a:r>
              <a:rPr lang="ko-KR" altLang="en-US" dirty="0" smtClean="0"/>
              <a:t> 출력하였으나</a:t>
            </a:r>
            <a:endParaRPr lang="en-US" altLang="ko-KR" dirty="0" smtClean="0"/>
          </a:p>
          <a:p>
            <a:r>
              <a:rPr lang="ko-KR" altLang="en-US" dirty="0" smtClean="0"/>
              <a:t>현재 작업중인 직업이 없어 출력되는 게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1200" y="3715889"/>
            <a:ext cx="73356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Sleep 100 &amp; </a:t>
            </a:r>
            <a:r>
              <a:rPr lang="ko-KR" altLang="en-US" dirty="0" smtClean="0"/>
              <a:t>명령을 통해서 백그라운드로 작업을 생성해준 후 </a:t>
            </a:r>
            <a:endParaRPr lang="en-US" altLang="ko-KR" dirty="0" smtClean="0"/>
          </a:p>
          <a:p>
            <a:r>
              <a:rPr lang="en-US" altLang="ko-KR" dirty="0" smtClean="0"/>
              <a:t>Jobs </a:t>
            </a:r>
            <a:r>
              <a:rPr lang="ko-KR" altLang="en-US" dirty="0" smtClean="0"/>
              <a:t>명령을 통해서 </a:t>
            </a:r>
            <a:r>
              <a:rPr lang="ko-KR" altLang="en-US" dirty="0" err="1" smtClean="0"/>
              <a:t>백드라운드에서</a:t>
            </a:r>
            <a:r>
              <a:rPr lang="ko-KR" altLang="en-US" dirty="0" smtClean="0"/>
              <a:t> 진행되고 있는 </a:t>
            </a:r>
            <a:r>
              <a:rPr lang="en-US" altLang="ko-KR" dirty="0" smtClean="0"/>
              <a:t>sleep 100 &amp;</a:t>
            </a:r>
            <a:r>
              <a:rPr lang="ko-KR" altLang="en-US" dirty="0" smtClean="0"/>
              <a:t>를 를</a:t>
            </a:r>
            <a:endParaRPr lang="en-US" altLang="ko-KR" dirty="0" smtClean="0"/>
          </a:p>
          <a:p>
            <a:r>
              <a:rPr lang="ko-KR" altLang="en-US" dirty="0" smtClean="0"/>
              <a:t>확인하였다</a:t>
            </a:r>
            <a:r>
              <a:rPr lang="en-US" altLang="ko-KR" dirty="0" smtClean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2561" y="2507851"/>
            <a:ext cx="6106711" cy="66260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9111916" y="2507851"/>
            <a:ext cx="770021" cy="2995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061805" y="4651783"/>
            <a:ext cx="1622237" cy="2731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061804" y="5234349"/>
            <a:ext cx="820133" cy="2520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096001" y="5470359"/>
            <a:ext cx="5803272" cy="3094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222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7)</a:t>
            </a:r>
            <a:r>
              <a:rPr lang="ko-KR" altLang="en-US" dirty="0"/>
              <a:t>프로세스확인 실습</a:t>
            </a:r>
          </a:p>
          <a:p>
            <a:r>
              <a:rPr lang="ko-KR" altLang="en-US" dirty="0" smtClean="0"/>
              <a:t>② </a:t>
            </a:r>
            <a:r>
              <a:rPr lang="en-US" altLang="ko-KR" dirty="0" err="1" smtClean="0"/>
              <a:t>ps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3768" y="898358"/>
            <a:ext cx="6328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ps</a:t>
            </a:r>
            <a:r>
              <a:rPr lang="en-US" altLang="ko-KR" dirty="0" smtClean="0"/>
              <a:t> –l </a:t>
            </a:r>
            <a:r>
              <a:rPr lang="ko-KR" altLang="en-US" dirty="0" smtClean="0"/>
              <a:t>명령을 통해서 현재 진행중인 프로세스를 상세히 출력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060" y="1464092"/>
            <a:ext cx="11185880" cy="12309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3060" y="2695074"/>
            <a:ext cx="1142652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</a:t>
            </a:r>
            <a:r>
              <a:rPr lang="ko-KR" altLang="en-US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프로세스 플래그</a:t>
            </a:r>
            <a:endParaRPr lang="en-US" altLang="ko-KR" dirty="0" smtClean="0"/>
          </a:p>
          <a:p>
            <a:r>
              <a:rPr lang="en-US" altLang="ko-KR" dirty="0" smtClean="0"/>
              <a:t>S : stat, </a:t>
            </a:r>
            <a:r>
              <a:rPr lang="ko-KR" altLang="en-US" dirty="0" smtClean="0"/>
              <a:t>프로세스의 상태</a:t>
            </a:r>
            <a:r>
              <a:rPr lang="en-US" altLang="ko-KR" dirty="0" smtClean="0"/>
              <a:t>(R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실행중</a:t>
            </a:r>
            <a:r>
              <a:rPr lang="en-US" altLang="ko-KR" dirty="0" smtClean="0"/>
              <a:t>, S</a:t>
            </a:r>
            <a:r>
              <a:rPr lang="ko-KR" altLang="en-US" dirty="0" smtClean="0"/>
              <a:t>는 인터럽트 가능한 </a:t>
            </a:r>
            <a:r>
              <a:rPr lang="en-US" altLang="ko-KR" dirty="0" smtClean="0"/>
              <a:t>sleep</a:t>
            </a:r>
            <a:r>
              <a:rPr lang="ko-KR" altLang="en-US" dirty="0" smtClean="0"/>
              <a:t>상태</a:t>
            </a:r>
            <a:r>
              <a:rPr lang="en-US" altLang="ko-KR" dirty="0" smtClean="0"/>
              <a:t>, T</a:t>
            </a:r>
            <a:r>
              <a:rPr lang="ko-KR" altLang="en-US" dirty="0" smtClean="0"/>
              <a:t>는 작업 제어에 의해 </a:t>
            </a:r>
            <a:r>
              <a:rPr lang="en-US" altLang="ko-KR" dirty="0" err="1" smtClean="0"/>
              <a:t>stoppped</a:t>
            </a:r>
            <a:r>
              <a:rPr lang="ko-KR" altLang="en-US" dirty="0"/>
              <a:t> </a:t>
            </a:r>
            <a:r>
              <a:rPr lang="ko-KR" altLang="en-US" dirty="0" smtClean="0"/>
              <a:t>상태</a:t>
            </a:r>
            <a:endParaRPr lang="en-US" altLang="ko-KR" dirty="0" smtClean="0"/>
          </a:p>
          <a:p>
            <a:r>
              <a:rPr lang="en-US" altLang="ko-KR" dirty="0" smtClean="0"/>
              <a:t>									</a:t>
            </a:r>
            <a:r>
              <a:rPr lang="en-US" altLang="ko-KR" dirty="0"/>
              <a:t>	</a:t>
            </a:r>
            <a:r>
              <a:rPr lang="en-US" altLang="ko-KR" dirty="0" smtClean="0"/>
              <a:t>, z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좀비프로세스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UID : </a:t>
            </a:r>
            <a:r>
              <a:rPr lang="ko-KR" altLang="en-US" dirty="0" smtClean="0"/>
              <a:t>프로세스 소유자명</a:t>
            </a:r>
            <a:endParaRPr lang="en-US" altLang="ko-KR" dirty="0" smtClean="0"/>
          </a:p>
          <a:p>
            <a:r>
              <a:rPr lang="en-US" altLang="ko-KR" dirty="0" smtClean="0"/>
              <a:t>PID : </a:t>
            </a:r>
            <a:r>
              <a:rPr lang="ko-KR" altLang="en-US" dirty="0" smtClean="0"/>
              <a:t>프로세스 </a:t>
            </a:r>
            <a:r>
              <a:rPr lang="en-US" altLang="ko-KR" dirty="0" smtClean="0"/>
              <a:t>ID</a:t>
            </a:r>
          </a:p>
          <a:p>
            <a:r>
              <a:rPr lang="en-US" altLang="ko-KR" dirty="0" smtClean="0"/>
              <a:t>PPID : </a:t>
            </a:r>
            <a:r>
              <a:rPr lang="ko-KR" altLang="en-US" dirty="0" smtClean="0"/>
              <a:t>부모 프로세스 </a:t>
            </a:r>
            <a:r>
              <a:rPr lang="en-US" altLang="ko-KR" dirty="0" smtClean="0"/>
              <a:t>ID</a:t>
            </a:r>
          </a:p>
          <a:p>
            <a:r>
              <a:rPr lang="en-US" altLang="ko-KR" dirty="0" smtClean="0"/>
              <a:t>C : CPU</a:t>
            </a:r>
            <a:r>
              <a:rPr lang="ko-KR" altLang="en-US" dirty="0" smtClean="0"/>
              <a:t>사용률</a:t>
            </a:r>
            <a:endParaRPr lang="en-US" altLang="ko-KR" dirty="0" smtClean="0"/>
          </a:p>
          <a:p>
            <a:r>
              <a:rPr lang="en-US" altLang="ko-KR" dirty="0" smtClean="0"/>
              <a:t>PRI : </a:t>
            </a:r>
            <a:r>
              <a:rPr lang="ko-KR" altLang="en-US" dirty="0" smtClean="0"/>
              <a:t>실행 우선 순위</a:t>
            </a:r>
            <a:endParaRPr lang="en-US" altLang="ko-KR" dirty="0" smtClean="0"/>
          </a:p>
          <a:p>
            <a:r>
              <a:rPr lang="en-US" altLang="ko-KR" dirty="0" smtClean="0"/>
              <a:t>NI : nice</a:t>
            </a:r>
            <a:r>
              <a:rPr lang="ko-KR" altLang="en-US" dirty="0" smtClean="0"/>
              <a:t>우선 순위 번호</a:t>
            </a:r>
            <a:endParaRPr lang="en-US" altLang="ko-KR" dirty="0" smtClean="0"/>
          </a:p>
          <a:p>
            <a:r>
              <a:rPr lang="en-US" altLang="ko-KR" dirty="0" smtClean="0"/>
              <a:t>ADDR : </a:t>
            </a:r>
            <a:r>
              <a:rPr lang="ko-KR" altLang="en-US" dirty="0" smtClean="0"/>
              <a:t>프로세스 </a:t>
            </a:r>
            <a:r>
              <a:rPr lang="ko-KR" altLang="en-US" dirty="0" err="1" smtClean="0"/>
              <a:t>스택의</a:t>
            </a:r>
            <a:r>
              <a:rPr lang="ko-KR" altLang="en-US" dirty="0" smtClean="0"/>
              <a:t> 세그먼트 번호</a:t>
            </a:r>
            <a:endParaRPr lang="en-US" altLang="ko-KR" dirty="0" smtClean="0"/>
          </a:p>
          <a:p>
            <a:r>
              <a:rPr lang="en-US" altLang="ko-KR" dirty="0" smtClean="0"/>
              <a:t>SZ : </a:t>
            </a:r>
            <a:r>
              <a:rPr lang="ko-KR" altLang="en-US" dirty="0" smtClean="0"/>
              <a:t>프로세서의 자료와 </a:t>
            </a:r>
            <a:r>
              <a:rPr lang="ko-KR" altLang="en-US" dirty="0" err="1" smtClean="0"/>
              <a:t>스택</a:t>
            </a:r>
            <a:r>
              <a:rPr lang="ko-KR" altLang="en-US" dirty="0" smtClean="0"/>
              <a:t> 크기 </a:t>
            </a:r>
            <a:r>
              <a:rPr lang="en-US" altLang="ko-KR" dirty="0" smtClean="0"/>
              <a:t>(KB</a:t>
            </a:r>
            <a:r>
              <a:rPr lang="ko-KR" altLang="en-US" dirty="0" smtClean="0"/>
              <a:t>단위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WCHAN : </a:t>
            </a:r>
            <a:r>
              <a:rPr lang="ko-KR" altLang="en-US" dirty="0" smtClean="0"/>
              <a:t>프로세스가 실행하고 있는 메모리 점유율</a:t>
            </a:r>
            <a:endParaRPr lang="en-US" altLang="ko-KR" dirty="0" smtClean="0"/>
          </a:p>
          <a:p>
            <a:r>
              <a:rPr lang="en-US" altLang="ko-KR" dirty="0" smtClean="0"/>
              <a:t>TTY : </a:t>
            </a:r>
            <a:r>
              <a:rPr lang="ko-KR" altLang="en-US" dirty="0" smtClean="0"/>
              <a:t>프로세스 제어 위치 </a:t>
            </a:r>
            <a:r>
              <a:rPr lang="en-US" altLang="ko-KR" dirty="0" smtClean="0"/>
              <a:t>(</a:t>
            </a:r>
            <a:r>
              <a:rPr lang="ko-KR" altLang="en-US" dirty="0" smtClean="0"/>
              <a:t>콘솔은 </a:t>
            </a:r>
            <a:r>
              <a:rPr lang="en-US" altLang="ko-KR" dirty="0" smtClean="0"/>
              <a:t>pts0 </a:t>
            </a:r>
            <a:r>
              <a:rPr lang="ko-KR" altLang="en-US" dirty="0" smtClean="0"/>
              <a:t>형태 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원격은 </a:t>
            </a:r>
            <a:r>
              <a:rPr lang="en-US" altLang="ko-KR" dirty="0" smtClean="0"/>
              <a:t>pts/0</a:t>
            </a:r>
            <a:r>
              <a:rPr lang="ko-KR" altLang="en-US" dirty="0" smtClean="0"/>
              <a:t>형태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TIME : </a:t>
            </a:r>
            <a:r>
              <a:rPr lang="ko-KR" altLang="en-US" dirty="0" smtClean="0"/>
              <a:t>구동 시간</a:t>
            </a:r>
            <a:endParaRPr lang="en-US" altLang="ko-KR" dirty="0" smtClean="0"/>
          </a:p>
          <a:p>
            <a:r>
              <a:rPr lang="en-US" altLang="ko-KR" dirty="0" smtClean="0"/>
              <a:t>CMD : </a:t>
            </a:r>
            <a:r>
              <a:rPr lang="ko-KR" altLang="en-US" dirty="0" smtClean="0"/>
              <a:t>실행 명령어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838256" y="1465502"/>
            <a:ext cx="770021" cy="4118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798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7)</a:t>
            </a:r>
            <a:r>
              <a:rPr lang="ko-KR" altLang="en-US" dirty="0"/>
              <a:t>프로세스확인 실습</a:t>
            </a:r>
          </a:p>
          <a:p>
            <a:r>
              <a:rPr lang="ko-KR" altLang="en-US" dirty="0" smtClean="0"/>
              <a:t>③ </a:t>
            </a:r>
            <a:r>
              <a:rPr lang="en-US" altLang="ko-KR" dirty="0" err="1" smtClean="0"/>
              <a:t>pstree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실습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825" y="695867"/>
            <a:ext cx="3781175" cy="30687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0565" y="1155032"/>
            <a:ext cx="53748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pstree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명령을 통해서 실행중인 프로세스의</a:t>
            </a:r>
            <a:endParaRPr lang="en-US" altLang="ko-KR" dirty="0" smtClean="0"/>
          </a:p>
          <a:p>
            <a:r>
              <a:rPr lang="ko-KR" altLang="en-US" dirty="0" smtClean="0"/>
              <a:t>부모자식 관계를 트리 형태로 출력하였다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실행중인 프로세스에 </a:t>
            </a:r>
            <a:r>
              <a:rPr lang="en-US" altLang="ko-KR" dirty="0" smtClean="0"/>
              <a:t>bash</a:t>
            </a:r>
            <a:r>
              <a:rPr lang="ko-KR" altLang="en-US" dirty="0" smtClean="0"/>
              <a:t>가 존재하므로 그</a:t>
            </a:r>
            <a:endParaRPr lang="en-US" altLang="ko-KR" dirty="0" smtClean="0"/>
          </a:p>
          <a:p>
            <a:r>
              <a:rPr lang="ko-KR" altLang="en-US" dirty="0" smtClean="0"/>
              <a:t>부모 프로세스인 </a:t>
            </a:r>
            <a:r>
              <a:rPr lang="en-US" altLang="ko-KR" dirty="0" err="1" smtClean="0"/>
              <a:t>systemd</a:t>
            </a:r>
            <a:r>
              <a:rPr lang="ko-KR" altLang="en-US" dirty="0" smtClean="0"/>
              <a:t>의 모든 자식 프로세스가</a:t>
            </a:r>
            <a:endParaRPr lang="en-US" altLang="ko-KR" dirty="0" smtClean="0"/>
          </a:p>
          <a:p>
            <a:r>
              <a:rPr lang="ko-KR" altLang="en-US" dirty="0" smtClean="0"/>
              <a:t>같이 </a:t>
            </a:r>
            <a:r>
              <a:rPr lang="en-US" altLang="ko-KR" dirty="0" smtClean="0"/>
              <a:t>tree</a:t>
            </a:r>
            <a:r>
              <a:rPr lang="ko-KR" altLang="en-US" dirty="0" smtClean="0"/>
              <a:t>형태로 출력된다</a:t>
            </a:r>
            <a:r>
              <a:rPr lang="en-US" altLang="ko-KR" dirty="0" smtClean="0"/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296275" y="695867"/>
            <a:ext cx="560846" cy="1918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858125" y="2440896"/>
            <a:ext cx="1804046" cy="1708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450" y="5343525"/>
            <a:ext cx="7829550" cy="14287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655" y="4462959"/>
            <a:ext cx="7193140" cy="79159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773216" y="4845624"/>
            <a:ext cx="560846" cy="1918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315575" y="5476094"/>
            <a:ext cx="560846" cy="1918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332362" y="6111054"/>
            <a:ext cx="560846" cy="1918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6200" y="4423552"/>
            <a:ext cx="45326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Pstree</a:t>
            </a:r>
            <a:r>
              <a:rPr lang="ko-KR" altLang="en-US" sz="1600" dirty="0" smtClean="0"/>
              <a:t>의 자식 프로세스에 위치한 </a:t>
            </a:r>
            <a:r>
              <a:rPr lang="en-US" altLang="ko-KR" sz="1600" dirty="0" smtClean="0"/>
              <a:t>bash</a:t>
            </a:r>
            <a:r>
              <a:rPr lang="ko-KR" altLang="en-US" sz="1600" dirty="0" smtClean="0"/>
              <a:t>가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개라</a:t>
            </a:r>
            <a:endParaRPr lang="en-US" altLang="ko-KR" sz="1600" dirty="0" smtClean="0"/>
          </a:p>
          <a:p>
            <a:r>
              <a:rPr lang="ko-KR" altLang="en-US" sz="1600" dirty="0" smtClean="0"/>
              <a:t>어느 자식프로세스인지 특정하기 위해서</a:t>
            </a:r>
            <a:endParaRPr lang="en-US" altLang="ko-KR" sz="1600" dirty="0" smtClean="0"/>
          </a:p>
          <a:p>
            <a:r>
              <a:rPr lang="en-US" altLang="ko-KR" sz="1600" dirty="0" smtClean="0"/>
              <a:t>PID</a:t>
            </a:r>
            <a:r>
              <a:rPr lang="ko-KR" altLang="en-US" sz="1600" dirty="0" smtClean="0"/>
              <a:t>로 부모 프로세스를 특정하였다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62869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20754"/>
          <a:stretch/>
        </p:blipFill>
        <p:spPr>
          <a:xfrm>
            <a:off x="235267" y="772746"/>
            <a:ext cx="7102793" cy="28575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35267" y="1270000"/>
            <a:ext cx="5797234" cy="342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 설명선 7"/>
          <p:cNvSpPr/>
          <p:nvPr/>
        </p:nvSpPr>
        <p:spPr>
          <a:xfrm>
            <a:off x="235266" y="3930354"/>
            <a:ext cx="3187700" cy="1581446"/>
          </a:xfrm>
          <a:prstGeom prst="wedgeRectCallout">
            <a:avLst>
              <a:gd name="adj1" fmla="val -10075"/>
              <a:gd name="adj2" fmla="val -19503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200" dirty="0" smtClean="0">
                <a:solidFill>
                  <a:schemeClr val="tx1"/>
                </a:solidFill>
              </a:rPr>
              <a:t>메모리 정보와 </a:t>
            </a:r>
            <a:r>
              <a:rPr lang="en-US" altLang="ko-KR" sz="1200" dirty="0" smtClean="0">
                <a:solidFill>
                  <a:schemeClr val="tx1"/>
                </a:solidFill>
              </a:rPr>
              <a:t>swap </a:t>
            </a:r>
            <a:r>
              <a:rPr lang="ko-KR" altLang="en-US" sz="1200" dirty="0" smtClean="0">
                <a:solidFill>
                  <a:schemeClr val="tx1"/>
                </a:solidFill>
              </a:rPr>
              <a:t>상황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Total : </a:t>
            </a:r>
            <a:r>
              <a:rPr lang="ko-KR" altLang="en-US" sz="1200" dirty="0">
                <a:solidFill>
                  <a:schemeClr val="tx1"/>
                </a:solidFill>
              </a:rPr>
              <a:t>총 메모리 양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Free : </a:t>
            </a:r>
            <a:r>
              <a:rPr lang="ko-KR" altLang="en-US" sz="1200" dirty="0" err="1">
                <a:solidFill>
                  <a:schemeClr val="tx1"/>
                </a:solidFill>
              </a:rPr>
              <a:t>사용가능한</a:t>
            </a:r>
            <a:r>
              <a:rPr lang="ko-KR" altLang="en-US" sz="1200" dirty="0">
                <a:solidFill>
                  <a:schemeClr val="tx1"/>
                </a:solidFill>
              </a:rPr>
              <a:t> 메모리 양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Used : </a:t>
            </a:r>
            <a:r>
              <a:rPr lang="ko-KR" altLang="en-US" sz="1200" dirty="0">
                <a:solidFill>
                  <a:schemeClr val="tx1"/>
                </a:solidFill>
              </a:rPr>
              <a:t>사용중인 메모리 양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Buff/cache : </a:t>
            </a:r>
            <a:r>
              <a:rPr lang="ko-KR" altLang="en-US" sz="1200" dirty="0" err="1">
                <a:solidFill>
                  <a:schemeClr val="tx1"/>
                </a:solidFill>
              </a:rPr>
              <a:t>커널</a:t>
            </a:r>
            <a:r>
              <a:rPr lang="ko-KR" altLang="en-US" sz="1200" dirty="0">
                <a:solidFill>
                  <a:schemeClr val="tx1"/>
                </a:solidFill>
              </a:rPr>
              <a:t> 버퍼에서 사용되는 메모리라는 의미</a:t>
            </a:r>
          </a:p>
          <a:p>
            <a:pPr algn="just"/>
            <a:endParaRPr lang="en-US" altLang="ko-KR" sz="1200" dirty="0" smtClean="0">
              <a:solidFill>
                <a:schemeClr val="tx1"/>
              </a:solidFill>
            </a:endParaRPr>
          </a:p>
          <a:p>
            <a:pPr algn="just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35266" y="1104900"/>
            <a:ext cx="6114733" cy="165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 설명선 9"/>
          <p:cNvSpPr/>
          <p:nvPr/>
        </p:nvSpPr>
        <p:spPr>
          <a:xfrm>
            <a:off x="8001000" y="2200423"/>
            <a:ext cx="3187700" cy="2520654"/>
          </a:xfrm>
          <a:prstGeom prst="wedgeRectCallout">
            <a:avLst>
              <a:gd name="adj1" fmla="val -111271"/>
              <a:gd name="adj2" fmla="val -773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200" dirty="0" smtClean="0">
                <a:solidFill>
                  <a:schemeClr val="tx1"/>
                </a:solidFill>
              </a:rPr>
              <a:t>CPU </a:t>
            </a:r>
            <a:r>
              <a:rPr lang="ko-KR" altLang="en-US" sz="1200" dirty="0" smtClean="0">
                <a:solidFill>
                  <a:schemeClr val="tx1"/>
                </a:solidFill>
              </a:rPr>
              <a:t>현황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us : </a:t>
            </a:r>
            <a:r>
              <a:rPr lang="ko-KR" altLang="en-US" sz="1200" dirty="0">
                <a:solidFill>
                  <a:schemeClr val="tx1"/>
                </a:solidFill>
              </a:rPr>
              <a:t>유저 영역에서의 </a:t>
            </a:r>
            <a:r>
              <a:rPr lang="en-US" altLang="ko-KR" sz="1200" dirty="0" err="1">
                <a:solidFill>
                  <a:schemeClr val="tx1"/>
                </a:solidFill>
              </a:rPr>
              <a:t>cpu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사용률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200" dirty="0" err="1">
                <a:solidFill>
                  <a:schemeClr val="tx1"/>
                </a:solidFill>
              </a:rPr>
              <a:t>sy</a:t>
            </a:r>
            <a:r>
              <a:rPr lang="en-US" altLang="ko-KR" sz="1200" dirty="0">
                <a:solidFill>
                  <a:schemeClr val="tx1"/>
                </a:solidFill>
              </a:rPr>
              <a:t> : </a:t>
            </a:r>
            <a:r>
              <a:rPr lang="ko-KR" altLang="en-US" sz="1200" dirty="0">
                <a:solidFill>
                  <a:schemeClr val="tx1"/>
                </a:solidFill>
              </a:rPr>
              <a:t>시스템 영역에서의 </a:t>
            </a:r>
            <a:r>
              <a:rPr lang="en-US" altLang="ko-KR" sz="1200" dirty="0" err="1">
                <a:solidFill>
                  <a:schemeClr val="tx1"/>
                </a:solidFill>
              </a:rPr>
              <a:t>cpu</a:t>
            </a:r>
            <a:r>
              <a:rPr lang="ko-KR" altLang="en-US" sz="1200" dirty="0">
                <a:solidFill>
                  <a:schemeClr val="tx1"/>
                </a:solidFill>
              </a:rPr>
              <a:t>사용률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200" dirty="0" err="1">
                <a:solidFill>
                  <a:schemeClr val="tx1"/>
                </a:solidFill>
              </a:rPr>
              <a:t>ni</a:t>
            </a:r>
            <a:r>
              <a:rPr lang="en-US" altLang="ko-KR" sz="1200" dirty="0">
                <a:solidFill>
                  <a:schemeClr val="tx1"/>
                </a:solidFill>
              </a:rPr>
              <a:t> : </a:t>
            </a:r>
            <a:r>
              <a:rPr lang="ko-KR" altLang="en-US" sz="1200" dirty="0">
                <a:solidFill>
                  <a:schemeClr val="tx1"/>
                </a:solidFill>
              </a:rPr>
              <a:t>우선순위 설정에 사용하는 </a:t>
            </a:r>
            <a:r>
              <a:rPr lang="en-US" altLang="ko-KR" sz="1200" dirty="0" err="1">
                <a:solidFill>
                  <a:schemeClr val="tx1"/>
                </a:solidFill>
              </a:rPr>
              <a:t>cpu</a:t>
            </a:r>
            <a:r>
              <a:rPr lang="ko-KR" altLang="en-US" sz="1200" dirty="0">
                <a:solidFill>
                  <a:schemeClr val="tx1"/>
                </a:solidFill>
              </a:rPr>
              <a:t>사용률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Id : </a:t>
            </a:r>
            <a:r>
              <a:rPr lang="ko-KR" altLang="en-US" sz="1200" dirty="0">
                <a:solidFill>
                  <a:schemeClr val="tx1"/>
                </a:solidFill>
              </a:rPr>
              <a:t>사용하고 있지 않는 비율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200" dirty="0" err="1">
                <a:solidFill>
                  <a:schemeClr val="tx1"/>
                </a:solidFill>
              </a:rPr>
              <a:t>wa</a:t>
            </a:r>
            <a:r>
              <a:rPr lang="en-US" altLang="ko-KR" sz="1200" dirty="0">
                <a:solidFill>
                  <a:schemeClr val="tx1"/>
                </a:solidFill>
              </a:rPr>
              <a:t> : IO</a:t>
            </a:r>
            <a:r>
              <a:rPr lang="ko-KR" altLang="en-US" sz="1200" dirty="0">
                <a:solidFill>
                  <a:schemeClr val="tx1"/>
                </a:solidFill>
              </a:rPr>
              <a:t>가 완료될 때까지 기다리고 있는 </a:t>
            </a:r>
            <a:r>
              <a:rPr lang="en-US" altLang="ko-KR" sz="1200" dirty="0" err="1">
                <a:solidFill>
                  <a:schemeClr val="tx1"/>
                </a:solidFill>
              </a:rPr>
              <a:t>cpu</a:t>
            </a:r>
            <a:r>
              <a:rPr lang="ko-KR" altLang="en-US" sz="1200" dirty="0">
                <a:solidFill>
                  <a:schemeClr val="tx1"/>
                </a:solidFill>
              </a:rPr>
              <a:t>비율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hi : </a:t>
            </a:r>
            <a:r>
              <a:rPr lang="ko-KR" altLang="en-US" sz="1200" dirty="0">
                <a:solidFill>
                  <a:schemeClr val="tx1"/>
                </a:solidFill>
              </a:rPr>
              <a:t>하드웨어 인터럽트에 사용되는 </a:t>
            </a:r>
            <a:r>
              <a:rPr lang="en-US" altLang="ko-KR" sz="1200" dirty="0" err="1">
                <a:solidFill>
                  <a:schemeClr val="tx1"/>
                </a:solidFill>
              </a:rPr>
              <a:t>cpu</a:t>
            </a:r>
            <a:r>
              <a:rPr lang="ko-KR" altLang="en-US" sz="1200" dirty="0">
                <a:solidFill>
                  <a:schemeClr val="tx1"/>
                </a:solidFill>
              </a:rPr>
              <a:t>비율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200" dirty="0" err="1">
                <a:solidFill>
                  <a:schemeClr val="tx1"/>
                </a:solidFill>
              </a:rPr>
              <a:t>si</a:t>
            </a:r>
            <a:r>
              <a:rPr lang="en-US" altLang="ko-KR" sz="1200" dirty="0">
                <a:solidFill>
                  <a:schemeClr val="tx1"/>
                </a:solidFill>
              </a:rPr>
              <a:t> : </a:t>
            </a:r>
            <a:r>
              <a:rPr lang="ko-KR" altLang="en-US" sz="1200" dirty="0">
                <a:solidFill>
                  <a:schemeClr val="tx1"/>
                </a:solidFill>
              </a:rPr>
              <a:t>소프트웨어 인터럽트에 </a:t>
            </a:r>
            <a:r>
              <a:rPr lang="ko-KR" altLang="en-US" sz="1200" dirty="0" err="1">
                <a:solidFill>
                  <a:schemeClr val="tx1"/>
                </a:solidFill>
              </a:rPr>
              <a:t>사옹되는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cpu</a:t>
            </a:r>
            <a:r>
              <a:rPr lang="ko-KR" altLang="en-US" sz="1200" dirty="0">
                <a:solidFill>
                  <a:schemeClr val="tx1"/>
                </a:solidFill>
              </a:rPr>
              <a:t>비율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200" dirty="0" err="1">
                <a:solidFill>
                  <a:schemeClr val="tx1"/>
                </a:solidFill>
              </a:rPr>
              <a:t>st</a:t>
            </a:r>
            <a:r>
              <a:rPr lang="en-US" altLang="ko-KR" sz="1200" dirty="0">
                <a:solidFill>
                  <a:schemeClr val="tx1"/>
                </a:solidFill>
              </a:rPr>
              <a:t> : </a:t>
            </a:r>
            <a:r>
              <a:rPr lang="en-US" altLang="ko-KR" sz="1200" dirty="0" err="1">
                <a:solidFill>
                  <a:schemeClr val="tx1"/>
                </a:solidFill>
              </a:rPr>
              <a:t>cput</a:t>
            </a:r>
            <a:r>
              <a:rPr lang="ko-KR" altLang="en-US" sz="1200" dirty="0">
                <a:solidFill>
                  <a:schemeClr val="tx1"/>
                </a:solidFill>
              </a:rPr>
              <a:t>를 </a:t>
            </a:r>
            <a:r>
              <a:rPr lang="en-US" altLang="ko-KR" sz="1200" dirty="0">
                <a:solidFill>
                  <a:schemeClr val="tx1"/>
                </a:solidFill>
              </a:rPr>
              <a:t>VM</a:t>
            </a:r>
            <a:r>
              <a:rPr lang="ko-KR" altLang="en-US" sz="1200" dirty="0">
                <a:solidFill>
                  <a:schemeClr val="tx1"/>
                </a:solidFill>
              </a:rPr>
              <a:t>에서 사용하여 대기하는 </a:t>
            </a:r>
            <a:r>
              <a:rPr lang="en-US" altLang="ko-KR" sz="1200" dirty="0" err="1">
                <a:solidFill>
                  <a:schemeClr val="tx1"/>
                </a:solidFill>
              </a:rPr>
              <a:t>cpu</a:t>
            </a:r>
            <a:r>
              <a:rPr lang="ko-KR" altLang="en-US" sz="1200" dirty="0">
                <a:solidFill>
                  <a:schemeClr val="tx1"/>
                </a:solidFill>
              </a:rPr>
              <a:t>비율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35266" y="952500"/>
            <a:ext cx="6114733" cy="165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 설명선 11"/>
          <p:cNvSpPr/>
          <p:nvPr/>
        </p:nvSpPr>
        <p:spPr>
          <a:xfrm>
            <a:off x="8001000" y="725953"/>
            <a:ext cx="3187700" cy="1334770"/>
          </a:xfrm>
          <a:prstGeom prst="wedgeRectCallout">
            <a:avLst>
              <a:gd name="adj1" fmla="val -101312"/>
              <a:gd name="adj2" fmla="val -1364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200" dirty="0" smtClean="0">
                <a:solidFill>
                  <a:schemeClr val="tx1"/>
                </a:solidFill>
              </a:rPr>
              <a:t>Task </a:t>
            </a:r>
            <a:r>
              <a:rPr lang="ko-KR" altLang="en-US" sz="1200" dirty="0" smtClean="0">
                <a:solidFill>
                  <a:schemeClr val="tx1"/>
                </a:solidFill>
              </a:rPr>
              <a:t>현황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sz="1200" dirty="0" smtClean="0">
                <a:solidFill>
                  <a:schemeClr val="tx1"/>
                </a:solidFill>
              </a:rPr>
              <a:t>Running : </a:t>
            </a:r>
            <a:r>
              <a:rPr lang="ko-KR" altLang="en-US" sz="1200" dirty="0" smtClean="0">
                <a:solidFill>
                  <a:schemeClr val="tx1"/>
                </a:solidFill>
              </a:rPr>
              <a:t>실행중인 프로세스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sz="1200" dirty="0" smtClean="0">
                <a:solidFill>
                  <a:schemeClr val="tx1"/>
                </a:solidFill>
              </a:rPr>
              <a:t>Sleeping : </a:t>
            </a:r>
            <a:r>
              <a:rPr lang="ko-KR" altLang="en-US" sz="1200" dirty="0" smtClean="0">
                <a:solidFill>
                  <a:schemeClr val="tx1"/>
                </a:solidFill>
              </a:rPr>
              <a:t>대기중인 프로세스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sz="1200" dirty="0" smtClean="0">
                <a:solidFill>
                  <a:schemeClr val="tx1"/>
                </a:solidFill>
              </a:rPr>
              <a:t>Stopped : </a:t>
            </a:r>
            <a:r>
              <a:rPr lang="ko-KR" altLang="en-US" sz="1200" dirty="0" smtClean="0">
                <a:solidFill>
                  <a:schemeClr val="tx1"/>
                </a:solidFill>
              </a:rPr>
              <a:t>종료된 프로세스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sz="1200" dirty="0" err="1" smtClean="0">
                <a:solidFill>
                  <a:schemeClr val="tx1"/>
                </a:solidFill>
              </a:rPr>
              <a:t>Zomebie</a:t>
            </a:r>
            <a:r>
              <a:rPr lang="en-US" altLang="ko-KR" sz="1200" dirty="0" smtClean="0">
                <a:solidFill>
                  <a:schemeClr val="tx1"/>
                </a:solidFill>
              </a:rPr>
              <a:t> : </a:t>
            </a:r>
            <a:r>
              <a:rPr lang="ko-KR" altLang="en-US" sz="1200" dirty="0" smtClean="0">
                <a:solidFill>
                  <a:schemeClr val="tx1"/>
                </a:solidFill>
              </a:rPr>
              <a:t>부모 프로세스가 먼저 종료되어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좀비가된</a:t>
            </a:r>
            <a:r>
              <a:rPr lang="ko-KR" altLang="en-US" sz="1200" dirty="0" smtClean="0">
                <a:solidFill>
                  <a:schemeClr val="tx1"/>
                </a:solidFill>
              </a:rPr>
              <a:t> 자식 프로세스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just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사각형 설명선 12"/>
          <p:cNvSpPr/>
          <p:nvPr/>
        </p:nvSpPr>
        <p:spPr>
          <a:xfrm>
            <a:off x="8001000" y="-38099"/>
            <a:ext cx="3187700" cy="709929"/>
          </a:xfrm>
          <a:prstGeom prst="wedgeRectCallout">
            <a:avLst>
              <a:gd name="adj1" fmla="val -100514"/>
              <a:gd name="adj2" fmla="val 731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200" dirty="0" smtClean="0">
                <a:solidFill>
                  <a:schemeClr val="tx1"/>
                </a:solidFill>
              </a:rPr>
              <a:t>시스템 시간 </a:t>
            </a:r>
            <a:r>
              <a:rPr lang="en-US" altLang="ko-KR" sz="1200" dirty="0" smtClean="0">
                <a:solidFill>
                  <a:schemeClr val="tx1"/>
                </a:solidFill>
              </a:rPr>
              <a:t>/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os</a:t>
            </a:r>
            <a:r>
              <a:rPr lang="ko-KR" altLang="en-US" sz="1200" dirty="0" smtClean="0">
                <a:solidFill>
                  <a:schemeClr val="tx1"/>
                </a:solidFill>
              </a:rPr>
              <a:t>가 살아있는 시간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/ </a:t>
            </a:r>
            <a:r>
              <a:rPr lang="ko-KR" altLang="en-US" sz="1200" dirty="0" smtClean="0">
                <a:solidFill>
                  <a:schemeClr val="tx1"/>
                </a:solidFill>
              </a:rPr>
              <a:t>유저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세션수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/ </a:t>
            </a:r>
            <a:r>
              <a:rPr lang="ko-KR" altLang="en-US" sz="1200" dirty="0" smtClean="0">
                <a:solidFill>
                  <a:schemeClr val="tx1"/>
                </a:solidFill>
              </a:rPr>
              <a:t>로드 에버리지</a:t>
            </a:r>
            <a:r>
              <a:rPr lang="en-US" altLang="ko-KR" sz="1200" dirty="0" smtClean="0">
                <a:solidFill>
                  <a:schemeClr val="tx1"/>
                </a:solidFill>
              </a:rPr>
              <a:t>(CPU</a:t>
            </a:r>
            <a:r>
              <a:rPr lang="ko-KR" altLang="en-US" sz="1200" dirty="0" smtClean="0">
                <a:solidFill>
                  <a:schemeClr val="tx1"/>
                </a:solidFill>
              </a:rPr>
              <a:t>의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이동편균</a:t>
            </a:r>
            <a:r>
              <a:rPr lang="en-US" altLang="ko-KR" sz="1200" dirty="0" smtClean="0">
                <a:solidFill>
                  <a:schemeClr val="tx1"/>
                </a:solidFill>
              </a:rPr>
              <a:t>, 1</a:t>
            </a:r>
            <a:r>
              <a:rPr lang="ko-KR" altLang="en-US" sz="1200" dirty="0" smtClean="0">
                <a:solidFill>
                  <a:schemeClr val="tx1"/>
                </a:solidFill>
              </a:rPr>
              <a:t>분</a:t>
            </a:r>
            <a:r>
              <a:rPr lang="en-US" altLang="ko-KR" sz="1200" dirty="0" smtClean="0">
                <a:solidFill>
                  <a:schemeClr val="tx1"/>
                </a:solidFill>
              </a:rPr>
              <a:t>, 5</a:t>
            </a:r>
            <a:r>
              <a:rPr lang="ko-KR" altLang="en-US" sz="1200" dirty="0" smtClean="0">
                <a:solidFill>
                  <a:schemeClr val="tx1"/>
                </a:solidFill>
              </a:rPr>
              <a:t>분 </a:t>
            </a:r>
            <a:r>
              <a:rPr lang="en-US" altLang="ko-KR" sz="1200" dirty="0" smtClean="0">
                <a:solidFill>
                  <a:schemeClr val="tx1"/>
                </a:solidFill>
              </a:rPr>
              <a:t>,15</a:t>
            </a:r>
            <a:r>
              <a:rPr lang="ko-KR" altLang="en-US" sz="1200" dirty="0" smtClean="0">
                <a:solidFill>
                  <a:schemeClr val="tx1"/>
                </a:solidFill>
              </a:rPr>
              <a:t>분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47966" y="787400"/>
            <a:ext cx="6114733" cy="165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62252" y="1713523"/>
            <a:ext cx="6114733" cy="165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 설명선 15"/>
          <p:cNvSpPr/>
          <p:nvPr/>
        </p:nvSpPr>
        <p:spPr>
          <a:xfrm>
            <a:off x="4481830" y="3930354"/>
            <a:ext cx="3417570" cy="2520654"/>
          </a:xfrm>
          <a:prstGeom prst="wedgeRectCallout">
            <a:avLst>
              <a:gd name="adj1" fmla="val -34777"/>
              <a:gd name="adj2" fmla="val -13125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200" dirty="0" smtClean="0">
                <a:solidFill>
                  <a:schemeClr val="tx1"/>
                </a:solidFill>
              </a:rPr>
              <a:t>디테일 영역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sz="1200" dirty="0" smtClean="0">
                <a:solidFill>
                  <a:schemeClr val="tx1"/>
                </a:solidFill>
              </a:rPr>
              <a:t>PID : </a:t>
            </a:r>
            <a:r>
              <a:rPr lang="ko-KR" altLang="en-US" sz="1200" dirty="0" smtClean="0">
                <a:solidFill>
                  <a:schemeClr val="tx1"/>
                </a:solidFill>
              </a:rPr>
              <a:t>프로세스 </a:t>
            </a:r>
            <a:r>
              <a:rPr lang="en-US" altLang="ko-KR" sz="1200" dirty="0" smtClean="0">
                <a:solidFill>
                  <a:schemeClr val="tx1"/>
                </a:solidFill>
              </a:rPr>
              <a:t>id</a:t>
            </a:r>
          </a:p>
          <a:p>
            <a:pPr algn="just"/>
            <a:r>
              <a:rPr lang="en-US" altLang="ko-KR" sz="1200" dirty="0" smtClean="0">
                <a:solidFill>
                  <a:schemeClr val="tx1"/>
                </a:solidFill>
              </a:rPr>
              <a:t>User : </a:t>
            </a:r>
            <a:r>
              <a:rPr lang="ko-KR" altLang="en-US" sz="1200" dirty="0" smtClean="0">
                <a:solidFill>
                  <a:schemeClr val="tx1"/>
                </a:solidFill>
              </a:rPr>
              <a:t>프로세스 실행 사용자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sz="1200" dirty="0" smtClean="0">
                <a:solidFill>
                  <a:schemeClr val="tx1"/>
                </a:solidFill>
              </a:rPr>
              <a:t>PR :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커널에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의해서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스케줄링되는</a:t>
            </a:r>
            <a:r>
              <a:rPr lang="ko-KR" altLang="en-US" sz="1200" dirty="0" smtClean="0">
                <a:solidFill>
                  <a:schemeClr val="tx1"/>
                </a:solidFill>
              </a:rPr>
              <a:t> 우선순위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sz="1200" dirty="0" smtClean="0">
                <a:solidFill>
                  <a:schemeClr val="tx1"/>
                </a:solidFill>
              </a:rPr>
              <a:t>NI : PR</a:t>
            </a:r>
            <a:r>
              <a:rPr lang="ko-KR" altLang="en-US" sz="1200" dirty="0" smtClean="0">
                <a:solidFill>
                  <a:schemeClr val="tx1"/>
                </a:solidFill>
              </a:rPr>
              <a:t>에 영향을 주는 </a:t>
            </a:r>
            <a:r>
              <a:rPr lang="en-US" altLang="ko-KR" sz="1200" dirty="0" smtClean="0">
                <a:solidFill>
                  <a:schemeClr val="tx1"/>
                </a:solidFill>
              </a:rPr>
              <a:t>nice</a:t>
            </a:r>
            <a:r>
              <a:rPr lang="ko-KR" altLang="en-US" sz="1200" dirty="0" smtClean="0">
                <a:solidFill>
                  <a:schemeClr val="tx1"/>
                </a:solidFill>
              </a:rPr>
              <a:t>라는 값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sz="1200" dirty="0" smtClean="0">
                <a:solidFill>
                  <a:schemeClr val="tx1"/>
                </a:solidFill>
              </a:rPr>
              <a:t>VIRT : </a:t>
            </a:r>
            <a:r>
              <a:rPr lang="ko-KR" altLang="en-US" sz="1200" dirty="0" smtClean="0">
                <a:solidFill>
                  <a:schemeClr val="tx1"/>
                </a:solidFill>
              </a:rPr>
              <a:t>프로세스가 소비하고 있는 총 메모리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sz="1200" dirty="0" smtClean="0">
                <a:solidFill>
                  <a:schemeClr val="tx1"/>
                </a:solidFill>
              </a:rPr>
              <a:t>RES : RAM</a:t>
            </a:r>
            <a:r>
              <a:rPr lang="ko-KR" altLang="en-US" sz="1200" dirty="0" smtClean="0">
                <a:solidFill>
                  <a:schemeClr val="tx1"/>
                </a:solidFill>
              </a:rPr>
              <a:t>에서 사용중인 메모리의 크기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sz="1200" dirty="0" smtClean="0">
                <a:solidFill>
                  <a:schemeClr val="tx1"/>
                </a:solidFill>
              </a:rPr>
              <a:t>SHR : </a:t>
            </a:r>
            <a:r>
              <a:rPr lang="ko-KR" altLang="en-US" sz="1200" dirty="0" smtClean="0">
                <a:solidFill>
                  <a:schemeClr val="tx1"/>
                </a:solidFill>
              </a:rPr>
              <a:t>다른 프로세스와의 공유메모리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S : </a:t>
            </a:r>
            <a:r>
              <a:rPr lang="ko-KR" altLang="en-US" sz="1200" dirty="0" err="1">
                <a:solidFill>
                  <a:schemeClr val="tx1"/>
                </a:solidFill>
              </a:rPr>
              <a:t>프로레스의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현재상태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sz="1200" dirty="0" smtClean="0">
                <a:solidFill>
                  <a:schemeClr val="tx1"/>
                </a:solidFill>
              </a:rPr>
              <a:t>%CPU : 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cpu</a:t>
            </a:r>
            <a:r>
              <a:rPr lang="ko-KR" altLang="en-US" sz="1200" dirty="0" smtClean="0">
                <a:solidFill>
                  <a:schemeClr val="tx1"/>
                </a:solidFill>
              </a:rPr>
              <a:t>를 사용하는 비율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sz="1200" dirty="0" smtClean="0">
                <a:solidFill>
                  <a:schemeClr val="tx1"/>
                </a:solidFill>
              </a:rPr>
              <a:t>%MEM : RAM</a:t>
            </a:r>
            <a:r>
              <a:rPr lang="ko-KR" altLang="en-US" sz="1200" dirty="0" smtClean="0">
                <a:solidFill>
                  <a:schemeClr val="tx1"/>
                </a:solidFill>
              </a:rPr>
              <a:t>에서 </a:t>
            </a:r>
            <a:r>
              <a:rPr lang="en-US" altLang="ko-KR" sz="1200" dirty="0" smtClean="0">
                <a:solidFill>
                  <a:schemeClr val="tx1"/>
                </a:solidFill>
              </a:rPr>
              <a:t>RES</a:t>
            </a:r>
            <a:r>
              <a:rPr lang="ko-KR" altLang="en-US" sz="1200" dirty="0" smtClean="0">
                <a:solidFill>
                  <a:schemeClr val="tx1"/>
                </a:solidFill>
              </a:rPr>
              <a:t>가 차지하는 비율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sz="1200" dirty="0" smtClean="0">
                <a:solidFill>
                  <a:schemeClr val="tx1"/>
                </a:solidFill>
              </a:rPr>
              <a:t>TIME+ : </a:t>
            </a:r>
            <a:r>
              <a:rPr lang="ko-KR" altLang="en-US" sz="1200" dirty="0" smtClean="0">
                <a:solidFill>
                  <a:schemeClr val="tx1"/>
                </a:solidFill>
              </a:rPr>
              <a:t>프로세스가 사용한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토탈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CPU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sz="1200" dirty="0" smtClean="0">
                <a:solidFill>
                  <a:schemeClr val="tx1"/>
                </a:solidFill>
              </a:rPr>
              <a:t>COMMAND : </a:t>
            </a:r>
            <a:r>
              <a:rPr lang="ko-KR" altLang="en-US" sz="1200" dirty="0" smtClean="0">
                <a:solidFill>
                  <a:schemeClr val="tx1"/>
                </a:solidFill>
              </a:rPr>
              <a:t>해당 프로세스를 실행한 커맨드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7)</a:t>
            </a:r>
            <a:r>
              <a:rPr lang="ko-KR" altLang="en-US" dirty="0"/>
              <a:t>프로세스확인 실습</a:t>
            </a:r>
          </a:p>
          <a:p>
            <a:r>
              <a:rPr lang="ko-KR" altLang="en-US" dirty="0" smtClean="0"/>
              <a:t>④ </a:t>
            </a:r>
            <a:r>
              <a:rPr lang="en-US" altLang="ko-KR" dirty="0" smtClean="0"/>
              <a:t>top </a:t>
            </a:r>
            <a:r>
              <a:rPr lang="ko-KR" altLang="en-US" dirty="0" smtClean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418540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7)</a:t>
            </a:r>
            <a:r>
              <a:rPr lang="ko-KR" altLang="en-US" dirty="0"/>
              <a:t>프로세스확인 실습</a:t>
            </a:r>
          </a:p>
          <a:p>
            <a:r>
              <a:rPr lang="ko-KR" altLang="en-US" dirty="0" smtClean="0"/>
              <a:t>⑤ </a:t>
            </a:r>
            <a:r>
              <a:rPr lang="en-US" altLang="ko-KR" dirty="0" err="1" smtClean="0"/>
              <a:t>ulimit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실습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2950" y="122589"/>
            <a:ext cx="4803907" cy="35414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8851" y="1431666"/>
            <a:ext cx="68291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Ulimit</a:t>
            </a:r>
            <a:r>
              <a:rPr lang="en-US" altLang="ko-KR" dirty="0" smtClean="0"/>
              <a:t> –a </a:t>
            </a:r>
            <a:r>
              <a:rPr lang="ko-KR" altLang="en-US" dirty="0" smtClean="0"/>
              <a:t>명령을 통해서 프로세스의 자원한도 확인</a:t>
            </a:r>
            <a:endParaRPr lang="en-US" altLang="ko-KR" dirty="0" smtClean="0"/>
          </a:p>
          <a:p>
            <a:r>
              <a:rPr lang="en-US" altLang="ko-KR" dirty="0" err="1" smtClean="0"/>
              <a:t>Ulimit</a:t>
            </a:r>
            <a:r>
              <a:rPr lang="ko-KR" altLang="en-US" dirty="0"/>
              <a:t> </a:t>
            </a:r>
            <a:r>
              <a:rPr lang="ko-KR" altLang="en-US" dirty="0" smtClean="0"/>
              <a:t>명령어에 수정하고 </a:t>
            </a:r>
            <a:r>
              <a:rPr lang="ko-KR" altLang="en-US" dirty="0" err="1" smtClean="0"/>
              <a:t>수정하고자하는</a:t>
            </a:r>
            <a:r>
              <a:rPr lang="ko-KR" altLang="en-US" dirty="0" smtClean="0"/>
              <a:t> 값에 해당하는 옵션과</a:t>
            </a:r>
            <a:endParaRPr lang="en-US" altLang="ko-KR" dirty="0" smtClean="0"/>
          </a:p>
          <a:p>
            <a:r>
              <a:rPr lang="ko-KR" altLang="en-US" dirty="0" smtClean="0"/>
              <a:t>크기 입력을 통해서 설정 가능하다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43866" y="2677441"/>
            <a:ext cx="8756051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core file size : </a:t>
            </a:r>
            <a:r>
              <a:rPr lang="ko-KR" altLang="en-US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코어파일의 최대 크기 </a:t>
            </a:r>
            <a:r>
              <a:rPr lang="en-US" altLang="ko-KR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(-c </a:t>
            </a:r>
            <a:r>
              <a:rPr lang="ko-KR" altLang="en-US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옵션</a:t>
            </a:r>
            <a:r>
              <a:rPr lang="en-US" altLang="ko-KR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)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Verdana" panose="020B0604030504040204" pitchFamily="34" charset="0"/>
              </a:rPr>
              <a:t>data </a:t>
            </a:r>
            <a:r>
              <a:rPr lang="en-US" altLang="ko-KR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seg</a:t>
            </a:r>
            <a:r>
              <a:rPr lang="en-US" altLang="ko-KR" sz="1400" dirty="0">
                <a:solidFill>
                  <a:srgbClr val="000000"/>
                </a:solidFill>
                <a:latin typeface="Verdana" panose="020B0604030504040204" pitchFamily="34" charset="0"/>
              </a:rPr>
              <a:t> size : </a:t>
            </a:r>
            <a:r>
              <a:rPr lang="ko-KR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프로세스의 데이터 세그먼트 최대 크기 </a:t>
            </a:r>
            <a:r>
              <a:rPr lang="en-US" altLang="ko-KR" sz="1400" dirty="0">
                <a:solidFill>
                  <a:srgbClr val="000000"/>
                </a:solidFill>
                <a:latin typeface="Verdana" panose="020B0604030504040204" pitchFamily="34" charset="0"/>
              </a:rPr>
              <a:t>(-d </a:t>
            </a:r>
            <a:r>
              <a:rPr lang="ko-KR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옵션</a:t>
            </a:r>
            <a:r>
              <a:rPr lang="en-US" altLang="ko-KR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)</a:t>
            </a:r>
          </a:p>
          <a:p>
            <a:r>
              <a:rPr lang="en-US" altLang="ko-KR" sz="1400" dirty="0"/>
              <a:t>scheduling priority : </a:t>
            </a:r>
            <a:r>
              <a:rPr lang="ko-KR" altLang="en-US" sz="1400" dirty="0" err="1"/>
              <a:t>쉘에서</a:t>
            </a:r>
            <a:r>
              <a:rPr lang="ko-KR" altLang="en-US" sz="1400" dirty="0"/>
              <a:t> 생성되는 파일의 최대 크기 </a:t>
            </a:r>
            <a:r>
              <a:rPr lang="en-US" altLang="ko-KR" sz="1400" dirty="0"/>
              <a:t>(-e </a:t>
            </a:r>
            <a:r>
              <a:rPr lang="ko-KR" altLang="en-US" sz="1400" dirty="0"/>
              <a:t>옵션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/>
              <a:t>file size : </a:t>
            </a:r>
            <a:r>
              <a:rPr lang="ko-KR" altLang="en-US" sz="1400" dirty="0"/>
              <a:t>파일의 최대 크기 </a:t>
            </a:r>
            <a:r>
              <a:rPr lang="en-US" altLang="ko-KR" sz="1400" dirty="0"/>
              <a:t>(-f </a:t>
            </a:r>
            <a:r>
              <a:rPr lang="ko-KR" altLang="en-US" sz="1400" dirty="0"/>
              <a:t>옵션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/>
              <a:t>pending signals : </a:t>
            </a:r>
            <a:r>
              <a:rPr lang="ko-KR" altLang="en-US" sz="1400" dirty="0"/>
              <a:t>보류중인 신호 제한 </a:t>
            </a:r>
            <a:r>
              <a:rPr lang="en-US" altLang="ko-KR" sz="1400" dirty="0"/>
              <a:t>(-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</a:t>
            </a:r>
            <a:r>
              <a:rPr lang="ko-KR" altLang="en-US" sz="1400" dirty="0"/>
              <a:t>옵션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/>
              <a:t>max locked memory : </a:t>
            </a:r>
            <a:r>
              <a:rPr lang="ko-KR" altLang="en-US" sz="1400" dirty="0"/>
              <a:t>메모리에 잠길 수 있는 최대 크기 </a:t>
            </a:r>
            <a:r>
              <a:rPr lang="en-US" altLang="ko-KR" sz="1400" dirty="0"/>
              <a:t>(-l </a:t>
            </a:r>
            <a:r>
              <a:rPr lang="ko-KR" altLang="en-US" sz="1400" dirty="0"/>
              <a:t>옵션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/>
              <a:t>max memory size : resident set size</a:t>
            </a:r>
            <a:r>
              <a:rPr lang="ko-KR" altLang="en-US" sz="1400" dirty="0"/>
              <a:t>의 최대 크기 </a:t>
            </a:r>
            <a:r>
              <a:rPr lang="en-US" altLang="ko-KR" sz="1400" dirty="0"/>
              <a:t>(</a:t>
            </a:r>
            <a:r>
              <a:rPr lang="ko-KR" altLang="en-US" sz="1400" dirty="0"/>
              <a:t>메모리 최대크기로 </a:t>
            </a:r>
            <a:r>
              <a:rPr lang="en-US" altLang="ko-KR" sz="1400" dirty="0"/>
              <a:t>-m </a:t>
            </a:r>
            <a:r>
              <a:rPr lang="ko-KR" altLang="en-US" sz="1400" dirty="0"/>
              <a:t>옵션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/>
              <a:t>open files : </a:t>
            </a:r>
            <a:r>
              <a:rPr lang="ko-KR" altLang="en-US" sz="1400" dirty="0"/>
              <a:t>한 프로세스에서 열 수 있는 </a:t>
            </a:r>
            <a:r>
              <a:rPr lang="en-US" altLang="ko-KR" sz="1400" dirty="0"/>
              <a:t>open file descriptor</a:t>
            </a:r>
            <a:r>
              <a:rPr lang="ko-KR" altLang="en-US" sz="1400" dirty="0"/>
              <a:t>의 최대 수 </a:t>
            </a:r>
            <a:r>
              <a:rPr lang="en-US" altLang="ko-KR" sz="1400" dirty="0"/>
              <a:t>(</a:t>
            </a:r>
            <a:r>
              <a:rPr lang="ko-KR" altLang="en-US" sz="1400" dirty="0"/>
              <a:t>열수 있는 최대 파일 수로 </a:t>
            </a:r>
            <a:r>
              <a:rPr lang="en-US" altLang="ko-KR" sz="1400" dirty="0"/>
              <a:t>-n </a:t>
            </a:r>
            <a:r>
              <a:rPr lang="ko-KR" altLang="en-US" sz="1400" dirty="0"/>
              <a:t>옵션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pipe </a:t>
            </a:r>
            <a:r>
              <a:rPr lang="en-US" altLang="ko-KR" sz="1400" dirty="0"/>
              <a:t>size : 512 byte </a:t>
            </a:r>
            <a:r>
              <a:rPr lang="ko-KR" altLang="en-US" sz="1400" dirty="0"/>
              <a:t>블록의 파이프 크기 </a:t>
            </a:r>
            <a:r>
              <a:rPr lang="en-US" altLang="ko-KR" sz="1400" dirty="0"/>
              <a:t>(-p </a:t>
            </a:r>
            <a:r>
              <a:rPr lang="ko-KR" altLang="en-US" sz="1400" dirty="0"/>
              <a:t>옵션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/>
              <a:t>POSIX message queues : POSIX </a:t>
            </a:r>
            <a:r>
              <a:rPr lang="ko-KR" altLang="en-US" sz="1400" dirty="0"/>
              <a:t>메시지 대기 행렬의 최대 </a:t>
            </a:r>
            <a:r>
              <a:rPr lang="en-US" altLang="ko-KR" sz="1400" dirty="0"/>
              <a:t>byte </a:t>
            </a:r>
            <a:r>
              <a:rPr lang="ko-KR" altLang="en-US" sz="1400" dirty="0"/>
              <a:t>수 </a:t>
            </a:r>
            <a:r>
              <a:rPr lang="en-US" altLang="ko-KR" sz="1400" dirty="0"/>
              <a:t>(-q </a:t>
            </a:r>
            <a:r>
              <a:rPr lang="ko-KR" altLang="en-US" sz="1400" dirty="0"/>
              <a:t>옵션</a:t>
            </a:r>
            <a:r>
              <a:rPr lang="en-US" altLang="ko-KR" sz="1400" dirty="0"/>
              <a:t>)</a:t>
            </a:r>
            <a:endParaRPr lang="ko-KR" altLang="en-US" sz="1400" dirty="0">
              <a:solidFill>
                <a:srgbClr val="000000"/>
              </a:solidFill>
              <a:latin typeface="Ubuntu Condensed"/>
            </a:endParaRPr>
          </a:p>
          <a:p>
            <a:r>
              <a:rPr lang="en-US" altLang="ko-KR" sz="1400" dirty="0"/>
              <a:t>real-time priority : </a:t>
            </a:r>
            <a:r>
              <a:rPr lang="ko-KR" altLang="en-US" sz="1400" dirty="0"/>
              <a:t>최대 실시간 스케줄링 우선 순위 </a:t>
            </a:r>
            <a:r>
              <a:rPr lang="en-US" altLang="ko-KR" sz="1400" dirty="0"/>
              <a:t>(-r </a:t>
            </a:r>
            <a:r>
              <a:rPr lang="ko-KR" altLang="en-US" sz="1400" dirty="0"/>
              <a:t>옵션</a:t>
            </a:r>
            <a:r>
              <a:rPr lang="en-US" altLang="ko-KR" sz="1400" dirty="0"/>
              <a:t>)</a:t>
            </a:r>
            <a:endParaRPr lang="ko-KR" altLang="en-US" sz="1400" dirty="0"/>
          </a:p>
          <a:p>
            <a:r>
              <a:rPr lang="en-US" altLang="ko-KR" sz="1400" dirty="0"/>
              <a:t>stack size :  stack </a:t>
            </a:r>
            <a:r>
              <a:rPr lang="ko-KR" altLang="en-US" sz="1400" dirty="0"/>
              <a:t>최대 크기 </a:t>
            </a:r>
            <a:r>
              <a:rPr lang="en-US" altLang="ko-KR" sz="1400" dirty="0"/>
              <a:t>(-s </a:t>
            </a:r>
            <a:r>
              <a:rPr lang="ko-KR" altLang="en-US" sz="1400" dirty="0"/>
              <a:t>옵션</a:t>
            </a:r>
            <a:r>
              <a:rPr lang="en-US" altLang="ko-KR" sz="1400" dirty="0"/>
              <a:t>)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en-US" altLang="ko-KR" sz="1400" dirty="0" err="1"/>
              <a:t>cpu</a:t>
            </a:r>
            <a:r>
              <a:rPr lang="en-US" altLang="ko-KR" sz="1400" dirty="0"/>
              <a:t> time : </a:t>
            </a:r>
            <a:r>
              <a:rPr lang="ko-KR" altLang="en-US" sz="1400" dirty="0"/>
              <a:t>총 누적된 </a:t>
            </a:r>
            <a:r>
              <a:rPr lang="en-US" altLang="ko-KR" sz="1400" dirty="0"/>
              <a:t>CPU </a:t>
            </a:r>
            <a:r>
              <a:rPr lang="ko-KR" altLang="en-US" sz="1400" dirty="0"/>
              <a:t>시간</a:t>
            </a:r>
            <a:r>
              <a:rPr lang="en-US" altLang="ko-KR" sz="1400" dirty="0"/>
              <a:t>[</a:t>
            </a:r>
            <a:r>
              <a:rPr lang="ko-KR" altLang="en-US" sz="1400" dirty="0"/>
              <a:t>초</a:t>
            </a:r>
            <a:r>
              <a:rPr lang="en-US" altLang="ko-KR" sz="1400" dirty="0"/>
              <a:t>] (-t </a:t>
            </a:r>
            <a:r>
              <a:rPr lang="ko-KR" altLang="en-US" sz="1400" dirty="0"/>
              <a:t>옵션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/>
              <a:t>max user processes : </a:t>
            </a:r>
            <a:r>
              <a:rPr lang="ko-KR" altLang="en-US" sz="1400" dirty="0"/>
              <a:t>단일 유저가 </a:t>
            </a:r>
            <a:r>
              <a:rPr lang="ko-KR" altLang="en-US" sz="1400" dirty="0" err="1"/>
              <a:t>사용가능한</a:t>
            </a:r>
            <a:r>
              <a:rPr lang="ko-KR" altLang="en-US" sz="1400" dirty="0"/>
              <a:t> 프로세스의 최대 </a:t>
            </a:r>
            <a:r>
              <a:rPr lang="ko-KR" altLang="en-US" sz="1400" dirty="0" err="1"/>
              <a:t>갯수</a:t>
            </a:r>
            <a:r>
              <a:rPr lang="ko-KR" altLang="en-US" sz="1400" dirty="0"/>
              <a:t> </a:t>
            </a:r>
            <a:r>
              <a:rPr lang="en-US" altLang="ko-KR" sz="1400" dirty="0"/>
              <a:t>(-u </a:t>
            </a:r>
            <a:r>
              <a:rPr lang="ko-KR" altLang="en-US" sz="1400" dirty="0"/>
              <a:t>옵션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/>
              <a:t>virtual memory : </a:t>
            </a:r>
            <a:r>
              <a:rPr lang="ko-KR" altLang="en-US" sz="1400" dirty="0" err="1"/>
              <a:t>쉘에서</a:t>
            </a:r>
            <a:r>
              <a:rPr lang="ko-KR" altLang="en-US" sz="1400" dirty="0"/>
              <a:t> 사용가능 한 가상 메모리의 최대 용량 </a:t>
            </a:r>
            <a:r>
              <a:rPr lang="en-US" altLang="ko-KR" sz="1400" dirty="0"/>
              <a:t>(-v </a:t>
            </a:r>
            <a:r>
              <a:rPr lang="ko-KR" altLang="en-US" sz="1400" dirty="0"/>
              <a:t>옵션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/>
              <a:t>file locks : </a:t>
            </a:r>
            <a:r>
              <a:rPr lang="ko-KR" altLang="en-US" sz="1400" dirty="0"/>
              <a:t>최대 잠금 파일 수 </a:t>
            </a:r>
            <a:r>
              <a:rPr lang="en-US" altLang="ko-KR" sz="1400" dirty="0"/>
              <a:t>(-x </a:t>
            </a:r>
            <a:r>
              <a:rPr lang="ko-KR" altLang="en-US" sz="1400" dirty="0"/>
              <a:t>옵션</a:t>
            </a:r>
            <a:r>
              <a:rPr lang="en-US" altLang="ko-KR" sz="1400" dirty="0"/>
              <a:t>)</a:t>
            </a:r>
            <a:endParaRPr lang="en-US" altLang="ko-KR" sz="1400" dirty="0" smtClean="0"/>
          </a:p>
          <a:p>
            <a:endParaRPr lang="en-US" altLang="ko-KR" sz="1400" dirty="0"/>
          </a:p>
          <a:p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9256032" y="131296"/>
            <a:ext cx="918482" cy="2170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228435" y="323165"/>
            <a:ext cx="4281394" cy="28844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210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7)</a:t>
            </a:r>
            <a:r>
              <a:rPr lang="ko-KR" altLang="en-US" dirty="0"/>
              <a:t>프로세스확인 실습</a:t>
            </a:r>
          </a:p>
          <a:p>
            <a:r>
              <a:rPr lang="ko-KR" altLang="en-US" dirty="0" smtClean="0"/>
              <a:t>⑥ </a:t>
            </a:r>
            <a:r>
              <a:rPr lang="en-US" altLang="ko-KR" dirty="0" smtClean="0"/>
              <a:t>/proc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확인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152" y="768124"/>
            <a:ext cx="7738302" cy="212019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073152" y="768124"/>
            <a:ext cx="2392297" cy="1695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077" y="768124"/>
            <a:ext cx="42161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시스템의 여러 실시간 정보들이 담긴</a:t>
            </a:r>
            <a:endParaRPr lang="en-US" altLang="ko-KR" dirty="0" smtClean="0"/>
          </a:p>
          <a:p>
            <a:r>
              <a:rPr lang="ko-KR" altLang="en-US" dirty="0" smtClean="0"/>
              <a:t>파일들을 </a:t>
            </a:r>
            <a:r>
              <a:rPr lang="en-US" altLang="ko-KR" dirty="0" smtClean="0"/>
              <a:t>/proc </a:t>
            </a:r>
            <a:r>
              <a:rPr lang="ko-KR" altLang="en-US" dirty="0" err="1" smtClean="0"/>
              <a:t>디렉토리에서</a:t>
            </a:r>
            <a:r>
              <a:rPr lang="ko-KR" altLang="en-US" dirty="0" smtClean="0"/>
              <a:t> 존재하는</a:t>
            </a:r>
            <a:endParaRPr lang="en-US" altLang="ko-KR" dirty="0" smtClean="0"/>
          </a:p>
          <a:p>
            <a:r>
              <a:rPr lang="ko-KR" altLang="en-US" dirty="0" smtClean="0"/>
              <a:t>것을 확인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689" y="3025577"/>
            <a:ext cx="5761372" cy="30601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2435" y="3025577"/>
            <a:ext cx="47916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디렉토리에</a:t>
            </a:r>
            <a:r>
              <a:rPr lang="ko-KR" altLang="en-US" dirty="0" smtClean="0"/>
              <a:t> 존재하는 파일 중</a:t>
            </a:r>
            <a:endParaRPr lang="en-US" altLang="ko-KR" dirty="0" smtClean="0"/>
          </a:p>
          <a:p>
            <a:r>
              <a:rPr lang="en-US" altLang="ko-KR" dirty="0" err="1" smtClean="0"/>
              <a:t>Cpuinfo</a:t>
            </a:r>
            <a:r>
              <a:rPr lang="ko-KR" altLang="en-US" dirty="0" smtClean="0"/>
              <a:t>를 출력해서 현재 </a:t>
            </a:r>
            <a:r>
              <a:rPr lang="en-US" altLang="ko-KR" dirty="0" err="1" smtClean="0"/>
              <a:t>cpu</a:t>
            </a:r>
            <a:r>
              <a:rPr lang="ko-KR" altLang="en-US" dirty="0" smtClean="0"/>
              <a:t>의 정보를 확인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621780" y="2987738"/>
            <a:ext cx="613289" cy="1593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531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8) CPU</a:t>
            </a:r>
            <a:r>
              <a:rPr lang="ko-KR" altLang="en-US" dirty="0"/>
              <a:t>상황확인 실습</a:t>
            </a:r>
          </a:p>
          <a:p>
            <a:r>
              <a:rPr lang="ko-KR" altLang="en-US" dirty="0"/>
              <a:t>① </a:t>
            </a:r>
            <a:r>
              <a:rPr lang="en-US" altLang="ko-KR" dirty="0" err="1"/>
              <a:t>vmstat</a:t>
            </a:r>
            <a:r>
              <a:rPr lang="en-US" altLang="ko-KR" dirty="0"/>
              <a:t>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0742" y="811209"/>
            <a:ext cx="43143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Vmstat</a:t>
            </a:r>
            <a:r>
              <a:rPr lang="en-US" altLang="ko-KR" dirty="0" smtClean="0"/>
              <a:t> 1 5 </a:t>
            </a:r>
            <a:r>
              <a:rPr lang="ko-KR" altLang="en-US" dirty="0" smtClean="0"/>
              <a:t>명령을 통해서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초 간격으로</a:t>
            </a:r>
            <a:endParaRPr lang="en-US" altLang="ko-KR" dirty="0" smtClean="0"/>
          </a:p>
          <a:p>
            <a:r>
              <a:rPr lang="en-US" altLang="ko-KR" dirty="0" smtClean="0"/>
              <a:t>5</a:t>
            </a:r>
            <a:r>
              <a:rPr lang="ko-KR" altLang="en-US" dirty="0" smtClean="0"/>
              <a:t>번 </a:t>
            </a:r>
            <a:r>
              <a:rPr lang="en-US" altLang="ko-KR" dirty="0" err="1" smtClean="0"/>
              <a:t>cpu</a:t>
            </a:r>
            <a:r>
              <a:rPr lang="ko-KR" altLang="en-US" dirty="0" smtClean="0"/>
              <a:t>의 활동상황을 출력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816" y="646331"/>
            <a:ext cx="6629400" cy="150495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776781" y="626246"/>
            <a:ext cx="918482" cy="1849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10742" y="2316159"/>
            <a:ext cx="1165101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 : </a:t>
            </a:r>
            <a:r>
              <a:rPr lang="ko-KR" altLang="en-US" dirty="0" err="1" smtClean="0"/>
              <a:t>디스패치</a:t>
            </a:r>
            <a:r>
              <a:rPr lang="ko-KR" altLang="en-US" dirty="0" smtClean="0"/>
              <a:t> 큐에서 대기하고 있는 요구 수</a:t>
            </a:r>
            <a:endParaRPr lang="en-US" altLang="ko-KR" dirty="0" smtClean="0"/>
          </a:p>
          <a:p>
            <a:r>
              <a:rPr lang="en-US" altLang="ko-KR" dirty="0" smtClean="0"/>
              <a:t>b : </a:t>
            </a:r>
            <a:r>
              <a:rPr lang="ko-KR" altLang="en-US" dirty="0" smtClean="0"/>
              <a:t>리소스와 </a:t>
            </a:r>
            <a:r>
              <a:rPr lang="en-US" altLang="ko-KR" dirty="0" smtClean="0"/>
              <a:t>IO, </a:t>
            </a:r>
            <a:r>
              <a:rPr lang="ko-KR" altLang="en-US" dirty="0" smtClean="0"/>
              <a:t>페이지 등을 대기하고 있는 미처리 항목의 수 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이수치가 높으면 디스크 </a:t>
            </a:r>
            <a:r>
              <a:rPr lang="en-US" altLang="ko-KR" dirty="0" smtClean="0"/>
              <a:t>IO</a:t>
            </a:r>
            <a:r>
              <a:rPr lang="ko-KR" altLang="en-US" dirty="0" smtClean="0"/>
              <a:t>가 지연되는 것으로 </a:t>
            </a:r>
            <a:endParaRPr lang="en-US" altLang="ko-KR" dirty="0" smtClean="0"/>
          </a:p>
          <a:p>
            <a:r>
              <a:rPr lang="ko-KR" altLang="en-US" dirty="0" smtClean="0"/>
              <a:t>판단할 수 있음</a:t>
            </a:r>
            <a:endParaRPr lang="en-US" altLang="ko-KR" dirty="0" smtClean="0"/>
          </a:p>
          <a:p>
            <a:r>
              <a:rPr lang="en-US" altLang="ko-KR" dirty="0" err="1"/>
              <a:t>s</a:t>
            </a:r>
            <a:r>
              <a:rPr lang="en-US" altLang="ko-KR" dirty="0" err="1" smtClean="0"/>
              <a:t>wpd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사용된 가상 메모리</a:t>
            </a:r>
            <a:endParaRPr lang="en-US" altLang="ko-KR" dirty="0" smtClean="0"/>
          </a:p>
          <a:p>
            <a:r>
              <a:rPr lang="en-US" altLang="ko-KR" dirty="0"/>
              <a:t>f</a:t>
            </a:r>
            <a:r>
              <a:rPr lang="en-US" altLang="ko-KR" dirty="0" smtClean="0"/>
              <a:t>ree : </a:t>
            </a:r>
            <a:r>
              <a:rPr lang="ko-KR" altLang="en-US" dirty="0" err="1" smtClean="0"/>
              <a:t>여유있는</a:t>
            </a:r>
            <a:r>
              <a:rPr lang="ko-KR" altLang="en-US" dirty="0" smtClean="0"/>
              <a:t> 메모리</a:t>
            </a:r>
            <a:endParaRPr lang="en-US" altLang="ko-KR" dirty="0" smtClean="0"/>
          </a:p>
          <a:p>
            <a:r>
              <a:rPr lang="en-US" altLang="ko-KR" dirty="0" smtClean="0"/>
              <a:t>cache : </a:t>
            </a:r>
            <a:r>
              <a:rPr lang="ko-KR" altLang="en-US" dirty="0" err="1" smtClean="0"/>
              <a:t>캐쉬로</a:t>
            </a:r>
            <a:r>
              <a:rPr lang="ko-KR" altLang="en-US" dirty="0" smtClean="0"/>
              <a:t> 사용되고 있는 메모리</a:t>
            </a:r>
            <a:endParaRPr lang="en-US" altLang="ko-KR" dirty="0" smtClean="0"/>
          </a:p>
          <a:p>
            <a:r>
              <a:rPr lang="en-US" altLang="ko-KR" dirty="0" smtClean="0"/>
              <a:t>Si : </a:t>
            </a:r>
            <a:r>
              <a:rPr lang="ko-KR" altLang="en-US" dirty="0" smtClean="0"/>
              <a:t>디스크에서 </a:t>
            </a:r>
            <a:r>
              <a:rPr lang="ko-KR" altLang="en-US" dirty="0" err="1" smtClean="0"/>
              <a:t>스왑</a:t>
            </a:r>
            <a:r>
              <a:rPr lang="ko-KR" altLang="en-US" dirty="0"/>
              <a:t> </a:t>
            </a:r>
            <a:r>
              <a:rPr lang="en-US" altLang="ko-KR" dirty="0" smtClean="0"/>
              <a:t>in </a:t>
            </a:r>
            <a:r>
              <a:rPr lang="ko-KR" altLang="en-US" dirty="0" smtClean="0"/>
              <a:t>되는 메모리</a:t>
            </a:r>
            <a:endParaRPr lang="en-US" altLang="ko-KR" dirty="0" smtClean="0"/>
          </a:p>
          <a:p>
            <a:r>
              <a:rPr lang="en-US" altLang="ko-KR" dirty="0" smtClean="0"/>
              <a:t>So : </a:t>
            </a:r>
            <a:r>
              <a:rPr lang="ko-KR" altLang="en-US" dirty="0" smtClean="0"/>
              <a:t>디스크로 </a:t>
            </a:r>
            <a:r>
              <a:rPr lang="ko-KR" altLang="en-US" dirty="0" err="1" smtClean="0"/>
              <a:t>스왑되는</a:t>
            </a:r>
            <a:r>
              <a:rPr lang="ko-KR" altLang="en-US" dirty="0" smtClean="0"/>
              <a:t> 메모리</a:t>
            </a:r>
            <a:endParaRPr lang="en-US" altLang="ko-KR" dirty="0" smtClean="0"/>
          </a:p>
          <a:p>
            <a:r>
              <a:rPr lang="en-US" altLang="ko-KR" dirty="0" smtClean="0"/>
              <a:t>Bi : </a:t>
            </a:r>
            <a:r>
              <a:rPr lang="ko-KR" altLang="en-US" dirty="0" smtClean="0"/>
              <a:t>블록 디바이스에서 읽는 블록 수</a:t>
            </a:r>
            <a:endParaRPr lang="en-US" altLang="ko-KR" dirty="0" smtClean="0"/>
          </a:p>
          <a:p>
            <a:r>
              <a:rPr lang="en-US" altLang="ko-KR" dirty="0" smtClean="0"/>
              <a:t>Bo : </a:t>
            </a:r>
            <a:r>
              <a:rPr lang="ko-KR" altLang="en-US" dirty="0" smtClean="0"/>
              <a:t>블록 </a:t>
            </a:r>
            <a:r>
              <a:rPr lang="ko-KR" altLang="en-US" dirty="0" err="1" smtClean="0"/>
              <a:t>다바이스에서</a:t>
            </a:r>
            <a:r>
              <a:rPr lang="ko-KR" altLang="en-US" dirty="0" smtClean="0"/>
              <a:t> 전송한 블록 수</a:t>
            </a:r>
            <a:endParaRPr lang="en-US" altLang="ko-KR" dirty="0" smtClean="0"/>
          </a:p>
          <a:p>
            <a:r>
              <a:rPr lang="en-US" altLang="ko-KR" dirty="0" smtClean="0"/>
              <a:t>In : </a:t>
            </a:r>
            <a:r>
              <a:rPr lang="ko-KR" altLang="en-US" dirty="0" smtClean="0"/>
              <a:t>초당 인터럽트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클럭</a:t>
            </a:r>
            <a:r>
              <a:rPr lang="ko-KR" altLang="en-US" dirty="0" smtClean="0"/>
              <a:t> 포함</a:t>
            </a:r>
            <a:r>
              <a:rPr lang="en-US" altLang="ko-KR" dirty="0" smtClean="0"/>
              <a:t>) </a:t>
            </a:r>
            <a:r>
              <a:rPr lang="ko-KR" altLang="en-US" dirty="0" smtClean="0"/>
              <a:t>수</a:t>
            </a:r>
            <a:endParaRPr lang="en-US" altLang="ko-KR" dirty="0" smtClean="0"/>
          </a:p>
          <a:p>
            <a:r>
              <a:rPr lang="en-US" altLang="ko-KR" dirty="0" smtClean="0"/>
              <a:t>Cs : </a:t>
            </a:r>
            <a:r>
              <a:rPr lang="ko-KR" altLang="en-US" dirty="0" smtClean="0"/>
              <a:t>초당 </a:t>
            </a:r>
            <a:r>
              <a:rPr lang="ko-KR" altLang="en-US" dirty="0" err="1" smtClean="0"/>
              <a:t>컨텍스트</a:t>
            </a:r>
            <a:r>
              <a:rPr lang="ko-KR" altLang="en-US" dirty="0" smtClean="0"/>
              <a:t> 스위치 수</a:t>
            </a:r>
            <a:endParaRPr lang="en-US" altLang="ko-KR" dirty="0" smtClean="0"/>
          </a:p>
          <a:p>
            <a:r>
              <a:rPr lang="en-US" altLang="ko-KR" dirty="0" smtClean="0"/>
              <a:t>Us : </a:t>
            </a:r>
            <a:r>
              <a:rPr lang="ko-KR" altLang="en-US" dirty="0" smtClean="0"/>
              <a:t>유저 코드가 소요한 </a:t>
            </a:r>
            <a:r>
              <a:rPr lang="en-US" altLang="ko-KR" dirty="0" err="1" smtClean="0"/>
              <a:t>cpu</a:t>
            </a:r>
            <a:r>
              <a:rPr lang="ko-KR" altLang="en-US" dirty="0" smtClean="0"/>
              <a:t>사용률</a:t>
            </a:r>
            <a:r>
              <a:rPr lang="en-US" altLang="ko-KR" dirty="0" smtClean="0"/>
              <a:t>(user time, nice time </a:t>
            </a:r>
            <a:r>
              <a:rPr lang="ko-KR" altLang="en-US" dirty="0" smtClean="0"/>
              <a:t>포함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Sy</a:t>
            </a:r>
            <a:r>
              <a:rPr lang="en-US" altLang="ko-KR" dirty="0" smtClean="0"/>
              <a:t> : </a:t>
            </a:r>
            <a:r>
              <a:rPr lang="ko-KR" altLang="en-US" dirty="0" err="1" smtClean="0"/>
              <a:t>커널</a:t>
            </a:r>
            <a:r>
              <a:rPr lang="ko-KR" altLang="en-US" dirty="0" smtClean="0"/>
              <a:t> 코드가 소요한 </a:t>
            </a:r>
            <a:r>
              <a:rPr lang="en-US" altLang="ko-KR" dirty="0" err="1" smtClean="0"/>
              <a:t>cpu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사용률</a:t>
            </a:r>
            <a:endParaRPr lang="en-US" altLang="ko-KR" dirty="0" smtClean="0"/>
          </a:p>
          <a:p>
            <a:r>
              <a:rPr lang="en-US" altLang="ko-KR" dirty="0" smtClean="0"/>
              <a:t>Id : </a:t>
            </a:r>
            <a:r>
              <a:rPr lang="en-US" altLang="ko-KR" dirty="0" err="1" smtClean="0"/>
              <a:t>cpu</a:t>
            </a:r>
            <a:r>
              <a:rPr lang="en-US" altLang="ko-KR" dirty="0" smtClean="0"/>
              <a:t> idle</a:t>
            </a:r>
            <a:r>
              <a:rPr lang="ko-KR" altLang="en-US" dirty="0" smtClean="0"/>
              <a:t>율</a:t>
            </a:r>
            <a:endParaRPr lang="en-US" altLang="ko-KR" dirty="0" smtClean="0"/>
          </a:p>
          <a:p>
            <a:r>
              <a:rPr lang="en-US" altLang="ko-KR" dirty="0" err="1" smtClean="0"/>
              <a:t>Wa</a:t>
            </a:r>
            <a:r>
              <a:rPr lang="en-US" altLang="ko-KR" dirty="0" smtClean="0"/>
              <a:t> : IO waiting </a:t>
            </a:r>
            <a:r>
              <a:rPr lang="ko-KR" altLang="en-US" dirty="0" err="1" smtClean="0"/>
              <a:t>시간율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4901330" y="961526"/>
            <a:ext cx="6208629" cy="1849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562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8) CPU</a:t>
            </a:r>
            <a:r>
              <a:rPr lang="ko-KR" altLang="en-US" dirty="0"/>
              <a:t>상황확인 실습</a:t>
            </a:r>
          </a:p>
          <a:p>
            <a:r>
              <a:rPr lang="ko-KR" altLang="en-US" dirty="0" smtClean="0"/>
              <a:t>② </a:t>
            </a:r>
            <a:r>
              <a:rPr lang="en-US" altLang="ko-KR" dirty="0" err="1"/>
              <a:t>sar</a:t>
            </a:r>
            <a:r>
              <a:rPr lang="en-US" altLang="ko-KR" dirty="0"/>
              <a:t>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2713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4) </a:t>
            </a:r>
            <a:r>
              <a:rPr lang="en-US" altLang="ko-KR" dirty="0" err="1" smtClean="0"/>
              <a:t>sar</a:t>
            </a:r>
            <a:r>
              <a:rPr lang="ko-KR" altLang="en-US" dirty="0" smtClean="0"/>
              <a:t>명령 실습</a:t>
            </a:r>
          </a:p>
          <a:p>
            <a:r>
              <a:rPr lang="ko-KR" altLang="en-US" dirty="0" smtClean="0"/>
              <a:t>① </a:t>
            </a:r>
            <a:r>
              <a:rPr lang="en-US" altLang="ko-KR" dirty="0" err="1" smtClean="0"/>
              <a:t>sysstat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910" y="0"/>
            <a:ext cx="471220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57726" y="1010653"/>
            <a:ext cx="4336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pat install </a:t>
            </a:r>
            <a:r>
              <a:rPr lang="en-US" altLang="ko-KR" dirty="0" err="1" smtClean="0"/>
              <a:t>sysstat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명령을 통해서 </a:t>
            </a:r>
            <a:endParaRPr lang="en-US" altLang="ko-KR" dirty="0" smtClean="0"/>
          </a:p>
          <a:p>
            <a:r>
              <a:rPr lang="ko-KR" altLang="en-US" dirty="0" err="1" smtClean="0"/>
              <a:t>리눅스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성능 측정도구 패키지 </a:t>
            </a:r>
            <a:r>
              <a:rPr lang="en-US" altLang="ko-KR" dirty="0" err="1" smtClean="0"/>
              <a:t>systat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648910" y="1467099"/>
            <a:ext cx="2565062" cy="1898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76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8) CPU</a:t>
            </a:r>
            <a:r>
              <a:rPr lang="ko-KR" altLang="en-US" dirty="0"/>
              <a:t>상황확인 실습</a:t>
            </a:r>
          </a:p>
          <a:p>
            <a:r>
              <a:rPr lang="ko-KR" altLang="en-US" dirty="0" smtClean="0"/>
              <a:t>③ </a:t>
            </a:r>
            <a:r>
              <a:rPr lang="en-US" altLang="ko-KR" dirty="0"/>
              <a:t>vi /proc/</a:t>
            </a:r>
            <a:r>
              <a:rPr lang="en-US" altLang="ko-KR" dirty="0" err="1"/>
              <a:t>cpuinfo</a:t>
            </a:r>
            <a:r>
              <a:rPr lang="en-US" altLang="ko-KR" dirty="0"/>
              <a:t> </a:t>
            </a:r>
            <a:r>
              <a:rPr lang="ko-KR" altLang="en-US" dirty="0"/>
              <a:t>확인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88318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9) </a:t>
            </a:r>
            <a:r>
              <a:rPr lang="ko-KR" altLang="en-US" dirty="0"/>
              <a:t>메모리 확인 </a:t>
            </a:r>
            <a:r>
              <a:rPr lang="ko-KR" altLang="en-US" dirty="0" smtClean="0"/>
              <a:t>실습</a:t>
            </a:r>
            <a:endParaRPr lang="en-US" altLang="ko-KR" dirty="0" smtClean="0"/>
          </a:p>
          <a:p>
            <a:r>
              <a:rPr lang="ko-KR" altLang="en-US" dirty="0" smtClean="0"/>
              <a:t>② </a:t>
            </a:r>
            <a:r>
              <a:rPr lang="en-US" altLang="ko-KR" dirty="0"/>
              <a:t>free </a:t>
            </a:r>
            <a:r>
              <a:rPr lang="ko-KR" altLang="en-US" dirty="0"/>
              <a:t>실습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7191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9) </a:t>
            </a:r>
            <a:r>
              <a:rPr lang="ko-KR" altLang="en-US" dirty="0"/>
              <a:t>메모리 확인 실습</a:t>
            </a:r>
          </a:p>
          <a:p>
            <a:r>
              <a:rPr lang="ko-KR" altLang="en-US" dirty="0"/>
              <a:t>① </a:t>
            </a:r>
            <a:r>
              <a:rPr lang="en-US" altLang="ko-KR" dirty="0"/>
              <a:t>top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6384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5808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/>
              <a:pPr algn="ctr" eaLnBrk="1" hangingPunct="1">
                <a:spcBef>
                  <a:spcPct val="0"/>
                </a:spcBef>
                <a:buClrTx/>
                <a:defRPr/>
              </a:pPr>
              <a:t>23</a:t>
            </a:fld>
            <a:endParaRPr lang="en-US" altLang="ko-KR" sz="1100"/>
          </a:p>
        </p:txBody>
      </p:sp>
      <p:sp>
        <p:nvSpPr>
          <p:cNvPr id="6" name="직사각형 5"/>
          <p:cNvSpPr/>
          <p:nvPr/>
        </p:nvSpPr>
        <p:spPr bwMode="auto">
          <a:xfrm>
            <a:off x="1714965" y="678539"/>
            <a:ext cx="3378200" cy="279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ts val="600"/>
              </a:spcBef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2. </a:t>
            </a:r>
            <a:r>
              <a:rPr lang="ko-KR" altLang="en-US" sz="1200" dirty="0">
                <a:solidFill>
                  <a:schemeClr val="tx1"/>
                </a:solidFill>
              </a:rPr>
              <a:t>분석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78411" y="678539"/>
            <a:ext cx="8066632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100" dirty="0"/>
              <a:t>Task 1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100" dirty="0"/>
              <a:t>파일서버에 교안 </a:t>
            </a:r>
            <a:r>
              <a:rPr lang="ko-KR" altLang="en-US" sz="1100" dirty="0" err="1"/>
              <a:t>디렉토리에</a:t>
            </a:r>
            <a:r>
              <a:rPr lang="ko-KR" altLang="en-US" sz="1100" dirty="0"/>
              <a:t> 있는 </a:t>
            </a:r>
            <a:r>
              <a:rPr lang="en-US" altLang="ko-KR" sz="1100" dirty="0"/>
              <a:t>serverstatus.html </a:t>
            </a:r>
            <a:r>
              <a:rPr lang="ko-KR" altLang="en-US" sz="1100" dirty="0"/>
              <a:t>과 </a:t>
            </a:r>
            <a:r>
              <a:rPr lang="en-US" altLang="ko-KR" sz="1100" dirty="0" err="1"/>
              <a:t>ChartNew</a:t>
            </a:r>
            <a:r>
              <a:rPr lang="ko-KR" altLang="en-US" sz="1100" dirty="0" err="1"/>
              <a:t>디렉토리를</a:t>
            </a:r>
            <a:r>
              <a:rPr lang="ko-KR" altLang="en-US" sz="1100" dirty="0"/>
              <a:t> 당신의 서버의 웹 서버 기본 </a:t>
            </a:r>
            <a:r>
              <a:rPr lang="ko-KR" altLang="en-US" sz="1100" dirty="0" err="1"/>
              <a:t>디렉토리로</a:t>
            </a:r>
            <a:r>
              <a:rPr lang="ko-KR" altLang="en-US" sz="1100" dirty="0"/>
              <a:t> 옮김</a:t>
            </a:r>
            <a:endParaRPr lang="en-US" altLang="ko-KR" sz="11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100" dirty="0">
                <a:hlinkClick r:id="rId2"/>
              </a:rPr>
              <a:t>http://100.100.100.100:800/serverstatus.html</a:t>
            </a:r>
            <a:r>
              <a:rPr lang="ko-KR" altLang="en-US" sz="1100" dirty="0"/>
              <a:t>을 실행시켜서 화면을 </a:t>
            </a:r>
            <a:r>
              <a:rPr lang="ko-KR" altLang="en-US" sz="1100" dirty="0" err="1"/>
              <a:t>캡쳐</a:t>
            </a:r>
            <a:r>
              <a:rPr lang="ko-KR" altLang="en-US" sz="1100" dirty="0"/>
              <a:t> </a:t>
            </a:r>
            <a:r>
              <a:rPr lang="en-US" altLang="ko-KR" sz="1100" dirty="0"/>
              <a:t>(</a:t>
            </a:r>
            <a:r>
              <a:rPr lang="ko-KR" altLang="en-US" sz="1100" dirty="0"/>
              <a:t>단 </a:t>
            </a:r>
            <a:r>
              <a:rPr lang="en-US" altLang="ko-KR" sz="1100" dirty="0"/>
              <a:t>PC</a:t>
            </a:r>
            <a:r>
              <a:rPr lang="ko-KR" altLang="en-US" sz="1100" dirty="0"/>
              <a:t>하단 시간이 같이 보이도록 할 것</a:t>
            </a:r>
            <a:r>
              <a:rPr lang="en-US" altLang="ko-KR" sz="1100" dirty="0"/>
              <a:t>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100" dirty="0"/>
              <a:t>Hint: </a:t>
            </a:r>
            <a:r>
              <a:rPr lang="ko-KR" altLang="en-US" sz="1100" dirty="0"/>
              <a:t>권한</a:t>
            </a:r>
            <a:r>
              <a:rPr lang="en-US" altLang="ko-KR" sz="1100" dirty="0"/>
              <a:t> </a:t>
            </a:r>
            <a:r>
              <a:rPr lang="ko-KR" altLang="en-US" sz="1100" dirty="0"/>
              <a:t>주의</a:t>
            </a:r>
            <a:endParaRPr lang="en-US" altLang="ko-KR" sz="11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811433" y="126768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dirty="0"/>
              <a:t>3. </a:t>
            </a:r>
            <a:r>
              <a:rPr lang="ko-KR" altLang="en-US" dirty="0"/>
              <a:t>리눅스</a:t>
            </a:r>
            <a:r>
              <a:rPr lang="en-US" altLang="ko-KR" dirty="0"/>
              <a:t> </a:t>
            </a:r>
            <a:r>
              <a:rPr lang="ko-KR" altLang="en-US" dirty="0" err="1"/>
              <a:t>최종실습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3278" y="2023705"/>
            <a:ext cx="6745193" cy="421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64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42803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1416051" y="-36286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5808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/>
              <a:pPr algn="ctr" eaLnBrk="1" hangingPunct="1">
                <a:spcBef>
                  <a:spcPct val="0"/>
                </a:spcBef>
                <a:buClrTx/>
                <a:defRPr/>
              </a:pPr>
              <a:t>25</a:t>
            </a:fld>
            <a:endParaRPr lang="en-US" altLang="ko-KR" sz="1100"/>
          </a:p>
        </p:txBody>
      </p:sp>
      <p:sp>
        <p:nvSpPr>
          <p:cNvPr id="6" name="직사각형 5"/>
          <p:cNvSpPr/>
          <p:nvPr/>
        </p:nvSpPr>
        <p:spPr bwMode="auto">
          <a:xfrm>
            <a:off x="1714965" y="678539"/>
            <a:ext cx="3378200" cy="279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ts val="600"/>
              </a:spcBef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2. </a:t>
            </a:r>
            <a:r>
              <a:rPr lang="ko-KR" altLang="en-US" sz="1200" dirty="0">
                <a:solidFill>
                  <a:schemeClr val="tx1"/>
                </a:solidFill>
              </a:rPr>
              <a:t>분석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03812" y="678539"/>
            <a:ext cx="7550465" cy="9387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100" dirty="0"/>
              <a:t>Task 2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100" dirty="0"/>
              <a:t>CPU </a:t>
            </a:r>
            <a:r>
              <a:rPr lang="ko-KR" altLang="en-US" sz="1100" dirty="0"/>
              <a:t>사용 </a:t>
            </a:r>
            <a:r>
              <a:rPr lang="en-US" altLang="ko-KR" sz="1100" dirty="0"/>
              <a:t>55.5 ,CPU</a:t>
            </a:r>
            <a:r>
              <a:rPr lang="ko-KR" altLang="en-US" sz="1100" dirty="0" err="1"/>
              <a:t>프리</a:t>
            </a:r>
            <a:r>
              <a:rPr lang="ko-KR" altLang="en-US" sz="1100" dirty="0"/>
              <a:t> </a:t>
            </a:r>
            <a:r>
              <a:rPr lang="en-US" altLang="ko-KR" sz="1100" dirty="0"/>
              <a:t>44.5 </a:t>
            </a:r>
            <a:r>
              <a:rPr lang="ko-KR" altLang="en-US" sz="1100" dirty="0"/>
              <a:t>메모리사용 </a:t>
            </a:r>
            <a:r>
              <a:rPr lang="en-US" altLang="ko-KR" sz="1100" dirty="0"/>
              <a:t>1562464, </a:t>
            </a:r>
            <a:r>
              <a:rPr lang="ko-KR" altLang="en-US" sz="1100" dirty="0"/>
              <a:t>메모리 </a:t>
            </a:r>
            <a:r>
              <a:rPr lang="ko-KR" altLang="en-US" sz="1100" dirty="0" err="1"/>
              <a:t>프리</a:t>
            </a:r>
            <a:r>
              <a:rPr lang="ko-KR" altLang="en-US" sz="1100" dirty="0"/>
              <a:t> </a:t>
            </a:r>
            <a:r>
              <a:rPr lang="en-US" altLang="ko-KR" sz="1100" dirty="0"/>
              <a:t>1123212, </a:t>
            </a:r>
            <a:r>
              <a:rPr lang="ko-KR" altLang="en-US" sz="1100" dirty="0"/>
              <a:t>디스크사용</a:t>
            </a:r>
            <a:r>
              <a:rPr lang="en-US" altLang="ko-KR" sz="1100" dirty="0"/>
              <a:t>123232,</a:t>
            </a:r>
            <a:r>
              <a:rPr lang="ko-KR" altLang="en-US" sz="1100" dirty="0" err="1"/>
              <a:t>디스크프리</a:t>
            </a:r>
            <a:r>
              <a:rPr lang="ko-KR" altLang="en-US" sz="1100" dirty="0"/>
              <a:t> </a:t>
            </a:r>
            <a:r>
              <a:rPr lang="en-US" altLang="ko-KR" sz="1100" dirty="0"/>
              <a:t>1231244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100" dirty="0"/>
              <a:t>위 수치로 표시될 수 있도록 </a:t>
            </a:r>
            <a:r>
              <a:rPr lang="en-US" altLang="ko-KR" sz="1100" dirty="0"/>
              <a:t>html</a:t>
            </a:r>
            <a:r>
              <a:rPr lang="ko-KR" altLang="en-US" sz="1100" dirty="0"/>
              <a:t>파일을 분석하여 </a:t>
            </a:r>
            <a:r>
              <a:rPr lang="ko-KR" altLang="en-US" sz="1100" dirty="0" err="1"/>
              <a:t>고칠것</a:t>
            </a:r>
            <a:endParaRPr lang="en-US" altLang="ko-KR" sz="11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100" dirty="0"/>
              <a:t>고친 화면을 시간과 함께 </a:t>
            </a:r>
            <a:r>
              <a:rPr lang="ko-KR" altLang="en-US" sz="1100" dirty="0" err="1"/>
              <a:t>캡쳐</a:t>
            </a:r>
            <a:endParaRPr lang="en-US" altLang="ko-KR" sz="1100" dirty="0"/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100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811433" y="126768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dirty="0"/>
              <a:t>3. </a:t>
            </a:r>
            <a:r>
              <a:rPr lang="ko-KR" altLang="en-US" dirty="0"/>
              <a:t>리눅스</a:t>
            </a:r>
            <a:r>
              <a:rPr lang="en-US" altLang="ko-KR" dirty="0"/>
              <a:t> </a:t>
            </a:r>
            <a:r>
              <a:rPr lang="ko-KR" altLang="en-US" dirty="0" err="1"/>
              <a:t>최종실습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9952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1416051" y="-36286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5808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/>
              <a:pPr algn="ctr" eaLnBrk="1" hangingPunct="1">
                <a:spcBef>
                  <a:spcPct val="0"/>
                </a:spcBef>
                <a:buClrTx/>
                <a:defRPr/>
              </a:pPr>
              <a:t>26</a:t>
            </a:fld>
            <a:endParaRPr lang="en-US" altLang="ko-KR" sz="1100"/>
          </a:p>
        </p:txBody>
      </p:sp>
      <p:sp>
        <p:nvSpPr>
          <p:cNvPr id="6" name="직사각형 5"/>
          <p:cNvSpPr/>
          <p:nvPr/>
        </p:nvSpPr>
        <p:spPr bwMode="auto">
          <a:xfrm>
            <a:off x="1714965" y="678539"/>
            <a:ext cx="3378200" cy="279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ts val="600"/>
              </a:spcBef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2. </a:t>
            </a:r>
            <a:r>
              <a:rPr lang="ko-KR" altLang="en-US" sz="1200" dirty="0">
                <a:solidFill>
                  <a:schemeClr val="tx1"/>
                </a:solidFill>
              </a:rPr>
              <a:t>분석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25078" y="655864"/>
            <a:ext cx="7673465" cy="16158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100" dirty="0"/>
              <a:t>Task 3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100" dirty="0"/>
              <a:t>당신의 서버의 </a:t>
            </a:r>
            <a:r>
              <a:rPr lang="en-US" altLang="ko-KR" sz="1100" dirty="0"/>
              <a:t>CPU</a:t>
            </a:r>
            <a:r>
              <a:rPr lang="ko-KR" altLang="en-US" sz="1100" dirty="0"/>
              <a:t>상황을 </a:t>
            </a:r>
            <a:r>
              <a:rPr lang="ko-KR" altLang="en-US" sz="1100" dirty="0" err="1"/>
              <a:t>리눅스</a:t>
            </a:r>
            <a:r>
              <a:rPr lang="ko-KR" altLang="en-US" sz="1100" dirty="0"/>
              <a:t> 명령어로 실행하여 </a:t>
            </a:r>
            <a:r>
              <a:rPr lang="ko-KR" altLang="en-US" sz="1100" dirty="0" err="1"/>
              <a:t>캡쳐</a:t>
            </a:r>
            <a:endParaRPr lang="en-US" altLang="ko-KR" sz="11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100" dirty="0"/>
              <a:t>당신의 서버의 메모리상황을 </a:t>
            </a:r>
            <a:r>
              <a:rPr lang="ko-KR" altLang="en-US" sz="1100" dirty="0" err="1"/>
              <a:t>리눅스</a:t>
            </a:r>
            <a:r>
              <a:rPr lang="ko-KR" altLang="en-US" sz="1100" dirty="0"/>
              <a:t> 명령어로 실행하여 </a:t>
            </a:r>
            <a:r>
              <a:rPr lang="ko-KR" altLang="en-US" sz="1100" dirty="0" err="1"/>
              <a:t>캡쳐</a:t>
            </a:r>
            <a:endParaRPr lang="en-US" altLang="ko-KR" sz="11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100" dirty="0"/>
              <a:t>당신의 서버의 디스크상황을 </a:t>
            </a:r>
            <a:r>
              <a:rPr lang="ko-KR" altLang="en-US" sz="1100" dirty="0" err="1"/>
              <a:t>리눅스</a:t>
            </a:r>
            <a:r>
              <a:rPr lang="ko-KR" altLang="en-US" sz="1100" dirty="0"/>
              <a:t> 명령어로 실행하여 </a:t>
            </a:r>
            <a:r>
              <a:rPr lang="ko-KR" altLang="en-US" sz="1100" dirty="0" err="1"/>
              <a:t>캡쳐</a:t>
            </a:r>
            <a:endParaRPr lang="en-US" altLang="ko-KR" sz="1100" dirty="0"/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1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100" dirty="0"/>
              <a:t>위의 </a:t>
            </a:r>
            <a:r>
              <a:rPr lang="ko-KR" altLang="en-US" sz="1100" dirty="0" err="1"/>
              <a:t>해당값으로</a:t>
            </a:r>
            <a:r>
              <a:rPr lang="ko-KR" altLang="en-US" sz="1100" dirty="0"/>
              <a:t> 표시될 수 있도록 </a:t>
            </a:r>
            <a:r>
              <a:rPr lang="en-US" altLang="ko-KR" sz="1100" dirty="0"/>
              <a:t>html</a:t>
            </a:r>
            <a:r>
              <a:rPr lang="ko-KR" altLang="en-US" sz="1100" dirty="0"/>
              <a:t>파일을 분석하여 </a:t>
            </a:r>
            <a:r>
              <a:rPr lang="ko-KR" altLang="en-US" sz="1100" dirty="0" err="1"/>
              <a:t>고칠것</a:t>
            </a:r>
            <a:endParaRPr lang="en-US" altLang="ko-KR" sz="11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100" dirty="0"/>
              <a:t>고친 화면을 시간과 함께 </a:t>
            </a:r>
            <a:r>
              <a:rPr lang="ko-KR" altLang="en-US" sz="1100" dirty="0" err="1"/>
              <a:t>캡쳐</a:t>
            </a:r>
            <a:endParaRPr lang="en-US" altLang="ko-KR" sz="1100" dirty="0"/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100" dirty="0"/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100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811433" y="126768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dirty="0"/>
              <a:t>3. </a:t>
            </a:r>
            <a:r>
              <a:rPr lang="ko-KR" altLang="en-US" dirty="0"/>
              <a:t>리눅스</a:t>
            </a:r>
            <a:r>
              <a:rPr lang="en-US" altLang="ko-KR" dirty="0"/>
              <a:t> </a:t>
            </a:r>
            <a:r>
              <a:rPr lang="ko-KR" altLang="en-US" dirty="0" err="1"/>
              <a:t>최종실습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4201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1416051" y="-36286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5808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/>
              <a:pPr algn="ctr" eaLnBrk="1" hangingPunct="1">
                <a:spcBef>
                  <a:spcPct val="0"/>
                </a:spcBef>
                <a:buClrTx/>
                <a:defRPr/>
              </a:pPr>
              <a:t>27</a:t>
            </a:fld>
            <a:endParaRPr lang="en-US" altLang="ko-KR" sz="1100"/>
          </a:p>
        </p:txBody>
      </p:sp>
      <p:sp>
        <p:nvSpPr>
          <p:cNvPr id="6" name="직사각형 5"/>
          <p:cNvSpPr/>
          <p:nvPr/>
        </p:nvSpPr>
        <p:spPr bwMode="auto">
          <a:xfrm>
            <a:off x="1714965" y="678539"/>
            <a:ext cx="3378200" cy="279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ts val="600"/>
              </a:spcBef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3. </a:t>
            </a:r>
            <a:r>
              <a:rPr lang="ko-KR" altLang="en-US" sz="1200" dirty="0">
                <a:solidFill>
                  <a:schemeClr val="tx1"/>
                </a:solidFill>
              </a:rPr>
              <a:t>설계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16412" y="1279789"/>
            <a:ext cx="7987817" cy="21236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100" dirty="0"/>
              <a:t>task4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100" dirty="0"/>
              <a:t>다음 </a:t>
            </a:r>
            <a:r>
              <a:rPr lang="ko-KR" altLang="en-US" sz="1100" dirty="0" err="1"/>
              <a:t>쉘</a:t>
            </a:r>
            <a:r>
              <a:rPr lang="ko-KR" altLang="en-US" sz="1100" dirty="0"/>
              <a:t> 명령어를 하나씩 실행해보고 결과화면과 간단한 설명을 덧붙여서 </a:t>
            </a:r>
            <a:r>
              <a:rPr lang="ko-KR" altLang="en-US" sz="1100" dirty="0" err="1"/>
              <a:t>캡처하시오</a:t>
            </a:r>
            <a:r>
              <a:rPr lang="en-US" altLang="ko-KR" sz="1100" dirty="0"/>
              <a:t>(</a:t>
            </a:r>
            <a:r>
              <a:rPr lang="ko-KR" altLang="en-US" sz="1100" dirty="0"/>
              <a:t>시간표시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1-1) </a:t>
            </a:r>
            <a:r>
              <a:rPr lang="en-US" altLang="ko" sz="1100" dirty="0" err="1"/>
              <a:t>sar</a:t>
            </a:r>
            <a:r>
              <a:rPr lang="en-US" altLang="ko" sz="1100" dirty="0"/>
              <a:t> 1 1</a:t>
            </a:r>
            <a:endParaRPr lang="ko" altLang="en-US" sz="1100" dirty="0"/>
          </a:p>
          <a:p>
            <a:r>
              <a:rPr lang="en-US" altLang="ko" sz="1100" dirty="0"/>
              <a:t>1-2) </a:t>
            </a:r>
            <a:r>
              <a:rPr lang="en-US" altLang="ko" sz="1100" dirty="0" err="1"/>
              <a:t>sar</a:t>
            </a:r>
            <a:r>
              <a:rPr lang="en-US" altLang="ko" sz="1100" dirty="0"/>
              <a:t> 1 1| grep Average</a:t>
            </a:r>
            <a:endParaRPr lang="ko" altLang="en-US" sz="1100" dirty="0"/>
          </a:p>
          <a:p>
            <a:r>
              <a:rPr lang="en-US" altLang="ko" sz="1100" dirty="0"/>
              <a:t>1-3) </a:t>
            </a:r>
            <a:r>
              <a:rPr lang="en-US" altLang="ko" sz="1100" dirty="0" err="1"/>
              <a:t>sar</a:t>
            </a:r>
            <a:r>
              <a:rPr lang="en-US" altLang="ko" sz="1100" dirty="0"/>
              <a:t> 1 1| grep Average| </a:t>
            </a:r>
            <a:r>
              <a:rPr lang="en-US" altLang="ko" sz="1100" dirty="0" err="1"/>
              <a:t>awk</a:t>
            </a:r>
            <a:r>
              <a:rPr lang="en-US" altLang="ko" sz="1100" dirty="0"/>
              <a:t> '{print $8 }’</a:t>
            </a:r>
            <a:endParaRPr lang="ko" altLang="en-US" sz="1100" dirty="0"/>
          </a:p>
          <a:p>
            <a:r>
              <a:rPr lang="en-US" altLang="ko" sz="1100" dirty="0"/>
              <a:t>1-4) </a:t>
            </a:r>
            <a:r>
              <a:rPr lang="en-US" altLang="ko" sz="1100" dirty="0" err="1"/>
              <a:t>sar</a:t>
            </a:r>
            <a:r>
              <a:rPr lang="en-US" altLang="ko" sz="1100" dirty="0"/>
              <a:t> 1 1|grep Average |</a:t>
            </a:r>
            <a:r>
              <a:rPr lang="en-US" altLang="ko" sz="1100" dirty="0" err="1"/>
              <a:t>awk</a:t>
            </a:r>
            <a:r>
              <a:rPr lang="en-US" altLang="ko" sz="1100" dirty="0"/>
              <a:t> '{ print "CPU_FREE=" $8 ";\n CPU_USED=“ 100-$8 “;”}’</a:t>
            </a:r>
            <a:endParaRPr lang="ko" altLang="en-US" sz="1100" dirty="0"/>
          </a:p>
          <a:p>
            <a:endParaRPr lang="ko" altLang="en-US" sz="1100" dirty="0"/>
          </a:p>
          <a:p>
            <a:r>
              <a:rPr lang="en-US" altLang="ko" sz="1100" dirty="0"/>
              <a:t>2-1)free</a:t>
            </a:r>
            <a:endParaRPr lang="ko" altLang="en-US" sz="1100" dirty="0"/>
          </a:p>
          <a:p>
            <a:endParaRPr lang="ko" altLang="en-US" sz="1100" dirty="0"/>
          </a:p>
          <a:p>
            <a:r>
              <a:rPr lang="en-US" altLang="ko" sz="1100" dirty="0"/>
              <a:t>3-1) </a:t>
            </a:r>
            <a:r>
              <a:rPr lang="en-US" altLang="ko" sz="1100" dirty="0" err="1"/>
              <a:t>df</a:t>
            </a:r>
            <a:r>
              <a:rPr lang="en-US" altLang="ko" sz="1100" dirty="0"/>
              <a:t> -k</a:t>
            </a:r>
            <a:endParaRPr lang="ko" altLang="en-US" sz="1100" dirty="0"/>
          </a:p>
          <a:p>
            <a:r>
              <a:rPr lang="en-US" altLang="ko" sz="1100" dirty="0"/>
              <a:t>3-2) </a:t>
            </a:r>
            <a:r>
              <a:rPr lang="en-US" altLang="ko" sz="1100" dirty="0" err="1"/>
              <a:t>df</a:t>
            </a:r>
            <a:r>
              <a:rPr lang="en-US" altLang="ko" sz="1100" dirty="0"/>
              <a:t> -k | grep -v Filesystem </a:t>
            </a:r>
            <a:endParaRPr lang="ko" altLang="en-US" sz="1100" dirty="0"/>
          </a:p>
          <a:p>
            <a:r>
              <a:rPr lang="en-US" altLang="ko" sz="1100" dirty="0"/>
              <a:t>3-3) </a:t>
            </a:r>
            <a:r>
              <a:rPr lang="en-US" altLang="ko" sz="1100" dirty="0" err="1"/>
              <a:t>df</a:t>
            </a:r>
            <a:r>
              <a:rPr lang="en-US" altLang="ko" sz="1100" dirty="0"/>
              <a:t> -k | grep -v Filesystem | </a:t>
            </a:r>
            <a:r>
              <a:rPr lang="en-US" altLang="ko" sz="1100" dirty="0" err="1"/>
              <a:t>awk</a:t>
            </a:r>
            <a:r>
              <a:rPr lang="en-US" altLang="ko" sz="1100" dirty="0"/>
              <a:t> '{sum += $4} END { print "DSK_FREE=" sum ";" }'</a:t>
            </a:r>
            <a:endParaRPr lang="ko" altLang="en-US" sz="11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811433" y="126768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dirty="0"/>
              <a:t>3. </a:t>
            </a:r>
            <a:r>
              <a:rPr lang="ko-KR" altLang="en-US" dirty="0"/>
              <a:t>리눅스</a:t>
            </a:r>
            <a:r>
              <a:rPr lang="en-US" altLang="ko-KR" dirty="0"/>
              <a:t> </a:t>
            </a:r>
            <a:r>
              <a:rPr lang="ko-KR" altLang="en-US" dirty="0" err="1"/>
              <a:t>최종실습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7569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1416051" y="-36286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5808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/>
              <a:pPr algn="ctr" eaLnBrk="1" hangingPunct="1">
                <a:spcBef>
                  <a:spcPct val="0"/>
                </a:spcBef>
                <a:buClrTx/>
                <a:defRPr/>
              </a:pPr>
              <a:t>28</a:t>
            </a:fld>
            <a:endParaRPr lang="en-US" altLang="ko-KR" sz="1100"/>
          </a:p>
        </p:txBody>
      </p:sp>
      <p:sp>
        <p:nvSpPr>
          <p:cNvPr id="6" name="직사각형 5"/>
          <p:cNvSpPr/>
          <p:nvPr/>
        </p:nvSpPr>
        <p:spPr bwMode="auto">
          <a:xfrm>
            <a:off x="1714965" y="678539"/>
            <a:ext cx="3378200" cy="279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ts val="600"/>
              </a:spcBef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4. </a:t>
            </a:r>
            <a:r>
              <a:rPr lang="ko-KR" altLang="en-US" sz="1200" dirty="0">
                <a:solidFill>
                  <a:schemeClr val="tx1"/>
                </a:solidFill>
              </a:rPr>
              <a:t>구현 </a:t>
            </a:r>
            <a:r>
              <a:rPr lang="en-US" altLang="ko-KR" sz="1200" dirty="0">
                <a:solidFill>
                  <a:schemeClr val="tx1"/>
                </a:solidFill>
              </a:rPr>
              <a:t>---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58942" y="1279790"/>
            <a:ext cx="7987817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100" dirty="0"/>
              <a:t>task5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100" dirty="0"/>
              <a:t>처음 지시한 최종 </a:t>
            </a:r>
            <a:r>
              <a:rPr lang="ko-KR" altLang="en-US" sz="1100" dirty="0" err="1"/>
              <a:t>쉘</a:t>
            </a:r>
            <a:r>
              <a:rPr lang="ko-KR" altLang="en-US" sz="1100" dirty="0"/>
              <a:t> 프로그램을 </a:t>
            </a:r>
            <a:r>
              <a:rPr lang="ko-KR" altLang="en-US" sz="1100" dirty="0" err="1"/>
              <a:t>작성한후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쉘</a:t>
            </a:r>
            <a:r>
              <a:rPr lang="ko-KR" altLang="en-US" sz="1100" dirty="0"/>
              <a:t> 내용과 실행파일을 </a:t>
            </a:r>
            <a:r>
              <a:rPr lang="ko-KR" altLang="en-US" sz="1100" dirty="0" err="1"/>
              <a:t>캡처하시오</a:t>
            </a:r>
            <a:r>
              <a:rPr lang="en-US" altLang="ko-KR" sz="1100" dirty="0"/>
              <a:t>(</a:t>
            </a:r>
            <a:r>
              <a:rPr lang="ko-KR" altLang="en-US" sz="1100" dirty="0"/>
              <a:t>시간표시</a:t>
            </a:r>
            <a:r>
              <a:rPr lang="en-US" altLang="ko-KR" sz="1100" dirty="0"/>
              <a:t>)</a:t>
            </a:r>
          </a:p>
          <a:p>
            <a:endParaRPr lang="ko" altLang="en-US" sz="1100" dirty="0"/>
          </a:p>
          <a:p>
            <a:r>
              <a:rPr lang="en-US" altLang="ko" sz="1100" dirty="0"/>
              <a:t>1)</a:t>
            </a:r>
            <a:r>
              <a:rPr lang="ko-KR" altLang="en-US" sz="1100" dirty="0" err="1"/>
              <a:t>쉘</a:t>
            </a:r>
            <a:r>
              <a:rPr lang="ko-KR" altLang="en-US" sz="1100" dirty="0"/>
              <a:t> 프로그램 힌트</a:t>
            </a:r>
            <a:endParaRPr lang="en-US" altLang="ko-KR" sz="1100" dirty="0"/>
          </a:p>
          <a:p>
            <a:endParaRPr lang="en-US" altLang="ko" sz="1100" dirty="0"/>
          </a:p>
          <a:p>
            <a:r>
              <a:rPr lang="en-US" altLang="ko" sz="1100" dirty="0"/>
              <a:t>- serverstatus.html  </a:t>
            </a:r>
            <a:r>
              <a:rPr lang="ko-KR" altLang="en-US" sz="1100" dirty="0"/>
              <a:t>파일을 해당 고칠 부분 위와 아래의 파일로 분리 </a:t>
            </a:r>
            <a:r>
              <a:rPr lang="en-US" altLang="ko-KR" sz="1100" dirty="0"/>
              <a:t>(t1, t2</a:t>
            </a:r>
            <a:r>
              <a:rPr lang="ko-KR" altLang="en-US" sz="1100" dirty="0"/>
              <a:t>파일</a:t>
            </a:r>
            <a:r>
              <a:rPr lang="en-US" altLang="ko-KR" sz="1100" dirty="0"/>
              <a:t>)</a:t>
            </a:r>
            <a:endParaRPr lang="ko" altLang="en-US" sz="1100" dirty="0"/>
          </a:p>
          <a:p>
            <a:r>
              <a:rPr lang="en-US" altLang="ko" sz="1100" dirty="0"/>
              <a:t>- </a:t>
            </a:r>
            <a:r>
              <a:rPr lang="ko-KR" altLang="en-US" sz="1100" dirty="0"/>
              <a:t>작업</a:t>
            </a:r>
            <a:r>
              <a:rPr lang="en-US" altLang="ko" sz="1100" dirty="0"/>
              <a:t> </a:t>
            </a:r>
            <a:r>
              <a:rPr lang="ko-KR" altLang="en-US" sz="1100" dirty="0"/>
              <a:t>임시파일 </a:t>
            </a:r>
            <a:r>
              <a:rPr lang="en-US" altLang="ko-KR" sz="1100" dirty="0" err="1"/>
              <a:t>tt</a:t>
            </a:r>
            <a:r>
              <a:rPr lang="en-US" altLang="ko" sz="1100" dirty="0"/>
              <a:t> </a:t>
            </a:r>
          </a:p>
          <a:p>
            <a:endParaRPr lang="en-US" altLang="ko" sz="1100" dirty="0"/>
          </a:p>
          <a:p>
            <a:endParaRPr lang="en-US" altLang="ko" sz="1100" dirty="0"/>
          </a:p>
          <a:p>
            <a:endParaRPr lang="en-US" altLang="ko" sz="1100" dirty="0"/>
          </a:p>
          <a:p>
            <a:endParaRPr lang="en-US" altLang="ko" sz="1100" dirty="0"/>
          </a:p>
          <a:p>
            <a:endParaRPr lang="en-US" altLang="ko" sz="1100" dirty="0"/>
          </a:p>
          <a:p>
            <a:endParaRPr lang="en-US" altLang="ko" sz="1100" dirty="0"/>
          </a:p>
          <a:p>
            <a:endParaRPr lang="en-US" altLang="ko" sz="1100" dirty="0"/>
          </a:p>
          <a:p>
            <a:endParaRPr lang="en-US" altLang="ko" sz="1100" dirty="0"/>
          </a:p>
          <a:p>
            <a:endParaRPr lang="en-US" altLang="ko" sz="1100" dirty="0"/>
          </a:p>
          <a:p>
            <a:endParaRPr lang="en-US" altLang="ko" sz="1100" dirty="0"/>
          </a:p>
          <a:p>
            <a:endParaRPr lang="ko" altLang="en-US" sz="1100" dirty="0"/>
          </a:p>
        </p:txBody>
      </p:sp>
      <p:sp>
        <p:nvSpPr>
          <p:cNvPr id="3" name="직사각형 2"/>
          <p:cNvSpPr/>
          <p:nvPr/>
        </p:nvSpPr>
        <p:spPr bwMode="auto">
          <a:xfrm>
            <a:off x="2238154" y="2901190"/>
            <a:ext cx="3115339" cy="1664175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" sz="1000" dirty="0"/>
              <a:t>while :</a:t>
            </a:r>
            <a:endParaRPr lang="ko" altLang="en-US" sz="1000" dirty="0"/>
          </a:p>
          <a:p>
            <a:r>
              <a:rPr lang="en-US" altLang="ko" sz="1000" dirty="0"/>
              <a:t>do</a:t>
            </a:r>
            <a:endParaRPr lang="ko" altLang="en-US" sz="1000" dirty="0"/>
          </a:p>
          <a:p>
            <a:r>
              <a:rPr lang="ko" altLang="en-US" sz="1000" dirty="0"/>
              <a:t>    </a:t>
            </a:r>
            <a:r>
              <a:rPr lang="en-US" altLang="ko" sz="1000" dirty="0"/>
              <a:t>cat t1</a:t>
            </a:r>
            <a:r>
              <a:rPr lang="ko-KR" altLang="en-US" sz="1000" dirty="0"/>
              <a:t> </a:t>
            </a:r>
            <a:r>
              <a:rPr lang="en-US" altLang="ko" sz="1000" dirty="0"/>
              <a:t>&gt; </a:t>
            </a:r>
            <a:r>
              <a:rPr lang="en-US" altLang="ko" sz="1000" dirty="0" err="1"/>
              <a:t>tt</a:t>
            </a:r>
            <a:endParaRPr lang="ko-KR" altLang="en-US" sz="1000" dirty="0"/>
          </a:p>
          <a:p>
            <a:r>
              <a:rPr lang="ko" altLang="en-US" sz="1000" dirty="0"/>
              <a:t>    </a:t>
            </a:r>
            <a:r>
              <a:rPr lang="en-US" altLang="ko" sz="1000" dirty="0"/>
              <a:t>CPU</a:t>
            </a:r>
            <a:r>
              <a:rPr lang="ko-KR" altLang="en-US" sz="1000" dirty="0"/>
              <a:t>관련 추출 내용 </a:t>
            </a:r>
            <a:r>
              <a:rPr lang="en-US" altLang="ko" sz="1000" dirty="0"/>
              <a:t>&gt;&gt; </a:t>
            </a:r>
            <a:r>
              <a:rPr lang="en-US" altLang="ko" sz="1000" dirty="0" err="1"/>
              <a:t>tt</a:t>
            </a:r>
            <a:endParaRPr lang="ko-KR" altLang="en-US" sz="1000" dirty="0"/>
          </a:p>
          <a:p>
            <a:r>
              <a:rPr lang="ko-KR" altLang="en-US" sz="1000" dirty="0"/>
              <a:t>    메모리 관련 추출 내용 </a:t>
            </a:r>
            <a:r>
              <a:rPr lang="en-US" altLang="ko" sz="1000" dirty="0"/>
              <a:t>&gt;&gt; </a:t>
            </a:r>
            <a:r>
              <a:rPr lang="en-US" altLang="ko" sz="1000" dirty="0" err="1"/>
              <a:t>tt</a:t>
            </a:r>
            <a:endParaRPr lang="ko-KR" altLang="en-US" sz="1000" dirty="0"/>
          </a:p>
          <a:p>
            <a:r>
              <a:rPr lang="ko-KR" altLang="en-US" sz="1000" dirty="0"/>
              <a:t>    디스크 관련 추출 내용 </a:t>
            </a:r>
            <a:r>
              <a:rPr lang="en-US" altLang="ko" sz="1000" dirty="0"/>
              <a:t>&gt;&gt; </a:t>
            </a:r>
            <a:r>
              <a:rPr lang="en-US" altLang="ko" sz="1000" dirty="0" err="1"/>
              <a:t>tt</a:t>
            </a:r>
            <a:endParaRPr lang="ko-KR" altLang="en-US" sz="1000" dirty="0"/>
          </a:p>
          <a:p>
            <a:r>
              <a:rPr lang="ko" altLang="en-US" sz="1000" dirty="0"/>
              <a:t>    </a:t>
            </a:r>
            <a:r>
              <a:rPr lang="en-US" altLang="ko" sz="1000" dirty="0"/>
              <a:t>cat </a:t>
            </a:r>
            <a:r>
              <a:rPr lang="en-US" altLang="ko-KR" sz="1000" dirty="0"/>
              <a:t>t2</a:t>
            </a:r>
            <a:r>
              <a:rPr lang="ko-KR" altLang="en-US" sz="1000" dirty="0"/>
              <a:t> </a:t>
            </a:r>
            <a:r>
              <a:rPr lang="en-US" altLang="ko" sz="1000" dirty="0"/>
              <a:t>&gt;&gt; </a:t>
            </a:r>
            <a:r>
              <a:rPr lang="en-US" altLang="ko" sz="1000" dirty="0" err="1"/>
              <a:t>tt</a:t>
            </a:r>
            <a:endParaRPr lang="ko-KR" altLang="en-US" sz="1000" dirty="0"/>
          </a:p>
          <a:p>
            <a:r>
              <a:rPr lang="ko" altLang="en-US" sz="1000" dirty="0"/>
              <a:t>    </a:t>
            </a:r>
            <a:r>
              <a:rPr lang="en-US" altLang="ko" sz="1000" dirty="0" err="1"/>
              <a:t>cp</a:t>
            </a:r>
            <a:r>
              <a:rPr lang="en-US" altLang="ko" sz="1000" dirty="0"/>
              <a:t> </a:t>
            </a:r>
            <a:r>
              <a:rPr lang="en-US" altLang="ko-KR" sz="1000" dirty="0" err="1"/>
              <a:t>tt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인터넷디렉토리에</a:t>
            </a:r>
            <a:r>
              <a:rPr lang="ko-KR" altLang="en-US" sz="1000" dirty="0"/>
              <a:t> 파일</a:t>
            </a:r>
          </a:p>
          <a:p>
            <a:r>
              <a:rPr lang="en-US" altLang="ko" sz="1000" dirty="0"/>
              <a:t>done</a:t>
            </a:r>
            <a:endParaRPr lang="ko" altLang="en-US" sz="1000" dirty="0"/>
          </a:p>
          <a:p>
            <a:pPr fontAlgn="base" latinLnBrk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</a:pPr>
            <a:endParaRPr lang="ko-KR" altLang="en-US" sz="1000" dirty="0">
              <a:latin typeface="Arial" charset="0"/>
              <a:ea typeface="가는각진제목체" pitchFamily="18" charset="-127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811433" y="126768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dirty="0"/>
              <a:t>3. </a:t>
            </a:r>
            <a:r>
              <a:rPr lang="ko-KR" altLang="en-US" dirty="0"/>
              <a:t>리눅스</a:t>
            </a:r>
            <a:r>
              <a:rPr lang="en-US" altLang="ko-KR" dirty="0"/>
              <a:t> </a:t>
            </a:r>
            <a:r>
              <a:rPr lang="ko-KR" altLang="en-US" dirty="0" err="1"/>
              <a:t>최종실습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8010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1696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latinLnBrk="1"/>
            <a:endParaRPr lang="ko-KR" altLang="en-US" dirty="0"/>
          </a:p>
          <a:p>
            <a:pPr latinLnBrk="1"/>
            <a:r>
              <a:rPr lang="en-US" altLang="ko-KR" dirty="0"/>
              <a:t>1) </a:t>
            </a:r>
            <a:r>
              <a:rPr lang="ko-KR" altLang="en-US" dirty="0"/>
              <a:t>리눅스 최종 프로젝트를 </a:t>
            </a:r>
            <a:r>
              <a:rPr lang="ko-KR" altLang="en-US" dirty="0" err="1"/>
              <a:t>수행하시오</a:t>
            </a:r>
            <a:endParaRPr lang="ko-KR" altLang="en-US" dirty="0"/>
          </a:p>
          <a:p>
            <a:pPr latinLnBrk="1"/>
            <a:r>
              <a:rPr lang="ko-KR" altLang="en-US" dirty="0"/>
              <a:t>① </a:t>
            </a:r>
            <a:r>
              <a:rPr lang="ko-KR" altLang="en-US" dirty="0" err="1"/>
              <a:t>제공파일</a:t>
            </a:r>
            <a:r>
              <a:rPr lang="ko-KR" altLang="en-US" dirty="0"/>
              <a:t> 참고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5808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/>
              <a:pPr algn="ctr" eaLnBrk="1" hangingPunct="1">
                <a:spcBef>
                  <a:spcPct val="0"/>
                </a:spcBef>
                <a:buClrTx/>
                <a:defRPr/>
              </a:pPr>
              <a:t>29</a:t>
            </a:fld>
            <a:endParaRPr lang="en-US" altLang="ko-KR" sz="110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811433" y="126768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dirty="0"/>
              <a:t>4. </a:t>
            </a:r>
            <a:r>
              <a:rPr lang="ko-KR" altLang="en-US" dirty="0"/>
              <a:t>실습하기</a:t>
            </a:r>
            <a:r>
              <a:rPr lang="en-US" altLang="ko-KR" dirty="0"/>
              <a:t>(5)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47636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4) </a:t>
            </a:r>
            <a:r>
              <a:rPr lang="en-US" altLang="ko-KR" dirty="0" err="1" smtClean="0"/>
              <a:t>sar</a:t>
            </a:r>
            <a:r>
              <a:rPr lang="ko-KR" altLang="en-US" dirty="0" smtClean="0"/>
              <a:t>명령 실습</a:t>
            </a:r>
          </a:p>
          <a:p>
            <a:r>
              <a:rPr lang="ko-KR" altLang="en-US" dirty="0" smtClean="0"/>
              <a:t>② </a:t>
            </a:r>
            <a:r>
              <a:rPr lang="en-US" altLang="ko-KR" dirty="0" err="1" smtClean="0"/>
              <a:t>sar</a:t>
            </a:r>
            <a:r>
              <a:rPr lang="en-US" altLang="ko-KR" dirty="0" smtClean="0"/>
              <a:t> 1 100 </a:t>
            </a:r>
            <a:r>
              <a:rPr lang="ko-KR" altLang="en-US" dirty="0" err="1" smtClean="0"/>
              <a:t>실행후</a:t>
            </a:r>
            <a:r>
              <a:rPr lang="ko-KR" altLang="en-US" dirty="0" smtClean="0"/>
              <a:t> 보여지는 항목 조사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1383" y="0"/>
            <a:ext cx="3370617" cy="6858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63" y="2072052"/>
            <a:ext cx="8232609" cy="8309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3876" y="1036026"/>
            <a:ext cx="7882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Sar</a:t>
            </a:r>
            <a:r>
              <a:rPr lang="en-US" altLang="ko-KR" dirty="0" smtClean="0"/>
              <a:t> 1 100 </a:t>
            </a:r>
            <a:r>
              <a:rPr lang="ko-KR" altLang="en-US" dirty="0" smtClean="0"/>
              <a:t>명령을 통해서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초 간격으로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번 </a:t>
            </a:r>
            <a:r>
              <a:rPr lang="ko-KR" altLang="en-US" dirty="0"/>
              <a:t>모</a:t>
            </a:r>
            <a:r>
              <a:rPr lang="ko-KR" altLang="en-US" dirty="0" smtClean="0"/>
              <a:t>니터링 결과를 출력하도록</a:t>
            </a:r>
            <a:endParaRPr lang="en-US" altLang="ko-KR" dirty="0" smtClean="0"/>
          </a:p>
          <a:p>
            <a:r>
              <a:rPr lang="ko-KR" altLang="en-US" dirty="0" smtClean="0"/>
              <a:t>하였다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33876" y="3059668"/>
            <a:ext cx="8619347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%user : </a:t>
            </a:r>
            <a:r>
              <a:rPr lang="ko-KR" altLang="en-US" dirty="0" smtClean="0"/>
              <a:t>사용자 레벨에서 사용중인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의</a:t>
            </a:r>
            <a:r>
              <a:rPr lang="en-US" altLang="ko-KR" dirty="0"/>
              <a:t> </a:t>
            </a:r>
            <a:r>
              <a:rPr lang="ko-KR" altLang="en-US" dirty="0" smtClean="0"/>
              <a:t>사용률</a:t>
            </a:r>
            <a:r>
              <a:rPr lang="en-US" altLang="ko-KR" dirty="0" smtClean="0"/>
              <a:t>(%)</a:t>
            </a:r>
          </a:p>
          <a:p>
            <a:r>
              <a:rPr lang="en-US" altLang="ko-KR" dirty="0" smtClean="0"/>
              <a:t>%nice : nice</a:t>
            </a:r>
            <a:r>
              <a:rPr lang="ko-KR" altLang="en-US" dirty="0" smtClean="0"/>
              <a:t>가중치를 준 사용자 레벨이 사용중인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의 사용률</a:t>
            </a:r>
            <a:r>
              <a:rPr lang="en-US" altLang="ko-KR" dirty="0" smtClean="0"/>
              <a:t>(%)</a:t>
            </a:r>
          </a:p>
          <a:p>
            <a:r>
              <a:rPr lang="en-US" altLang="ko-KR" dirty="0" smtClean="0"/>
              <a:t>%system : </a:t>
            </a:r>
            <a:r>
              <a:rPr lang="ko-KR" altLang="en-US" dirty="0" smtClean="0"/>
              <a:t>시스템 레벨에서 사용중인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의 사용률</a:t>
            </a:r>
            <a:r>
              <a:rPr lang="en-US" altLang="ko-KR" dirty="0" smtClean="0"/>
              <a:t>(%)</a:t>
            </a:r>
          </a:p>
          <a:p>
            <a:r>
              <a:rPr lang="en-US" altLang="ko-KR" dirty="0" smtClean="0"/>
              <a:t>%</a:t>
            </a:r>
            <a:r>
              <a:rPr lang="en-US" altLang="ko-KR" dirty="0" err="1" smtClean="0"/>
              <a:t>iowait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디스크 </a:t>
            </a:r>
            <a:r>
              <a:rPr lang="en-US" altLang="ko-KR" dirty="0" smtClean="0"/>
              <a:t>I/O</a:t>
            </a:r>
            <a:r>
              <a:rPr lang="ko-KR" altLang="en-US" dirty="0" smtClean="0"/>
              <a:t>의 처리 </a:t>
            </a:r>
            <a:r>
              <a:rPr lang="ko-KR" altLang="en-US" dirty="0" err="1" smtClean="0"/>
              <a:t>속도차로</a:t>
            </a:r>
            <a:r>
              <a:rPr lang="ko-KR" altLang="en-US" dirty="0" smtClean="0"/>
              <a:t> 인해 발생하는 </a:t>
            </a:r>
            <a:r>
              <a:rPr lang="en-US" altLang="ko-KR" dirty="0" err="1" smtClean="0"/>
              <a:t>cpu</a:t>
            </a:r>
            <a:r>
              <a:rPr lang="ko-KR" altLang="en-US" dirty="0" smtClean="0"/>
              <a:t>가 쉬게 되는 비율</a:t>
            </a:r>
            <a:r>
              <a:rPr lang="en-US" altLang="ko-KR" dirty="0" smtClean="0"/>
              <a:t>(%)</a:t>
            </a:r>
          </a:p>
          <a:p>
            <a:r>
              <a:rPr lang="en-US" altLang="ko-KR" dirty="0" smtClean="0"/>
              <a:t>%steal : </a:t>
            </a:r>
            <a:r>
              <a:rPr lang="ko-KR" altLang="en-US" dirty="0" err="1" smtClean="0"/>
              <a:t>프로레스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cpu</a:t>
            </a:r>
            <a:r>
              <a:rPr lang="ko-KR" altLang="en-US" dirty="0" smtClean="0"/>
              <a:t>등을 바꾸거나 </a:t>
            </a:r>
            <a:r>
              <a:rPr lang="en-US" altLang="ko-KR" dirty="0" smtClean="0"/>
              <a:t>job</a:t>
            </a:r>
            <a:r>
              <a:rPr lang="ko-KR" altLang="en-US" dirty="0"/>
              <a:t> </a:t>
            </a:r>
            <a:r>
              <a:rPr lang="ko-KR" altLang="en-US" dirty="0" smtClean="0"/>
              <a:t>우선 순위에 의해 다른 </a:t>
            </a:r>
            <a:r>
              <a:rPr lang="en-US" altLang="ko-KR" dirty="0" smtClean="0"/>
              <a:t>job</a:t>
            </a:r>
            <a:r>
              <a:rPr lang="ko-KR" altLang="en-US" dirty="0" smtClean="0"/>
              <a:t>이 들어오거나</a:t>
            </a:r>
            <a:endParaRPr lang="en-US" altLang="ko-KR" dirty="0" smtClean="0"/>
          </a:p>
          <a:p>
            <a:r>
              <a:rPr lang="ko-KR" altLang="en-US" dirty="0" smtClean="0"/>
              <a:t>하는 순간 때문에 발생한 대기시간 비율</a:t>
            </a:r>
            <a:r>
              <a:rPr lang="en-US" altLang="ko-KR" dirty="0" smtClean="0"/>
              <a:t>(%)</a:t>
            </a:r>
          </a:p>
          <a:p>
            <a:r>
              <a:rPr lang="en-US" altLang="ko-KR" dirty="0" smtClean="0"/>
              <a:t>%idle : CPU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idle</a:t>
            </a:r>
            <a:r>
              <a:rPr lang="ko-KR" altLang="en-US" dirty="0" smtClean="0"/>
              <a:t>상태의 비율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cpu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널널한</a:t>
            </a:r>
            <a:r>
              <a:rPr lang="ko-KR" altLang="en-US" dirty="0" smtClean="0"/>
              <a:t> 비율</a:t>
            </a:r>
            <a:r>
              <a:rPr lang="en-US" altLang="ko-KR" dirty="0" smtClean="0"/>
              <a:t>(%user + %nice + %system)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748589" y="2072052"/>
            <a:ext cx="6770183" cy="1898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8241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1696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AutoNum type="arabicParenR"/>
            </a:pPr>
            <a:r>
              <a:rPr lang="ko-KR" altLang="en-US" dirty="0"/>
              <a:t>금일 다룬 명령어를 </a:t>
            </a:r>
            <a:r>
              <a:rPr lang="en-US" altLang="ko-KR" dirty="0"/>
              <a:t>man</a:t>
            </a:r>
            <a:r>
              <a:rPr lang="ko-KR" altLang="en-US" dirty="0"/>
              <a:t>으로 찾아보고 각종 옵션에 대하여 조사 후 실습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/>
              <a:t>다음 장 실습 먼저 해보기</a:t>
            </a:r>
            <a:endParaRPr lang="ko-KR" altLang="en-US" dirty="0"/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1416051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5808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/>
              <a:pPr algn="ctr" eaLnBrk="1" hangingPunct="1">
                <a:spcBef>
                  <a:spcPct val="0"/>
                </a:spcBef>
                <a:buClrTx/>
                <a:defRPr/>
              </a:pPr>
              <a:t>30</a:t>
            </a:fld>
            <a:endParaRPr lang="en-US" altLang="ko-KR" sz="110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811433" y="126768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dirty="0"/>
              <a:t>4. </a:t>
            </a:r>
            <a:r>
              <a:rPr lang="ko-KR" altLang="en-US" dirty="0"/>
              <a:t>실습하기 </a:t>
            </a:r>
            <a:r>
              <a:rPr lang="en-US" altLang="ko-KR" dirty="0"/>
              <a:t>(6 – Jump Up) 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551397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1466174" y="1078930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 latinLnBrk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</a:pPr>
            <a:endParaRPr lang="ko-KR" altLang="en-US" sz="1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1416051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1527561" y="779075"/>
            <a:ext cx="9498013" cy="28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다음 제시된 내용을 자필로 작성하여 제출 하시오 </a:t>
            </a:r>
            <a:r>
              <a:rPr lang="en-US" altLang="ko-KR" dirty="0"/>
              <a:t>(</a:t>
            </a:r>
            <a:r>
              <a:rPr lang="ko-KR" altLang="en-US" dirty="0"/>
              <a:t>상단 학번</a:t>
            </a:r>
            <a:r>
              <a:rPr lang="en-US" altLang="ko-KR" dirty="0"/>
              <a:t>, </a:t>
            </a:r>
            <a:r>
              <a:rPr lang="ko-KR" altLang="en-US" dirty="0"/>
              <a:t>이름 기입</a:t>
            </a:r>
            <a:r>
              <a:rPr lang="en-US" altLang="ko-KR" dirty="0"/>
              <a:t>)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5808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/>
              <a:pPr algn="ctr" eaLnBrk="1" hangingPunct="1">
                <a:spcBef>
                  <a:spcPct val="0"/>
                </a:spcBef>
                <a:buClrTx/>
                <a:defRPr/>
              </a:pPr>
              <a:t>31</a:t>
            </a:fld>
            <a:endParaRPr lang="en-US" altLang="ko-KR" sz="110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811433" y="126768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dirty="0"/>
              <a:t>6. </a:t>
            </a:r>
            <a:r>
              <a:rPr lang="ko-KR" altLang="en-US" dirty="0"/>
              <a:t>정리하기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1746095" y="1283414"/>
            <a:ext cx="8018391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1.</a:t>
            </a:r>
            <a:r>
              <a:rPr lang="ko-KR" altLang="en-US" sz="1400" dirty="0"/>
              <a:t>시스템 측정 및 모니터링 </a:t>
            </a:r>
            <a:r>
              <a:rPr lang="ko-KR" altLang="en-US" sz="1400" dirty="0" err="1"/>
              <a:t>명령등</a:t>
            </a:r>
            <a:r>
              <a:rPr lang="ko-KR" altLang="en-US" sz="1400" dirty="0"/>
              <a:t> 명령어 </a:t>
            </a:r>
            <a:r>
              <a:rPr lang="ko-KR" altLang="en-US" sz="1400" dirty="0" err="1"/>
              <a:t>총정리표를</a:t>
            </a:r>
            <a:r>
              <a:rPr lang="ko-KR" altLang="en-US" sz="1400" dirty="0"/>
              <a:t> 작성하시오</a:t>
            </a:r>
            <a:endParaRPr lang="en-US" altLang="ko-KR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ko-KR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2. </a:t>
            </a:r>
            <a:r>
              <a:rPr lang="ko-KR" altLang="en-US" sz="1400" dirty="0"/>
              <a:t>본인 마지막 프로젝트를 </a:t>
            </a:r>
            <a:r>
              <a:rPr lang="ko-KR" altLang="en-US" sz="1400" dirty="0" err="1"/>
              <a:t>리뷰하시오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6335886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1416051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5808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/>
              <a:pPr algn="ctr" eaLnBrk="1" hangingPunct="1">
                <a:spcBef>
                  <a:spcPct val="0"/>
                </a:spcBef>
                <a:buClrTx/>
                <a:defRPr/>
              </a:pPr>
              <a:t>32</a:t>
            </a:fld>
            <a:endParaRPr lang="en-US" altLang="ko-KR" sz="110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811433" y="126768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dirty="0"/>
              <a:t>7. </a:t>
            </a:r>
            <a:r>
              <a:rPr lang="ko-KR" altLang="en-US" dirty="0" err="1"/>
              <a:t>차시</a:t>
            </a:r>
            <a:r>
              <a:rPr lang="ko-KR" altLang="en-US" dirty="0"/>
              <a:t> 예고</a:t>
            </a:r>
            <a:endParaRPr lang="en-US" altLang="ko-KR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911122" y="1218324"/>
            <a:ext cx="7450138" cy="37066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sp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200" dirty="0" err="1"/>
              <a:t>굿바이</a:t>
            </a:r>
            <a:r>
              <a:rPr lang="en-US" altLang="ko-KR" sz="1200" dirty="0"/>
              <a:t>.. </a:t>
            </a:r>
            <a:r>
              <a:rPr lang="ko-KR" altLang="en-US" sz="1200" dirty="0" err="1"/>
              <a:t>헬로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다음과목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500761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4) </a:t>
            </a:r>
            <a:r>
              <a:rPr lang="en-US" altLang="ko-KR" dirty="0" err="1" smtClean="0"/>
              <a:t>sar</a:t>
            </a:r>
            <a:r>
              <a:rPr lang="ko-KR" altLang="en-US" dirty="0" smtClean="0"/>
              <a:t>명령 실습</a:t>
            </a:r>
          </a:p>
          <a:p>
            <a:r>
              <a:rPr lang="ko-KR" altLang="en-US" dirty="0" smtClean="0"/>
              <a:t>③ </a:t>
            </a:r>
            <a:r>
              <a:rPr lang="en-US" altLang="ko-KR" dirty="0" err="1" smtClean="0"/>
              <a:t>sar</a:t>
            </a:r>
            <a:r>
              <a:rPr lang="en-US" altLang="ko-KR" dirty="0" smtClean="0"/>
              <a:t> -d 1 100</a:t>
            </a:r>
            <a:r>
              <a:rPr lang="ko-KR" altLang="en-US" dirty="0" smtClean="0"/>
              <a:t>실행으로 디스크 </a:t>
            </a:r>
            <a:r>
              <a:rPr lang="en-US" altLang="ko-KR" dirty="0" err="1" smtClean="0"/>
              <a:t>io</a:t>
            </a:r>
            <a:r>
              <a:rPr lang="ko-KR" altLang="en-US" dirty="0" smtClean="0"/>
              <a:t>정보 조사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333876" y="1036026"/>
            <a:ext cx="9475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Sar</a:t>
            </a:r>
            <a:r>
              <a:rPr lang="en-US" altLang="ko-KR" dirty="0" smtClean="0"/>
              <a:t> -d 1 100 </a:t>
            </a:r>
            <a:r>
              <a:rPr lang="ko-KR" altLang="en-US" dirty="0" smtClean="0"/>
              <a:t>명령을 통해서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초 간격으로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disk IO</a:t>
            </a:r>
            <a:r>
              <a:rPr lang="ko-KR" altLang="en-US" dirty="0" smtClean="0"/>
              <a:t>정보 </a:t>
            </a:r>
            <a:r>
              <a:rPr lang="ko-KR" altLang="en-US" dirty="0"/>
              <a:t>모</a:t>
            </a:r>
            <a:r>
              <a:rPr lang="ko-KR" altLang="en-US" dirty="0" smtClean="0"/>
              <a:t>니터링 결과를 출력하도록</a:t>
            </a:r>
            <a:endParaRPr lang="en-US" altLang="ko-KR" dirty="0" smtClean="0"/>
          </a:p>
          <a:p>
            <a:r>
              <a:rPr lang="ko-KR" altLang="en-US" dirty="0" smtClean="0"/>
              <a:t>하였다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r="-3509" b="35741"/>
          <a:stretch/>
        </p:blipFill>
        <p:spPr>
          <a:xfrm>
            <a:off x="11563750" y="0"/>
            <a:ext cx="183750" cy="673403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50" y="1682357"/>
            <a:ext cx="7962900" cy="3429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67725" y="5111357"/>
            <a:ext cx="78079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DEV : disk device </a:t>
            </a:r>
            <a:r>
              <a:rPr lang="ko-KR" altLang="en-US" sz="1200" dirty="0" smtClean="0"/>
              <a:t>종류</a:t>
            </a:r>
            <a:endParaRPr lang="en-US" altLang="ko-KR" sz="1200" dirty="0" smtClean="0"/>
          </a:p>
          <a:p>
            <a:r>
              <a:rPr lang="en-US" altLang="ko-KR" sz="1200" dirty="0" err="1" smtClean="0"/>
              <a:t>tps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초당 </a:t>
            </a:r>
            <a:r>
              <a:rPr lang="en-US" altLang="ko-KR" sz="1200" dirty="0" smtClean="0"/>
              <a:t>I/O</a:t>
            </a:r>
            <a:r>
              <a:rPr lang="ko-KR" altLang="en-US" sz="1200" dirty="0" smtClean="0"/>
              <a:t>전체 </a:t>
            </a:r>
            <a:r>
              <a:rPr lang="en-US" altLang="ko-KR" sz="1200" dirty="0" smtClean="0"/>
              <a:t>IOPS(</a:t>
            </a:r>
            <a:r>
              <a:rPr lang="en-US" altLang="ko-KR" sz="1200" dirty="0" err="1"/>
              <a:t>Input/Output</a:t>
            </a:r>
            <a:r>
              <a:rPr lang="en-US" altLang="ko-KR" sz="1200" dirty="0"/>
              <a:t> Operations Per </a:t>
            </a:r>
            <a:r>
              <a:rPr lang="en-US" altLang="ko-KR" sz="1200" dirty="0" smtClean="0"/>
              <a:t>Second)</a:t>
            </a:r>
          </a:p>
          <a:p>
            <a:r>
              <a:rPr lang="en-US" altLang="ko-KR" sz="1200" dirty="0" err="1" smtClean="0"/>
              <a:t>rkB</a:t>
            </a:r>
            <a:r>
              <a:rPr lang="en-US" altLang="ko-KR" sz="1200" dirty="0" smtClean="0"/>
              <a:t>/s : </a:t>
            </a:r>
            <a:r>
              <a:rPr lang="ko-KR" altLang="en-US" sz="1200" dirty="0" smtClean="0"/>
              <a:t>초당 </a:t>
            </a:r>
            <a:r>
              <a:rPr lang="en-US" altLang="ko-KR" sz="1200" dirty="0" smtClean="0"/>
              <a:t>disk</a:t>
            </a:r>
            <a:r>
              <a:rPr lang="ko-KR" altLang="en-US" sz="1200" dirty="0" smtClean="0"/>
              <a:t>에 </a:t>
            </a:r>
            <a:r>
              <a:rPr lang="en-US" altLang="ko-KR" sz="1200" dirty="0" smtClean="0"/>
              <a:t>write</a:t>
            </a:r>
            <a:r>
              <a:rPr lang="ko-KR" altLang="en-US" sz="1200" dirty="0" smtClean="0"/>
              <a:t>된 </a:t>
            </a:r>
            <a:r>
              <a:rPr lang="en-US" altLang="ko-KR" sz="1200" dirty="0" err="1" smtClean="0"/>
              <a:t>kbyte</a:t>
            </a:r>
            <a:r>
              <a:rPr lang="ko-KR" altLang="en-US" sz="1200" dirty="0" smtClean="0"/>
              <a:t>크기</a:t>
            </a:r>
            <a:endParaRPr lang="en-US" altLang="ko-KR" sz="1200" dirty="0" smtClean="0"/>
          </a:p>
          <a:p>
            <a:r>
              <a:rPr lang="en-US" altLang="ko-KR" sz="1200" dirty="0" err="1" smtClean="0"/>
              <a:t>wrB</a:t>
            </a:r>
            <a:r>
              <a:rPr lang="en-US" altLang="ko-KR" sz="1200" dirty="0" smtClean="0"/>
              <a:t>/s : </a:t>
            </a:r>
            <a:r>
              <a:rPr lang="ko-KR" altLang="en-US" sz="1200" dirty="0" smtClean="0"/>
              <a:t>초당 </a:t>
            </a:r>
            <a:r>
              <a:rPr lang="en-US" altLang="ko-KR" sz="1200" dirty="0" smtClean="0"/>
              <a:t>disk</a:t>
            </a:r>
            <a:r>
              <a:rPr lang="ko-KR" altLang="en-US" sz="1200" dirty="0" smtClean="0"/>
              <a:t>에 </a:t>
            </a:r>
            <a:r>
              <a:rPr lang="en-US" altLang="ko-KR" sz="1200" dirty="0" smtClean="0"/>
              <a:t>write</a:t>
            </a:r>
            <a:r>
              <a:rPr lang="ko-KR" altLang="en-US" sz="1200" dirty="0" smtClean="0"/>
              <a:t>된 </a:t>
            </a:r>
            <a:r>
              <a:rPr lang="en-US" altLang="ko-KR" sz="1200" dirty="0" err="1" smtClean="0"/>
              <a:t>kbyte</a:t>
            </a:r>
            <a:r>
              <a:rPr lang="ko-KR" altLang="en-US" sz="1200" dirty="0" smtClean="0"/>
              <a:t>크기</a:t>
            </a:r>
            <a:endParaRPr lang="en-US" altLang="ko-KR" sz="1200" dirty="0" smtClean="0"/>
          </a:p>
          <a:p>
            <a:r>
              <a:rPr lang="en-US" altLang="ko-KR" sz="1200" dirty="0" err="1" smtClean="0"/>
              <a:t>drB</a:t>
            </a:r>
            <a:r>
              <a:rPr lang="en-US" altLang="ko-KR" sz="1200" dirty="0" smtClean="0"/>
              <a:t>/s : </a:t>
            </a:r>
            <a:r>
              <a:rPr lang="ko-KR" altLang="en-US" sz="1200" dirty="0" smtClean="0"/>
              <a:t>초당 </a:t>
            </a:r>
            <a:r>
              <a:rPr lang="en-US" altLang="ko-KR" sz="1200" dirty="0" smtClean="0"/>
              <a:t>disk</a:t>
            </a:r>
            <a:r>
              <a:rPr lang="ko-KR" altLang="en-US" sz="1200" dirty="0" smtClean="0"/>
              <a:t>에 </a:t>
            </a:r>
            <a:r>
              <a:rPr lang="en-US" altLang="ko-KR" sz="1200" dirty="0" smtClean="0"/>
              <a:t>disk</a:t>
            </a:r>
            <a:r>
              <a:rPr lang="ko-KR" altLang="en-US" sz="1200" dirty="0" smtClean="0"/>
              <a:t>에 </a:t>
            </a:r>
            <a:r>
              <a:rPr lang="en-US" altLang="ko-KR" sz="1200" dirty="0" smtClean="0"/>
              <a:t>discard</a:t>
            </a:r>
            <a:r>
              <a:rPr lang="ko-KR" altLang="en-US" sz="1200" dirty="0" smtClean="0"/>
              <a:t>된 크기</a:t>
            </a:r>
            <a:endParaRPr lang="en-US" altLang="ko-KR" sz="1200" dirty="0" smtClean="0"/>
          </a:p>
          <a:p>
            <a:r>
              <a:rPr lang="en-US" altLang="ko-KR" sz="1200" dirty="0" err="1" smtClean="0"/>
              <a:t>areq-sz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해당 </a:t>
            </a:r>
            <a:r>
              <a:rPr lang="en-US" altLang="ko-KR" sz="1200" dirty="0" smtClean="0"/>
              <a:t>device</a:t>
            </a:r>
            <a:r>
              <a:rPr lang="ko-KR" altLang="en-US" sz="1200" dirty="0" smtClean="0"/>
              <a:t>에 발생된 </a:t>
            </a:r>
            <a:r>
              <a:rPr lang="en-US" altLang="ko-KR" sz="1200" dirty="0" smtClean="0"/>
              <a:t>request</a:t>
            </a:r>
            <a:r>
              <a:rPr lang="ko-KR" altLang="en-US" sz="1200" dirty="0" smtClean="0"/>
              <a:t>의 평균 </a:t>
            </a:r>
            <a:r>
              <a:rPr lang="en-US" altLang="ko-KR" sz="1200" dirty="0" smtClean="0"/>
              <a:t>size(</a:t>
            </a:r>
            <a:r>
              <a:rPr lang="ko-KR" altLang="en-US" sz="1200" dirty="0" smtClean="0"/>
              <a:t>기본단위 </a:t>
            </a:r>
            <a:r>
              <a:rPr lang="en-US" altLang="ko-KR" sz="1200" dirty="0" smtClean="0"/>
              <a:t>1kb)</a:t>
            </a:r>
          </a:p>
          <a:p>
            <a:r>
              <a:rPr lang="en-US" altLang="ko-KR" sz="1200" dirty="0" err="1" smtClean="0"/>
              <a:t>aqu-sz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해당 </a:t>
            </a:r>
            <a:r>
              <a:rPr lang="en-US" altLang="ko-KR" sz="1200" dirty="0" err="1" smtClean="0"/>
              <a:t>devic</a:t>
            </a:r>
            <a:r>
              <a:rPr lang="ko-KR" altLang="en-US" sz="1200" dirty="0" smtClean="0"/>
              <a:t>에 발생된 </a:t>
            </a:r>
            <a:r>
              <a:rPr lang="en-US" altLang="ko-KR" sz="1200" dirty="0" err="1" smtClean="0"/>
              <a:t>reques</a:t>
            </a:r>
            <a:r>
              <a:rPr lang="ko-KR" altLang="en-US" sz="1200" dirty="0" smtClean="0"/>
              <a:t>들의 </a:t>
            </a:r>
            <a:r>
              <a:rPr lang="en-US" altLang="ko-KR" sz="1200" dirty="0" smtClean="0"/>
              <a:t>queue</a:t>
            </a:r>
            <a:r>
              <a:rPr lang="ko-KR" altLang="en-US" sz="1200" dirty="0" smtClean="0"/>
              <a:t>의 평균 </a:t>
            </a:r>
            <a:r>
              <a:rPr lang="en-US" altLang="ko-KR" sz="1200" dirty="0" smtClean="0"/>
              <a:t>length – 1</a:t>
            </a:r>
            <a:r>
              <a:rPr lang="ko-KR" altLang="en-US" sz="1200" dirty="0" smtClean="0"/>
              <a:t>이 넘어가면 </a:t>
            </a:r>
            <a:r>
              <a:rPr lang="en-US" altLang="ko-KR" sz="1200" dirty="0" smtClean="0"/>
              <a:t>queue</a:t>
            </a:r>
            <a:r>
              <a:rPr lang="ko-KR" altLang="en-US" sz="1200" dirty="0" smtClean="0"/>
              <a:t>가 쌓여 부하지표를 산출</a:t>
            </a:r>
            <a:endParaRPr lang="en-US" altLang="ko-KR" sz="1200" dirty="0" smtClean="0"/>
          </a:p>
          <a:p>
            <a:r>
              <a:rPr lang="en-US" altLang="ko-KR" sz="1200" dirty="0"/>
              <a:t>a</a:t>
            </a:r>
            <a:r>
              <a:rPr lang="en-US" altLang="ko-KR" sz="1200" dirty="0" smtClean="0"/>
              <a:t>wait : </a:t>
            </a:r>
            <a:r>
              <a:rPr lang="ko-KR" altLang="en-US" sz="1200" dirty="0" smtClean="0"/>
              <a:t>발생된 </a:t>
            </a:r>
            <a:r>
              <a:rPr lang="en-US" altLang="ko-KR" sz="1200" dirty="0" err="1" smtClean="0"/>
              <a:t>io</a:t>
            </a:r>
            <a:r>
              <a:rPr lang="ko-KR" altLang="en-US" sz="1200" dirty="0" smtClean="0"/>
              <a:t>의 평균 처리시간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ms</a:t>
            </a:r>
            <a:r>
              <a:rPr lang="en-US" altLang="ko-KR" sz="1200" dirty="0" smtClean="0"/>
              <a:t>) – 1ms</a:t>
            </a:r>
            <a:r>
              <a:rPr lang="ko-KR" altLang="en-US" sz="1200" dirty="0" smtClean="0"/>
              <a:t>이하가 정상</a:t>
            </a:r>
            <a:endParaRPr lang="en-US" altLang="ko-KR" sz="1200" dirty="0" smtClean="0"/>
          </a:p>
          <a:p>
            <a:r>
              <a:rPr lang="en-US" altLang="ko-KR" sz="1200" dirty="0" smtClean="0"/>
              <a:t>%</a:t>
            </a:r>
            <a:r>
              <a:rPr lang="en-US" altLang="ko-KR" sz="1200" dirty="0" err="1" smtClean="0"/>
              <a:t>util</a:t>
            </a:r>
            <a:r>
              <a:rPr lang="en-US" altLang="ko-KR" sz="1200" dirty="0" smtClean="0"/>
              <a:t> : </a:t>
            </a:r>
            <a:r>
              <a:rPr lang="ko-KR" altLang="en-US" sz="1200" dirty="0" smtClean="0"/>
              <a:t>디스크의 </a:t>
            </a:r>
            <a:r>
              <a:rPr lang="en-US" altLang="ko-KR" sz="1200" dirty="0" smtClean="0"/>
              <a:t>idle </a:t>
            </a:r>
            <a:r>
              <a:rPr lang="ko-KR" altLang="en-US" sz="1200" dirty="0" smtClean="0"/>
              <a:t>한계치 지표</a:t>
            </a:r>
            <a:r>
              <a:rPr lang="en-US" altLang="ko-KR" sz="1200" dirty="0" smtClean="0"/>
              <a:t>(100% == </a:t>
            </a:r>
            <a:r>
              <a:rPr lang="ko-KR" altLang="en-US" sz="1200" dirty="0" smtClean="0"/>
              <a:t>한계치 이상 부하 </a:t>
            </a:r>
            <a:r>
              <a:rPr lang="ko-KR" altLang="en-US" sz="1200" dirty="0" err="1" smtClean="0"/>
              <a:t>진행중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2425292" y="1682357"/>
            <a:ext cx="6770183" cy="1898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482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1696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latinLnBrk="1"/>
            <a:r>
              <a:rPr lang="en-US" altLang="ko-KR" dirty="0"/>
              <a:t>7)</a:t>
            </a:r>
            <a:r>
              <a:rPr lang="ko-KR" altLang="en-US" dirty="0"/>
              <a:t>프로세스확인 실습</a:t>
            </a:r>
          </a:p>
          <a:p>
            <a:pPr latinLnBrk="1"/>
            <a:r>
              <a:rPr lang="ko-KR" altLang="en-US" dirty="0"/>
              <a:t>① </a:t>
            </a:r>
            <a:r>
              <a:rPr lang="en-US" altLang="ko-KR" dirty="0"/>
              <a:t>jobs</a:t>
            </a:r>
            <a:r>
              <a:rPr lang="ko-KR" altLang="en-US" dirty="0"/>
              <a:t>실습</a:t>
            </a:r>
          </a:p>
          <a:p>
            <a:pPr latinLnBrk="1"/>
            <a:r>
              <a:rPr lang="ko-KR" altLang="en-US" dirty="0"/>
              <a:t>② </a:t>
            </a:r>
            <a:r>
              <a:rPr lang="en-US" altLang="ko-KR" dirty="0" err="1"/>
              <a:t>ps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</a:p>
          <a:p>
            <a:pPr latinLnBrk="1"/>
            <a:r>
              <a:rPr lang="ko-KR" altLang="en-US" dirty="0"/>
              <a:t>③ </a:t>
            </a:r>
            <a:r>
              <a:rPr lang="en-US" altLang="ko-KR" dirty="0" err="1"/>
              <a:t>pstree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</a:p>
          <a:p>
            <a:pPr latinLnBrk="1"/>
            <a:r>
              <a:rPr lang="ko-KR" altLang="en-US" dirty="0"/>
              <a:t>④ </a:t>
            </a:r>
            <a:r>
              <a:rPr lang="en-US" altLang="ko-KR" dirty="0"/>
              <a:t>top </a:t>
            </a:r>
            <a:r>
              <a:rPr lang="ko-KR" altLang="en-US" dirty="0"/>
              <a:t>실습</a:t>
            </a:r>
          </a:p>
          <a:p>
            <a:pPr latinLnBrk="1"/>
            <a:r>
              <a:rPr lang="ko-KR" altLang="en-US" dirty="0"/>
              <a:t>⑤ </a:t>
            </a:r>
            <a:r>
              <a:rPr lang="en-US" altLang="ko-KR" dirty="0" err="1"/>
              <a:t>ulimit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</a:p>
          <a:p>
            <a:pPr latinLnBrk="1"/>
            <a:r>
              <a:rPr lang="ko-KR" altLang="en-US" dirty="0"/>
              <a:t>⑥ </a:t>
            </a:r>
            <a:r>
              <a:rPr lang="en-US" altLang="ko-KR" dirty="0"/>
              <a:t>/proc</a:t>
            </a:r>
            <a:r>
              <a:rPr lang="ko-KR" altLang="en-US" dirty="0" err="1"/>
              <a:t>디렉토리</a:t>
            </a:r>
            <a:r>
              <a:rPr lang="ko-KR" altLang="en-US" dirty="0"/>
              <a:t> 확인</a:t>
            </a:r>
          </a:p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8) CPU</a:t>
            </a:r>
            <a:r>
              <a:rPr lang="ko-KR" altLang="en-US" dirty="0"/>
              <a:t>상황확인 실습</a:t>
            </a:r>
          </a:p>
          <a:p>
            <a:pPr latinLnBrk="1"/>
            <a:r>
              <a:rPr lang="ko-KR" altLang="en-US" dirty="0"/>
              <a:t>① </a:t>
            </a:r>
            <a:r>
              <a:rPr lang="en-US" altLang="ko-KR" dirty="0" err="1"/>
              <a:t>vmstat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</a:p>
          <a:p>
            <a:pPr latinLnBrk="1"/>
            <a:r>
              <a:rPr lang="ko-KR" altLang="en-US" dirty="0"/>
              <a:t>② </a:t>
            </a:r>
            <a:r>
              <a:rPr lang="en-US" altLang="ko-KR" dirty="0" err="1"/>
              <a:t>sar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</a:p>
          <a:p>
            <a:pPr latinLnBrk="1"/>
            <a:r>
              <a:rPr lang="ko-KR" altLang="en-US" dirty="0"/>
              <a:t>③ </a:t>
            </a:r>
            <a:r>
              <a:rPr lang="en-US" altLang="ko-KR" dirty="0"/>
              <a:t>vi /proc/</a:t>
            </a:r>
            <a:r>
              <a:rPr lang="en-US" altLang="ko-KR" dirty="0" err="1"/>
              <a:t>cpuinfo</a:t>
            </a:r>
            <a:r>
              <a:rPr lang="en-US" altLang="ko-KR" dirty="0"/>
              <a:t> </a:t>
            </a:r>
            <a:r>
              <a:rPr lang="ko-KR" altLang="en-US" dirty="0"/>
              <a:t>확인</a:t>
            </a:r>
            <a:endParaRPr lang="en-US" altLang="ko-KR" dirty="0"/>
          </a:p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9) </a:t>
            </a:r>
            <a:r>
              <a:rPr lang="ko-KR" altLang="en-US" dirty="0"/>
              <a:t>메모리 확인 실습</a:t>
            </a:r>
          </a:p>
          <a:p>
            <a:pPr latinLnBrk="1"/>
            <a:r>
              <a:rPr lang="ko-KR" altLang="en-US" dirty="0"/>
              <a:t>① </a:t>
            </a:r>
            <a:r>
              <a:rPr lang="en-US" altLang="ko-KR" dirty="0"/>
              <a:t>top </a:t>
            </a:r>
            <a:r>
              <a:rPr lang="ko-KR" altLang="en-US" dirty="0"/>
              <a:t>실습</a:t>
            </a:r>
          </a:p>
          <a:p>
            <a:pPr latinLnBrk="1"/>
            <a:r>
              <a:rPr lang="ko-KR" altLang="en-US" dirty="0"/>
              <a:t>② </a:t>
            </a:r>
            <a:r>
              <a:rPr lang="en-US" altLang="ko-KR" dirty="0"/>
              <a:t>free </a:t>
            </a:r>
            <a:r>
              <a:rPr lang="ko-KR" altLang="en-US" dirty="0"/>
              <a:t>실습</a:t>
            </a:r>
          </a:p>
          <a:p>
            <a:pPr latinLnBrk="1"/>
            <a:endParaRPr lang="ko-KR" altLang="en-US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5808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/>
              <a:pPr algn="ctr" eaLnBrk="1" hangingPunct="1">
                <a:spcBef>
                  <a:spcPct val="0"/>
                </a:spcBef>
                <a:buClrTx/>
                <a:defRPr/>
              </a:pPr>
              <a:t>5</a:t>
            </a:fld>
            <a:endParaRPr lang="en-US" altLang="ko-KR" sz="110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811433" y="126768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dirty="0"/>
              <a:t>4. </a:t>
            </a:r>
            <a:r>
              <a:rPr lang="ko-KR" altLang="en-US" dirty="0"/>
              <a:t>실습하기</a:t>
            </a:r>
            <a:r>
              <a:rPr lang="en-US" altLang="ko-KR" dirty="0"/>
              <a:t>(4)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54036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4780" y="12641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5) top</a:t>
            </a:r>
            <a:r>
              <a:rPr lang="ko-KR" altLang="en-US" dirty="0"/>
              <a:t>명령 실습</a:t>
            </a:r>
          </a:p>
          <a:p>
            <a:r>
              <a:rPr lang="ko-KR" altLang="en-US" dirty="0"/>
              <a:t>① </a:t>
            </a:r>
            <a:r>
              <a:rPr lang="en-US" altLang="ko-KR" dirty="0"/>
              <a:t>top</a:t>
            </a:r>
            <a:r>
              <a:rPr lang="ko-KR" altLang="en-US" dirty="0"/>
              <a:t>명령 </a:t>
            </a:r>
            <a:r>
              <a:rPr lang="ko-KR" altLang="en-US" dirty="0" err="1"/>
              <a:t>실행후</a:t>
            </a:r>
            <a:r>
              <a:rPr lang="ko-KR" altLang="en-US" dirty="0"/>
              <a:t> 보여지는 항목 조사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20754"/>
          <a:stretch/>
        </p:blipFill>
        <p:spPr>
          <a:xfrm>
            <a:off x="235267" y="772746"/>
            <a:ext cx="7102793" cy="28575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35267" y="1270000"/>
            <a:ext cx="5797234" cy="342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 설명선 7"/>
          <p:cNvSpPr/>
          <p:nvPr/>
        </p:nvSpPr>
        <p:spPr>
          <a:xfrm>
            <a:off x="235266" y="3930354"/>
            <a:ext cx="3187700" cy="1581446"/>
          </a:xfrm>
          <a:prstGeom prst="wedgeRectCallout">
            <a:avLst>
              <a:gd name="adj1" fmla="val -10075"/>
              <a:gd name="adj2" fmla="val -19503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200" dirty="0" smtClean="0">
                <a:solidFill>
                  <a:schemeClr val="tx1"/>
                </a:solidFill>
              </a:rPr>
              <a:t>메모리 정보와 </a:t>
            </a:r>
            <a:r>
              <a:rPr lang="en-US" altLang="ko-KR" sz="1200" dirty="0" smtClean="0">
                <a:solidFill>
                  <a:schemeClr val="tx1"/>
                </a:solidFill>
              </a:rPr>
              <a:t>swap </a:t>
            </a:r>
            <a:r>
              <a:rPr lang="ko-KR" altLang="en-US" sz="1200" dirty="0" smtClean="0">
                <a:solidFill>
                  <a:schemeClr val="tx1"/>
                </a:solidFill>
              </a:rPr>
              <a:t>상황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Total : </a:t>
            </a:r>
            <a:r>
              <a:rPr lang="ko-KR" altLang="en-US" sz="1200" dirty="0">
                <a:solidFill>
                  <a:schemeClr val="tx1"/>
                </a:solidFill>
              </a:rPr>
              <a:t>총 메모리 양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Free : </a:t>
            </a:r>
            <a:r>
              <a:rPr lang="ko-KR" altLang="en-US" sz="1200" dirty="0" err="1">
                <a:solidFill>
                  <a:schemeClr val="tx1"/>
                </a:solidFill>
              </a:rPr>
              <a:t>사용가능한</a:t>
            </a:r>
            <a:r>
              <a:rPr lang="ko-KR" altLang="en-US" sz="1200" dirty="0">
                <a:solidFill>
                  <a:schemeClr val="tx1"/>
                </a:solidFill>
              </a:rPr>
              <a:t> 메모리 양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Used : </a:t>
            </a:r>
            <a:r>
              <a:rPr lang="ko-KR" altLang="en-US" sz="1200" dirty="0">
                <a:solidFill>
                  <a:schemeClr val="tx1"/>
                </a:solidFill>
              </a:rPr>
              <a:t>사용중인 메모리 양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Buff/cache : </a:t>
            </a:r>
            <a:r>
              <a:rPr lang="ko-KR" altLang="en-US" sz="1200" dirty="0" err="1">
                <a:solidFill>
                  <a:schemeClr val="tx1"/>
                </a:solidFill>
              </a:rPr>
              <a:t>커널</a:t>
            </a:r>
            <a:r>
              <a:rPr lang="ko-KR" altLang="en-US" sz="1200" dirty="0">
                <a:solidFill>
                  <a:schemeClr val="tx1"/>
                </a:solidFill>
              </a:rPr>
              <a:t> 버퍼에서 사용되는 메모리라는 의미</a:t>
            </a:r>
          </a:p>
          <a:p>
            <a:pPr algn="just"/>
            <a:endParaRPr lang="en-US" altLang="ko-KR" sz="1200" dirty="0" smtClean="0">
              <a:solidFill>
                <a:schemeClr val="tx1"/>
              </a:solidFill>
            </a:endParaRPr>
          </a:p>
          <a:p>
            <a:pPr algn="just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35266" y="1104900"/>
            <a:ext cx="6114733" cy="165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 설명선 9"/>
          <p:cNvSpPr/>
          <p:nvPr/>
        </p:nvSpPr>
        <p:spPr>
          <a:xfrm>
            <a:off x="8001000" y="2200423"/>
            <a:ext cx="3187700" cy="2520654"/>
          </a:xfrm>
          <a:prstGeom prst="wedgeRectCallout">
            <a:avLst>
              <a:gd name="adj1" fmla="val -111271"/>
              <a:gd name="adj2" fmla="val -773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200" dirty="0" smtClean="0">
                <a:solidFill>
                  <a:schemeClr val="tx1"/>
                </a:solidFill>
              </a:rPr>
              <a:t>CPU </a:t>
            </a:r>
            <a:r>
              <a:rPr lang="ko-KR" altLang="en-US" sz="1200" dirty="0" smtClean="0">
                <a:solidFill>
                  <a:schemeClr val="tx1"/>
                </a:solidFill>
              </a:rPr>
              <a:t>현황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us : </a:t>
            </a:r>
            <a:r>
              <a:rPr lang="ko-KR" altLang="en-US" sz="1200" dirty="0">
                <a:solidFill>
                  <a:schemeClr val="tx1"/>
                </a:solidFill>
              </a:rPr>
              <a:t>유저 영역에서의 </a:t>
            </a:r>
            <a:r>
              <a:rPr lang="en-US" altLang="ko-KR" sz="1200" dirty="0" err="1">
                <a:solidFill>
                  <a:schemeClr val="tx1"/>
                </a:solidFill>
              </a:rPr>
              <a:t>cpu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사용률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200" dirty="0" err="1">
                <a:solidFill>
                  <a:schemeClr val="tx1"/>
                </a:solidFill>
              </a:rPr>
              <a:t>sy</a:t>
            </a:r>
            <a:r>
              <a:rPr lang="en-US" altLang="ko-KR" sz="1200" dirty="0">
                <a:solidFill>
                  <a:schemeClr val="tx1"/>
                </a:solidFill>
              </a:rPr>
              <a:t> : </a:t>
            </a:r>
            <a:r>
              <a:rPr lang="ko-KR" altLang="en-US" sz="1200" dirty="0">
                <a:solidFill>
                  <a:schemeClr val="tx1"/>
                </a:solidFill>
              </a:rPr>
              <a:t>시스템 영역에서의 </a:t>
            </a:r>
            <a:r>
              <a:rPr lang="en-US" altLang="ko-KR" sz="1200" dirty="0" err="1">
                <a:solidFill>
                  <a:schemeClr val="tx1"/>
                </a:solidFill>
              </a:rPr>
              <a:t>cpu</a:t>
            </a:r>
            <a:r>
              <a:rPr lang="ko-KR" altLang="en-US" sz="1200" dirty="0">
                <a:solidFill>
                  <a:schemeClr val="tx1"/>
                </a:solidFill>
              </a:rPr>
              <a:t>사용률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200" dirty="0" err="1">
                <a:solidFill>
                  <a:schemeClr val="tx1"/>
                </a:solidFill>
              </a:rPr>
              <a:t>ni</a:t>
            </a:r>
            <a:r>
              <a:rPr lang="en-US" altLang="ko-KR" sz="1200" dirty="0">
                <a:solidFill>
                  <a:schemeClr val="tx1"/>
                </a:solidFill>
              </a:rPr>
              <a:t> : </a:t>
            </a:r>
            <a:r>
              <a:rPr lang="ko-KR" altLang="en-US" sz="1200" dirty="0">
                <a:solidFill>
                  <a:schemeClr val="tx1"/>
                </a:solidFill>
              </a:rPr>
              <a:t>우선순위 설정에 사용하는 </a:t>
            </a:r>
            <a:r>
              <a:rPr lang="en-US" altLang="ko-KR" sz="1200" dirty="0" err="1">
                <a:solidFill>
                  <a:schemeClr val="tx1"/>
                </a:solidFill>
              </a:rPr>
              <a:t>cpu</a:t>
            </a:r>
            <a:r>
              <a:rPr lang="ko-KR" altLang="en-US" sz="1200" dirty="0">
                <a:solidFill>
                  <a:schemeClr val="tx1"/>
                </a:solidFill>
              </a:rPr>
              <a:t>사용률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Id : </a:t>
            </a:r>
            <a:r>
              <a:rPr lang="ko-KR" altLang="en-US" sz="1200" dirty="0">
                <a:solidFill>
                  <a:schemeClr val="tx1"/>
                </a:solidFill>
              </a:rPr>
              <a:t>사용하고 있지 않는 비율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200" dirty="0" err="1">
                <a:solidFill>
                  <a:schemeClr val="tx1"/>
                </a:solidFill>
              </a:rPr>
              <a:t>wa</a:t>
            </a:r>
            <a:r>
              <a:rPr lang="en-US" altLang="ko-KR" sz="1200" dirty="0">
                <a:solidFill>
                  <a:schemeClr val="tx1"/>
                </a:solidFill>
              </a:rPr>
              <a:t> : IO</a:t>
            </a:r>
            <a:r>
              <a:rPr lang="ko-KR" altLang="en-US" sz="1200" dirty="0">
                <a:solidFill>
                  <a:schemeClr val="tx1"/>
                </a:solidFill>
              </a:rPr>
              <a:t>가 완료될 때까지 기다리고 있는 </a:t>
            </a:r>
            <a:r>
              <a:rPr lang="en-US" altLang="ko-KR" sz="1200" dirty="0" err="1">
                <a:solidFill>
                  <a:schemeClr val="tx1"/>
                </a:solidFill>
              </a:rPr>
              <a:t>cpu</a:t>
            </a:r>
            <a:r>
              <a:rPr lang="ko-KR" altLang="en-US" sz="1200" dirty="0">
                <a:solidFill>
                  <a:schemeClr val="tx1"/>
                </a:solidFill>
              </a:rPr>
              <a:t>비율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hi : </a:t>
            </a:r>
            <a:r>
              <a:rPr lang="ko-KR" altLang="en-US" sz="1200" dirty="0">
                <a:solidFill>
                  <a:schemeClr val="tx1"/>
                </a:solidFill>
              </a:rPr>
              <a:t>하드웨어 인터럽트에 사용되는 </a:t>
            </a:r>
            <a:r>
              <a:rPr lang="en-US" altLang="ko-KR" sz="1200" dirty="0" err="1">
                <a:solidFill>
                  <a:schemeClr val="tx1"/>
                </a:solidFill>
              </a:rPr>
              <a:t>cpu</a:t>
            </a:r>
            <a:r>
              <a:rPr lang="ko-KR" altLang="en-US" sz="1200" dirty="0">
                <a:solidFill>
                  <a:schemeClr val="tx1"/>
                </a:solidFill>
              </a:rPr>
              <a:t>비율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200" dirty="0" err="1">
                <a:solidFill>
                  <a:schemeClr val="tx1"/>
                </a:solidFill>
              </a:rPr>
              <a:t>si</a:t>
            </a:r>
            <a:r>
              <a:rPr lang="en-US" altLang="ko-KR" sz="1200" dirty="0">
                <a:solidFill>
                  <a:schemeClr val="tx1"/>
                </a:solidFill>
              </a:rPr>
              <a:t> : </a:t>
            </a:r>
            <a:r>
              <a:rPr lang="ko-KR" altLang="en-US" sz="1200" dirty="0">
                <a:solidFill>
                  <a:schemeClr val="tx1"/>
                </a:solidFill>
              </a:rPr>
              <a:t>소프트웨어 인터럽트에 </a:t>
            </a:r>
            <a:r>
              <a:rPr lang="ko-KR" altLang="en-US" sz="1200" dirty="0" err="1">
                <a:solidFill>
                  <a:schemeClr val="tx1"/>
                </a:solidFill>
              </a:rPr>
              <a:t>사옹되는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</a:rPr>
              <a:t>cpu</a:t>
            </a:r>
            <a:r>
              <a:rPr lang="ko-KR" altLang="en-US" sz="1200" dirty="0">
                <a:solidFill>
                  <a:schemeClr val="tx1"/>
                </a:solidFill>
              </a:rPr>
              <a:t>비율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200" dirty="0" err="1">
                <a:solidFill>
                  <a:schemeClr val="tx1"/>
                </a:solidFill>
              </a:rPr>
              <a:t>st</a:t>
            </a:r>
            <a:r>
              <a:rPr lang="en-US" altLang="ko-KR" sz="1200" dirty="0">
                <a:solidFill>
                  <a:schemeClr val="tx1"/>
                </a:solidFill>
              </a:rPr>
              <a:t> : </a:t>
            </a:r>
            <a:r>
              <a:rPr lang="en-US" altLang="ko-KR" sz="1200" dirty="0" err="1">
                <a:solidFill>
                  <a:schemeClr val="tx1"/>
                </a:solidFill>
              </a:rPr>
              <a:t>cput</a:t>
            </a:r>
            <a:r>
              <a:rPr lang="ko-KR" altLang="en-US" sz="1200" dirty="0">
                <a:solidFill>
                  <a:schemeClr val="tx1"/>
                </a:solidFill>
              </a:rPr>
              <a:t>를 </a:t>
            </a:r>
            <a:r>
              <a:rPr lang="en-US" altLang="ko-KR" sz="1200" dirty="0">
                <a:solidFill>
                  <a:schemeClr val="tx1"/>
                </a:solidFill>
              </a:rPr>
              <a:t>VM</a:t>
            </a:r>
            <a:r>
              <a:rPr lang="ko-KR" altLang="en-US" sz="1200" dirty="0">
                <a:solidFill>
                  <a:schemeClr val="tx1"/>
                </a:solidFill>
              </a:rPr>
              <a:t>에서 사용하여 대기하는 </a:t>
            </a:r>
            <a:r>
              <a:rPr lang="en-US" altLang="ko-KR" sz="1200" dirty="0" err="1">
                <a:solidFill>
                  <a:schemeClr val="tx1"/>
                </a:solidFill>
              </a:rPr>
              <a:t>cpu</a:t>
            </a:r>
            <a:r>
              <a:rPr lang="ko-KR" altLang="en-US" sz="1200" dirty="0">
                <a:solidFill>
                  <a:schemeClr val="tx1"/>
                </a:solidFill>
              </a:rPr>
              <a:t>비율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35266" y="952500"/>
            <a:ext cx="6114733" cy="165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 설명선 11"/>
          <p:cNvSpPr/>
          <p:nvPr/>
        </p:nvSpPr>
        <p:spPr>
          <a:xfrm>
            <a:off x="8001000" y="725953"/>
            <a:ext cx="3187700" cy="1334770"/>
          </a:xfrm>
          <a:prstGeom prst="wedgeRectCallout">
            <a:avLst>
              <a:gd name="adj1" fmla="val -101312"/>
              <a:gd name="adj2" fmla="val -1364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200" dirty="0" smtClean="0">
                <a:solidFill>
                  <a:schemeClr val="tx1"/>
                </a:solidFill>
              </a:rPr>
              <a:t>Task </a:t>
            </a:r>
            <a:r>
              <a:rPr lang="ko-KR" altLang="en-US" sz="1200" dirty="0" smtClean="0">
                <a:solidFill>
                  <a:schemeClr val="tx1"/>
                </a:solidFill>
              </a:rPr>
              <a:t>현황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sz="1200" dirty="0" smtClean="0">
                <a:solidFill>
                  <a:schemeClr val="tx1"/>
                </a:solidFill>
              </a:rPr>
              <a:t>Running : </a:t>
            </a:r>
            <a:r>
              <a:rPr lang="ko-KR" altLang="en-US" sz="1200" dirty="0" smtClean="0">
                <a:solidFill>
                  <a:schemeClr val="tx1"/>
                </a:solidFill>
              </a:rPr>
              <a:t>실행중인 프로세스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sz="1200" dirty="0" smtClean="0">
                <a:solidFill>
                  <a:schemeClr val="tx1"/>
                </a:solidFill>
              </a:rPr>
              <a:t>Sleeping : </a:t>
            </a:r>
            <a:r>
              <a:rPr lang="ko-KR" altLang="en-US" sz="1200" dirty="0" smtClean="0">
                <a:solidFill>
                  <a:schemeClr val="tx1"/>
                </a:solidFill>
              </a:rPr>
              <a:t>대기중인 프로세스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sz="1200" dirty="0" smtClean="0">
                <a:solidFill>
                  <a:schemeClr val="tx1"/>
                </a:solidFill>
              </a:rPr>
              <a:t>Stopped : </a:t>
            </a:r>
            <a:r>
              <a:rPr lang="ko-KR" altLang="en-US" sz="1200" dirty="0" smtClean="0">
                <a:solidFill>
                  <a:schemeClr val="tx1"/>
                </a:solidFill>
              </a:rPr>
              <a:t>종료된 프로세스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sz="1200" dirty="0" err="1" smtClean="0">
                <a:solidFill>
                  <a:schemeClr val="tx1"/>
                </a:solidFill>
              </a:rPr>
              <a:t>Zomebie</a:t>
            </a:r>
            <a:r>
              <a:rPr lang="en-US" altLang="ko-KR" sz="1200" dirty="0" smtClean="0">
                <a:solidFill>
                  <a:schemeClr val="tx1"/>
                </a:solidFill>
              </a:rPr>
              <a:t> : </a:t>
            </a:r>
            <a:r>
              <a:rPr lang="ko-KR" altLang="en-US" sz="1200" dirty="0" smtClean="0">
                <a:solidFill>
                  <a:schemeClr val="tx1"/>
                </a:solidFill>
              </a:rPr>
              <a:t>부모 프로세스가 먼저 종료되어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좀비가된</a:t>
            </a:r>
            <a:r>
              <a:rPr lang="ko-KR" altLang="en-US" sz="1200" dirty="0" smtClean="0">
                <a:solidFill>
                  <a:schemeClr val="tx1"/>
                </a:solidFill>
              </a:rPr>
              <a:t> 자식 프로세스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just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사각형 설명선 12"/>
          <p:cNvSpPr/>
          <p:nvPr/>
        </p:nvSpPr>
        <p:spPr>
          <a:xfrm>
            <a:off x="8001000" y="-38099"/>
            <a:ext cx="3187700" cy="709929"/>
          </a:xfrm>
          <a:prstGeom prst="wedgeRectCallout">
            <a:avLst>
              <a:gd name="adj1" fmla="val -100514"/>
              <a:gd name="adj2" fmla="val 731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200" dirty="0" smtClean="0">
                <a:solidFill>
                  <a:schemeClr val="tx1"/>
                </a:solidFill>
              </a:rPr>
              <a:t>시스템 시간 </a:t>
            </a:r>
            <a:r>
              <a:rPr lang="en-US" altLang="ko-KR" sz="1200" dirty="0" smtClean="0">
                <a:solidFill>
                  <a:schemeClr val="tx1"/>
                </a:solidFill>
              </a:rPr>
              <a:t>/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os</a:t>
            </a:r>
            <a:r>
              <a:rPr lang="ko-KR" altLang="en-US" sz="1200" dirty="0" smtClean="0">
                <a:solidFill>
                  <a:schemeClr val="tx1"/>
                </a:solidFill>
              </a:rPr>
              <a:t>가 살아있는 시간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/ </a:t>
            </a:r>
            <a:r>
              <a:rPr lang="ko-KR" altLang="en-US" sz="1200" dirty="0" smtClean="0">
                <a:solidFill>
                  <a:schemeClr val="tx1"/>
                </a:solidFill>
              </a:rPr>
              <a:t>유저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세션수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/ </a:t>
            </a:r>
            <a:r>
              <a:rPr lang="ko-KR" altLang="en-US" sz="1200" dirty="0" smtClean="0">
                <a:solidFill>
                  <a:schemeClr val="tx1"/>
                </a:solidFill>
              </a:rPr>
              <a:t>로드 에버리지</a:t>
            </a:r>
            <a:r>
              <a:rPr lang="en-US" altLang="ko-KR" sz="1200" dirty="0" smtClean="0">
                <a:solidFill>
                  <a:schemeClr val="tx1"/>
                </a:solidFill>
              </a:rPr>
              <a:t>(CPU</a:t>
            </a:r>
            <a:r>
              <a:rPr lang="ko-KR" altLang="en-US" sz="1200" dirty="0" smtClean="0">
                <a:solidFill>
                  <a:schemeClr val="tx1"/>
                </a:solidFill>
              </a:rPr>
              <a:t>의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이동편균</a:t>
            </a:r>
            <a:r>
              <a:rPr lang="en-US" altLang="ko-KR" sz="1200" dirty="0" smtClean="0">
                <a:solidFill>
                  <a:schemeClr val="tx1"/>
                </a:solidFill>
              </a:rPr>
              <a:t>, 1</a:t>
            </a:r>
            <a:r>
              <a:rPr lang="ko-KR" altLang="en-US" sz="1200" dirty="0" smtClean="0">
                <a:solidFill>
                  <a:schemeClr val="tx1"/>
                </a:solidFill>
              </a:rPr>
              <a:t>분</a:t>
            </a:r>
            <a:r>
              <a:rPr lang="en-US" altLang="ko-KR" sz="1200" dirty="0" smtClean="0">
                <a:solidFill>
                  <a:schemeClr val="tx1"/>
                </a:solidFill>
              </a:rPr>
              <a:t>, 5</a:t>
            </a:r>
            <a:r>
              <a:rPr lang="ko-KR" altLang="en-US" sz="1200" dirty="0" smtClean="0">
                <a:solidFill>
                  <a:schemeClr val="tx1"/>
                </a:solidFill>
              </a:rPr>
              <a:t>분 </a:t>
            </a:r>
            <a:r>
              <a:rPr lang="en-US" altLang="ko-KR" sz="1200" dirty="0" smtClean="0">
                <a:solidFill>
                  <a:schemeClr val="tx1"/>
                </a:solidFill>
              </a:rPr>
              <a:t>,15</a:t>
            </a:r>
            <a:r>
              <a:rPr lang="ko-KR" altLang="en-US" sz="1200" dirty="0" smtClean="0">
                <a:solidFill>
                  <a:schemeClr val="tx1"/>
                </a:solidFill>
              </a:rPr>
              <a:t>분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47966" y="787400"/>
            <a:ext cx="6114733" cy="165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62252" y="1713523"/>
            <a:ext cx="6114733" cy="165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 설명선 15"/>
          <p:cNvSpPr/>
          <p:nvPr/>
        </p:nvSpPr>
        <p:spPr>
          <a:xfrm>
            <a:off x="4481830" y="3930354"/>
            <a:ext cx="3417570" cy="2520654"/>
          </a:xfrm>
          <a:prstGeom prst="wedgeRectCallout">
            <a:avLst>
              <a:gd name="adj1" fmla="val -34777"/>
              <a:gd name="adj2" fmla="val -13125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200" dirty="0" smtClean="0">
                <a:solidFill>
                  <a:schemeClr val="tx1"/>
                </a:solidFill>
              </a:rPr>
              <a:t>디테일 영역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sz="1200" dirty="0" smtClean="0">
                <a:solidFill>
                  <a:schemeClr val="tx1"/>
                </a:solidFill>
              </a:rPr>
              <a:t>PID : </a:t>
            </a:r>
            <a:r>
              <a:rPr lang="ko-KR" altLang="en-US" sz="1200" dirty="0" smtClean="0">
                <a:solidFill>
                  <a:schemeClr val="tx1"/>
                </a:solidFill>
              </a:rPr>
              <a:t>프로세스 </a:t>
            </a:r>
            <a:r>
              <a:rPr lang="en-US" altLang="ko-KR" sz="1200" dirty="0" smtClean="0">
                <a:solidFill>
                  <a:schemeClr val="tx1"/>
                </a:solidFill>
              </a:rPr>
              <a:t>id</a:t>
            </a:r>
          </a:p>
          <a:p>
            <a:pPr algn="just"/>
            <a:r>
              <a:rPr lang="en-US" altLang="ko-KR" sz="1200" dirty="0" smtClean="0">
                <a:solidFill>
                  <a:schemeClr val="tx1"/>
                </a:solidFill>
              </a:rPr>
              <a:t>User : </a:t>
            </a:r>
            <a:r>
              <a:rPr lang="ko-KR" altLang="en-US" sz="1200" dirty="0" smtClean="0">
                <a:solidFill>
                  <a:schemeClr val="tx1"/>
                </a:solidFill>
              </a:rPr>
              <a:t>프로세스 실행 사용자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sz="1200" dirty="0" smtClean="0">
                <a:solidFill>
                  <a:schemeClr val="tx1"/>
                </a:solidFill>
              </a:rPr>
              <a:t>PR :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커널에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의해서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스케줄링되는</a:t>
            </a:r>
            <a:r>
              <a:rPr lang="ko-KR" altLang="en-US" sz="1200" dirty="0" smtClean="0">
                <a:solidFill>
                  <a:schemeClr val="tx1"/>
                </a:solidFill>
              </a:rPr>
              <a:t> 우선순위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sz="1200" dirty="0" smtClean="0">
                <a:solidFill>
                  <a:schemeClr val="tx1"/>
                </a:solidFill>
              </a:rPr>
              <a:t>NI : PR</a:t>
            </a:r>
            <a:r>
              <a:rPr lang="ko-KR" altLang="en-US" sz="1200" dirty="0" smtClean="0">
                <a:solidFill>
                  <a:schemeClr val="tx1"/>
                </a:solidFill>
              </a:rPr>
              <a:t>에 영향을 주는 </a:t>
            </a:r>
            <a:r>
              <a:rPr lang="en-US" altLang="ko-KR" sz="1200" dirty="0" smtClean="0">
                <a:solidFill>
                  <a:schemeClr val="tx1"/>
                </a:solidFill>
              </a:rPr>
              <a:t>nice</a:t>
            </a:r>
            <a:r>
              <a:rPr lang="ko-KR" altLang="en-US" sz="1200" dirty="0" smtClean="0">
                <a:solidFill>
                  <a:schemeClr val="tx1"/>
                </a:solidFill>
              </a:rPr>
              <a:t>라는 값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sz="1200" dirty="0" smtClean="0">
                <a:solidFill>
                  <a:schemeClr val="tx1"/>
                </a:solidFill>
              </a:rPr>
              <a:t>VIRT : </a:t>
            </a:r>
            <a:r>
              <a:rPr lang="ko-KR" altLang="en-US" sz="1200" dirty="0" smtClean="0">
                <a:solidFill>
                  <a:schemeClr val="tx1"/>
                </a:solidFill>
              </a:rPr>
              <a:t>프로세스가 소비하고 있는 총 메모리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sz="1200" dirty="0" smtClean="0">
                <a:solidFill>
                  <a:schemeClr val="tx1"/>
                </a:solidFill>
              </a:rPr>
              <a:t>RES : RAM</a:t>
            </a:r>
            <a:r>
              <a:rPr lang="ko-KR" altLang="en-US" sz="1200" dirty="0" smtClean="0">
                <a:solidFill>
                  <a:schemeClr val="tx1"/>
                </a:solidFill>
              </a:rPr>
              <a:t>에서 사용중인 메모리의 크기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sz="1200" dirty="0" smtClean="0">
                <a:solidFill>
                  <a:schemeClr val="tx1"/>
                </a:solidFill>
              </a:rPr>
              <a:t>SHR : </a:t>
            </a:r>
            <a:r>
              <a:rPr lang="ko-KR" altLang="en-US" sz="1200" dirty="0" smtClean="0">
                <a:solidFill>
                  <a:schemeClr val="tx1"/>
                </a:solidFill>
              </a:rPr>
              <a:t>다른 프로세스와의 공유메모리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sz="1200" dirty="0">
                <a:solidFill>
                  <a:schemeClr val="tx1"/>
                </a:solidFill>
              </a:rPr>
              <a:t>S : </a:t>
            </a:r>
            <a:r>
              <a:rPr lang="ko-KR" altLang="en-US" sz="1200" dirty="0" err="1">
                <a:solidFill>
                  <a:schemeClr val="tx1"/>
                </a:solidFill>
              </a:rPr>
              <a:t>프로레스의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현재상태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sz="1200" dirty="0" smtClean="0">
                <a:solidFill>
                  <a:schemeClr val="tx1"/>
                </a:solidFill>
              </a:rPr>
              <a:t>%CPU : 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cpu</a:t>
            </a:r>
            <a:r>
              <a:rPr lang="ko-KR" altLang="en-US" sz="1200" dirty="0" smtClean="0">
                <a:solidFill>
                  <a:schemeClr val="tx1"/>
                </a:solidFill>
              </a:rPr>
              <a:t>를 사용하는 비율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sz="1200" dirty="0" smtClean="0">
                <a:solidFill>
                  <a:schemeClr val="tx1"/>
                </a:solidFill>
              </a:rPr>
              <a:t>%MEM : RAM</a:t>
            </a:r>
            <a:r>
              <a:rPr lang="ko-KR" altLang="en-US" sz="1200" dirty="0" smtClean="0">
                <a:solidFill>
                  <a:schemeClr val="tx1"/>
                </a:solidFill>
              </a:rPr>
              <a:t>에서 </a:t>
            </a:r>
            <a:r>
              <a:rPr lang="en-US" altLang="ko-KR" sz="1200" dirty="0" smtClean="0">
                <a:solidFill>
                  <a:schemeClr val="tx1"/>
                </a:solidFill>
              </a:rPr>
              <a:t>RES</a:t>
            </a:r>
            <a:r>
              <a:rPr lang="ko-KR" altLang="en-US" sz="1200" dirty="0" smtClean="0">
                <a:solidFill>
                  <a:schemeClr val="tx1"/>
                </a:solidFill>
              </a:rPr>
              <a:t>가 차지하는 비율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sz="1200" dirty="0" smtClean="0">
                <a:solidFill>
                  <a:schemeClr val="tx1"/>
                </a:solidFill>
              </a:rPr>
              <a:t>TIME+ : </a:t>
            </a:r>
            <a:r>
              <a:rPr lang="ko-KR" altLang="en-US" sz="1200" dirty="0" smtClean="0">
                <a:solidFill>
                  <a:schemeClr val="tx1"/>
                </a:solidFill>
              </a:rPr>
              <a:t>프로세스가 사용한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토탈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CPU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just"/>
            <a:r>
              <a:rPr lang="en-US" altLang="ko-KR" sz="1200" dirty="0" smtClean="0">
                <a:solidFill>
                  <a:schemeClr val="tx1"/>
                </a:solidFill>
              </a:rPr>
              <a:t>COMMAND : </a:t>
            </a:r>
            <a:r>
              <a:rPr lang="ko-KR" altLang="en-US" sz="1200" dirty="0" smtClean="0">
                <a:solidFill>
                  <a:schemeClr val="tx1"/>
                </a:solidFill>
              </a:rPr>
              <a:t>해당 프로세스를 실행한 커맨드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984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1696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latinLnBrk="1"/>
            <a:endParaRPr lang="ko-KR" altLang="en-US" dirty="0"/>
          </a:p>
          <a:p>
            <a:pPr latinLnBrk="1"/>
            <a:r>
              <a:rPr lang="en-US" altLang="ko-KR" dirty="0"/>
              <a:t>10) </a:t>
            </a:r>
            <a:r>
              <a:rPr lang="ko-KR" altLang="en-US" dirty="0"/>
              <a:t>디스크 확인 실습</a:t>
            </a:r>
          </a:p>
          <a:p>
            <a:pPr latinLnBrk="1"/>
            <a:r>
              <a:rPr lang="ko-KR" altLang="en-US" dirty="0"/>
              <a:t>① </a:t>
            </a:r>
            <a:r>
              <a:rPr lang="en-US" altLang="ko-KR" dirty="0" err="1"/>
              <a:t>df</a:t>
            </a:r>
            <a:r>
              <a:rPr lang="en-US" altLang="ko-KR" dirty="0"/>
              <a:t> -k </a:t>
            </a:r>
            <a:r>
              <a:rPr lang="ko-KR" altLang="en-US" dirty="0"/>
              <a:t>실습</a:t>
            </a:r>
          </a:p>
          <a:p>
            <a:pPr latinLnBrk="1"/>
            <a:r>
              <a:rPr lang="ko-KR" altLang="en-US" dirty="0"/>
              <a:t>② </a:t>
            </a:r>
            <a:r>
              <a:rPr lang="en-US" altLang="ko-KR" dirty="0"/>
              <a:t>du -a </a:t>
            </a:r>
            <a:r>
              <a:rPr lang="ko-KR" altLang="en-US" dirty="0"/>
              <a:t>실습</a:t>
            </a:r>
          </a:p>
          <a:p>
            <a:pPr latinLnBrk="1"/>
            <a:r>
              <a:rPr lang="ko-KR" altLang="en-US" dirty="0"/>
              <a:t>③ </a:t>
            </a:r>
            <a:r>
              <a:rPr lang="en-US" altLang="ko-KR" dirty="0" err="1"/>
              <a:t>iostat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</a:p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11) </a:t>
            </a:r>
            <a:r>
              <a:rPr lang="ko-KR" altLang="en-US" dirty="0"/>
              <a:t>네트워크 관련 확인 실습</a:t>
            </a:r>
          </a:p>
          <a:p>
            <a:pPr latinLnBrk="1"/>
            <a:r>
              <a:rPr lang="ko-KR" altLang="en-US" dirty="0"/>
              <a:t>① </a:t>
            </a:r>
            <a:r>
              <a:rPr lang="en-US" altLang="ko-KR" dirty="0" err="1"/>
              <a:t>ifconfig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</a:p>
          <a:p>
            <a:pPr latinLnBrk="1"/>
            <a:r>
              <a:rPr lang="ko-KR" altLang="en-US" dirty="0"/>
              <a:t>② </a:t>
            </a:r>
            <a:r>
              <a:rPr lang="en-US" altLang="ko-KR" dirty="0"/>
              <a:t>ping </a:t>
            </a:r>
            <a:r>
              <a:rPr lang="ko-KR" altLang="en-US" dirty="0"/>
              <a:t>실습</a:t>
            </a:r>
          </a:p>
          <a:p>
            <a:pPr latinLnBrk="1"/>
            <a:r>
              <a:rPr lang="ko-KR" altLang="en-US" dirty="0"/>
              <a:t>③ </a:t>
            </a:r>
            <a:r>
              <a:rPr lang="en-US" altLang="ko-KR" dirty="0" err="1"/>
              <a:t>netstat</a:t>
            </a:r>
            <a:r>
              <a:rPr lang="en-US" altLang="ko-KR" dirty="0"/>
              <a:t> –</a:t>
            </a:r>
            <a:r>
              <a:rPr lang="en-US" altLang="ko-KR" dirty="0" err="1"/>
              <a:t>na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5808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/>
              <a:pPr algn="ctr" eaLnBrk="1" hangingPunct="1">
                <a:spcBef>
                  <a:spcPct val="0"/>
                </a:spcBef>
                <a:buClrTx/>
                <a:defRPr/>
              </a:pPr>
              <a:t>7</a:t>
            </a:fld>
            <a:endParaRPr lang="en-US" altLang="ko-KR" sz="110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811433" y="126768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dirty="0"/>
              <a:t>4. </a:t>
            </a:r>
            <a:r>
              <a:rPr lang="ko-KR" altLang="en-US" dirty="0"/>
              <a:t>실습하기</a:t>
            </a:r>
            <a:r>
              <a:rPr lang="en-US" altLang="ko-KR" dirty="0"/>
              <a:t>(5)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89668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1600" y="9833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6) </a:t>
            </a:r>
            <a:r>
              <a:rPr lang="en-US" altLang="ko-KR" dirty="0" err="1"/>
              <a:t>fsck</a:t>
            </a:r>
            <a:r>
              <a:rPr lang="en-US" altLang="ko-KR" dirty="0"/>
              <a:t>, du </a:t>
            </a:r>
            <a:r>
              <a:rPr lang="ko-KR" altLang="en-US" dirty="0"/>
              <a:t>실습</a:t>
            </a:r>
          </a:p>
          <a:p>
            <a:r>
              <a:rPr lang="ko-KR" altLang="en-US" dirty="0"/>
              <a:t>① </a:t>
            </a:r>
            <a:r>
              <a:rPr lang="en-US" altLang="ko-KR" dirty="0" err="1"/>
              <a:t>fsck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4887" y="744667"/>
            <a:ext cx="6524625" cy="25336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1411" y="929333"/>
            <a:ext cx="40334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Fsck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명령을 통해서 파일시스템의</a:t>
            </a:r>
            <a:endParaRPr lang="en-US" altLang="ko-KR" dirty="0" smtClean="0"/>
          </a:p>
          <a:p>
            <a:r>
              <a:rPr lang="ko-KR" altLang="en-US" dirty="0" smtClean="0"/>
              <a:t>에러나 </a:t>
            </a:r>
            <a:r>
              <a:rPr lang="ko-KR" altLang="en-US" dirty="0" err="1" smtClean="0"/>
              <a:t>크레쉬</a:t>
            </a:r>
            <a:r>
              <a:rPr lang="en-US" altLang="ko-KR" dirty="0" smtClean="0"/>
              <a:t>(</a:t>
            </a:r>
            <a:r>
              <a:rPr lang="ko-KR" altLang="en-US" dirty="0" smtClean="0"/>
              <a:t>파일 시스템의 부서짐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복구를 시도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477000" y="795468"/>
            <a:ext cx="546100" cy="184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826792" y="1244601"/>
            <a:ext cx="3440907" cy="2387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807347" y="2370788"/>
            <a:ext cx="3168254" cy="2581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807346" y="2628899"/>
            <a:ext cx="6432153" cy="3175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58800" y="4143799"/>
            <a:ext cx="10198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/dev/mapper/Ubuntu—vg-Ubuntu—lv</a:t>
            </a:r>
            <a:r>
              <a:rPr lang="ko-KR" altLang="en-US" dirty="0" smtClean="0"/>
              <a:t>가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마운트되어</a:t>
            </a:r>
            <a:r>
              <a:rPr lang="ko-KR" altLang="en-US" dirty="0" smtClean="0"/>
              <a:t> 있어 파일을 손상시킬 수 있다는 경고 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계속 진행하자 파일 </a:t>
            </a:r>
            <a:r>
              <a:rPr lang="ko-KR" altLang="en-US" dirty="0" err="1" smtClean="0"/>
              <a:t>시스템에대한</a:t>
            </a:r>
            <a:r>
              <a:rPr lang="ko-KR" altLang="en-US" dirty="0" smtClean="0"/>
              <a:t> </a:t>
            </a:r>
            <a:r>
              <a:rPr lang="en-US" altLang="ko-KR" dirty="0" smtClean="0"/>
              <a:t>r/w </a:t>
            </a:r>
            <a:r>
              <a:rPr lang="ko-KR" altLang="en-US" dirty="0" smtClean="0"/>
              <a:t>접근 권한 부족으로 실행 거부되었다</a:t>
            </a:r>
            <a:r>
              <a:rPr lang="en-US" altLang="ko-KR" dirty="0" smtClean="0"/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57212" y="5009281"/>
            <a:ext cx="10985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※ /</a:t>
            </a:r>
            <a:r>
              <a:rPr lang="en-US" altLang="ko-KR" dirty="0"/>
              <a:t>dev/mapper/Ubuntu—vg-Ubuntu—lv</a:t>
            </a:r>
            <a:r>
              <a:rPr lang="ko-KR" altLang="en-US" dirty="0"/>
              <a:t>파일은 </a:t>
            </a:r>
            <a:r>
              <a:rPr lang="en-US" altLang="ko-KR" dirty="0"/>
              <a:t>LVM(logical volume manager)</a:t>
            </a:r>
            <a:r>
              <a:rPr lang="ko-KR" altLang="en-US" dirty="0"/>
              <a:t>관련 파일로 </a:t>
            </a:r>
            <a:r>
              <a:rPr lang="en-US" altLang="ko-KR" dirty="0"/>
              <a:t>VM</a:t>
            </a:r>
            <a:r>
              <a:rPr lang="ko-KR" altLang="en-US" dirty="0"/>
              <a:t>생성 당시</a:t>
            </a:r>
            <a:endParaRPr lang="en-US" altLang="ko-KR" dirty="0"/>
          </a:p>
          <a:p>
            <a:r>
              <a:rPr lang="ko-KR" altLang="en-US" dirty="0"/>
              <a:t>하드 디스크 크기 </a:t>
            </a:r>
            <a:r>
              <a:rPr lang="ko-KR" altLang="en-US" dirty="0" err="1"/>
              <a:t>동적할당으로</a:t>
            </a:r>
            <a:r>
              <a:rPr lang="ko-KR" altLang="en-US" dirty="0"/>
              <a:t> 설정하여 생긴 파일로 추측된다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5182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1600" y="9833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6) </a:t>
            </a:r>
            <a:r>
              <a:rPr lang="en-US" altLang="ko-KR" dirty="0" err="1"/>
              <a:t>fsck</a:t>
            </a:r>
            <a:r>
              <a:rPr lang="en-US" altLang="ko-KR" dirty="0"/>
              <a:t>, du </a:t>
            </a:r>
            <a:r>
              <a:rPr lang="ko-KR" altLang="en-US" dirty="0"/>
              <a:t>실습</a:t>
            </a:r>
          </a:p>
          <a:p>
            <a:r>
              <a:rPr lang="ko-KR" altLang="en-US" dirty="0" smtClean="0"/>
              <a:t>② </a:t>
            </a:r>
            <a:r>
              <a:rPr lang="en-US" altLang="ko-KR" dirty="0"/>
              <a:t>du -k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562" y="604967"/>
            <a:ext cx="5476875" cy="37719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2000" y="1092200"/>
            <a:ext cx="54409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</a:t>
            </a:r>
            <a:r>
              <a:rPr lang="en-US" altLang="ko-KR" dirty="0" smtClean="0"/>
              <a:t>u –k </a:t>
            </a:r>
            <a:r>
              <a:rPr lang="ko-KR" altLang="en-US" dirty="0" smtClean="0"/>
              <a:t>명령을 통하여 </a:t>
            </a:r>
            <a:r>
              <a:rPr lang="en-US" altLang="ko-KR" dirty="0" smtClean="0"/>
              <a:t>1KB</a:t>
            </a:r>
            <a:r>
              <a:rPr lang="ko-KR" altLang="en-US" dirty="0" smtClean="0"/>
              <a:t>를 기본 단위로</a:t>
            </a:r>
            <a:endParaRPr lang="en-US" altLang="ko-KR" dirty="0" smtClean="0"/>
          </a:p>
          <a:p>
            <a:r>
              <a:rPr lang="ko-KR" altLang="en-US" dirty="0" smtClean="0"/>
              <a:t>현재 </a:t>
            </a:r>
            <a:r>
              <a:rPr lang="ko-KR" altLang="en-US" dirty="0" err="1" smtClean="0"/>
              <a:t>디렉토리에</a:t>
            </a:r>
            <a:r>
              <a:rPr lang="ko-KR" altLang="en-US" dirty="0" smtClean="0"/>
              <a:t> 속한 </a:t>
            </a:r>
            <a:r>
              <a:rPr lang="ko-KR" altLang="en-US" dirty="0" err="1" smtClean="0"/>
              <a:t>디렉토리의</a:t>
            </a:r>
            <a:r>
              <a:rPr lang="ko-KR" altLang="en-US" dirty="0" smtClean="0"/>
              <a:t> 파일 스페이스를</a:t>
            </a:r>
            <a:endParaRPr lang="en-US" altLang="ko-KR" dirty="0" smtClean="0"/>
          </a:p>
          <a:p>
            <a:r>
              <a:rPr lang="ko-KR" altLang="en-US" dirty="0" smtClean="0"/>
              <a:t>출력한다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62000" y="236306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※ </a:t>
            </a:r>
            <a:r>
              <a:rPr lang="ko-KR" altLang="en-US" dirty="0" smtClean="0"/>
              <a:t>일반적으로 </a:t>
            </a:r>
            <a:r>
              <a:rPr lang="ko-KR" altLang="en-US" dirty="0"/>
              <a:t>디스크 기본단위인 </a:t>
            </a:r>
            <a:r>
              <a:rPr lang="en-US" altLang="ko-KR" dirty="0"/>
              <a:t>BLOCK</a:t>
            </a:r>
            <a:r>
              <a:rPr lang="ko-KR" altLang="en-US" dirty="0"/>
              <a:t>의 사이즈가</a:t>
            </a:r>
            <a:endParaRPr lang="en-US" altLang="ko-KR" dirty="0"/>
          </a:p>
          <a:p>
            <a:r>
              <a:rPr lang="en-US" altLang="ko-KR" dirty="0"/>
              <a:t>4KB</a:t>
            </a:r>
            <a:r>
              <a:rPr lang="ko-KR" altLang="en-US" dirty="0"/>
              <a:t>이므로 </a:t>
            </a:r>
            <a:r>
              <a:rPr lang="ko-KR" altLang="en-US" dirty="0" err="1"/>
              <a:t>디렉토리의</a:t>
            </a:r>
            <a:r>
              <a:rPr lang="ko-KR" altLang="en-US" dirty="0"/>
              <a:t> 용량이 달라도 일정 크기</a:t>
            </a:r>
            <a:endParaRPr lang="en-US" altLang="ko-KR" dirty="0"/>
          </a:p>
          <a:p>
            <a:r>
              <a:rPr lang="ko-KR" altLang="en-US" dirty="0"/>
              <a:t>이하이면 파일 스페이스의 크기가 동일하다고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153400" y="649725"/>
            <a:ext cx="708272" cy="1884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086972" y="1718965"/>
            <a:ext cx="708272" cy="1884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405562" y="838201"/>
            <a:ext cx="1887538" cy="8807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591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2035</Words>
  <Application>Microsoft Office PowerPoint</Application>
  <PresentationFormat>와이드스크린</PresentationFormat>
  <Paragraphs>356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1" baseType="lpstr">
      <vt:lpstr>Ubuntu Condensed</vt:lpstr>
      <vt:lpstr>가는각진제목체</vt:lpstr>
      <vt:lpstr>굴림</vt:lpstr>
      <vt:lpstr>돋움</vt:lpstr>
      <vt:lpstr>맑은 고딕</vt:lpstr>
      <vt:lpstr>Arial</vt:lpstr>
      <vt:lpstr>Verdana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KOPO</dc:creator>
  <cp:lastModifiedBy>KOPO</cp:lastModifiedBy>
  <cp:revision>81</cp:revision>
  <dcterms:created xsi:type="dcterms:W3CDTF">2022-04-13T00:35:40Z</dcterms:created>
  <dcterms:modified xsi:type="dcterms:W3CDTF">2022-04-13T09:36:17Z</dcterms:modified>
</cp:coreProperties>
</file>