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7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4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3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7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7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5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7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562-C027-466D-97D6-E5BE1F6A52D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0C744-C3F9-4AA8-A1E4-007A1E92A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7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0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96" y="1646497"/>
            <a:ext cx="4676775" cy="3286125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701478" y="735037"/>
            <a:ext cx="2999289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소비자가 세금 계산 </a:t>
            </a:r>
            <a:r>
              <a:rPr lang="en-US" altLang="ko-KR" sz="1600" dirty="0" smtClean="0"/>
              <a:t>(p16)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함수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인티저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더블연산으로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올림버림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형변환등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연습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연습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자 항목이 여러 개를 계산해보자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근데 아마 출력이 </a:t>
            </a:r>
            <a:r>
              <a:rPr lang="ko-KR" altLang="en-US" sz="105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삐뚤빼뚤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… </a:t>
            </a: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노가다로 칸을 맞춰보자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0054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54323" y="861161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환전 문제</a:t>
            </a:r>
            <a:r>
              <a:rPr lang="en-US" altLang="ko-KR" sz="1600" dirty="0"/>
              <a:t>(</a:t>
            </a:r>
            <a:r>
              <a:rPr lang="ko-KR" altLang="en-US" sz="1600" dirty="0"/>
              <a:t>정수형 </a:t>
            </a:r>
            <a:r>
              <a:rPr lang="ko-KR" altLang="en-US" sz="1600" dirty="0" err="1"/>
              <a:t>실수형을</a:t>
            </a:r>
            <a:r>
              <a:rPr lang="ko-KR" altLang="en-US" sz="1600" dirty="0"/>
              <a:t> 넘나드는 계산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만일 </a:t>
            </a:r>
            <a:r>
              <a:rPr lang="en-US" altLang="ko-KR" sz="1200" dirty="0"/>
              <a:t>100</a:t>
            </a:r>
            <a:r>
              <a:rPr lang="ko-KR" altLang="en-US" sz="1200" dirty="0"/>
              <a:t>만원 </a:t>
            </a:r>
            <a:r>
              <a:rPr lang="en-US" altLang="ko-KR" sz="1200" dirty="0"/>
              <a:t>(1000000</a:t>
            </a:r>
            <a:r>
              <a:rPr lang="ko-KR" altLang="en-US" sz="1200" dirty="0"/>
              <a:t>원</a:t>
            </a:r>
            <a:r>
              <a:rPr lang="en-US" altLang="ko-KR" sz="1200" dirty="0"/>
              <a:t>)</a:t>
            </a:r>
            <a:r>
              <a:rPr lang="ko-KR" altLang="en-US" sz="1200" dirty="0"/>
              <a:t>을 들고 </a:t>
            </a:r>
            <a:r>
              <a:rPr lang="ko-KR" altLang="en-US" sz="1200" dirty="0" err="1"/>
              <a:t>폴리은행에</a:t>
            </a:r>
            <a:r>
              <a:rPr lang="ko-KR" altLang="en-US" sz="1200" dirty="0"/>
              <a:t> 가서 달러로 바꾼다면</a:t>
            </a:r>
            <a:r>
              <a:rPr lang="en-US" altLang="ko-KR" sz="1200" dirty="0"/>
              <a:t>? </a:t>
            </a:r>
            <a:r>
              <a:rPr lang="ko-KR" altLang="en-US" sz="1200" dirty="0"/>
              <a:t>난 딸랑 </a:t>
            </a:r>
            <a:r>
              <a:rPr lang="en-US" altLang="ko-KR" sz="1200" dirty="0"/>
              <a:t>100</a:t>
            </a:r>
            <a:r>
              <a:rPr lang="ko-KR" altLang="en-US" sz="1200" dirty="0"/>
              <a:t>만원만 가지고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현재 환율이 </a:t>
            </a:r>
            <a:r>
              <a:rPr lang="en-US" altLang="ko-KR" sz="1200" dirty="0"/>
              <a:t>1238.21 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ko-KR" altLang="en-US" sz="1200" dirty="0"/>
              <a:t>어떻게 바꿔줄까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은행도 먹고 살아야 하니 환전 수수료가 있다 </a:t>
            </a:r>
            <a:r>
              <a:rPr lang="en-US" altLang="ko-KR" sz="1200" dirty="0"/>
              <a:t>0.3%</a:t>
            </a:r>
            <a:r>
              <a:rPr lang="ko-KR" altLang="en-US" sz="1200" dirty="0"/>
              <a:t>라 가정해보자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그럼 몇 달러를 받고</a:t>
            </a:r>
            <a:r>
              <a:rPr lang="en-US" altLang="ko-KR" sz="1200" dirty="0"/>
              <a:t>, </a:t>
            </a:r>
            <a:r>
              <a:rPr lang="ko-KR" altLang="en-US" sz="1200" dirty="0"/>
              <a:t>환전수수료 얼마 주고</a:t>
            </a:r>
            <a:r>
              <a:rPr lang="en-US" altLang="ko-KR" sz="1200" dirty="0"/>
              <a:t>, </a:t>
            </a:r>
            <a:r>
              <a:rPr lang="ko-KR" altLang="en-US" sz="1200" dirty="0"/>
              <a:t>그리고 얼마의 원화 잔돈을 받아올까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78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65" y="433814"/>
            <a:ext cx="8910359" cy="6396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606" y="433814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수수료 없이 환전 계산</a:t>
            </a:r>
            <a:r>
              <a:rPr lang="en-US" altLang="ko-KR" dirty="0" smtClean="0"/>
              <a:t>(p18)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63951" y="2719427"/>
            <a:ext cx="4459349" cy="520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63951" y="3369733"/>
            <a:ext cx="7744416" cy="338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20633" y="4195233"/>
            <a:ext cx="7243234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11465" y="5853722"/>
            <a:ext cx="3845827" cy="679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1675" y="3307834"/>
            <a:ext cx="296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err="1"/>
              <a:t>환전받을</a:t>
            </a:r>
            <a:r>
              <a:rPr lang="ko-KR" altLang="en-US" sz="1400" dirty="0"/>
              <a:t> 수 있는 </a:t>
            </a:r>
            <a:r>
              <a:rPr lang="ko-KR" altLang="en-US" sz="1400" dirty="0" smtClean="0"/>
              <a:t>지폐 달러 계산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남는 한국 돈 계산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49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8548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수수료 없이 환전 계산</a:t>
            </a:r>
            <a:r>
              <a:rPr lang="en-US" altLang="ko-KR" dirty="0" smtClean="0"/>
              <a:t>(1) (p19)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26" y="393214"/>
            <a:ext cx="7752838" cy="58633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36067" y="4301068"/>
            <a:ext cx="6769099" cy="173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92927" y="5770035"/>
            <a:ext cx="4023974" cy="190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36066" y="3475568"/>
            <a:ext cx="6705601" cy="33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72683" y="3337468"/>
            <a:ext cx="2451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- 1</a:t>
            </a:r>
            <a:r>
              <a:rPr lang="ko-KR" altLang="en-US" sz="1200" dirty="0" smtClean="0"/>
              <a:t>달러 </a:t>
            </a:r>
            <a:r>
              <a:rPr lang="ko-KR" altLang="en-US" sz="1200" dirty="0" err="1" smtClean="0"/>
              <a:t>환전시</a:t>
            </a:r>
            <a:r>
              <a:rPr lang="ko-KR" altLang="en-US" sz="1200" dirty="0" smtClean="0"/>
              <a:t> 드는 수수료 계산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672683" y="3637634"/>
            <a:ext cx="2520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총 환전하는데 드는 수수료 계산</a:t>
            </a:r>
          </a:p>
        </p:txBody>
      </p:sp>
    </p:spTree>
    <p:extLst>
      <p:ext uri="{BB962C8B-B14F-4D97-AF65-F5344CB8AC3E}">
        <p14:creationId xmlns:p14="http://schemas.microsoft.com/office/powerpoint/2010/main" val="29682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8548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수수료 포함 환전 계산</a:t>
            </a:r>
            <a:r>
              <a:rPr lang="en-US" altLang="ko-KR" sz="1400" dirty="0" smtClean="0"/>
              <a:t>(2) (p20)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14" y="0"/>
            <a:ext cx="9106086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33751" y="5113866"/>
            <a:ext cx="7871416" cy="160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9274" y="3583632"/>
            <a:ext cx="29466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환전 수수료를 포함했을 때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소수점이 존재하는지 확인해서</a:t>
            </a:r>
            <a:endParaRPr lang="en-US" altLang="ko-KR" sz="800" dirty="0" smtClean="0"/>
          </a:p>
          <a:p>
            <a:r>
              <a:rPr lang="ko-KR" altLang="en-US" sz="800" dirty="0" smtClean="0"/>
              <a:t>존재하면 올림</a:t>
            </a:r>
            <a:endParaRPr lang="en-US" altLang="ko-KR" sz="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812585" y="3534834"/>
            <a:ext cx="8252416" cy="986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0585" y="6587068"/>
            <a:ext cx="4560948" cy="173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4307" y="4521200"/>
            <a:ext cx="3304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수수료를 적용했을 때 환전 후 남는 금액 계산</a:t>
            </a:r>
            <a:endParaRPr lang="en-US" altLang="ko-KR" sz="800" dirty="0"/>
          </a:p>
          <a:p>
            <a:r>
              <a:rPr lang="en-US" altLang="ko-KR" sz="800" dirty="0"/>
              <a:t>  : </a:t>
            </a:r>
            <a:r>
              <a:rPr lang="ko-KR" altLang="en-US" sz="800" dirty="0"/>
              <a:t>기존에 계산한 </a:t>
            </a:r>
            <a:r>
              <a:rPr lang="ko-KR" altLang="en-US" sz="800" dirty="0" err="1"/>
              <a:t>환전받는</a:t>
            </a:r>
            <a:r>
              <a:rPr lang="ko-KR" altLang="en-US" sz="800" dirty="0"/>
              <a:t> 지폐 달러는 수수료가 포함되지</a:t>
            </a:r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않은 상태로 </a:t>
            </a:r>
            <a:r>
              <a:rPr lang="ko-KR" altLang="en-US" sz="800" dirty="0" err="1"/>
              <a:t>계산했으므로</a:t>
            </a:r>
            <a:r>
              <a:rPr lang="ko-KR" altLang="en-US" sz="800" dirty="0"/>
              <a:t> 지금 처럼 다 계산 후 </a:t>
            </a:r>
            <a:endParaRPr lang="en-US" altLang="ko-KR" sz="800" dirty="0"/>
          </a:p>
          <a:p>
            <a:r>
              <a:rPr lang="en-US" altLang="ko-KR" sz="800" dirty="0"/>
              <a:t>   </a:t>
            </a:r>
            <a:r>
              <a:rPr lang="ko-KR" altLang="en-US" sz="800" dirty="0"/>
              <a:t>수수료를 계산하면</a:t>
            </a:r>
            <a:r>
              <a:rPr lang="en-US" altLang="ko-KR" sz="800" dirty="0"/>
              <a:t> </a:t>
            </a:r>
            <a:r>
              <a:rPr lang="ko-KR" altLang="en-US" sz="800" dirty="0"/>
              <a:t>수수료로 내야할 돈이 잔액보다</a:t>
            </a:r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ko-KR" altLang="en-US" sz="800" dirty="0"/>
              <a:t>더 커진다</a:t>
            </a:r>
            <a:r>
              <a:rPr lang="en-US" altLang="ko-KR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2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80" y="90051"/>
            <a:ext cx="8972620" cy="6776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8548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수수료 포함 환전 계산</a:t>
            </a:r>
            <a:r>
              <a:rPr lang="en-US" altLang="ko-KR" sz="1600" dirty="0" smtClean="0"/>
              <a:t>(3) (p21)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정확한 수수료 적용 환전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3592451" y="2535915"/>
            <a:ext cx="6774981" cy="139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92451" y="4195233"/>
            <a:ext cx="7871416" cy="160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92451" y="4923367"/>
            <a:ext cx="7558150" cy="15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14580" y="6544734"/>
            <a:ext cx="3964587" cy="143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0986" y="2436414"/>
            <a:ext cx="27414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옮바른</a:t>
            </a:r>
            <a:r>
              <a:rPr lang="ko-KR" altLang="en-US" sz="800" dirty="0" smtClean="0"/>
              <a:t> 계산을 위해서 </a:t>
            </a:r>
            <a:r>
              <a:rPr lang="ko-KR" altLang="en-US" sz="800" dirty="0" err="1" smtClean="0"/>
              <a:t>환전가능한</a:t>
            </a:r>
            <a:r>
              <a:rPr lang="ko-KR" altLang="en-US" sz="800" dirty="0" smtClean="0"/>
              <a:t> 지폐 달러를 계산할</a:t>
            </a:r>
            <a:endParaRPr lang="en-US" altLang="ko-KR" sz="800" dirty="0" smtClean="0"/>
          </a:p>
          <a:p>
            <a:r>
              <a:rPr lang="ko-KR" altLang="en-US" sz="800" dirty="0" smtClean="0"/>
              <a:t>때 수수료를 환율에 포함시켜서 계산한다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2169" y="3960489"/>
            <a:ext cx="2759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수수료를 적용한 환전 가능한 지폐 달러는 수수료를</a:t>
            </a:r>
            <a:endParaRPr lang="en-US" altLang="ko-KR" sz="800" dirty="0" smtClean="0"/>
          </a:p>
          <a:p>
            <a:r>
              <a:rPr lang="ko-KR" altLang="en-US" sz="800" dirty="0" smtClean="0"/>
              <a:t>적용하지 않았을 때보다 작아지므로 이전보다 잔액이</a:t>
            </a:r>
            <a:endParaRPr lang="en-US" altLang="ko-KR" sz="800" dirty="0" smtClean="0"/>
          </a:p>
          <a:p>
            <a:r>
              <a:rPr lang="ko-KR" altLang="en-US" sz="800" dirty="0" smtClean="0"/>
              <a:t>커지고 그 잔액으로 환전 수수료를 내는 것이므로</a:t>
            </a:r>
            <a:endParaRPr lang="en-US" altLang="ko-KR" sz="800" dirty="0"/>
          </a:p>
          <a:p>
            <a:r>
              <a:rPr lang="ko-KR" altLang="en-US" sz="800" dirty="0" smtClean="0"/>
              <a:t>이전에 잔액이 음수였던 게 양수로 바뀔 수 있는 것이다</a:t>
            </a:r>
            <a:r>
              <a:rPr lang="en-US" altLang="ko-KR" sz="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1" y="82550"/>
            <a:ext cx="8149793" cy="658202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1291" y="559242"/>
            <a:ext cx="2731159" cy="54859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콤마 </a:t>
            </a:r>
            <a:r>
              <a:rPr lang="ko-KR" altLang="en-US" sz="1600" dirty="0" smtClean="0"/>
              <a:t>찍기 </a:t>
            </a:r>
            <a:r>
              <a:rPr lang="en-US" altLang="ko-KR" sz="1600" dirty="0" smtClean="0"/>
              <a:t>(p23)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DecimalFormat</a:t>
            </a:r>
            <a:r>
              <a:rPr lang="en-US" altLang="ko-KR" sz="1050" dirty="0"/>
              <a:t> </a:t>
            </a:r>
            <a:r>
              <a:rPr lang="ko-KR" altLang="en-US" sz="1050" dirty="0"/>
              <a:t>클래스를 이용함 </a:t>
            </a:r>
            <a:r>
              <a:rPr lang="en-US" altLang="ko-KR" sz="1050" dirty="0"/>
              <a:t>(</a:t>
            </a:r>
            <a:r>
              <a:rPr lang="ko-KR" altLang="en-US" sz="1050" dirty="0"/>
              <a:t>교수님이 </a:t>
            </a:r>
            <a:r>
              <a:rPr lang="ko-KR" altLang="en-US" sz="1050" dirty="0" err="1"/>
              <a:t>코딩하는</a:t>
            </a:r>
            <a:r>
              <a:rPr lang="ko-KR" altLang="en-US" sz="1050" dirty="0"/>
              <a:t> 방법을 잘 보시오</a:t>
            </a:r>
            <a:r>
              <a:rPr lang="en-US" altLang="ko-KR" sz="1050" dirty="0"/>
              <a:t>.. </a:t>
            </a:r>
            <a:r>
              <a:rPr lang="ko-KR" altLang="en-US" sz="1050" dirty="0" err="1"/>
              <a:t>이클립스에서</a:t>
            </a:r>
            <a:r>
              <a:rPr lang="ko-KR" altLang="en-US" sz="1050" dirty="0"/>
              <a:t> 자동으로 </a:t>
            </a:r>
            <a:r>
              <a:rPr lang="en-US" altLang="ko-KR" sz="1050" dirty="0"/>
              <a:t>import </a:t>
            </a:r>
            <a:r>
              <a:rPr lang="ko-KR" altLang="en-US" sz="1050" dirty="0"/>
              <a:t>가져오기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아렴풋이 그거 어디서 해봤는데 하고</a:t>
            </a:r>
            <a:r>
              <a:rPr lang="en-US" altLang="ko-KR" sz="1050" dirty="0"/>
              <a:t>, Javadoc </a:t>
            </a:r>
            <a:r>
              <a:rPr lang="ko-KR" altLang="en-US" sz="1050" dirty="0"/>
              <a:t>을 찾던지</a:t>
            </a:r>
            <a:r>
              <a:rPr lang="en-US" altLang="ko-KR" sz="1050" dirty="0"/>
              <a:t>, </a:t>
            </a:r>
            <a:r>
              <a:rPr lang="ko-KR" altLang="en-US" sz="1050" dirty="0"/>
              <a:t>인터넷을 찾던지 하면서 가져다 씀</a:t>
            </a:r>
            <a:r>
              <a:rPr lang="en-US" altLang="ko-KR" sz="1050" dirty="0"/>
              <a:t>.. (</a:t>
            </a:r>
            <a:r>
              <a:rPr lang="ko-KR" altLang="en-US" sz="1050" dirty="0"/>
              <a:t>인터넷에 장 안올려서 </a:t>
            </a:r>
            <a:r>
              <a:rPr lang="en-US" altLang="ko-KR" sz="1050" dirty="0"/>
              <a:t>.. </a:t>
            </a:r>
            <a:r>
              <a:rPr lang="ko-KR" altLang="en-US" sz="1050" dirty="0" err="1"/>
              <a:t>자바독을</a:t>
            </a:r>
            <a:r>
              <a:rPr lang="ko-KR" altLang="en-US" sz="1050" dirty="0"/>
              <a:t> 뒤지는 수밖에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그래도 찾는 기능이 없다면 함수나 클래스 만들어 써야 하지요</a:t>
            </a:r>
            <a:r>
              <a:rPr lang="en-US" altLang="ko-KR" sz="1050" dirty="0"/>
              <a:t>..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02619" y="3962548"/>
            <a:ext cx="5517682" cy="148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2619" y="4385881"/>
            <a:ext cx="6918914" cy="393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02618" y="4779432"/>
            <a:ext cx="7422681" cy="503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04686" y="447135"/>
            <a:ext cx="1580681" cy="112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33521" y="6369538"/>
            <a:ext cx="3506725" cy="195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970" y="352757"/>
            <a:ext cx="7445270" cy="6339908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0189" y="856597"/>
            <a:ext cx="3139530" cy="51973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현재 날짜</a:t>
            </a:r>
            <a:r>
              <a:rPr lang="en-US" altLang="ko-KR" sz="1600" dirty="0"/>
              <a:t>, </a:t>
            </a:r>
            <a:r>
              <a:rPr lang="ko-KR" altLang="en-US" sz="1600" dirty="0"/>
              <a:t>시간 </a:t>
            </a:r>
            <a:r>
              <a:rPr lang="ko-KR" altLang="en-US" sz="1600" dirty="0" smtClean="0"/>
              <a:t>찍기 </a:t>
            </a:r>
            <a:r>
              <a:rPr lang="en-US" altLang="ko-KR" sz="1600" dirty="0" smtClean="0"/>
              <a:t>(p24)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Calendar </a:t>
            </a:r>
            <a:r>
              <a:rPr lang="ko-KR" altLang="en-US" sz="1050" dirty="0"/>
              <a:t>클래스로 현재 시간을 가져옴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SimpleDateFormat</a:t>
            </a:r>
            <a:r>
              <a:rPr lang="ko-KR" altLang="en-US" sz="1050" dirty="0"/>
              <a:t>클래스로 출력형식을 지정</a:t>
            </a:r>
            <a:endParaRPr lang="en-US" altLang="ko-KR" sz="1050" dirty="0"/>
          </a:p>
        </p:txBody>
      </p:sp>
      <p:sp>
        <p:nvSpPr>
          <p:cNvPr id="6" name="직사각형 5"/>
          <p:cNvSpPr/>
          <p:nvPr/>
        </p:nvSpPr>
        <p:spPr>
          <a:xfrm>
            <a:off x="4790485" y="3958314"/>
            <a:ext cx="6202545" cy="246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89731" y="721055"/>
            <a:ext cx="1498375" cy="189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90484" y="5266267"/>
            <a:ext cx="6982755" cy="118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27970" y="6515989"/>
            <a:ext cx="1315063" cy="83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77241" y="702953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사칙연산</a:t>
            </a:r>
            <a:r>
              <a:rPr lang="en-US" altLang="ko-KR" sz="1600" dirty="0"/>
              <a:t>, </a:t>
            </a:r>
            <a:r>
              <a:rPr lang="ko-KR" altLang="en-US" sz="1600" dirty="0"/>
              <a:t>연산 후 </a:t>
            </a:r>
            <a:r>
              <a:rPr lang="ko-KR" altLang="en-US" sz="1600" dirty="0" smtClean="0"/>
              <a:t>대입</a:t>
            </a:r>
            <a:r>
              <a:rPr lang="en-US" altLang="ko-KR" sz="1600" dirty="0" smtClean="0"/>
              <a:t>(p6)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이번 주 내용은 모두 별이 세 개 </a:t>
            </a:r>
            <a:r>
              <a:rPr lang="en-US" altLang="ko-KR" sz="1050" dirty="0"/>
              <a:t>: </a:t>
            </a:r>
            <a:r>
              <a:rPr lang="ko-KR" altLang="en-US" sz="1050" dirty="0"/>
              <a:t>충분한 시간 투자하여 꼼꼼히 이해하고 실습하자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교수도 이것을 하나하나 수업시간에 작성하면서 코딩 팁 및 결과 도출을 보여주며</a:t>
            </a:r>
            <a:r>
              <a:rPr lang="en-US" altLang="ko-KR" sz="1050" dirty="0"/>
              <a:t>, </a:t>
            </a:r>
            <a:r>
              <a:rPr lang="ko-KR" altLang="en-US" sz="1050" dirty="0"/>
              <a:t>학생에게 이해 시키자 </a:t>
            </a:r>
            <a:endParaRPr lang="en-US" altLang="ko-KR" sz="105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15" y="843966"/>
            <a:ext cx="6924675" cy="49680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25745" y="3071446"/>
            <a:ext cx="5487855" cy="18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25745" y="3583354"/>
            <a:ext cx="5847363" cy="207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3715" y="5122768"/>
            <a:ext cx="750623" cy="37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984210" y="79419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누적하기</a:t>
            </a:r>
            <a:r>
              <a:rPr lang="en-US" altLang="ko-KR" sz="1600" dirty="0"/>
              <a:t> (</a:t>
            </a:r>
            <a:r>
              <a:rPr lang="en-US" altLang="ko-KR" sz="1600" dirty="0" smtClean="0"/>
              <a:t>p7)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</a:t>
            </a:r>
            <a:r>
              <a:rPr lang="ko-KR" altLang="en-US" sz="1050" dirty="0"/>
              <a:t>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프로그램에서 값을 누적</a:t>
            </a:r>
            <a:r>
              <a:rPr lang="en-US" altLang="ko-KR" sz="1050" dirty="0"/>
              <a:t>(sum)</a:t>
            </a:r>
            <a:r>
              <a:rPr lang="ko-KR" altLang="en-US" sz="1050" dirty="0"/>
              <a:t>하는 경우는 무진장 많다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변수를 선언 후 초기화하고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반복문</a:t>
            </a:r>
            <a:r>
              <a:rPr lang="ko-KR" altLang="en-US" sz="1050" dirty="0"/>
              <a:t> 등을 통하여 계속적으로 더한 값을 쌓는 기법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계산기에 </a:t>
            </a:r>
            <a:r>
              <a:rPr lang="en-US" altLang="ko-KR" sz="1050" dirty="0"/>
              <a:t>M+, M-</a:t>
            </a:r>
            <a:r>
              <a:rPr lang="ko-KR" altLang="en-US" sz="1050" dirty="0"/>
              <a:t>버튼을 잘 사용하는가</a:t>
            </a:r>
            <a:r>
              <a:rPr lang="en-US" altLang="ko-KR" sz="105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교수도 이것을 하나하나 수업시간에 작성하면서 코딩 팁 및 결과 도출을 보여주며</a:t>
            </a:r>
            <a:r>
              <a:rPr lang="en-US" altLang="ko-KR" sz="1050" dirty="0"/>
              <a:t>, </a:t>
            </a:r>
            <a:r>
              <a:rPr lang="ko-KR" altLang="en-US" sz="1050" dirty="0"/>
              <a:t>학생에게 이해 시키자</a:t>
            </a:r>
            <a:r>
              <a:rPr lang="en-US" altLang="ko-KR" sz="1050" dirty="0"/>
              <a:t>(</a:t>
            </a:r>
            <a:r>
              <a:rPr lang="ko-KR" altLang="en-US" sz="1050" dirty="0"/>
              <a:t>모든 과정</a:t>
            </a:r>
            <a:r>
              <a:rPr lang="en-US" altLang="ko-KR" sz="1050" dirty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39" y="415015"/>
            <a:ext cx="5626837" cy="5867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91267" y="2518834"/>
            <a:ext cx="4231380" cy="39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0012" y="4202471"/>
            <a:ext cx="4535248" cy="432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8840" y="5666153"/>
            <a:ext cx="793838" cy="484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3" y="507255"/>
            <a:ext cx="6331036" cy="572297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27110" y="7751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정수형 연산 </a:t>
            </a:r>
            <a:r>
              <a:rPr lang="en-US" altLang="ko-KR" sz="1600" dirty="0"/>
              <a:t>(</a:t>
            </a:r>
            <a:r>
              <a:rPr lang="ko-KR" altLang="en-US" sz="1600" dirty="0"/>
              <a:t>버림</a:t>
            </a:r>
            <a:r>
              <a:rPr lang="en-US" altLang="ko-KR" sz="1600" dirty="0"/>
              <a:t>) (</a:t>
            </a:r>
            <a:r>
              <a:rPr lang="en-US" altLang="ko-KR" sz="1600" dirty="0" smtClean="0"/>
              <a:t>p8)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정수형 연산의 특징은 소수점 이하 자리가 버려진다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왜 그럴까</a:t>
            </a:r>
            <a:r>
              <a:rPr lang="en-US" altLang="ko-KR" sz="1050" dirty="0"/>
              <a:t>? </a:t>
            </a:r>
            <a:r>
              <a:rPr lang="ko-KR" altLang="en-US" sz="1050" dirty="0"/>
              <a:t>정수형 변수는 소수점 이하를 저장해 두지 않기 때문에 그냥 </a:t>
            </a:r>
            <a:r>
              <a:rPr lang="en-US" altLang="ko-KR" sz="1050" dirty="0" err="1"/>
              <a:t>Jotman</a:t>
            </a:r>
            <a:r>
              <a:rPr lang="ko-KR" altLang="en-US" sz="1050" dirty="0"/>
              <a:t>하다고 버려버리는 것이다</a:t>
            </a:r>
            <a:r>
              <a:rPr lang="en-US" altLang="ko-KR" sz="1050" dirty="0"/>
              <a:t>. (</a:t>
            </a:r>
            <a:r>
              <a:rPr lang="ko-KR" altLang="en-US" sz="1050" dirty="0"/>
              <a:t>중요해서 욕 나왔다</a:t>
            </a:r>
            <a:r>
              <a:rPr lang="en-US" altLang="ko-KR" sz="1050" dirty="0"/>
              <a:t>.)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우리가 </a:t>
            </a:r>
            <a:r>
              <a:rPr lang="ko-KR" altLang="en-US" sz="1050" dirty="0" err="1"/>
              <a:t>초등학교때</a:t>
            </a:r>
            <a:r>
              <a:rPr lang="ko-KR" altLang="en-US" sz="1050" dirty="0"/>
              <a:t> 수학시간에 </a:t>
            </a:r>
            <a:r>
              <a:rPr lang="en-US" altLang="ko-KR" sz="1050" dirty="0"/>
              <a:t>10</a:t>
            </a:r>
            <a:r>
              <a:rPr lang="ko-KR" altLang="en-US" sz="1050" dirty="0"/>
              <a:t>을 </a:t>
            </a:r>
            <a:r>
              <a:rPr lang="en-US" altLang="ko-KR" sz="1050" dirty="0"/>
              <a:t>3</a:t>
            </a:r>
            <a:r>
              <a:rPr lang="ko-KR" altLang="en-US" sz="1050" dirty="0"/>
              <a:t>으로 나누면 몫이</a:t>
            </a:r>
            <a:r>
              <a:rPr lang="en-US" altLang="ko-KR" sz="1050" dirty="0"/>
              <a:t>3 </a:t>
            </a:r>
            <a:r>
              <a:rPr lang="ko-KR" altLang="en-US" sz="1050" dirty="0"/>
              <a:t>나머지가 </a:t>
            </a:r>
            <a:r>
              <a:rPr lang="en-US" altLang="ko-KR" sz="1050" dirty="0"/>
              <a:t>1</a:t>
            </a:r>
            <a:r>
              <a:rPr lang="ko-KR" altLang="en-US" sz="1050" dirty="0"/>
              <a:t>이다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이넘이</a:t>
            </a:r>
            <a:r>
              <a:rPr lang="ko-KR" altLang="en-US" sz="1050" dirty="0"/>
              <a:t> 점점 고학년으로 가면서 </a:t>
            </a:r>
            <a:r>
              <a:rPr lang="en-US" altLang="ko-KR" sz="1050" dirty="0"/>
              <a:t>10</a:t>
            </a:r>
            <a:r>
              <a:rPr lang="ko-KR" altLang="en-US" sz="1050" dirty="0"/>
              <a:t>을 </a:t>
            </a:r>
            <a:r>
              <a:rPr lang="en-US" altLang="ko-KR" sz="1050" dirty="0"/>
              <a:t>3</a:t>
            </a:r>
            <a:r>
              <a:rPr lang="ko-KR" altLang="en-US" sz="1050" dirty="0"/>
              <a:t>으로 나누면 </a:t>
            </a:r>
            <a:r>
              <a:rPr lang="en-US" altLang="ko-KR" sz="1050" dirty="0"/>
              <a:t>3.33333…</a:t>
            </a:r>
            <a:r>
              <a:rPr lang="ko-KR" altLang="en-US" sz="1050" dirty="0"/>
              <a:t>일뿐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정수형과 </a:t>
            </a:r>
            <a:r>
              <a:rPr lang="ko-KR" altLang="en-US" sz="1050" dirty="0" err="1"/>
              <a:t>실수형을</a:t>
            </a:r>
            <a:r>
              <a:rPr lang="ko-KR" altLang="en-US" sz="1050" dirty="0"/>
              <a:t> 그렇게 기억하고</a:t>
            </a:r>
            <a:r>
              <a:rPr lang="en-US" altLang="ko-KR" sz="1050" dirty="0"/>
              <a:t>. </a:t>
            </a:r>
            <a:r>
              <a:rPr lang="ko-KR" altLang="en-US" sz="1050" dirty="0"/>
              <a:t>이것을 이용하여 </a:t>
            </a:r>
            <a:r>
              <a:rPr lang="ko-KR" altLang="en-US" sz="1050" dirty="0" err="1"/>
              <a:t>버림처리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형변환을</a:t>
            </a:r>
            <a:r>
              <a:rPr lang="ko-KR" altLang="en-US" sz="1050" dirty="0"/>
              <a:t> 하면서 여러 짓을 함을 명심하자</a:t>
            </a:r>
            <a:endParaRPr lang="en-US" altLang="ko-KR" sz="105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나머지 연산자 응용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나머지 연산자를 응용하면 여러 가지로 써먹는데 주기적 </a:t>
            </a:r>
            <a:r>
              <a:rPr lang="ko-KR" altLang="en-US" sz="1050" dirty="0" err="1"/>
              <a:t>처리때</a:t>
            </a:r>
            <a:r>
              <a:rPr lang="ko-KR" altLang="en-US" sz="1050" dirty="0"/>
              <a:t> 유용하다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만일 </a:t>
            </a:r>
            <a:r>
              <a:rPr lang="en-US" altLang="ko-KR" sz="1050" dirty="0"/>
              <a:t>5</a:t>
            </a:r>
            <a:r>
              <a:rPr lang="ko-KR" altLang="en-US" sz="1050" dirty="0"/>
              <a:t>로 나눈 나머지가 </a:t>
            </a:r>
            <a:r>
              <a:rPr lang="en-US" altLang="ko-KR" sz="1050" dirty="0"/>
              <a:t>0</a:t>
            </a:r>
            <a:r>
              <a:rPr lang="ko-KR" altLang="en-US" sz="1050" dirty="0"/>
              <a:t>인 것은 예제에서는 </a:t>
            </a:r>
            <a:r>
              <a:rPr lang="en-US" altLang="ko-KR" sz="1050" dirty="0"/>
              <a:t>5</a:t>
            </a:r>
            <a:r>
              <a:rPr lang="ko-KR" altLang="en-US" sz="1050" dirty="0"/>
              <a:t>번 마다 나타나게</a:t>
            </a:r>
            <a:r>
              <a:rPr lang="en-US" altLang="ko-KR" sz="1050" dirty="0"/>
              <a:t> </a:t>
            </a:r>
            <a:r>
              <a:rPr lang="ko-KR" altLang="en-US" sz="1050" dirty="0"/>
              <a:t>된다</a:t>
            </a:r>
            <a:r>
              <a:rPr lang="en-US" altLang="ko-KR" sz="105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4822" y="2532494"/>
            <a:ext cx="5339363" cy="382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4822" y="3353110"/>
            <a:ext cx="5198686" cy="1086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5797" y="5259754"/>
            <a:ext cx="3179804" cy="87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4821" y="2966868"/>
            <a:ext cx="5339363" cy="37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46160" y="8132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반올림 버림 </a:t>
            </a:r>
            <a:r>
              <a:rPr lang="ko-KR" altLang="en-US" sz="1600" dirty="0" smtClean="0"/>
              <a:t>처리</a:t>
            </a:r>
            <a:r>
              <a:rPr lang="en-US" altLang="ko-KR" sz="1600" dirty="0"/>
              <a:t> (</a:t>
            </a:r>
            <a:r>
              <a:rPr lang="en-US" altLang="ko-KR" sz="1600" dirty="0" smtClean="0"/>
              <a:t>p9)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반올림 모르는 분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 놈의 돈</a:t>
            </a:r>
            <a:r>
              <a:rPr lang="en-US" altLang="ko-KR" sz="1050" dirty="0"/>
              <a:t>, </a:t>
            </a:r>
            <a:r>
              <a:rPr lang="ko-KR" altLang="en-US" sz="1050" dirty="0"/>
              <a:t>왜 우리나라 돈은 현실적으로 </a:t>
            </a:r>
            <a:r>
              <a:rPr lang="en-US" altLang="ko-KR" sz="1050" dirty="0"/>
              <a:t>10</a:t>
            </a:r>
            <a:r>
              <a:rPr lang="ko-KR" altLang="en-US" sz="1050" dirty="0"/>
              <a:t>원 단위라</a:t>
            </a:r>
            <a:r>
              <a:rPr lang="en-US" altLang="ko-KR" sz="1050" dirty="0"/>
              <a:t> 10</a:t>
            </a:r>
            <a:r>
              <a:rPr lang="ko-KR" altLang="en-US" sz="1050" dirty="0"/>
              <a:t>원기준 버림 반올림 해보자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100</a:t>
            </a:r>
            <a:r>
              <a:rPr lang="ko-KR" altLang="en-US" sz="1050" dirty="0"/>
              <a:t>원</a:t>
            </a:r>
            <a:r>
              <a:rPr lang="en-US" altLang="ko-KR" sz="1050" dirty="0"/>
              <a:t>, 1000</a:t>
            </a:r>
            <a:r>
              <a:rPr lang="ko-KR" altLang="en-US" sz="1050" dirty="0"/>
              <a:t>원 반올림을 스스로 구현해라</a:t>
            </a:r>
            <a:r>
              <a:rPr lang="en-US" altLang="ko-KR" sz="105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46" y="813242"/>
            <a:ext cx="6550307" cy="49329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6713" y="2890065"/>
            <a:ext cx="5059810" cy="15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06712" y="3487942"/>
            <a:ext cx="5677225" cy="130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06712" y="4074095"/>
            <a:ext cx="5677225" cy="130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5" y="819149"/>
            <a:ext cx="6880514" cy="5219700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47852" y="819149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소수점 자리의 반올림 버림 </a:t>
            </a:r>
            <a:r>
              <a:rPr lang="ko-KR" altLang="en-US" sz="1600" dirty="0" smtClean="0"/>
              <a:t>처리</a:t>
            </a:r>
            <a:r>
              <a:rPr lang="en-US" altLang="ko-KR" sz="1600" dirty="0" smtClean="0"/>
              <a:t>(p10)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이런 경우 정수형과 </a:t>
            </a:r>
            <a:r>
              <a:rPr lang="ko-KR" altLang="en-US" sz="1050" dirty="0" err="1"/>
              <a:t>실수형을</a:t>
            </a:r>
            <a:r>
              <a:rPr lang="ko-KR" altLang="en-US" sz="1050" dirty="0"/>
              <a:t> 넘나 들면서 계산해야 한다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14/5 </a:t>
            </a:r>
            <a:r>
              <a:rPr lang="ko-KR" altLang="en-US" sz="1050" dirty="0"/>
              <a:t>와 </a:t>
            </a:r>
            <a:r>
              <a:rPr lang="en-US" altLang="ko-KR" sz="1050" dirty="0"/>
              <a:t>14/5.0</a:t>
            </a:r>
            <a:r>
              <a:rPr lang="ko-KR" altLang="en-US" sz="1050" dirty="0"/>
              <a:t>이</a:t>
            </a:r>
            <a:r>
              <a:rPr lang="en-US" altLang="ko-KR" sz="1050" dirty="0"/>
              <a:t> </a:t>
            </a:r>
            <a:r>
              <a:rPr lang="ko-KR" altLang="en-US" sz="1050" dirty="0"/>
              <a:t>프로그램언어에서는 다른 것임을 명심해라</a:t>
            </a:r>
            <a:r>
              <a:rPr lang="en-US" altLang="ko-KR" sz="105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6305" y="5330093"/>
            <a:ext cx="910803" cy="708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67150" y="3110523"/>
            <a:ext cx="4375558" cy="15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7149" y="3485662"/>
            <a:ext cx="5430635" cy="16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67148" y="3872523"/>
            <a:ext cx="5594760" cy="16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67148" y="4259384"/>
            <a:ext cx="6040237" cy="187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3" y="0"/>
            <a:ext cx="7150258" cy="661035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42802" y="175046"/>
            <a:ext cx="4547598" cy="25759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800" dirty="0"/>
              <a:t>간단한 방정식 </a:t>
            </a:r>
            <a:r>
              <a:rPr lang="en-US" altLang="ko-KR" sz="800" dirty="0"/>
              <a:t>(</a:t>
            </a:r>
            <a:r>
              <a:rPr lang="ko-KR" altLang="en-US" sz="800" dirty="0"/>
              <a:t>소비자가 세금 계산</a:t>
            </a:r>
            <a:r>
              <a:rPr lang="en-US" altLang="ko-KR" sz="800" dirty="0" smtClean="0"/>
              <a:t>) (p14)</a:t>
            </a:r>
            <a:endParaRPr lang="en-US" altLang="ko-KR" sz="8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600" u="sng" dirty="0"/>
              <a:t>일반적으로 소비자 가격은 세금이 포함된 가격으로 책정된다</a:t>
            </a:r>
            <a:r>
              <a:rPr lang="en-US" altLang="ko-KR" sz="600" u="sng" dirty="0"/>
              <a:t>.  (</a:t>
            </a:r>
            <a:r>
              <a:rPr lang="ko-KR" altLang="en-US" sz="600" u="sng" dirty="0"/>
              <a:t>칠판에 써서 설명</a:t>
            </a:r>
            <a:r>
              <a:rPr lang="en-US" altLang="ko-KR" sz="600" u="sng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600" dirty="0" err="1"/>
              <a:t>쿠팡에서</a:t>
            </a:r>
            <a:r>
              <a:rPr lang="ko-KR" altLang="en-US" sz="600" dirty="0"/>
              <a:t> 맛동산을 소비자가 </a:t>
            </a:r>
            <a:r>
              <a:rPr lang="en-US" altLang="ko-KR" sz="600" dirty="0"/>
              <a:t>1234</a:t>
            </a:r>
            <a:r>
              <a:rPr lang="ko-KR" altLang="en-US" sz="600" dirty="0"/>
              <a:t>원에 판매하기로 했다</a:t>
            </a:r>
            <a:r>
              <a:rPr lang="en-US" altLang="ko-KR" sz="600" dirty="0"/>
              <a:t>. </a:t>
            </a:r>
            <a:r>
              <a:rPr lang="ko-KR" altLang="en-US" sz="600" dirty="0"/>
              <a:t>부가가치세율은 </a:t>
            </a:r>
            <a:r>
              <a:rPr lang="en-US" altLang="ko-KR" sz="600" dirty="0"/>
              <a:t>10%</a:t>
            </a:r>
            <a:r>
              <a:rPr lang="ko-KR" altLang="en-US" sz="600" dirty="0"/>
              <a:t>이다</a:t>
            </a:r>
            <a:r>
              <a:rPr lang="en-US" altLang="ko-KR" sz="600" dirty="0"/>
              <a:t>. </a:t>
            </a:r>
            <a:r>
              <a:rPr lang="ko-KR" altLang="en-US" sz="600" dirty="0"/>
              <a:t>세금과 </a:t>
            </a:r>
            <a:r>
              <a:rPr lang="ko-KR" altLang="en-US" sz="600" dirty="0" err="1"/>
              <a:t>세전가격은</a:t>
            </a:r>
            <a:r>
              <a:rPr lang="ko-KR" altLang="en-US" sz="600" dirty="0"/>
              <a:t> 얼마인가</a:t>
            </a:r>
            <a:r>
              <a:rPr lang="en-US" altLang="ko-KR" sz="600" dirty="0"/>
              <a:t>?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600" dirty="0"/>
              <a:t>1) </a:t>
            </a:r>
            <a:r>
              <a:rPr lang="ko-KR" altLang="en-US" sz="600" dirty="0"/>
              <a:t>소비자가격 </a:t>
            </a:r>
            <a:r>
              <a:rPr lang="en-US" altLang="ko-KR" sz="600" dirty="0"/>
              <a:t>= </a:t>
            </a:r>
            <a:r>
              <a:rPr lang="ko-KR" altLang="en-US" sz="600" dirty="0" err="1"/>
              <a:t>세전가격</a:t>
            </a:r>
            <a:r>
              <a:rPr lang="ko-KR" altLang="en-US" sz="600" dirty="0"/>
              <a:t> </a:t>
            </a:r>
            <a:r>
              <a:rPr lang="en-US" altLang="ko-KR" sz="600" dirty="0"/>
              <a:t>+ </a:t>
            </a:r>
            <a:r>
              <a:rPr lang="ko-KR" altLang="en-US" sz="600" dirty="0"/>
              <a:t>세금</a:t>
            </a:r>
            <a:endParaRPr lang="en-US" altLang="ko-KR" sz="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600" dirty="0"/>
              <a:t>2) </a:t>
            </a:r>
            <a:r>
              <a:rPr lang="ko-KR" altLang="en-US" sz="600" dirty="0"/>
              <a:t>소비자가격 </a:t>
            </a:r>
            <a:r>
              <a:rPr lang="en-US" altLang="ko-KR" sz="600" dirty="0"/>
              <a:t>= </a:t>
            </a:r>
            <a:r>
              <a:rPr lang="ko-KR" altLang="en-US" sz="600" dirty="0" err="1"/>
              <a:t>세전가격</a:t>
            </a:r>
            <a:r>
              <a:rPr lang="ko-KR" altLang="en-US" sz="600" dirty="0"/>
              <a:t> </a:t>
            </a:r>
            <a:r>
              <a:rPr lang="en-US" altLang="ko-KR" sz="600" dirty="0"/>
              <a:t>+ (</a:t>
            </a:r>
            <a:r>
              <a:rPr lang="ko-KR" altLang="en-US" sz="600" dirty="0" err="1"/>
              <a:t>세전가격</a:t>
            </a:r>
            <a:r>
              <a:rPr lang="en-US" altLang="ko-KR" sz="600" dirty="0"/>
              <a:t>*</a:t>
            </a:r>
            <a:r>
              <a:rPr lang="ko-KR" altLang="en-US" sz="600" dirty="0"/>
              <a:t>세율</a:t>
            </a:r>
            <a:r>
              <a:rPr lang="en-US" altLang="ko-KR" sz="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600" dirty="0"/>
              <a:t>3) </a:t>
            </a:r>
            <a:r>
              <a:rPr lang="ko-KR" altLang="en-US" sz="600" dirty="0"/>
              <a:t>소비자가격 </a:t>
            </a:r>
            <a:r>
              <a:rPr lang="en-US" altLang="ko-KR" sz="600" dirty="0"/>
              <a:t>= </a:t>
            </a:r>
            <a:r>
              <a:rPr lang="ko-KR" altLang="en-US" sz="600" dirty="0" err="1"/>
              <a:t>세전가격</a:t>
            </a:r>
            <a:r>
              <a:rPr lang="en-US" altLang="ko-KR" sz="600" dirty="0"/>
              <a:t>*(1+</a:t>
            </a:r>
            <a:r>
              <a:rPr lang="ko-KR" altLang="en-US" sz="600" dirty="0"/>
              <a:t>세율</a:t>
            </a:r>
            <a:r>
              <a:rPr lang="en-US" altLang="ko-KR" sz="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600" dirty="0"/>
              <a:t>4) </a:t>
            </a:r>
            <a:r>
              <a:rPr lang="ko-KR" altLang="en-US" sz="600" dirty="0" err="1"/>
              <a:t>세전가격</a:t>
            </a:r>
            <a:r>
              <a:rPr lang="ko-KR" altLang="en-US" sz="600" dirty="0"/>
              <a:t> </a:t>
            </a:r>
            <a:r>
              <a:rPr lang="en-US" altLang="ko-KR" sz="600" dirty="0"/>
              <a:t>= </a:t>
            </a:r>
            <a:r>
              <a:rPr lang="ko-KR" altLang="en-US" sz="600" dirty="0"/>
              <a:t>소비자가격 </a:t>
            </a:r>
            <a:r>
              <a:rPr lang="en-US" altLang="ko-KR" sz="600" dirty="0"/>
              <a:t>/ ( 1+</a:t>
            </a:r>
            <a:r>
              <a:rPr lang="ko-KR" altLang="en-US" sz="600" dirty="0"/>
              <a:t>세율</a:t>
            </a:r>
            <a:r>
              <a:rPr lang="en-US" altLang="ko-KR" sz="6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600" dirty="0"/>
              <a:t>이때 </a:t>
            </a:r>
            <a:r>
              <a:rPr lang="en-US" altLang="ko-KR" sz="600" dirty="0"/>
              <a:t>4</a:t>
            </a:r>
            <a:r>
              <a:rPr lang="ko-KR" altLang="en-US" sz="600" dirty="0"/>
              <a:t>번 식을 </a:t>
            </a:r>
            <a:r>
              <a:rPr lang="en-US" altLang="ko-KR" sz="600" dirty="0" err="1"/>
              <a:t>int</a:t>
            </a:r>
            <a:r>
              <a:rPr lang="ko-KR" altLang="en-US" sz="600" dirty="0"/>
              <a:t>로 계산한다면 </a:t>
            </a:r>
            <a:r>
              <a:rPr lang="ko-KR" altLang="en-US" sz="600" dirty="0" err="1"/>
              <a:t>세전가격은</a:t>
            </a:r>
            <a:r>
              <a:rPr lang="ko-KR" altLang="en-US" sz="600" dirty="0"/>
              <a:t> </a:t>
            </a:r>
            <a:r>
              <a:rPr lang="ko-KR" altLang="en-US" sz="600" dirty="0" err="1"/>
              <a:t>버림가격이</a:t>
            </a:r>
            <a:r>
              <a:rPr lang="ko-KR" altLang="en-US" sz="600" dirty="0"/>
              <a:t> 된다</a:t>
            </a:r>
            <a:r>
              <a:rPr lang="en-US" altLang="ko-KR" sz="600" dirty="0"/>
              <a:t>. </a:t>
            </a:r>
            <a:r>
              <a:rPr lang="ko-KR" altLang="en-US" sz="600" dirty="0" err="1"/>
              <a:t>세전가격을</a:t>
            </a:r>
            <a:r>
              <a:rPr lang="ko-KR" altLang="en-US" sz="600" dirty="0"/>
              <a:t> </a:t>
            </a:r>
            <a:r>
              <a:rPr lang="ko-KR" altLang="en-US" sz="600" dirty="0" err="1"/>
              <a:t>버림가격을</a:t>
            </a:r>
            <a:r>
              <a:rPr lang="ko-KR" altLang="en-US" sz="600" dirty="0"/>
              <a:t> 쓴다면</a:t>
            </a:r>
            <a:r>
              <a:rPr lang="en-US" altLang="ko-KR" sz="600" dirty="0"/>
              <a:t>….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600" dirty="0"/>
              <a:t>5) </a:t>
            </a:r>
            <a:r>
              <a:rPr lang="ko-KR" altLang="en-US" sz="600" dirty="0"/>
              <a:t>세금 </a:t>
            </a:r>
            <a:r>
              <a:rPr lang="en-US" altLang="ko-KR" sz="600" dirty="0"/>
              <a:t>= </a:t>
            </a:r>
            <a:r>
              <a:rPr lang="ko-KR" altLang="en-US" sz="600" dirty="0"/>
              <a:t>소비자가격 </a:t>
            </a:r>
            <a:r>
              <a:rPr lang="en-US" altLang="ko-KR" sz="600" dirty="0"/>
              <a:t>– </a:t>
            </a:r>
            <a:r>
              <a:rPr lang="ko-KR" altLang="en-US" sz="600" dirty="0" err="1"/>
              <a:t>세전가격</a:t>
            </a:r>
            <a:endParaRPr lang="en-US" altLang="ko-KR" sz="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600" dirty="0"/>
              <a:t>이 가격에서 </a:t>
            </a:r>
            <a:r>
              <a:rPr lang="ko-KR" altLang="en-US" sz="600" dirty="0" err="1"/>
              <a:t>세전가격이</a:t>
            </a:r>
            <a:r>
              <a:rPr lang="ko-KR" altLang="en-US" sz="600" dirty="0"/>
              <a:t> 버려졌기 때문에 세금은 올림이 된다</a:t>
            </a:r>
            <a:r>
              <a:rPr lang="en-US" altLang="ko-KR" sz="6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600" dirty="0"/>
              <a:t>그럼 예를 들어 계산해 보자</a:t>
            </a:r>
            <a:endParaRPr lang="en-US" altLang="ko-KR" sz="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600" dirty="0"/>
              <a:t>1) </a:t>
            </a:r>
            <a:r>
              <a:rPr lang="ko-KR" altLang="en-US" sz="600" dirty="0" err="1"/>
              <a:t>세전가격</a:t>
            </a:r>
            <a:r>
              <a:rPr lang="ko-KR" altLang="en-US" sz="600" dirty="0"/>
              <a:t> </a:t>
            </a:r>
            <a:r>
              <a:rPr lang="en-US" altLang="ko-KR" sz="600" dirty="0"/>
              <a:t>= 1234/1.1 = 1121.818181… =&gt; 1121</a:t>
            </a:r>
            <a:r>
              <a:rPr lang="ko-KR" altLang="en-US" sz="600" dirty="0"/>
              <a:t>원</a:t>
            </a:r>
            <a:endParaRPr lang="en-US" altLang="ko-KR" sz="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600" dirty="0"/>
              <a:t>2) </a:t>
            </a:r>
            <a:r>
              <a:rPr lang="ko-KR" altLang="en-US" sz="600" dirty="0"/>
              <a:t>세금 </a:t>
            </a:r>
            <a:r>
              <a:rPr lang="en-US" altLang="ko-KR" sz="600" dirty="0"/>
              <a:t>= 1234- 1121 = 113</a:t>
            </a:r>
            <a:r>
              <a:rPr lang="ko-KR" altLang="en-US" sz="600" dirty="0"/>
              <a:t>원  </a:t>
            </a:r>
            <a:r>
              <a:rPr lang="en-US" altLang="ko-KR" sz="600" dirty="0"/>
              <a:t>// 112.18181</a:t>
            </a:r>
            <a:r>
              <a:rPr lang="ko-KR" altLang="en-US" sz="600" dirty="0"/>
              <a:t>으로 세금을 걷을 수 없으니 </a:t>
            </a:r>
            <a:r>
              <a:rPr lang="en-US" altLang="ko-KR" sz="600" dirty="0"/>
              <a:t>1</a:t>
            </a:r>
            <a:r>
              <a:rPr lang="ko-KR" altLang="en-US" sz="600" dirty="0"/>
              <a:t>원미만은 올려서 받는다</a:t>
            </a:r>
            <a:r>
              <a:rPr lang="en-US" altLang="ko-KR" sz="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063" y="3829802"/>
            <a:ext cx="3267075" cy="20859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872" y="3829802"/>
            <a:ext cx="6032420" cy="335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9765" y="2051802"/>
            <a:ext cx="6302050" cy="2191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9765" y="4536990"/>
            <a:ext cx="6302050" cy="175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6872" y="5892332"/>
            <a:ext cx="6032420" cy="335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8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6" y="771328"/>
            <a:ext cx="8640752" cy="5290382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081964" y="833851"/>
            <a:ext cx="2999289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소비자가 세금 </a:t>
            </a:r>
            <a:r>
              <a:rPr lang="ko-KR" altLang="en-US" sz="1600" dirty="0" smtClean="0"/>
              <a:t>계산</a:t>
            </a:r>
            <a:r>
              <a:rPr lang="en-US" altLang="ko-KR" sz="1600" dirty="0" smtClean="0"/>
              <a:t>(p15)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함수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인티저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더블연산으로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올림버림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형변환등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연습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연습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직사각형 5"/>
          <p:cNvSpPr/>
          <p:nvPr/>
        </p:nvSpPr>
        <p:spPr>
          <a:xfrm>
            <a:off x="151556" y="5493777"/>
            <a:ext cx="4217244" cy="567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4140" y="2434054"/>
            <a:ext cx="7855306" cy="64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4847" y="3797838"/>
            <a:ext cx="7374661" cy="1149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6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3" y="30480"/>
            <a:ext cx="7449553" cy="6858000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701478" y="735037"/>
            <a:ext cx="2999289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소비자가 세금 계산 </a:t>
            </a:r>
            <a:r>
              <a:rPr lang="en-US" altLang="ko-KR" sz="1600" dirty="0" smtClean="0"/>
              <a:t>(p16)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함수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인티저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더블연산으로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올림버림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형변환등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연습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연습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자 항목이 여러 개를 계산해보자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근데 아마 출력이 </a:t>
            </a:r>
            <a:r>
              <a:rPr lang="ko-KR" altLang="en-US" sz="105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삐뚤빼뚤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… </a:t>
            </a: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노가다로 칸을 맞춰보자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직사각형 5"/>
          <p:cNvSpPr/>
          <p:nvPr/>
        </p:nvSpPr>
        <p:spPr>
          <a:xfrm>
            <a:off x="474133" y="4839546"/>
            <a:ext cx="6900334" cy="1921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0467" y="2874434"/>
            <a:ext cx="4343400" cy="131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888</Words>
  <Application>Microsoft Office PowerPoint</Application>
  <PresentationFormat>와이드스크린</PresentationFormat>
  <Paragraphs>100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돋움</vt:lpstr>
      <vt:lpstr>맑은 고딕</vt:lpstr>
      <vt:lpstr>Arial</vt:lpstr>
      <vt:lpstr>Courier New</vt:lpstr>
      <vt:lpstr>Wingdings</vt:lpstr>
      <vt:lpstr>Office 테마</vt:lpstr>
      <vt:lpstr>실습하기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실습하기</dc:title>
  <dc:creator>KOPO</dc:creator>
  <cp:lastModifiedBy>KOPO</cp:lastModifiedBy>
  <cp:revision>100</cp:revision>
  <dcterms:created xsi:type="dcterms:W3CDTF">2022-04-14T05:33:59Z</dcterms:created>
  <dcterms:modified xsi:type="dcterms:W3CDTF">2022-04-15T06:06:06Z</dcterms:modified>
</cp:coreProperties>
</file>