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841" r:id="rId2"/>
    <p:sldId id="896" r:id="rId3"/>
    <p:sldId id="895" r:id="rId4"/>
    <p:sldId id="916" r:id="rId5"/>
    <p:sldId id="861" r:id="rId6"/>
    <p:sldId id="862" r:id="rId7"/>
    <p:sldId id="842" r:id="rId8"/>
    <p:sldId id="937" r:id="rId9"/>
    <p:sldId id="843" r:id="rId10"/>
    <p:sldId id="844" r:id="rId11"/>
    <p:sldId id="845" r:id="rId12"/>
    <p:sldId id="846" r:id="rId13"/>
    <p:sldId id="848" r:id="rId14"/>
    <p:sldId id="894" r:id="rId15"/>
    <p:sldId id="897" r:id="rId16"/>
    <p:sldId id="906" r:id="rId17"/>
    <p:sldId id="907" r:id="rId18"/>
    <p:sldId id="902" r:id="rId19"/>
    <p:sldId id="853" r:id="rId20"/>
    <p:sldId id="852" r:id="rId21"/>
    <p:sldId id="910" r:id="rId22"/>
    <p:sldId id="909" r:id="rId23"/>
    <p:sldId id="854" r:id="rId24"/>
    <p:sldId id="911" r:id="rId25"/>
    <p:sldId id="855" r:id="rId26"/>
    <p:sldId id="856" r:id="rId27"/>
    <p:sldId id="847" r:id="rId28"/>
    <p:sldId id="849" r:id="rId29"/>
    <p:sldId id="850" r:id="rId30"/>
    <p:sldId id="859" r:id="rId31"/>
    <p:sldId id="851" r:id="rId32"/>
    <p:sldId id="857" r:id="rId33"/>
    <p:sldId id="913" r:id="rId34"/>
    <p:sldId id="858" r:id="rId35"/>
    <p:sldId id="860" r:id="rId36"/>
    <p:sldId id="884" r:id="rId37"/>
    <p:sldId id="863" r:id="rId38"/>
    <p:sldId id="868" r:id="rId39"/>
    <p:sldId id="938" r:id="rId40"/>
    <p:sldId id="866" r:id="rId41"/>
    <p:sldId id="877" r:id="rId42"/>
    <p:sldId id="878" r:id="rId43"/>
    <p:sldId id="879" r:id="rId44"/>
    <p:sldId id="880" r:id="rId45"/>
    <p:sldId id="881" r:id="rId46"/>
    <p:sldId id="876" r:id="rId47"/>
    <p:sldId id="870" r:id="rId48"/>
    <p:sldId id="885" r:id="rId49"/>
    <p:sldId id="882" r:id="rId50"/>
    <p:sldId id="871" r:id="rId51"/>
    <p:sldId id="872" r:id="rId52"/>
    <p:sldId id="887" r:id="rId53"/>
    <p:sldId id="873" r:id="rId54"/>
    <p:sldId id="874" r:id="rId55"/>
    <p:sldId id="875" r:id="rId56"/>
    <p:sldId id="883" r:id="rId57"/>
    <p:sldId id="903" r:id="rId58"/>
    <p:sldId id="928" r:id="rId59"/>
    <p:sldId id="920" r:id="rId60"/>
    <p:sldId id="935" r:id="rId61"/>
    <p:sldId id="936" r:id="rId62"/>
    <p:sldId id="927" r:id="rId63"/>
    <p:sldId id="893" r:id="rId64"/>
  </p:sldIdLst>
  <p:sldSz cx="9144000" cy="6858000" type="screen4x3"/>
  <p:notesSz cx="6781800" cy="9920288"/>
  <p:custShowLst>
    <p:custShow name="Temenos product evolution" id="0">
      <p:sldLst/>
    </p:custShow>
    <p:custShow name="T24 architecture" id="1">
      <p:sldLst/>
    </p:custShow>
    <p:custShow name="T24 technical architecture" id="2">
      <p:sldLst/>
    </p:custShow>
    <p:custShow name="T24 global deployment options" id="3">
      <p:sldLst/>
    </p:custShow>
  </p:custShowLst>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99"/>
    <a:srgbClr val="003366"/>
    <a:srgbClr val="003399"/>
    <a:srgbClr val="00CC99"/>
    <a:srgbClr val="FF00FF"/>
    <a:srgbClr val="FF0000"/>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15" autoAdjust="0"/>
    <p:restoredTop sz="97414" autoAdjust="0"/>
  </p:normalViewPr>
  <p:slideViewPr>
    <p:cSldViewPr>
      <p:cViewPr varScale="1">
        <p:scale>
          <a:sx n="70" d="100"/>
          <a:sy n="70" d="100"/>
        </p:scale>
        <p:origin x="-1236" y="-102"/>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88" y="-72"/>
      </p:cViewPr>
      <p:guideLst>
        <p:guide orient="horz" pos="3125"/>
        <p:guide pos="21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F2E3A-B360-4588-8333-33D6B7068D0F}"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F1179CF7-E3D6-41E6-A098-5F2628DA8D0E}">
      <dgm:prSet phldrT="[Text]"/>
      <dgm:spPr>
        <a:solidFill>
          <a:srgbClr val="005294"/>
        </a:solidFill>
      </dgm:spPr>
      <dgm:t>
        <a:bodyPr/>
        <a:lstStyle/>
        <a:p>
          <a:r>
            <a:rPr lang="en-US" dirty="0" smtClean="0"/>
            <a:t>TSM = T24 Service Manager</a:t>
          </a:r>
          <a:endParaRPr lang="en-US" dirty="0"/>
        </a:p>
      </dgm:t>
    </dgm:pt>
    <dgm:pt modelId="{C3CE3217-F0B9-4A15-A349-B4F3D9A715E7}" type="parTrans" cxnId="{2E9D8A72-4EB6-4FE9-AFB8-A80C812CC96E}">
      <dgm:prSet/>
      <dgm:spPr/>
      <dgm:t>
        <a:bodyPr/>
        <a:lstStyle/>
        <a:p>
          <a:endParaRPr lang="en-US"/>
        </a:p>
      </dgm:t>
    </dgm:pt>
    <dgm:pt modelId="{9D1D8609-4222-4049-8318-39657536151B}" type="sibTrans" cxnId="{2E9D8A72-4EB6-4FE9-AFB8-A80C812CC96E}">
      <dgm:prSet/>
      <dgm:spPr/>
      <dgm:t>
        <a:bodyPr/>
        <a:lstStyle/>
        <a:p>
          <a:endParaRPr lang="en-US"/>
        </a:p>
      </dgm:t>
    </dgm:pt>
    <dgm:pt modelId="{2562C96E-C361-4483-AA73-F9239786E214}">
      <dgm:prSet custT="1"/>
      <dgm:spPr/>
      <dgm:t>
        <a:bodyPr/>
        <a:lstStyle/>
        <a:p>
          <a:r>
            <a:rPr lang="en-US" sz="1800" dirty="0" smtClean="0"/>
            <a:t>Controls the COB</a:t>
          </a:r>
        </a:p>
      </dgm:t>
    </dgm:pt>
    <dgm:pt modelId="{3990B8DD-7BB3-4005-8AA2-AD49D9907D74}" type="parTrans" cxnId="{60A5E966-5F74-4994-9707-2B0A09C8F911}">
      <dgm:prSet/>
      <dgm:spPr/>
      <dgm:t>
        <a:bodyPr/>
        <a:lstStyle/>
        <a:p>
          <a:endParaRPr lang="en-US"/>
        </a:p>
      </dgm:t>
    </dgm:pt>
    <dgm:pt modelId="{61D280E3-62C8-4BD8-9FB4-A67D28F9B50B}" type="sibTrans" cxnId="{60A5E966-5F74-4994-9707-2B0A09C8F911}">
      <dgm:prSet/>
      <dgm:spPr/>
      <dgm:t>
        <a:bodyPr/>
        <a:lstStyle/>
        <a:p>
          <a:endParaRPr lang="en-US"/>
        </a:p>
      </dgm:t>
    </dgm:pt>
    <dgm:pt modelId="{8238D5BC-891D-483B-A6D5-22F34525257B}">
      <dgm:prSet custT="1"/>
      <dgm:spPr/>
      <dgm:t>
        <a:bodyPr/>
        <a:lstStyle/>
        <a:p>
          <a:r>
            <a:rPr lang="en-US" sz="1800" dirty="0" smtClean="0"/>
            <a:t>Controls the various TSAs</a:t>
          </a:r>
        </a:p>
      </dgm:t>
    </dgm:pt>
    <dgm:pt modelId="{37C52999-C535-42E5-9D45-335095AAC709}" type="parTrans" cxnId="{AF405041-8DF8-4728-81CA-EDAA1CD1E349}">
      <dgm:prSet/>
      <dgm:spPr/>
      <dgm:t>
        <a:bodyPr/>
        <a:lstStyle/>
        <a:p>
          <a:endParaRPr lang="en-US"/>
        </a:p>
      </dgm:t>
    </dgm:pt>
    <dgm:pt modelId="{E58441F5-3780-41D7-A6FA-96EA75B266A7}" type="sibTrans" cxnId="{AF405041-8DF8-4728-81CA-EDAA1CD1E349}">
      <dgm:prSet/>
      <dgm:spPr/>
      <dgm:t>
        <a:bodyPr/>
        <a:lstStyle/>
        <a:p>
          <a:endParaRPr lang="en-US"/>
        </a:p>
      </dgm:t>
    </dgm:pt>
    <dgm:pt modelId="{24D454CC-1C83-4B05-97FA-AAD98DB5E82E}">
      <dgm:prSet/>
      <dgm:spPr>
        <a:solidFill>
          <a:srgbClr val="005294"/>
        </a:solidFill>
      </dgm:spPr>
      <dgm:t>
        <a:bodyPr/>
        <a:lstStyle/>
        <a:p>
          <a:r>
            <a:rPr lang="en-US" dirty="0" smtClean="0"/>
            <a:t>TSA = T24 Service Agent</a:t>
          </a:r>
        </a:p>
      </dgm:t>
    </dgm:pt>
    <dgm:pt modelId="{2F73E8AF-BC86-487B-B6AF-3FEFC3771AA1}" type="parTrans" cxnId="{F704274B-19BC-489F-88CE-D2D7A1E6E4E9}">
      <dgm:prSet/>
      <dgm:spPr/>
      <dgm:t>
        <a:bodyPr/>
        <a:lstStyle/>
        <a:p>
          <a:endParaRPr lang="en-US"/>
        </a:p>
      </dgm:t>
    </dgm:pt>
    <dgm:pt modelId="{DDA3285A-61A9-441A-AE8B-8BB4B2EFCF79}" type="sibTrans" cxnId="{F704274B-19BC-489F-88CE-D2D7A1E6E4E9}">
      <dgm:prSet/>
      <dgm:spPr/>
      <dgm:t>
        <a:bodyPr/>
        <a:lstStyle/>
        <a:p>
          <a:endParaRPr lang="en-US"/>
        </a:p>
      </dgm:t>
    </dgm:pt>
    <dgm:pt modelId="{C4987E0F-A42F-40BB-88CD-F78771D6726F}">
      <dgm:prSet custT="1"/>
      <dgm:spPr/>
      <dgm:t>
        <a:bodyPr/>
        <a:lstStyle/>
        <a:p>
          <a:r>
            <a:rPr lang="en-US" sz="1800" dirty="0" smtClean="0"/>
            <a:t>Execute the back ground jobs (including COB)</a:t>
          </a:r>
        </a:p>
      </dgm:t>
    </dgm:pt>
    <dgm:pt modelId="{60B33F0C-D045-4EAA-9959-9564CE1AFC49}" type="parTrans" cxnId="{F78CEA49-4664-41A5-AA40-482594758663}">
      <dgm:prSet/>
      <dgm:spPr/>
      <dgm:t>
        <a:bodyPr/>
        <a:lstStyle/>
        <a:p>
          <a:endParaRPr lang="en-US"/>
        </a:p>
      </dgm:t>
    </dgm:pt>
    <dgm:pt modelId="{FE1C315F-38C1-4A9F-9742-B9C2E80E3C1E}" type="sibTrans" cxnId="{F78CEA49-4664-41A5-AA40-482594758663}">
      <dgm:prSet/>
      <dgm:spPr/>
      <dgm:t>
        <a:bodyPr/>
        <a:lstStyle/>
        <a:p>
          <a:endParaRPr lang="en-US"/>
        </a:p>
      </dgm:t>
    </dgm:pt>
    <dgm:pt modelId="{4E74E631-F06E-4412-BBBC-126DAB22D087}" type="pres">
      <dgm:prSet presAssocID="{F39F2E3A-B360-4588-8333-33D6B7068D0F}" presName="Name0" presStyleCnt="0">
        <dgm:presLayoutVars>
          <dgm:dir/>
          <dgm:animLvl val="lvl"/>
          <dgm:resizeHandles/>
        </dgm:presLayoutVars>
      </dgm:prSet>
      <dgm:spPr/>
      <dgm:t>
        <a:bodyPr/>
        <a:lstStyle/>
        <a:p>
          <a:endParaRPr lang="en-US"/>
        </a:p>
      </dgm:t>
    </dgm:pt>
    <dgm:pt modelId="{CDF43973-4965-4EC7-AAF6-82A43CCCF515}" type="pres">
      <dgm:prSet presAssocID="{F1179CF7-E3D6-41E6-A098-5F2628DA8D0E}" presName="linNode" presStyleCnt="0"/>
      <dgm:spPr/>
    </dgm:pt>
    <dgm:pt modelId="{C7F7EC88-C98C-48C2-A19D-F930415A6CAC}" type="pres">
      <dgm:prSet presAssocID="{F1179CF7-E3D6-41E6-A098-5F2628DA8D0E}" presName="parentShp" presStyleLbl="node1" presStyleIdx="0" presStyleCnt="2">
        <dgm:presLayoutVars>
          <dgm:bulletEnabled val="1"/>
        </dgm:presLayoutVars>
      </dgm:prSet>
      <dgm:spPr/>
      <dgm:t>
        <a:bodyPr/>
        <a:lstStyle/>
        <a:p>
          <a:endParaRPr lang="en-US"/>
        </a:p>
      </dgm:t>
    </dgm:pt>
    <dgm:pt modelId="{7B82D08C-5A28-4FC3-8211-147CEA25EB8B}" type="pres">
      <dgm:prSet presAssocID="{F1179CF7-E3D6-41E6-A098-5F2628DA8D0E}" presName="childShp" presStyleLbl="bgAccFollowNode1" presStyleIdx="0" presStyleCnt="2">
        <dgm:presLayoutVars>
          <dgm:bulletEnabled val="1"/>
        </dgm:presLayoutVars>
      </dgm:prSet>
      <dgm:spPr/>
      <dgm:t>
        <a:bodyPr/>
        <a:lstStyle/>
        <a:p>
          <a:endParaRPr lang="en-US"/>
        </a:p>
      </dgm:t>
    </dgm:pt>
    <dgm:pt modelId="{786E7E8D-D9D9-4282-B44D-E6CFAA552FBA}" type="pres">
      <dgm:prSet presAssocID="{9D1D8609-4222-4049-8318-39657536151B}" presName="spacing" presStyleCnt="0"/>
      <dgm:spPr/>
    </dgm:pt>
    <dgm:pt modelId="{38778B84-E363-4498-8C0D-83410928FB77}" type="pres">
      <dgm:prSet presAssocID="{24D454CC-1C83-4B05-97FA-AAD98DB5E82E}" presName="linNode" presStyleCnt="0"/>
      <dgm:spPr/>
    </dgm:pt>
    <dgm:pt modelId="{60BB53E3-1297-4067-B7F5-71E1B08D4518}" type="pres">
      <dgm:prSet presAssocID="{24D454CC-1C83-4B05-97FA-AAD98DB5E82E}" presName="parentShp" presStyleLbl="node1" presStyleIdx="1" presStyleCnt="2">
        <dgm:presLayoutVars>
          <dgm:bulletEnabled val="1"/>
        </dgm:presLayoutVars>
      </dgm:prSet>
      <dgm:spPr/>
      <dgm:t>
        <a:bodyPr/>
        <a:lstStyle/>
        <a:p>
          <a:endParaRPr lang="en-US"/>
        </a:p>
      </dgm:t>
    </dgm:pt>
    <dgm:pt modelId="{76F3BF66-2FAF-4A5D-9218-2A1224BB3C32}" type="pres">
      <dgm:prSet presAssocID="{24D454CC-1C83-4B05-97FA-AAD98DB5E82E}" presName="childShp" presStyleLbl="bgAccFollowNode1" presStyleIdx="1" presStyleCnt="2">
        <dgm:presLayoutVars>
          <dgm:bulletEnabled val="1"/>
        </dgm:presLayoutVars>
      </dgm:prSet>
      <dgm:spPr/>
      <dgm:t>
        <a:bodyPr/>
        <a:lstStyle/>
        <a:p>
          <a:endParaRPr lang="en-US"/>
        </a:p>
      </dgm:t>
    </dgm:pt>
  </dgm:ptLst>
  <dgm:cxnLst>
    <dgm:cxn modelId="{E0626974-4198-41FC-942A-DE3332FDA75E}" type="presOf" srcId="{F39F2E3A-B360-4588-8333-33D6B7068D0F}" destId="{4E74E631-F06E-4412-BBBC-126DAB22D087}" srcOrd="0" destOrd="0" presId="urn:microsoft.com/office/officeart/2005/8/layout/vList6"/>
    <dgm:cxn modelId="{60A5E966-5F74-4994-9707-2B0A09C8F911}" srcId="{F1179CF7-E3D6-41E6-A098-5F2628DA8D0E}" destId="{2562C96E-C361-4483-AA73-F9239786E214}" srcOrd="0" destOrd="0" parTransId="{3990B8DD-7BB3-4005-8AA2-AD49D9907D74}" sibTransId="{61D280E3-62C8-4BD8-9FB4-A67D28F9B50B}"/>
    <dgm:cxn modelId="{816B9D1E-628F-4F9A-A0F4-F1633161796E}" type="presOf" srcId="{24D454CC-1C83-4B05-97FA-AAD98DB5E82E}" destId="{60BB53E3-1297-4067-B7F5-71E1B08D4518}" srcOrd="0" destOrd="0" presId="urn:microsoft.com/office/officeart/2005/8/layout/vList6"/>
    <dgm:cxn modelId="{2E9D8A72-4EB6-4FE9-AFB8-A80C812CC96E}" srcId="{F39F2E3A-B360-4588-8333-33D6B7068D0F}" destId="{F1179CF7-E3D6-41E6-A098-5F2628DA8D0E}" srcOrd="0" destOrd="0" parTransId="{C3CE3217-F0B9-4A15-A349-B4F3D9A715E7}" sibTransId="{9D1D8609-4222-4049-8318-39657536151B}"/>
    <dgm:cxn modelId="{D0698AEA-8574-4845-9AF0-9E98E97DB4A9}" type="presOf" srcId="{C4987E0F-A42F-40BB-88CD-F78771D6726F}" destId="{76F3BF66-2FAF-4A5D-9218-2A1224BB3C32}" srcOrd="0" destOrd="0" presId="urn:microsoft.com/office/officeart/2005/8/layout/vList6"/>
    <dgm:cxn modelId="{F78CEA49-4664-41A5-AA40-482594758663}" srcId="{24D454CC-1C83-4B05-97FA-AAD98DB5E82E}" destId="{C4987E0F-A42F-40BB-88CD-F78771D6726F}" srcOrd="0" destOrd="0" parTransId="{60B33F0C-D045-4EAA-9959-9564CE1AFC49}" sibTransId="{FE1C315F-38C1-4A9F-9742-B9C2E80E3C1E}"/>
    <dgm:cxn modelId="{3FBE4408-135F-44ED-AB38-9C08DF3F3700}" type="presOf" srcId="{8238D5BC-891D-483B-A6D5-22F34525257B}" destId="{7B82D08C-5A28-4FC3-8211-147CEA25EB8B}" srcOrd="0" destOrd="1" presId="urn:microsoft.com/office/officeart/2005/8/layout/vList6"/>
    <dgm:cxn modelId="{AF405041-8DF8-4728-81CA-EDAA1CD1E349}" srcId="{F1179CF7-E3D6-41E6-A098-5F2628DA8D0E}" destId="{8238D5BC-891D-483B-A6D5-22F34525257B}" srcOrd="1" destOrd="0" parTransId="{37C52999-C535-42E5-9D45-335095AAC709}" sibTransId="{E58441F5-3780-41D7-A6FA-96EA75B266A7}"/>
    <dgm:cxn modelId="{71415ACD-3D28-4C66-8E7E-442CDFCE88B3}" type="presOf" srcId="{2562C96E-C361-4483-AA73-F9239786E214}" destId="{7B82D08C-5A28-4FC3-8211-147CEA25EB8B}" srcOrd="0" destOrd="0" presId="urn:microsoft.com/office/officeart/2005/8/layout/vList6"/>
    <dgm:cxn modelId="{F704274B-19BC-489F-88CE-D2D7A1E6E4E9}" srcId="{F39F2E3A-B360-4588-8333-33D6B7068D0F}" destId="{24D454CC-1C83-4B05-97FA-AAD98DB5E82E}" srcOrd="1" destOrd="0" parTransId="{2F73E8AF-BC86-487B-B6AF-3FEFC3771AA1}" sibTransId="{DDA3285A-61A9-441A-AE8B-8BB4B2EFCF79}"/>
    <dgm:cxn modelId="{91425B8A-A839-4AE2-87C6-1C04BB90D6C8}" type="presOf" srcId="{F1179CF7-E3D6-41E6-A098-5F2628DA8D0E}" destId="{C7F7EC88-C98C-48C2-A19D-F930415A6CAC}" srcOrd="0" destOrd="0" presId="urn:microsoft.com/office/officeart/2005/8/layout/vList6"/>
    <dgm:cxn modelId="{E0D2D3FB-24EE-44A5-8EC6-C14E36E331EE}" type="presParOf" srcId="{4E74E631-F06E-4412-BBBC-126DAB22D087}" destId="{CDF43973-4965-4EC7-AAF6-82A43CCCF515}" srcOrd="0" destOrd="0" presId="urn:microsoft.com/office/officeart/2005/8/layout/vList6"/>
    <dgm:cxn modelId="{DFE16274-EBE8-4CD8-BA89-14935AA189C1}" type="presParOf" srcId="{CDF43973-4965-4EC7-AAF6-82A43CCCF515}" destId="{C7F7EC88-C98C-48C2-A19D-F930415A6CAC}" srcOrd="0" destOrd="0" presId="urn:microsoft.com/office/officeart/2005/8/layout/vList6"/>
    <dgm:cxn modelId="{FFBB6D14-B75D-4264-ADEF-97FEBC1BC835}" type="presParOf" srcId="{CDF43973-4965-4EC7-AAF6-82A43CCCF515}" destId="{7B82D08C-5A28-4FC3-8211-147CEA25EB8B}" srcOrd="1" destOrd="0" presId="urn:microsoft.com/office/officeart/2005/8/layout/vList6"/>
    <dgm:cxn modelId="{4D9B6D02-0C3B-4675-8D56-4040EFC0B587}" type="presParOf" srcId="{4E74E631-F06E-4412-BBBC-126DAB22D087}" destId="{786E7E8D-D9D9-4282-B44D-E6CFAA552FBA}" srcOrd="1" destOrd="0" presId="urn:microsoft.com/office/officeart/2005/8/layout/vList6"/>
    <dgm:cxn modelId="{94E26C9C-A27B-4C0D-99DE-537FF1DFBF61}" type="presParOf" srcId="{4E74E631-F06E-4412-BBBC-126DAB22D087}" destId="{38778B84-E363-4498-8C0D-83410928FB77}" srcOrd="2" destOrd="0" presId="urn:microsoft.com/office/officeart/2005/8/layout/vList6"/>
    <dgm:cxn modelId="{61663D28-0869-461A-95BC-D4AF2AADD053}" type="presParOf" srcId="{38778B84-E363-4498-8C0D-83410928FB77}" destId="{60BB53E3-1297-4067-B7F5-71E1B08D4518}" srcOrd="0" destOrd="0" presId="urn:microsoft.com/office/officeart/2005/8/layout/vList6"/>
    <dgm:cxn modelId="{08E5F481-B459-4401-9F06-B13AC3A65C7F}" type="presParOf" srcId="{38778B84-E363-4498-8C0D-83410928FB77}" destId="{76F3BF66-2FAF-4A5D-9218-2A1224BB3C32}"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AU"/>
          </a:p>
        </p:txBody>
      </p:sp>
      <p:sp>
        <p:nvSpPr>
          <p:cNvPr id="342019" name="Rectangle 3"/>
          <p:cNvSpPr>
            <a:spLocks noGrp="1" noChangeArrowheads="1"/>
          </p:cNvSpPr>
          <p:nvPr>
            <p:ph type="dt" sz="quarter"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AU"/>
          </a:p>
        </p:txBody>
      </p:sp>
      <p:sp>
        <p:nvSpPr>
          <p:cNvPr id="342020" name="Rectangle 4"/>
          <p:cNvSpPr>
            <a:spLocks noGrp="1" noChangeArrowheads="1"/>
          </p:cNvSpPr>
          <p:nvPr>
            <p:ph type="ftr" sz="quarter" idx="2"/>
          </p:nvPr>
        </p:nvSpPr>
        <p:spPr bwMode="auto">
          <a:xfrm>
            <a:off x="0" y="942181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AU"/>
          </a:p>
        </p:txBody>
      </p:sp>
      <p:sp>
        <p:nvSpPr>
          <p:cNvPr id="342021" name="Rectangle 5"/>
          <p:cNvSpPr>
            <a:spLocks noGrp="1" noChangeArrowheads="1"/>
          </p:cNvSpPr>
          <p:nvPr>
            <p:ph type="sldNum" sz="quarter" idx="3"/>
          </p:nvPr>
        </p:nvSpPr>
        <p:spPr bwMode="auto">
          <a:xfrm>
            <a:off x="3841750" y="942181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3E2266A-5F8F-4F07-95C1-3197E052B4BE}" type="slidenum">
              <a:rPr lang="en-AU"/>
              <a:pPr>
                <a:defRPr/>
              </a:pPr>
              <a:t>‹#›</a:t>
            </a:fld>
            <a:endParaRPr lang="en-AU"/>
          </a:p>
        </p:txBody>
      </p:sp>
    </p:spTree>
    <p:extLst>
      <p:ext uri="{BB962C8B-B14F-4D97-AF65-F5344CB8AC3E}">
        <p14:creationId xmlns:p14="http://schemas.microsoft.com/office/powerpoint/2010/main" xmlns="" val="2951887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2282" tIns="46142" rIns="92282" bIns="46142" numCol="1" anchor="t" anchorCtr="0" compatLnSpc="1">
            <a:prstTxWarp prst="textNoShape">
              <a:avLst/>
            </a:prstTxWarp>
          </a:bodyPr>
          <a:lstStyle>
            <a:lvl1pPr defTabSz="920750">
              <a:defRPr sz="1200">
                <a:latin typeface="Times New Roman" pitchFamily="18" charset="0"/>
              </a:defRPr>
            </a:lvl1pPr>
          </a:lstStyle>
          <a:p>
            <a:pPr>
              <a:defRPr/>
            </a:pPr>
            <a:endParaRPr lang="en-GB"/>
          </a:p>
        </p:txBody>
      </p:sp>
      <p:sp>
        <p:nvSpPr>
          <p:cNvPr id="4099" name="Rectangle 3"/>
          <p:cNvSpPr>
            <a:spLocks noGrp="1" noChangeArrowheads="1"/>
          </p:cNvSpPr>
          <p:nvPr>
            <p:ph type="dt" idx="1"/>
          </p:nvPr>
        </p:nvSpPr>
        <p:spPr bwMode="auto">
          <a:xfrm>
            <a:off x="3843338" y="0"/>
            <a:ext cx="2938462" cy="496888"/>
          </a:xfrm>
          <a:prstGeom prst="rect">
            <a:avLst/>
          </a:prstGeom>
          <a:noFill/>
          <a:ln w="9525">
            <a:noFill/>
            <a:miter lim="800000"/>
            <a:headEnd/>
            <a:tailEnd/>
          </a:ln>
          <a:effectLst/>
        </p:spPr>
        <p:txBody>
          <a:bodyPr vert="horz" wrap="square" lIns="92282" tIns="46142" rIns="92282" bIns="46142" numCol="1" anchor="t" anchorCtr="0" compatLnSpc="1">
            <a:prstTxWarp prst="textNoShape">
              <a:avLst/>
            </a:prstTxWarp>
          </a:bodyPr>
          <a:lstStyle>
            <a:lvl1pPr algn="r" defTabSz="920750">
              <a:defRPr sz="1200">
                <a:latin typeface="Times New Roman" pitchFamily="18" charset="0"/>
              </a:defRPr>
            </a:lvl1pPr>
          </a:lstStyle>
          <a:p>
            <a:pPr>
              <a:defRPr/>
            </a:pPr>
            <a:endParaRPr lang="en-GB"/>
          </a:p>
        </p:txBody>
      </p:sp>
      <p:sp>
        <p:nvSpPr>
          <p:cNvPr id="47108"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3288" y="4711700"/>
            <a:ext cx="4975225" cy="4464050"/>
          </a:xfrm>
          <a:prstGeom prst="rect">
            <a:avLst/>
          </a:prstGeom>
          <a:noFill/>
          <a:ln w="9525">
            <a:noFill/>
            <a:miter lim="800000"/>
            <a:headEnd/>
            <a:tailEnd/>
          </a:ln>
          <a:effectLst/>
        </p:spPr>
        <p:txBody>
          <a:bodyPr vert="horz" wrap="square" lIns="92282" tIns="46142" rIns="92282" bIns="4614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9423400"/>
            <a:ext cx="2938463" cy="496888"/>
          </a:xfrm>
          <a:prstGeom prst="rect">
            <a:avLst/>
          </a:prstGeom>
          <a:noFill/>
          <a:ln w="9525">
            <a:noFill/>
            <a:miter lim="800000"/>
            <a:headEnd/>
            <a:tailEnd/>
          </a:ln>
          <a:effectLst/>
        </p:spPr>
        <p:txBody>
          <a:bodyPr vert="horz" wrap="square" lIns="92282" tIns="46142" rIns="92282" bIns="46142" numCol="1" anchor="b" anchorCtr="0" compatLnSpc="1">
            <a:prstTxWarp prst="textNoShape">
              <a:avLst/>
            </a:prstTxWarp>
          </a:bodyPr>
          <a:lstStyle>
            <a:lvl1pPr defTabSz="920750">
              <a:defRPr sz="1200">
                <a:latin typeface="Times New Roman" pitchFamily="18" charset="0"/>
              </a:defRPr>
            </a:lvl1pPr>
          </a:lstStyle>
          <a:p>
            <a:pPr>
              <a:defRPr/>
            </a:pPr>
            <a:endParaRPr lang="en-GB"/>
          </a:p>
        </p:txBody>
      </p:sp>
      <p:sp>
        <p:nvSpPr>
          <p:cNvPr id="4103" name="Rectangle 7"/>
          <p:cNvSpPr>
            <a:spLocks noGrp="1" noChangeArrowheads="1"/>
          </p:cNvSpPr>
          <p:nvPr>
            <p:ph type="sldNum" sz="quarter" idx="5"/>
          </p:nvPr>
        </p:nvSpPr>
        <p:spPr bwMode="auto">
          <a:xfrm>
            <a:off x="3843338" y="9423400"/>
            <a:ext cx="2938462" cy="496888"/>
          </a:xfrm>
          <a:prstGeom prst="rect">
            <a:avLst/>
          </a:prstGeom>
          <a:noFill/>
          <a:ln w="9525">
            <a:noFill/>
            <a:miter lim="800000"/>
            <a:headEnd/>
            <a:tailEnd/>
          </a:ln>
          <a:effectLst/>
        </p:spPr>
        <p:txBody>
          <a:bodyPr vert="horz" wrap="square" lIns="92282" tIns="46142" rIns="92282" bIns="46142" numCol="1" anchor="b" anchorCtr="0" compatLnSpc="1">
            <a:prstTxWarp prst="textNoShape">
              <a:avLst/>
            </a:prstTxWarp>
          </a:bodyPr>
          <a:lstStyle>
            <a:lvl1pPr algn="r" defTabSz="920750">
              <a:defRPr sz="1200">
                <a:latin typeface="Times New Roman" pitchFamily="18" charset="0"/>
              </a:defRPr>
            </a:lvl1pPr>
          </a:lstStyle>
          <a:p>
            <a:pPr>
              <a:defRPr/>
            </a:pPr>
            <a:fld id="{AC7DA53E-E5BA-4882-A746-4DE6A5D13A19}" type="slidenum">
              <a:rPr lang="en-GB"/>
              <a:pPr>
                <a:defRPr/>
              </a:pPr>
              <a:t>‹#›</a:t>
            </a:fld>
            <a:endParaRPr lang="en-GB"/>
          </a:p>
        </p:txBody>
      </p:sp>
    </p:spTree>
    <p:extLst>
      <p:ext uri="{BB962C8B-B14F-4D97-AF65-F5344CB8AC3E}">
        <p14:creationId xmlns:p14="http://schemas.microsoft.com/office/powerpoint/2010/main" xmlns="" val="3604958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10</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11</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12</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13</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14</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15</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16</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17</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18</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19</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20</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21</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22</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23</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24</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25</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26</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27</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28</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29</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30</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31</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32</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33</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34</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35</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36</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37</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38</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39</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4</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40</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defTabSz="919163"/>
            <a:fld id="{C8920F2E-1808-4B0B-9EB6-01E91B1D6200}" type="slidenum">
              <a:rPr lang="en-US" smtClean="0"/>
              <a:pPr defTabSz="919163"/>
              <a:t>41</a:t>
            </a:fld>
            <a:endParaRPr lang="en-US" smtClean="0"/>
          </a:p>
        </p:txBody>
      </p:sp>
      <p:sp>
        <p:nvSpPr>
          <p:cNvPr id="54275" name="Slide Image Placeholder 1"/>
          <p:cNvSpPr>
            <a:spLocks noGrp="1" noRot="1" noChangeAspect="1" noTextEdit="1"/>
          </p:cNvSpPr>
          <p:nvPr>
            <p:ph type="sldImg"/>
          </p:nvPr>
        </p:nvSpPr>
        <p:spPr>
          <a:ln/>
        </p:spPr>
      </p:sp>
      <p:sp>
        <p:nvSpPr>
          <p:cNvPr id="54276" name="Notes Placeholder 2"/>
          <p:cNvSpPr>
            <a:spLocks noGrp="1"/>
          </p:cNvSpPr>
          <p:nvPr>
            <p:ph type="body" idx="1"/>
          </p:nvPr>
        </p:nvSpPr>
        <p:spPr>
          <a:xfrm>
            <a:off x="904875" y="4711700"/>
            <a:ext cx="4972050" cy="4464050"/>
          </a:xfrm>
          <a:noFill/>
          <a:ln/>
        </p:spPr>
        <p:txBody>
          <a:bodyPr/>
          <a:lstStyle/>
          <a:p>
            <a:endParaRPr lang="en-US" dirty="0" smtClean="0"/>
          </a:p>
        </p:txBody>
      </p:sp>
      <p:sp>
        <p:nvSpPr>
          <p:cNvPr id="54277" name="Footer Placeholder 3"/>
          <p:cNvSpPr txBox="1">
            <a:spLocks noGrp="1"/>
          </p:cNvSpPr>
          <p:nvPr/>
        </p:nvSpPr>
        <p:spPr bwMode="auto">
          <a:xfrm>
            <a:off x="0" y="9424988"/>
            <a:ext cx="5454650" cy="495300"/>
          </a:xfrm>
          <a:prstGeom prst="rect">
            <a:avLst/>
          </a:prstGeom>
          <a:noFill/>
          <a:ln w="9525">
            <a:noFill/>
            <a:miter lim="800000"/>
            <a:headEnd/>
            <a:tailEnd/>
          </a:ln>
        </p:spPr>
        <p:txBody>
          <a:bodyPr lIns="91428" tIns="45714" rIns="91428" bIns="45714" anchor="b"/>
          <a:lstStyle/>
          <a:p>
            <a:r>
              <a:rPr lang="en-US"/>
              <a:t>COB3-Close Of Business In Detail-2008-H1-01</a:t>
            </a:r>
            <a:endParaRPr lang="en-GB">
              <a:latin typeface="Times New Roman" pitchFamily="18" charset="0"/>
            </a:endParaRPr>
          </a:p>
        </p:txBody>
      </p:sp>
      <p:sp>
        <p:nvSpPr>
          <p:cNvPr id="54278" name="Slide Number Placeholder 4"/>
          <p:cNvSpPr txBox="1">
            <a:spLocks noGrp="1"/>
          </p:cNvSpPr>
          <p:nvPr/>
        </p:nvSpPr>
        <p:spPr bwMode="auto">
          <a:xfrm>
            <a:off x="5597525" y="9424988"/>
            <a:ext cx="1184275" cy="495300"/>
          </a:xfrm>
          <a:prstGeom prst="rect">
            <a:avLst/>
          </a:prstGeom>
          <a:noFill/>
          <a:ln w="9525">
            <a:noFill/>
            <a:miter lim="800000"/>
            <a:headEnd/>
            <a:tailEnd/>
          </a:ln>
        </p:spPr>
        <p:txBody>
          <a:bodyPr lIns="91428" tIns="45714" rIns="91428" bIns="45714" anchor="b"/>
          <a:lstStyle/>
          <a:p>
            <a:pPr algn="r"/>
            <a:fld id="{29A7C751-3387-4217-8D35-0C7938B2D47E}" type="slidenum">
              <a:rPr lang="en-GB">
                <a:latin typeface="Times New Roman" pitchFamily="18" charset="0"/>
              </a:rPr>
              <a:pPr algn="r"/>
              <a:t>41</a:t>
            </a:fld>
            <a:endParaRPr lang="en-GB">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19163"/>
            <a:fld id="{91D396E1-1776-4818-9711-E8AA16BB989D}" type="slidenum">
              <a:rPr lang="en-US" smtClean="0"/>
              <a:pPr defTabSz="919163"/>
              <a:t>42</a:t>
            </a:fld>
            <a:endParaRPr lang="en-US" smtClean="0"/>
          </a:p>
        </p:txBody>
      </p:sp>
      <p:sp>
        <p:nvSpPr>
          <p:cNvPr id="55299" name="Slide Image Placeholder 1"/>
          <p:cNvSpPr>
            <a:spLocks noGrp="1" noRot="1" noChangeAspect="1" noTextEdit="1"/>
          </p:cNvSpPr>
          <p:nvPr>
            <p:ph type="sldImg"/>
          </p:nvPr>
        </p:nvSpPr>
        <p:spPr>
          <a:ln/>
        </p:spPr>
      </p:sp>
      <p:sp>
        <p:nvSpPr>
          <p:cNvPr id="55300" name="Notes Placeholder 2"/>
          <p:cNvSpPr>
            <a:spLocks noGrp="1"/>
          </p:cNvSpPr>
          <p:nvPr>
            <p:ph type="body" idx="1"/>
          </p:nvPr>
        </p:nvSpPr>
        <p:spPr>
          <a:xfrm>
            <a:off x="904875" y="4711700"/>
            <a:ext cx="4972050" cy="4464050"/>
          </a:xfrm>
          <a:noFill/>
          <a:ln/>
        </p:spPr>
        <p:txBody>
          <a:bodyPr/>
          <a:lstStyle/>
          <a:p>
            <a:r>
              <a:rPr lang="en-US" smtClean="0"/>
              <a:t>A multi threaded routine comprises of 3 parts. Each part is a separate routine that does a specific task. </a:t>
            </a:r>
          </a:p>
          <a:p>
            <a:r>
              <a:rPr lang="en-US" smtClean="0"/>
              <a:t>For eg: If we look at a sample routine ROUTINE1, it will be made up of three parts ROUTINE1.LOAD, ROUTINE1.SELECT and ROUTINE1 (This is called the record routine). </a:t>
            </a:r>
          </a:p>
          <a:p>
            <a:endParaRPr lang="en-US" smtClean="0"/>
          </a:p>
          <a:p>
            <a:r>
              <a:rPr lang="en-US" smtClean="0"/>
              <a:t>Each of the tSA’s execute the .LOAD routine. Then only 1 of the tSA will get a chance to execute the .SELECT routine while the others wait. As a result of the .SELECT routine a LIST file will be populated. This list file will contain the actual list of ID’s to be processed from the database (as a result of the select statement inside the .SELECT routine)</a:t>
            </a:r>
          </a:p>
          <a:p>
            <a:endParaRPr lang="en-US" smtClean="0"/>
          </a:p>
          <a:p>
            <a:r>
              <a:rPr lang="en-US" smtClean="0"/>
              <a:t>Once the LIST is ready, all the tSA’s will pick up ID’s from the list file, and start executing the ID’s one by one by calling the record routine, viz the routine name itself i.e. ROUTINE1 (does not have any suffix to it)</a:t>
            </a:r>
          </a:p>
          <a:p>
            <a:endParaRPr lang="en-US" smtClean="0"/>
          </a:p>
          <a:p>
            <a:r>
              <a:rPr lang="en-US" smtClean="0"/>
              <a:t>Now, how is this different from single threaded routine?</a:t>
            </a:r>
          </a:p>
          <a:p>
            <a:r>
              <a:rPr lang="en-US" smtClean="0"/>
              <a:t>In case of a single threaded routine, there would be just one routine that would have the logic of .LOAD, .SELECT and execution built into it. Therefore, only 1 tSA would process the whole routine. However, in case of a multi threaded routine, the logic is split and written in the 3 separate routines, and multiple tSA’s can execute it at the same time, thereby decreasing the total time taken to execute a routine, and increasing throughput.</a:t>
            </a:r>
          </a:p>
        </p:txBody>
      </p:sp>
      <p:sp>
        <p:nvSpPr>
          <p:cNvPr id="55301" name="Footer Placeholder 3"/>
          <p:cNvSpPr txBox="1">
            <a:spLocks noGrp="1"/>
          </p:cNvSpPr>
          <p:nvPr/>
        </p:nvSpPr>
        <p:spPr bwMode="auto">
          <a:xfrm>
            <a:off x="0" y="9424988"/>
            <a:ext cx="5454650" cy="495300"/>
          </a:xfrm>
          <a:prstGeom prst="rect">
            <a:avLst/>
          </a:prstGeom>
          <a:noFill/>
          <a:ln w="9525">
            <a:noFill/>
            <a:miter lim="800000"/>
            <a:headEnd/>
            <a:tailEnd/>
          </a:ln>
        </p:spPr>
        <p:txBody>
          <a:bodyPr lIns="91428" tIns="45714" rIns="91428" bIns="45714" anchor="b"/>
          <a:lstStyle/>
          <a:p>
            <a:r>
              <a:rPr lang="en-US"/>
              <a:t>COB3-Close Of Business In Detail-2008-H1-01</a:t>
            </a:r>
            <a:endParaRPr lang="en-GB">
              <a:latin typeface="Times New Roman" pitchFamily="18" charset="0"/>
            </a:endParaRPr>
          </a:p>
        </p:txBody>
      </p:sp>
      <p:sp>
        <p:nvSpPr>
          <p:cNvPr id="55302" name="Slide Number Placeholder 4"/>
          <p:cNvSpPr txBox="1">
            <a:spLocks noGrp="1"/>
          </p:cNvSpPr>
          <p:nvPr/>
        </p:nvSpPr>
        <p:spPr bwMode="auto">
          <a:xfrm>
            <a:off x="5597525" y="9424988"/>
            <a:ext cx="1184275" cy="495300"/>
          </a:xfrm>
          <a:prstGeom prst="rect">
            <a:avLst/>
          </a:prstGeom>
          <a:noFill/>
          <a:ln w="9525">
            <a:noFill/>
            <a:miter lim="800000"/>
            <a:headEnd/>
            <a:tailEnd/>
          </a:ln>
        </p:spPr>
        <p:txBody>
          <a:bodyPr lIns="91428" tIns="45714" rIns="91428" bIns="45714" anchor="b"/>
          <a:lstStyle/>
          <a:p>
            <a:pPr algn="r"/>
            <a:fld id="{D19C2A1A-BF31-416E-981A-3D020C4E0243}" type="slidenum">
              <a:rPr lang="en-GB">
                <a:latin typeface="Times New Roman" pitchFamily="18" charset="0"/>
              </a:rPr>
              <a:pPr algn="r"/>
              <a:t>42</a:t>
            </a:fld>
            <a:endParaRPr lang="en-GB">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pPr defTabSz="919163"/>
            <a:fld id="{5FBBFD51-C9DB-4DD0-B949-1CDD01915130}" type="slidenum">
              <a:rPr lang="en-US" smtClean="0"/>
              <a:pPr defTabSz="919163"/>
              <a:t>43</a:t>
            </a:fld>
            <a:endParaRPr lang="en-US" smtClean="0"/>
          </a:p>
        </p:txBody>
      </p:sp>
      <p:sp>
        <p:nvSpPr>
          <p:cNvPr id="56323" name="Rectangle 7"/>
          <p:cNvSpPr txBox="1">
            <a:spLocks noGrp="1" noChangeArrowheads="1"/>
          </p:cNvSpPr>
          <p:nvPr/>
        </p:nvSpPr>
        <p:spPr bwMode="auto">
          <a:xfrm>
            <a:off x="5597525" y="9424988"/>
            <a:ext cx="1184275" cy="495300"/>
          </a:xfrm>
          <a:prstGeom prst="rect">
            <a:avLst/>
          </a:prstGeom>
          <a:noFill/>
          <a:ln w="9525">
            <a:noFill/>
            <a:miter lim="800000"/>
            <a:headEnd/>
            <a:tailEnd/>
          </a:ln>
        </p:spPr>
        <p:txBody>
          <a:bodyPr lIns="91428" tIns="45714" rIns="91428" bIns="45714" anchor="b"/>
          <a:lstStyle/>
          <a:p>
            <a:pPr algn="r"/>
            <a:fld id="{3712A82E-D17E-495E-A28B-6D406C27A5E0}" type="slidenum">
              <a:rPr lang="en-US">
                <a:latin typeface="Times New Roman" pitchFamily="18" charset="0"/>
              </a:rPr>
              <a:pPr algn="r"/>
              <a:t>43</a:t>
            </a:fld>
            <a:endParaRPr lang="en-US">
              <a:latin typeface="Times New Roman" pitchFamily="18" charset="0"/>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xfrm>
            <a:off x="904875" y="4711700"/>
            <a:ext cx="4972050" cy="4899025"/>
          </a:xfrm>
          <a:noFill/>
          <a:ln/>
        </p:spPr>
        <p:txBody>
          <a:bodyPr/>
          <a:lstStyle/>
          <a:p>
            <a:r>
              <a:rPr lang="en-US" smtClean="0"/>
              <a:t>This slide explains the working of one tSA only.</a:t>
            </a:r>
          </a:p>
          <a:p>
            <a:r>
              <a:rPr lang="en-US" smtClean="0"/>
              <a:t>Once the tSA has populated FULL.LIST, it has to now extract its portion of the work and start executing the RECORD routine. To do so the tSA- </a:t>
            </a:r>
          </a:p>
          <a:p>
            <a:r>
              <a:rPr lang="en-US" b="1" smtClean="0"/>
              <a:t>STEP 1:</a:t>
            </a:r>
            <a:r>
              <a:rPr lang="en-US" smtClean="0"/>
              <a:t> Populates the LIST records it has to execute in a variable called ID.LIST. This variable contains the LIST record id’s separated by FM (Field Markers).</a:t>
            </a:r>
          </a:p>
          <a:p>
            <a:r>
              <a:rPr lang="en-US" b="1" smtClean="0"/>
              <a:t>STEP 2:</a:t>
            </a:r>
            <a:r>
              <a:rPr lang="en-US" smtClean="0"/>
              <a:t> Update JOB.PROGRESS field in F.TSA.STATUS to 3. This means that the tSA has started processing the contracts one by one.</a:t>
            </a:r>
          </a:p>
          <a:p>
            <a:r>
              <a:rPr lang="en-US" b="1" smtClean="0"/>
              <a:t>STEP 3: </a:t>
            </a:r>
            <a:r>
              <a:rPr lang="en-US" smtClean="0"/>
              <a:t>Extracts the first LIST record id from ID.LIST.</a:t>
            </a:r>
          </a:p>
          <a:p>
            <a:r>
              <a:rPr lang="en-US" b="1" smtClean="0"/>
              <a:t>STEP 4: </a:t>
            </a:r>
            <a:r>
              <a:rPr lang="en-US" smtClean="0"/>
              <a:t>Reads and lock the corresponding record in the LIST FILE. Remember each LIST record contains contract ID’s.</a:t>
            </a:r>
          </a:p>
          <a:p>
            <a:r>
              <a:rPr lang="en-US" b="1" smtClean="0"/>
              <a:t>STEP 5: </a:t>
            </a:r>
            <a:r>
              <a:rPr lang="en-US" smtClean="0"/>
              <a:t>Starts a Transaction Block</a:t>
            </a:r>
          </a:p>
          <a:p>
            <a:r>
              <a:rPr lang="en-US" b="1" smtClean="0"/>
              <a:t>STEP 6: </a:t>
            </a:r>
            <a:r>
              <a:rPr lang="en-US" smtClean="0"/>
              <a:t>Extracts the first contract ID. Executes the RECORD routine for this particular contract ID</a:t>
            </a:r>
          </a:p>
          <a:p>
            <a:r>
              <a:rPr lang="en-US" b="1" smtClean="0"/>
              <a:t>STEP 7: </a:t>
            </a:r>
            <a:r>
              <a:rPr lang="en-US" smtClean="0"/>
              <a:t>Checks if all the contract ID’s within the particular LIST record have been processed. If not, it deletes the particular contact ID from the LIST FILE. Then it ends the transaction block and goes on to pick on next contract ID within the same LIST record.</a:t>
            </a:r>
          </a:p>
          <a:p>
            <a:r>
              <a:rPr lang="en-US" smtClean="0"/>
              <a:t>However if this contract processed was the last contract to be processed in the LIST record, then it deletes the LIST record from the LIST FILE directly. Then it ends the transaction block. It proceeds to pick up the next LIST record ID from ID.LIST.</a:t>
            </a:r>
          </a:p>
          <a:p>
            <a:r>
              <a:rPr lang="en-US" smtClean="0"/>
              <a:t>The important thing to note here is that the transaction block is around each contract ID inside the LIST record separated by FM (field markers). Both, the deletion of contract ID’s within the LIST record or of the</a:t>
            </a:r>
            <a:r>
              <a:rPr lang="en-US" b="1" smtClean="0"/>
              <a:t> </a:t>
            </a:r>
            <a:r>
              <a:rPr lang="en-US" smtClean="0"/>
              <a:t>LIST record itself, happens within the same transaction block. This implies that even if the tSA dies after it has executed the RECORD routine, and removed the LIST record from the LIST FILE the changes will not be committed till the transaction block ends.</a:t>
            </a:r>
            <a:endParaRPr lang="en-US" b="1" smtClean="0"/>
          </a:p>
          <a:p>
            <a:r>
              <a:rPr lang="en-US" b="1" smtClean="0"/>
              <a:t> </a:t>
            </a:r>
          </a:p>
        </p:txBody>
      </p:sp>
      <p:sp>
        <p:nvSpPr>
          <p:cNvPr id="56326" name="Footer Placeholder 4"/>
          <p:cNvSpPr txBox="1">
            <a:spLocks noGrp="1"/>
          </p:cNvSpPr>
          <p:nvPr/>
        </p:nvSpPr>
        <p:spPr bwMode="auto">
          <a:xfrm>
            <a:off x="0" y="9424988"/>
            <a:ext cx="5454650" cy="495300"/>
          </a:xfrm>
          <a:prstGeom prst="rect">
            <a:avLst/>
          </a:prstGeom>
          <a:noFill/>
          <a:ln w="9525">
            <a:noFill/>
            <a:miter lim="800000"/>
            <a:headEnd/>
            <a:tailEnd/>
          </a:ln>
        </p:spPr>
        <p:txBody>
          <a:bodyPr lIns="91428" tIns="45714" rIns="91428" bIns="45714" anchor="b"/>
          <a:lstStyle/>
          <a:p>
            <a:r>
              <a:rPr lang="en-US"/>
              <a:t>COB3-Close Of Business In Detail-2008-H1-01</a:t>
            </a:r>
            <a:endParaRPr lang="en-GB">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Image Placeholder 1"/>
          <p:cNvSpPr>
            <a:spLocks noGrp="1" noRot="1" noChangeAspect="1" noTextEdit="1"/>
          </p:cNvSpPr>
          <p:nvPr>
            <p:ph type="sldImg"/>
          </p:nvPr>
        </p:nvSpPr>
        <p:spPr>
          <a:ln/>
        </p:spPr>
      </p:sp>
      <p:sp>
        <p:nvSpPr>
          <p:cNvPr id="273411" name="Notes Placeholder 2"/>
          <p:cNvSpPr>
            <a:spLocks noGrp="1"/>
          </p:cNvSpPr>
          <p:nvPr>
            <p:ph type="body" idx="1"/>
          </p:nvPr>
        </p:nvSpPr>
        <p:spPr>
          <a:noFill/>
          <a:ln/>
        </p:spPr>
        <p:txBody>
          <a:bodyPr/>
          <a:lstStyle/>
          <a:p>
            <a:endParaRPr lang="en-US" smtClean="0"/>
          </a:p>
        </p:txBody>
      </p:sp>
      <p:sp>
        <p:nvSpPr>
          <p:cNvPr id="273412" name="Slide Number Placeholder 3"/>
          <p:cNvSpPr>
            <a:spLocks noGrp="1"/>
          </p:cNvSpPr>
          <p:nvPr>
            <p:ph type="sldNum" sz="quarter" idx="5"/>
          </p:nvPr>
        </p:nvSpPr>
        <p:spPr>
          <a:noFill/>
        </p:spPr>
        <p:txBody>
          <a:bodyPr/>
          <a:lstStyle/>
          <a:p>
            <a:fld id="{D7091DEF-4973-4DC7-8A65-2848BC9A80B4}" type="slidenum">
              <a:rPr lang="en-GB" smtClean="0"/>
              <a:pPr/>
              <a:t>44</a:t>
            </a:fld>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a:ln/>
        </p:spPr>
      </p:sp>
      <p:sp>
        <p:nvSpPr>
          <p:cNvPr id="274435" name="Notes Placeholder 2"/>
          <p:cNvSpPr>
            <a:spLocks noGrp="1"/>
          </p:cNvSpPr>
          <p:nvPr>
            <p:ph type="body" idx="1"/>
          </p:nvPr>
        </p:nvSpPr>
        <p:spPr>
          <a:noFill/>
          <a:ln/>
        </p:spPr>
        <p:txBody>
          <a:bodyPr/>
          <a:lstStyle/>
          <a:p>
            <a:endParaRPr lang="en-US" smtClean="0"/>
          </a:p>
        </p:txBody>
      </p:sp>
      <p:sp>
        <p:nvSpPr>
          <p:cNvPr id="274436" name="Slide Number Placeholder 3"/>
          <p:cNvSpPr>
            <a:spLocks noGrp="1"/>
          </p:cNvSpPr>
          <p:nvPr>
            <p:ph type="sldNum" sz="quarter" idx="5"/>
          </p:nvPr>
        </p:nvSpPr>
        <p:spPr>
          <a:noFill/>
        </p:spPr>
        <p:txBody>
          <a:bodyPr/>
          <a:lstStyle/>
          <a:p>
            <a:fld id="{1356E8B8-634C-4B0A-9020-6C60EDF734B0}" type="slidenum">
              <a:rPr lang="en-GB" smtClean="0"/>
              <a:pPr/>
              <a:t>45</a:t>
            </a:fld>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C7DA53E-E5BA-4882-A746-4DE6A5D13A19}" type="slidenum">
              <a:rPr lang="en-GB" smtClean="0"/>
              <a:pPr>
                <a:defRPr/>
              </a:pPr>
              <a:t>46</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47</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48</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49</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50</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51</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52</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53</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54</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55</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56</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57</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58</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59</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6</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60</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61</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62</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dirty="0" smtClean="0"/>
              <a:t>Current flow:</a:t>
            </a:r>
          </a:p>
          <a:p>
            <a:r>
              <a:rPr lang="en-GB" dirty="0" smtClean="0"/>
              <a:t>	Online -&gt; Stop -&gt; Backup -&gt; Batch -&gt; Backup -&gt; Online</a:t>
            </a:r>
          </a:p>
          <a:p>
            <a:r>
              <a:rPr lang="en-GB" dirty="0" smtClean="0"/>
              <a:t>	System down for duration of batch</a:t>
            </a:r>
          </a:p>
          <a:p>
            <a:r>
              <a:rPr lang="en-GB" dirty="0" smtClean="0"/>
              <a:t>	Since G11 has been multi threading</a:t>
            </a:r>
          </a:p>
          <a:p>
            <a:r>
              <a:rPr lang="en-GB" dirty="0" smtClean="0"/>
              <a:t>	Problem is what if EOD doesn't work or takes 10 hours to complete -&gt; especially with expansion and growth</a:t>
            </a:r>
          </a:p>
          <a:p>
            <a:endParaRPr lang="en-GB" dirty="0" smtClean="0"/>
          </a:p>
          <a:p>
            <a:r>
              <a:rPr lang="en-GB" dirty="0" smtClean="0"/>
              <a:t>Instead of batch job change to agents running on the server as background tasks</a:t>
            </a:r>
          </a:p>
          <a:p>
            <a:r>
              <a:rPr lang="en-GB" dirty="0" err="1" smtClean="0"/>
              <a:t>tServiceManager</a:t>
            </a:r>
            <a:r>
              <a:rPr lang="en-GB" dirty="0" smtClean="0"/>
              <a:t> on each server launches agents as defined on each server when required and fires agents accordingly</a:t>
            </a:r>
          </a:p>
          <a:p>
            <a:r>
              <a:rPr lang="en-GB" dirty="0" smtClean="0"/>
              <a:t>Therefore if require faster close of business, just launch more agents</a:t>
            </a:r>
          </a:p>
          <a:p>
            <a:endParaRPr lang="en-GB" dirty="0" smtClean="0"/>
          </a:p>
          <a:p>
            <a:r>
              <a:rPr lang="en-GB" dirty="0" smtClean="0"/>
              <a:t>2X jobs performed</a:t>
            </a:r>
          </a:p>
          <a:p>
            <a:r>
              <a:rPr lang="en-GB" dirty="0" smtClean="0"/>
              <a:t>	Prepare list of jobs</a:t>
            </a:r>
          </a:p>
          <a:p>
            <a:r>
              <a:rPr lang="en-GB" dirty="0" smtClean="0"/>
              <a:t>	Process list of jobs</a:t>
            </a:r>
          </a:p>
          <a:p>
            <a:r>
              <a:rPr lang="en-GB" dirty="0" smtClean="0"/>
              <a:t>		</a:t>
            </a:r>
            <a:r>
              <a:rPr lang="en-GB" dirty="0" err="1" smtClean="0"/>
              <a:t>eg</a:t>
            </a:r>
            <a:r>
              <a:rPr lang="en-GB" dirty="0" smtClean="0"/>
              <a:t> 100,000 accruals</a:t>
            </a:r>
          </a:p>
          <a:p>
            <a:endParaRPr lang="en-GB" dirty="0" smtClean="0"/>
          </a:p>
          <a:p>
            <a:r>
              <a:rPr lang="en-GB" dirty="0" smtClean="0"/>
              <a:t>	List used by every agent and pulls jobs from the list</a:t>
            </a:r>
          </a:p>
          <a:p>
            <a:r>
              <a:rPr lang="en-GB" dirty="0" smtClean="0"/>
              <a:t>	Each job is transactional and therefore if machine dies, transaction rolled back and picked up by other agents</a:t>
            </a:r>
          </a:p>
          <a:p>
            <a:r>
              <a:rPr lang="en-GB" dirty="0" smtClean="0"/>
              <a:t>	Data integrity maintained and whole batch does not require restarting</a:t>
            </a:r>
          </a:p>
          <a:p>
            <a:endParaRPr lang="en-GB" dirty="0" smtClean="0"/>
          </a:p>
          <a:p>
            <a:r>
              <a:rPr lang="en-GB" dirty="0" smtClean="0"/>
              <a:t>System can therefore process online transactions whilst undertaking close of business jobs</a:t>
            </a:r>
          </a:p>
          <a:p>
            <a:r>
              <a:rPr lang="en-GB" dirty="0" smtClean="0"/>
              <a:t>Huge conceptual change about daily processing and operations</a:t>
            </a:r>
          </a:p>
          <a:p>
            <a:r>
              <a:rPr lang="en-GB" dirty="0" smtClean="0"/>
              <a:t>Use DBMS functionality for backups</a:t>
            </a:r>
          </a:p>
          <a:p>
            <a:endParaRPr lang="en-GB" dirty="0" smtClean="0"/>
          </a:p>
          <a:p>
            <a:endParaRPr lang="en-GB" dirty="0" smtClean="0"/>
          </a:p>
          <a:p>
            <a:endParaRPr lang="en-GB" dirty="0" smtClean="0"/>
          </a:p>
          <a:p>
            <a:r>
              <a:rPr lang="en-GB" dirty="0" smtClean="0"/>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63</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7</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8</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FD65ED7-F7E5-4B78-AC93-9477EDCF4584}" type="slidenum">
              <a:rPr lang="en-GB" smtClean="0"/>
              <a:pPr/>
              <a:t>9</a:t>
            </a:fld>
            <a:endParaRPr lang="en-GB" smtClean="0"/>
          </a:p>
        </p:txBody>
      </p:sp>
      <p:sp>
        <p:nvSpPr>
          <p:cNvPr id="276483" name="Rectangle 2"/>
          <p:cNvSpPr>
            <a:spLocks noGrp="1" noRot="1" noChangeAspect="1" noChangeArrowheads="1" noTextEdit="1"/>
          </p:cNvSpPr>
          <p:nvPr>
            <p:ph type="sldImg"/>
          </p:nvPr>
        </p:nvSpPr>
        <p:spPr>
          <a:xfrm>
            <a:off x="911225" y="742950"/>
            <a:ext cx="4960938" cy="3721100"/>
          </a:xfrm>
          <a:ln/>
        </p:spPr>
      </p:sp>
      <p:sp>
        <p:nvSpPr>
          <p:cNvPr id="276484" name="Rectangle 3"/>
          <p:cNvSpPr>
            <a:spLocks noGrp="1" noChangeArrowheads="1"/>
          </p:cNvSpPr>
          <p:nvPr>
            <p:ph type="body" idx="1"/>
          </p:nvPr>
        </p:nvSpPr>
        <p:spPr>
          <a:xfrm>
            <a:off x="902671" y="4712137"/>
            <a:ext cx="4976460" cy="4465852"/>
          </a:xfrm>
          <a:noFill/>
          <a:ln/>
        </p:spPr>
        <p:txBody>
          <a:bodyPr/>
          <a:lstStyle/>
          <a:p>
            <a:r>
              <a:rPr lang="en-GB" smtClean="0"/>
              <a:t>Current flow:</a:t>
            </a:r>
          </a:p>
          <a:p>
            <a:r>
              <a:rPr lang="en-GB" smtClean="0"/>
              <a:t>	Online -&gt; Stop -&gt; Backup -&gt; Batch -&gt; Backup -&gt; Online</a:t>
            </a:r>
          </a:p>
          <a:p>
            <a:r>
              <a:rPr lang="en-GB" smtClean="0"/>
              <a:t>	System down for duration of batch</a:t>
            </a:r>
          </a:p>
          <a:p>
            <a:r>
              <a:rPr lang="en-GB" smtClean="0"/>
              <a:t>	Since G11 has been multi threading</a:t>
            </a:r>
          </a:p>
          <a:p>
            <a:r>
              <a:rPr lang="en-GB" smtClean="0"/>
              <a:t>	Problem is what if EOD doesn't work or takes 10 hours to complete -&gt; especially with expansion and growth</a:t>
            </a:r>
          </a:p>
          <a:p>
            <a:endParaRPr lang="en-GB" smtClean="0"/>
          </a:p>
          <a:p>
            <a:r>
              <a:rPr lang="en-GB" smtClean="0"/>
              <a:t>Instead of batch job change to agents running on the server as background tasks</a:t>
            </a:r>
          </a:p>
          <a:p>
            <a:r>
              <a:rPr lang="en-GB" smtClean="0"/>
              <a:t>tServiceManager on each server launches agents as defined on each server when required and fires agents accordingly</a:t>
            </a:r>
          </a:p>
          <a:p>
            <a:r>
              <a:rPr lang="en-GB" smtClean="0"/>
              <a:t>Therefore if require faster close of business, just launch more agents</a:t>
            </a:r>
          </a:p>
          <a:p>
            <a:endParaRPr lang="en-GB" smtClean="0"/>
          </a:p>
          <a:p>
            <a:r>
              <a:rPr lang="en-GB" smtClean="0"/>
              <a:t>2X jobs performed</a:t>
            </a:r>
          </a:p>
          <a:p>
            <a:r>
              <a:rPr lang="en-GB" smtClean="0"/>
              <a:t>	Prepare list of jobs</a:t>
            </a:r>
          </a:p>
          <a:p>
            <a:r>
              <a:rPr lang="en-GB" smtClean="0"/>
              <a:t>	Process list of jobs</a:t>
            </a:r>
          </a:p>
          <a:p>
            <a:r>
              <a:rPr lang="en-GB" smtClean="0"/>
              <a:t>		eg 100,000 accruals</a:t>
            </a:r>
          </a:p>
          <a:p>
            <a:endParaRPr lang="en-GB" smtClean="0"/>
          </a:p>
          <a:p>
            <a:r>
              <a:rPr lang="en-GB" smtClean="0"/>
              <a:t>	List used by every agent and pulls jobs from the list</a:t>
            </a:r>
          </a:p>
          <a:p>
            <a:r>
              <a:rPr lang="en-GB" smtClean="0"/>
              <a:t>	Each job is transactional and therefore if machine dies, transaction rolled back and picked up by other agents</a:t>
            </a:r>
          </a:p>
          <a:p>
            <a:r>
              <a:rPr lang="en-GB" smtClean="0"/>
              <a:t>	Data integrity maintained and whole batch does not require restarting</a:t>
            </a:r>
          </a:p>
          <a:p>
            <a:endParaRPr lang="en-GB" smtClean="0"/>
          </a:p>
          <a:p>
            <a:r>
              <a:rPr lang="en-GB" smtClean="0"/>
              <a:t>System can therefore process online transactions whilst undertaking close of business jobs</a:t>
            </a:r>
          </a:p>
          <a:p>
            <a:r>
              <a:rPr lang="en-GB" smtClean="0"/>
              <a:t>Huge conceptual change about daily processing and operations</a:t>
            </a:r>
          </a:p>
          <a:p>
            <a:r>
              <a:rPr lang="en-GB" smtClean="0"/>
              <a:t>Use DBMS functionality for backups</a:t>
            </a:r>
          </a:p>
          <a:p>
            <a:endParaRPr lang="en-GB" smtClean="0"/>
          </a:p>
          <a:p>
            <a:endParaRPr lang="en-GB" smtClean="0"/>
          </a:p>
          <a:p>
            <a:endParaRPr lang="en-GB" smtClean="0"/>
          </a:p>
          <a:p>
            <a:r>
              <a:rPr lang="en-GB" smtClean="0"/>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nvGraphicFramePr>
        <p:xfrm>
          <a:off x="2771775" y="1557338"/>
          <a:ext cx="2813050" cy="1773237"/>
        </p:xfrm>
        <a:graphic>
          <a:graphicData uri="http://schemas.openxmlformats.org/presentationml/2006/ole">
            <p:oleObj spid="_x0000_s74763" name="CorelPhotoPaint.Image.11" r:id="rId3" imgW="4634921" imgH="2920635" progId="">
              <p:embed/>
            </p:oleObj>
          </a:graphicData>
        </a:graphic>
      </p:graphicFrame>
      <p:sp>
        <p:nvSpPr>
          <p:cNvPr id="5" name="Rectangle 6"/>
          <p:cNvSpPr>
            <a:spLocks noChangeArrowheads="1"/>
          </p:cNvSpPr>
          <p:nvPr/>
        </p:nvSpPr>
        <p:spPr bwMode="auto">
          <a:xfrm>
            <a:off x="0" y="5229225"/>
            <a:ext cx="4527550" cy="44450"/>
          </a:xfrm>
          <a:prstGeom prst="rect">
            <a:avLst/>
          </a:prstGeom>
          <a:solidFill>
            <a:srgbClr val="8DB1C7"/>
          </a:solidFill>
          <a:ln w="9525" algn="ctr">
            <a:noFill/>
            <a:miter lim="800000"/>
            <a:headEnd/>
            <a:tailEnd/>
          </a:ln>
          <a:effectLst/>
        </p:spPr>
        <p:txBody>
          <a:bodyPr wrap="none" anchor="ctr"/>
          <a:lstStyle/>
          <a:p>
            <a:pPr>
              <a:defRPr/>
            </a:pPr>
            <a:endParaRPr lang="en-US"/>
          </a:p>
        </p:txBody>
      </p:sp>
      <p:sp>
        <p:nvSpPr>
          <p:cNvPr id="125954" name="Rectangle 2"/>
          <p:cNvSpPr>
            <a:spLocks noGrp="1" noChangeArrowheads="1"/>
          </p:cNvSpPr>
          <p:nvPr>
            <p:ph type="ctrTitle"/>
          </p:nvPr>
        </p:nvSpPr>
        <p:spPr>
          <a:xfrm>
            <a:off x="4897438" y="3860800"/>
            <a:ext cx="3995737" cy="493713"/>
          </a:xfrm>
        </p:spPr>
        <p:txBody>
          <a:bodyPr/>
          <a:lstStyle>
            <a:lvl1pPr>
              <a:defRPr sz="1400">
                <a:solidFill>
                  <a:srgbClr val="000066"/>
                </a:solidFill>
              </a:defRPr>
            </a:lvl1pPr>
          </a:lstStyle>
          <a:p>
            <a:r>
              <a:rPr lang="en-GB" altLang="en-GB"/>
              <a:t>Click to edit Master Title here</a:t>
            </a:r>
          </a:p>
        </p:txBody>
      </p:sp>
      <p:sp>
        <p:nvSpPr>
          <p:cNvPr id="125955" name="Rectangle 3"/>
          <p:cNvSpPr>
            <a:spLocks noGrp="1" noChangeArrowheads="1"/>
          </p:cNvSpPr>
          <p:nvPr>
            <p:ph type="subTitle" idx="1"/>
          </p:nvPr>
        </p:nvSpPr>
        <p:spPr>
          <a:xfrm>
            <a:off x="4900613" y="4427538"/>
            <a:ext cx="3055937" cy="493712"/>
          </a:xfrm>
        </p:spPr>
        <p:txBody>
          <a:bodyPr/>
          <a:lstStyle>
            <a:lvl1pPr marL="0" indent="0">
              <a:buFontTx/>
              <a:buNone/>
              <a:defRPr sz="1200"/>
            </a:lvl1pPr>
          </a:lstStyle>
          <a:p>
            <a:r>
              <a:rPr lang="en-GB" altLang="en-GB"/>
              <a:t>Click to edit Master subtitle style</a:t>
            </a:r>
          </a:p>
        </p:txBody>
      </p:sp>
      <p:sp>
        <p:nvSpPr>
          <p:cNvPr id="6" name="Rectangle 4"/>
          <p:cNvSpPr>
            <a:spLocks noGrp="1" noChangeArrowheads="1"/>
          </p:cNvSpPr>
          <p:nvPr>
            <p:ph type="dt" sz="half" idx="10"/>
          </p:nvPr>
        </p:nvSpPr>
        <p:spPr bwMode="auto">
          <a:xfrm>
            <a:off x="6553200" y="6653213"/>
            <a:ext cx="1981200" cy="304800"/>
          </a:xfrm>
        </p:spPr>
        <p:txBody>
          <a:bodyPr/>
          <a:lstStyle>
            <a:lvl1pPr>
              <a:defRPr sz="1000">
                <a:solidFill>
                  <a:schemeClr val="hlink"/>
                </a:solidFill>
              </a:defRPr>
            </a:lvl1pPr>
          </a:lstStyle>
          <a:p>
            <a:pPr>
              <a:defRPr/>
            </a:pPr>
            <a:fld id="{2432CF0F-6E81-4AD5-8991-41D7C35B0402}" type="datetime4">
              <a:rPr lang="en-GB" altLang="en-GB"/>
              <a:pPr>
                <a:defRPr/>
              </a:pPr>
              <a:t>29 July 2011</a:t>
            </a:fld>
            <a:endParaRPr lang="en-GB" altLang="en-GB"/>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61FE35E-0003-47E9-9C10-9CEC1236B27A}" type="slidenum">
              <a:rPr lang="fr-FR"/>
              <a:pPr>
                <a:defRPr/>
              </a:pPr>
              <a:t>‹#›</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3663" y="76200"/>
            <a:ext cx="2014537"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5288" y="76200"/>
            <a:ext cx="5895975"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320860CE-F927-4D0A-8B8D-8B3A6D4856AB}" type="slidenum">
              <a:rPr lang="fr-FR"/>
              <a:pPr>
                <a:defRPr/>
              </a:pPr>
              <a:t>‹#›</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76200"/>
            <a:ext cx="7162800" cy="32861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95400"/>
            <a:ext cx="7772400" cy="4800600"/>
          </a:xfrm>
        </p:spPr>
        <p:txBody>
          <a:bodyPr/>
          <a:lstStyle/>
          <a:p>
            <a:pPr lvl="0"/>
            <a:endParaRPr lang="en-US" noProof="0" smtClean="0"/>
          </a:p>
        </p:txBody>
      </p:sp>
      <p:sp>
        <p:nvSpPr>
          <p:cNvPr id="4" name="Rectangle 11"/>
          <p:cNvSpPr>
            <a:spLocks noGrp="1" noChangeArrowheads="1"/>
          </p:cNvSpPr>
          <p:nvPr>
            <p:ph type="sldNum" sz="quarter" idx="10"/>
          </p:nvPr>
        </p:nvSpPr>
        <p:spPr>
          <a:ln/>
        </p:spPr>
        <p:txBody>
          <a:bodyPr/>
          <a:lstStyle>
            <a:lvl1pPr>
              <a:defRPr/>
            </a:lvl1pPr>
          </a:lstStyle>
          <a:p>
            <a:pPr>
              <a:defRPr/>
            </a:pPr>
            <a:fld id="{D3AABB1E-E6F1-4FFB-8762-0804B1FB40DB}" type="slidenum">
              <a:rPr lang="fr-FR"/>
              <a:pPr>
                <a:defRPr/>
              </a:pPr>
              <a:t>‹#›</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76200"/>
            <a:ext cx="7162800" cy="3286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954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sldNum" sz="quarter" idx="10"/>
          </p:nvPr>
        </p:nvSpPr>
        <p:spPr>
          <a:ln/>
        </p:spPr>
        <p:txBody>
          <a:bodyPr/>
          <a:lstStyle>
            <a:lvl1pPr>
              <a:defRPr/>
            </a:lvl1pPr>
          </a:lstStyle>
          <a:p>
            <a:pPr>
              <a:defRPr/>
            </a:pPr>
            <a:fld id="{2CDAA1BE-CBD5-49F5-92AA-17D6E10F402F}" type="slidenum">
              <a:rPr lang="fr-FR"/>
              <a:pPr>
                <a:defRPr/>
              </a:pPr>
              <a:t>‹#›</a:t>
            </a:fld>
            <a:endParaRPr lang="fr-FR"/>
          </a:p>
        </p:txBody>
      </p:sp>
      <p:sp>
        <p:nvSpPr>
          <p:cNvPr id="7"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95288" y="76200"/>
            <a:ext cx="7162800" cy="328613"/>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954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954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F2D5E188-67E1-423C-AD8F-0714E4CBD2CA}" type="slidenum">
              <a:rPr lang="fr-FR"/>
              <a:pPr>
                <a:defRPr/>
              </a:pPr>
              <a:t>‹#›</a:t>
            </a:fld>
            <a:endParaRPr lang="fr-FR"/>
          </a:p>
        </p:txBody>
      </p:sp>
      <p:sp>
        <p:nvSpPr>
          <p:cNvPr id="8"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76200"/>
            <a:ext cx="7162800" cy="328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0FB3B17-73DD-4E46-ADD4-6408E4B00F64}" type="slidenum">
              <a:rPr lang="fr-FR"/>
              <a:pPr>
                <a:defRPr/>
              </a:pPr>
              <a:t>‹#›</a:t>
            </a:fld>
            <a:endParaRPr lang="fr-FR"/>
          </a:p>
        </p:txBody>
      </p:sp>
      <p:sp>
        <p:nvSpPr>
          <p:cNvPr id="6"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7F32DD0B-C938-451F-A073-7B39B307C9B4}" type="slidenum">
              <a:rPr lang="fr-FR"/>
              <a:pPr>
                <a:defRPr/>
              </a:pPr>
              <a:t>‹#›</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3CD0291D-805C-41E4-BA42-EC72E5C7F750}" type="slidenum">
              <a:rPr lang="fr-FR"/>
              <a:pPr>
                <a:defRPr/>
              </a:pPr>
              <a:t>‹#›</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2A4F1413-9CFE-44D8-B094-1F9194EE7318}" type="slidenum">
              <a:rPr lang="fr-FR"/>
              <a:pPr>
                <a:defRPr/>
              </a:pPr>
              <a:t>‹#›</a:t>
            </a:fld>
            <a:endParaRPr lang="fr-FR"/>
          </a:p>
        </p:txBody>
      </p:sp>
      <p:sp>
        <p:nvSpPr>
          <p:cNvPr id="6"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B46C8E86-E166-460C-A590-589D227121BD}" type="slidenum">
              <a:rPr lang="fr-FR"/>
              <a:pPr>
                <a:defRPr/>
              </a:pPr>
              <a:t>‹#›</a:t>
            </a:fld>
            <a:endParaRPr lang="fr-FR"/>
          </a:p>
        </p:txBody>
      </p:sp>
      <p:sp>
        <p:nvSpPr>
          <p:cNvPr id="8"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264708F4-9916-43FA-9250-44C18DB9D8F1}" type="slidenum">
              <a:rPr lang="fr-FR"/>
              <a:pPr>
                <a:defRPr/>
              </a:pPr>
              <a:t>‹#›</a:t>
            </a:fld>
            <a:endParaRPr lang="fr-FR"/>
          </a:p>
        </p:txBody>
      </p:sp>
      <p:sp>
        <p:nvSpPr>
          <p:cNvPr id="4"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9DCA412E-5BB5-4469-9745-1417FA0B023F}" type="slidenum">
              <a:rPr lang="fr-FR"/>
              <a:pPr>
                <a:defRPr/>
              </a:pPr>
              <a:t>‹#›</a:t>
            </a:fld>
            <a:endParaRPr lang="fr-FR"/>
          </a:p>
        </p:txBody>
      </p:sp>
      <p:sp>
        <p:nvSpPr>
          <p:cNvPr id="3"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C143793A-4609-4CD3-9A59-D0AB85072132}" type="slidenum">
              <a:rPr lang="fr-FR"/>
              <a:pPr>
                <a:defRPr/>
              </a:pPr>
              <a:t>‹#›</a:t>
            </a:fld>
            <a:endParaRPr lang="fr-FR"/>
          </a:p>
        </p:txBody>
      </p:sp>
      <p:sp>
        <p:nvSpPr>
          <p:cNvPr id="6"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D75F966-3DA6-47C1-B4E3-241366E389F4}" type="slidenum">
              <a:rPr lang="fr-FR"/>
              <a:pPr>
                <a:defRPr/>
              </a:pPr>
              <a:t>‹#›</a:t>
            </a:fld>
            <a:endParaRPr lang="fr-FR"/>
          </a:p>
        </p:txBody>
      </p:sp>
      <p:sp>
        <p:nvSpPr>
          <p:cNvPr id="6" name="Rectangle 4"/>
          <p:cNvSpPr>
            <a:spLocks noGrp="1" noChangeArrowheads="1"/>
          </p:cNvSpPr>
          <p:nvPr>
            <p:ph type="dt" sz="half" idx="11"/>
          </p:nvPr>
        </p:nvSpPr>
        <p:spPr>
          <a:ln/>
        </p:spPr>
        <p:txBody>
          <a:bodyPr/>
          <a:lstStyle>
            <a:lvl1pPr>
              <a:defRPr/>
            </a:lvl1pPr>
          </a:lstStyle>
          <a:p>
            <a:pPr>
              <a:defRPr/>
            </a:pPr>
            <a:r>
              <a:rPr lang="en-GB" altLang="en-GB"/>
              <a:t>02 April 2007</a:t>
            </a: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temenos.com/default.asp" TargetMode="Externa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95288" y="76200"/>
            <a:ext cx="7162800" cy="3286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en-GB" smtClean="0"/>
              <a:t>Click to edit Master title style</a:t>
            </a:r>
          </a:p>
        </p:txBody>
      </p:sp>
      <p:sp>
        <p:nvSpPr>
          <p:cNvPr id="3075" name="Rectangle 3"/>
          <p:cNvSpPr>
            <a:spLocks noGrp="1" noChangeArrowheads="1"/>
          </p:cNvSpPr>
          <p:nvPr>
            <p:ph type="body" idx="1"/>
          </p:nvPr>
        </p:nvSpPr>
        <p:spPr bwMode="auto">
          <a:xfrm>
            <a:off x="6858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a:p>
            <a:pPr lvl="4"/>
            <a:r>
              <a:rPr lang="en-GB" altLang="en-GB" smtClean="0"/>
              <a:t>Fifth level</a:t>
            </a:r>
          </a:p>
        </p:txBody>
      </p:sp>
      <p:sp>
        <p:nvSpPr>
          <p:cNvPr id="124933" name="Rectangle 5"/>
          <p:cNvSpPr>
            <a:spLocks noChangeArrowheads="1"/>
          </p:cNvSpPr>
          <p:nvPr/>
        </p:nvSpPr>
        <p:spPr bwMode="auto">
          <a:xfrm>
            <a:off x="0" y="0"/>
            <a:ext cx="9144000" cy="458788"/>
          </a:xfrm>
          <a:prstGeom prst="rect">
            <a:avLst/>
          </a:prstGeom>
          <a:solidFill>
            <a:srgbClr val="15387D"/>
          </a:solidFill>
          <a:ln w="9525">
            <a:noFill/>
            <a:miter lim="800000"/>
            <a:headEnd/>
            <a:tailEnd/>
          </a:ln>
          <a:effectLst/>
        </p:spPr>
        <p:txBody>
          <a:bodyPr wrap="none" anchor="ctr"/>
          <a:lstStyle/>
          <a:p>
            <a:pPr>
              <a:defRPr/>
            </a:pPr>
            <a:endParaRPr lang="en-US"/>
          </a:p>
        </p:txBody>
      </p:sp>
      <p:sp>
        <p:nvSpPr>
          <p:cNvPr id="124934" name="Rectangle 6"/>
          <p:cNvSpPr>
            <a:spLocks noChangeArrowheads="1"/>
          </p:cNvSpPr>
          <p:nvPr/>
        </p:nvSpPr>
        <p:spPr bwMode="auto">
          <a:xfrm>
            <a:off x="0" y="458788"/>
            <a:ext cx="9144000" cy="71437"/>
          </a:xfrm>
          <a:prstGeom prst="rect">
            <a:avLst/>
          </a:prstGeom>
          <a:solidFill>
            <a:srgbClr val="8DB1C7"/>
          </a:solidFill>
          <a:ln w="9525" algn="ctr">
            <a:solidFill>
              <a:srgbClr val="8DB1C7"/>
            </a:solidFill>
            <a:miter lim="800000"/>
            <a:headEnd/>
            <a:tailEnd/>
          </a:ln>
          <a:effectLst/>
        </p:spPr>
        <p:txBody>
          <a:bodyPr wrap="none" anchor="ctr"/>
          <a:lstStyle/>
          <a:p>
            <a:pPr>
              <a:defRPr/>
            </a:pPr>
            <a:endParaRPr lang="en-US"/>
          </a:p>
        </p:txBody>
      </p:sp>
      <p:sp>
        <p:nvSpPr>
          <p:cNvPr id="124935" name="Rectangle 7"/>
          <p:cNvSpPr>
            <a:spLocks noChangeArrowheads="1"/>
          </p:cNvSpPr>
          <p:nvPr/>
        </p:nvSpPr>
        <p:spPr bwMode="auto">
          <a:xfrm>
            <a:off x="0" y="503238"/>
            <a:ext cx="9144000" cy="71437"/>
          </a:xfrm>
          <a:prstGeom prst="rect">
            <a:avLst/>
          </a:prstGeom>
          <a:gradFill rotWithShape="1">
            <a:gsLst>
              <a:gs pos="0">
                <a:srgbClr val="1C5390"/>
              </a:gs>
              <a:gs pos="100000">
                <a:schemeClr val="bg1"/>
              </a:gs>
            </a:gsLst>
            <a:lin ang="5400000" scaled="1"/>
          </a:gradFill>
          <a:ln w="9525">
            <a:noFill/>
            <a:miter lim="800000"/>
            <a:headEnd/>
            <a:tailEnd/>
          </a:ln>
          <a:effectLst/>
        </p:spPr>
        <p:txBody>
          <a:bodyPr wrap="none" anchor="ctr"/>
          <a:lstStyle/>
          <a:p>
            <a:pPr>
              <a:defRPr/>
            </a:pPr>
            <a:endParaRPr lang="en-US"/>
          </a:p>
        </p:txBody>
      </p:sp>
      <p:pic>
        <p:nvPicPr>
          <p:cNvPr id="3079" name="Picture 8" descr="TEMENOS">
            <a:hlinkClick r:id="rId17"/>
          </p:cNvPr>
          <p:cNvPicPr>
            <a:picLocks noChangeAspect="1" noChangeArrowheads="1"/>
          </p:cNvPicPr>
          <p:nvPr/>
        </p:nvPicPr>
        <p:blipFill>
          <a:blip r:embed="rId18" cstate="print"/>
          <a:srcRect/>
          <a:stretch>
            <a:fillRect/>
          </a:stretch>
        </p:blipFill>
        <p:spPr bwMode="auto">
          <a:xfrm>
            <a:off x="8513763" y="0"/>
            <a:ext cx="630237" cy="450850"/>
          </a:xfrm>
          <a:prstGeom prst="rect">
            <a:avLst/>
          </a:prstGeom>
          <a:noFill/>
          <a:ln w="9525">
            <a:noFill/>
            <a:miter lim="800000"/>
            <a:headEnd/>
            <a:tailEnd/>
          </a:ln>
        </p:spPr>
      </p:pic>
      <p:sp>
        <p:nvSpPr>
          <p:cNvPr id="124937" name="Rectangle 9"/>
          <p:cNvSpPr>
            <a:spLocks noChangeArrowheads="1"/>
          </p:cNvSpPr>
          <p:nvPr/>
        </p:nvSpPr>
        <p:spPr bwMode="auto">
          <a:xfrm>
            <a:off x="0" y="6669088"/>
            <a:ext cx="9144000" cy="188912"/>
          </a:xfrm>
          <a:prstGeom prst="rect">
            <a:avLst/>
          </a:prstGeom>
          <a:solidFill>
            <a:srgbClr val="15387D"/>
          </a:solidFill>
          <a:ln w="9525" algn="ctr">
            <a:noFill/>
            <a:miter lim="800000"/>
            <a:headEnd/>
            <a:tailEnd/>
          </a:ln>
          <a:effectLst/>
        </p:spPr>
        <p:txBody>
          <a:bodyPr wrap="none" anchor="ctr"/>
          <a:lstStyle/>
          <a:p>
            <a:pPr algn="ctr">
              <a:defRPr/>
            </a:pPr>
            <a:endParaRPr lang="en-US"/>
          </a:p>
        </p:txBody>
      </p:sp>
      <p:sp>
        <p:nvSpPr>
          <p:cNvPr id="124938" name="Rectangle 10"/>
          <p:cNvSpPr>
            <a:spLocks noChangeArrowheads="1"/>
          </p:cNvSpPr>
          <p:nvPr/>
        </p:nvSpPr>
        <p:spPr bwMode="auto">
          <a:xfrm>
            <a:off x="0" y="6669088"/>
            <a:ext cx="9144000" cy="42862"/>
          </a:xfrm>
          <a:prstGeom prst="rect">
            <a:avLst/>
          </a:prstGeom>
          <a:solidFill>
            <a:srgbClr val="8DB1C7"/>
          </a:solidFill>
          <a:ln w="9525" algn="ctr">
            <a:noFill/>
            <a:miter lim="800000"/>
            <a:headEnd/>
            <a:tailEnd/>
          </a:ln>
          <a:effectLst/>
        </p:spPr>
        <p:txBody>
          <a:bodyPr wrap="none" anchor="ctr"/>
          <a:lstStyle/>
          <a:p>
            <a:pPr>
              <a:defRPr/>
            </a:pPr>
            <a:endParaRPr lang="en-US"/>
          </a:p>
        </p:txBody>
      </p:sp>
      <p:sp>
        <p:nvSpPr>
          <p:cNvPr id="124940" name="Text Box 12"/>
          <p:cNvSpPr txBox="1">
            <a:spLocks noChangeArrowheads="1"/>
          </p:cNvSpPr>
          <p:nvPr/>
        </p:nvSpPr>
        <p:spPr bwMode="gray">
          <a:xfrm>
            <a:off x="250825" y="6661150"/>
            <a:ext cx="6408738" cy="233363"/>
          </a:xfrm>
          <a:prstGeom prst="rect">
            <a:avLst/>
          </a:prstGeom>
          <a:noFill/>
          <a:ln w="9525">
            <a:noFill/>
            <a:miter lim="800000"/>
            <a:headEnd/>
            <a:tailEnd/>
          </a:ln>
          <a:effectLst/>
        </p:spPr>
        <p:txBody>
          <a:bodyPr lIns="0" tIns="0" rIns="0" bIns="0" anchor="ctr"/>
          <a:lstStyle/>
          <a:p>
            <a:pPr>
              <a:defRPr/>
            </a:pPr>
            <a:r>
              <a:rPr lang="en-AU" sz="900" b="1">
                <a:solidFill>
                  <a:schemeClr val="bg1"/>
                </a:solidFill>
              </a:rPr>
              <a:t>MORE BUSINESS, LESS INFRASTRUCTURE		</a:t>
            </a:r>
          </a:p>
        </p:txBody>
      </p:sp>
      <p:sp>
        <p:nvSpPr>
          <p:cNvPr id="124939" name="Rectangle 11"/>
          <p:cNvSpPr>
            <a:spLocks noGrp="1" noChangeArrowheads="1"/>
          </p:cNvSpPr>
          <p:nvPr>
            <p:ph type="sldNum" sz="quarter" idx="4"/>
          </p:nvPr>
        </p:nvSpPr>
        <p:spPr bwMode="gray">
          <a:xfrm>
            <a:off x="8758238" y="6742113"/>
            <a:ext cx="314325" cy="1158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a:defRPr sz="900">
                <a:solidFill>
                  <a:schemeClr val="bg1"/>
                </a:solidFill>
                <a:latin typeface="Franklin Gothic Demi" pitchFamily="34" charset="0"/>
              </a:defRPr>
            </a:lvl1pPr>
          </a:lstStyle>
          <a:p>
            <a:pPr>
              <a:defRPr/>
            </a:pPr>
            <a:fld id="{6BB35356-1350-40FA-95F1-3F3BC3467C20}" type="slidenum">
              <a:rPr lang="fr-FR"/>
              <a:pPr>
                <a:defRPr/>
              </a:pPr>
              <a:t>‹#›</a:t>
            </a:fld>
            <a:endParaRPr lang="fr-FR"/>
          </a:p>
        </p:txBody>
      </p:sp>
      <p:sp>
        <p:nvSpPr>
          <p:cNvPr id="124932" name="Rectangle 4"/>
          <p:cNvSpPr>
            <a:spLocks noGrp="1" noChangeArrowheads="1"/>
          </p:cNvSpPr>
          <p:nvPr>
            <p:ph type="dt" sz="half" idx="2"/>
          </p:nvPr>
        </p:nvSpPr>
        <p:spPr bwMode="gray">
          <a:xfrm>
            <a:off x="6745288" y="6688138"/>
            <a:ext cx="19431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DDDDDD"/>
                </a:solidFill>
                <a:latin typeface="Arial" pitchFamily="34" charset="0"/>
              </a:defRPr>
            </a:lvl1pPr>
          </a:lstStyle>
          <a:p>
            <a:pPr>
              <a:defRPr/>
            </a:pPr>
            <a:r>
              <a:rPr lang="en-GB" altLang="en-GB"/>
              <a:t>02 April 2007</a:t>
            </a:r>
          </a:p>
        </p:txBody>
      </p:sp>
    </p:spTree>
  </p:cSld>
  <p:clrMap bg1="lt1" tx1="dk1" bg2="lt2" tx2="dk2" accent1="accent1" accent2="accent2" accent3="accent3" accent4="accent4" accent5="accent5" accent6="accent6" hlink="hlink" folHlink="folHlink"/>
  <p:sldLayoutIdLst>
    <p:sldLayoutId id="2147483776"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transition>
    <p:dissolve/>
  </p:transition>
  <p:hf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2000">
          <a:solidFill>
            <a:schemeClr val="bg1"/>
          </a:solidFill>
          <a:latin typeface="Arial" pitchFamily="34" charset="0"/>
        </a:defRPr>
      </a:lvl2pPr>
      <a:lvl3pPr algn="l" rtl="0" eaLnBrk="0" fontAlgn="base" hangingPunct="0">
        <a:spcBef>
          <a:spcPct val="0"/>
        </a:spcBef>
        <a:spcAft>
          <a:spcPct val="0"/>
        </a:spcAft>
        <a:defRPr sz="2000">
          <a:solidFill>
            <a:schemeClr val="bg1"/>
          </a:solidFill>
          <a:latin typeface="Arial" pitchFamily="34" charset="0"/>
        </a:defRPr>
      </a:lvl3pPr>
      <a:lvl4pPr algn="l" rtl="0" eaLnBrk="0" fontAlgn="base" hangingPunct="0">
        <a:spcBef>
          <a:spcPct val="0"/>
        </a:spcBef>
        <a:spcAft>
          <a:spcPct val="0"/>
        </a:spcAft>
        <a:defRPr sz="2000">
          <a:solidFill>
            <a:schemeClr val="bg1"/>
          </a:solidFill>
          <a:latin typeface="Arial" pitchFamily="34" charset="0"/>
        </a:defRPr>
      </a:lvl4pPr>
      <a:lvl5pPr algn="l" rtl="0" eaLnBrk="0" fontAlgn="base" hangingPunct="0">
        <a:spcBef>
          <a:spcPct val="0"/>
        </a:spcBef>
        <a:spcAft>
          <a:spcPct val="0"/>
        </a:spcAft>
        <a:defRPr sz="2000">
          <a:solidFill>
            <a:schemeClr val="bg1"/>
          </a:solidFill>
          <a:latin typeface="Arial" pitchFamily="34" charset="0"/>
        </a:defRPr>
      </a:lvl5pPr>
      <a:lvl6pPr marL="457200" algn="l" rtl="0" fontAlgn="base">
        <a:spcBef>
          <a:spcPct val="0"/>
        </a:spcBef>
        <a:spcAft>
          <a:spcPct val="0"/>
        </a:spcAft>
        <a:defRPr sz="2000">
          <a:solidFill>
            <a:schemeClr val="bg1"/>
          </a:solidFill>
          <a:latin typeface="Arial" pitchFamily="34" charset="0"/>
        </a:defRPr>
      </a:lvl6pPr>
      <a:lvl7pPr marL="914400" algn="l" rtl="0" fontAlgn="base">
        <a:spcBef>
          <a:spcPct val="0"/>
        </a:spcBef>
        <a:spcAft>
          <a:spcPct val="0"/>
        </a:spcAft>
        <a:defRPr sz="2000">
          <a:solidFill>
            <a:schemeClr val="bg1"/>
          </a:solidFill>
          <a:latin typeface="Arial" pitchFamily="34" charset="0"/>
        </a:defRPr>
      </a:lvl7pPr>
      <a:lvl8pPr marL="1371600" algn="l" rtl="0" fontAlgn="base">
        <a:spcBef>
          <a:spcPct val="0"/>
        </a:spcBef>
        <a:spcAft>
          <a:spcPct val="0"/>
        </a:spcAft>
        <a:defRPr sz="2000">
          <a:solidFill>
            <a:schemeClr val="bg1"/>
          </a:solidFill>
          <a:latin typeface="Arial" pitchFamily="34" charset="0"/>
        </a:defRPr>
      </a:lvl8pPr>
      <a:lvl9pPr marL="1828800" algn="l" rtl="0" fontAlgn="base">
        <a:spcBef>
          <a:spcPct val="0"/>
        </a:spcBef>
        <a:spcAft>
          <a:spcPct val="0"/>
        </a:spcAft>
        <a:defRPr sz="2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16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1400">
          <a:solidFill>
            <a:srgbClr val="3333CC"/>
          </a:solidFill>
          <a:latin typeface="+mn-lt"/>
        </a:defRPr>
      </a:lvl2pPr>
      <a:lvl3pPr marL="1143000" indent="-228600" algn="l" rtl="0" eaLnBrk="0" fontAlgn="base" hangingPunct="0">
        <a:spcBef>
          <a:spcPct val="20000"/>
        </a:spcBef>
        <a:spcAft>
          <a:spcPct val="0"/>
        </a:spcAft>
        <a:buChar char="•"/>
        <a:defRPr sz="1200">
          <a:solidFill>
            <a:srgbClr val="000066"/>
          </a:solidFill>
          <a:latin typeface="+mn-lt"/>
        </a:defRPr>
      </a:lvl3pPr>
      <a:lvl4pPr marL="1600200" indent="-228600" algn="l" rtl="0" eaLnBrk="0" fontAlgn="base" hangingPunct="0">
        <a:spcBef>
          <a:spcPct val="20000"/>
        </a:spcBef>
        <a:spcAft>
          <a:spcPct val="0"/>
        </a:spcAft>
        <a:buChar char="–"/>
        <a:defRPr sz="1200">
          <a:solidFill>
            <a:srgbClr val="000066"/>
          </a:solidFill>
          <a:latin typeface="+mn-lt"/>
        </a:defRPr>
      </a:lvl4pPr>
      <a:lvl5pPr marL="2057400" indent="-228600" algn="l" rtl="0" eaLnBrk="0" fontAlgn="base" hangingPunct="0">
        <a:spcBef>
          <a:spcPct val="20000"/>
        </a:spcBef>
        <a:spcAft>
          <a:spcPct val="0"/>
        </a:spcAft>
        <a:buChar char="»"/>
        <a:defRPr sz="1200">
          <a:solidFill>
            <a:srgbClr val="000066"/>
          </a:solidFill>
          <a:latin typeface="+mn-lt"/>
        </a:defRPr>
      </a:lvl5pPr>
      <a:lvl6pPr marL="2514600" indent="-228600" algn="l" rtl="0" fontAlgn="base">
        <a:spcBef>
          <a:spcPct val="20000"/>
        </a:spcBef>
        <a:spcAft>
          <a:spcPct val="0"/>
        </a:spcAft>
        <a:buChar char="»"/>
        <a:defRPr sz="1200">
          <a:solidFill>
            <a:srgbClr val="000066"/>
          </a:solidFill>
          <a:latin typeface="+mn-lt"/>
        </a:defRPr>
      </a:lvl6pPr>
      <a:lvl7pPr marL="2971800" indent="-228600" algn="l" rtl="0" fontAlgn="base">
        <a:spcBef>
          <a:spcPct val="20000"/>
        </a:spcBef>
        <a:spcAft>
          <a:spcPct val="0"/>
        </a:spcAft>
        <a:buChar char="»"/>
        <a:defRPr sz="1200">
          <a:solidFill>
            <a:srgbClr val="000066"/>
          </a:solidFill>
          <a:latin typeface="+mn-lt"/>
        </a:defRPr>
      </a:lvl7pPr>
      <a:lvl8pPr marL="3429000" indent="-228600" algn="l" rtl="0" fontAlgn="base">
        <a:spcBef>
          <a:spcPct val="20000"/>
        </a:spcBef>
        <a:spcAft>
          <a:spcPct val="0"/>
        </a:spcAft>
        <a:buChar char="»"/>
        <a:defRPr sz="1200">
          <a:solidFill>
            <a:srgbClr val="000066"/>
          </a:solidFill>
          <a:latin typeface="+mn-lt"/>
        </a:defRPr>
      </a:lvl8pPr>
      <a:lvl9pPr marL="3886200" indent="-228600" algn="l" rtl="0" fontAlgn="base">
        <a:spcBef>
          <a:spcPct val="20000"/>
        </a:spcBef>
        <a:spcAft>
          <a:spcPct val="0"/>
        </a:spcAft>
        <a:buChar char="»"/>
        <a:defRPr sz="12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a:t>
            </a:r>
          </a:p>
        </p:txBody>
      </p:sp>
      <p:sp>
        <p:nvSpPr>
          <p:cNvPr id="3" name="矩形 2"/>
          <p:cNvSpPr/>
          <p:nvPr/>
        </p:nvSpPr>
        <p:spPr>
          <a:xfrm>
            <a:off x="2000232" y="2004617"/>
            <a:ext cx="4572000" cy="923330"/>
          </a:xfrm>
          <a:prstGeom prst="rect">
            <a:avLst/>
          </a:prstGeom>
        </p:spPr>
        <p:txBody>
          <a:bodyPr anchor="ctr">
            <a:spAutoFit/>
          </a:bodyPr>
          <a:lstStyle/>
          <a:p>
            <a:pPr algn="ctr"/>
            <a:r>
              <a:rPr lang="en-US" altLang="zh-CN" dirty="0" smtClean="0"/>
              <a:t>T24</a:t>
            </a:r>
            <a:r>
              <a:rPr lang="zh-CN" altLang="zh-CN" dirty="0" smtClean="0"/>
              <a:t>接口工具</a:t>
            </a:r>
            <a:endParaRPr lang="en-US" altLang="zh-CN" dirty="0" smtClean="0"/>
          </a:p>
          <a:p>
            <a:pPr algn="ctr"/>
            <a:endParaRPr lang="en-US" altLang="zh-CN" dirty="0" smtClean="0"/>
          </a:p>
          <a:p>
            <a:pPr algn="ctr"/>
            <a:r>
              <a:rPr lang="en-US" altLang="zh-CN" dirty="0" smtClean="0"/>
              <a:t>TIT(Temenos Interface Tools)</a:t>
            </a:r>
            <a:endParaRPr lang="zh-CN" alt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p>
        </p:txBody>
      </p:sp>
      <p:sp>
        <p:nvSpPr>
          <p:cNvPr id="3" name="矩形 2"/>
          <p:cNvSpPr/>
          <p:nvPr/>
        </p:nvSpPr>
        <p:spPr>
          <a:xfrm>
            <a:off x="571472" y="647295"/>
            <a:ext cx="7572428" cy="4801314"/>
          </a:xfrm>
          <a:prstGeom prst="rect">
            <a:avLst/>
          </a:prstGeom>
        </p:spPr>
        <p:txBody>
          <a:bodyPr wrap="square" anchor="ctr">
            <a:spAutoFit/>
          </a:bodyPr>
          <a:lstStyle/>
          <a:p>
            <a:r>
              <a:rPr lang="zh-CN" altLang="en-US" dirty="0" smtClean="0"/>
              <a:t>相关的应用主要有两大类</a:t>
            </a:r>
            <a:endParaRPr lang="en-US" altLang="zh-CN" dirty="0" smtClean="0"/>
          </a:p>
          <a:p>
            <a:endParaRPr lang="en-US" altLang="zh-CN" dirty="0" smtClean="0"/>
          </a:p>
          <a:p>
            <a:r>
              <a:rPr lang="zh-CN" altLang="zh-CN" dirty="0" smtClean="0"/>
              <a:t>一类是报文处理，一类是文件处理</a:t>
            </a:r>
            <a:endParaRPr lang="en-US" altLang="zh-CN" dirty="0" smtClean="0"/>
          </a:p>
          <a:p>
            <a:endParaRPr lang="en-US" altLang="zh-CN" dirty="0" smtClean="0"/>
          </a:p>
          <a:p>
            <a:pPr>
              <a:buFont typeface="Arial" pitchFamily="34" charset="0"/>
              <a:buChar char="•"/>
            </a:pPr>
            <a:r>
              <a:rPr lang="zh-CN" altLang="zh-CN" dirty="0" smtClean="0"/>
              <a:t>报文处理，主要针对</a:t>
            </a:r>
            <a:r>
              <a:rPr lang="en-US" altLang="zh-CN" dirty="0" smtClean="0"/>
              <a:t>ONLINE</a:t>
            </a:r>
            <a:r>
              <a:rPr lang="zh-CN" altLang="zh-CN" dirty="0" smtClean="0"/>
              <a:t>交易，可用于处理白天实时的接口交易，如</a:t>
            </a:r>
            <a:endParaRPr lang="en-US" altLang="zh-CN" dirty="0" smtClean="0"/>
          </a:p>
          <a:p>
            <a:pPr lvl="1">
              <a:buFont typeface="Wingdings" pitchFamily="2" charset="2"/>
              <a:buChar char="ü"/>
            </a:pPr>
            <a:r>
              <a:rPr lang="en-US" altLang="zh-CN" dirty="0" smtClean="0"/>
              <a:t>ATM</a:t>
            </a:r>
          </a:p>
          <a:p>
            <a:pPr lvl="1">
              <a:buFont typeface="Wingdings" pitchFamily="2" charset="2"/>
              <a:buChar char="ü"/>
            </a:pPr>
            <a:r>
              <a:rPr lang="en-US" altLang="zh-CN" dirty="0" smtClean="0"/>
              <a:t>POS</a:t>
            </a:r>
          </a:p>
          <a:p>
            <a:pPr lvl="1">
              <a:buFont typeface="Wingdings" pitchFamily="2" charset="2"/>
              <a:buChar char="ü"/>
            </a:pPr>
            <a:r>
              <a:rPr lang="zh-CN" altLang="zh-CN" dirty="0" smtClean="0"/>
              <a:t>基金</a:t>
            </a:r>
            <a:r>
              <a:rPr lang="zh-CN" altLang="en-US" dirty="0" smtClean="0"/>
              <a:t>平台</a:t>
            </a:r>
            <a:endParaRPr lang="en-US" altLang="zh-CN" dirty="0" smtClean="0"/>
          </a:p>
          <a:p>
            <a:pPr lvl="1">
              <a:buFont typeface="Wingdings" pitchFamily="2" charset="2"/>
              <a:buChar char="ü"/>
            </a:pPr>
            <a:r>
              <a:rPr lang="zh-CN" altLang="zh-CN" dirty="0" smtClean="0"/>
              <a:t>银证</a:t>
            </a:r>
            <a:r>
              <a:rPr lang="zh-CN" altLang="en-US" dirty="0" smtClean="0"/>
              <a:t>平台</a:t>
            </a:r>
            <a:endParaRPr lang="en-US" altLang="zh-CN" dirty="0" smtClean="0"/>
          </a:p>
          <a:p>
            <a:pPr lvl="1">
              <a:buFont typeface="Wingdings" pitchFamily="2" charset="2"/>
              <a:buChar char="ü"/>
            </a:pPr>
            <a:r>
              <a:rPr lang="zh-CN" altLang="en-US" dirty="0" smtClean="0"/>
              <a:t>其它</a:t>
            </a:r>
            <a:r>
              <a:rPr lang="zh-CN" altLang="zh-CN" dirty="0" smtClean="0"/>
              <a:t>第三方实时接口。</a:t>
            </a:r>
            <a:endParaRPr lang="en-US" altLang="zh-CN" dirty="0" smtClean="0"/>
          </a:p>
          <a:p>
            <a:pPr>
              <a:buFont typeface="Arial" pitchFamily="34" charset="0"/>
              <a:buChar char="•"/>
            </a:pPr>
            <a:endParaRPr lang="zh-CN" altLang="zh-CN" dirty="0" smtClean="0"/>
          </a:p>
          <a:p>
            <a:pPr>
              <a:buFont typeface="Arial" pitchFamily="34" charset="0"/>
              <a:buChar char="•"/>
            </a:pPr>
            <a:r>
              <a:rPr lang="zh-CN" altLang="zh-CN" dirty="0" smtClean="0"/>
              <a:t>文件处理，主要针对批量文件</a:t>
            </a:r>
            <a:r>
              <a:rPr lang="zh-CN" altLang="en-US" dirty="0" smtClean="0"/>
              <a:t>代发代扣</a:t>
            </a:r>
            <a:r>
              <a:rPr lang="zh-CN" altLang="zh-CN" dirty="0" smtClean="0"/>
              <a:t>交易，可用于处理大批量的文件交互。如</a:t>
            </a:r>
            <a:r>
              <a:rPr lang="en-US" altLang="zh-CN" dirty="0" smtClean="0"/>
              <a:t>	</a:t>
            </a:r>
          </a:p>
          <a:p>
            <a:pPr lvl="1">
              <a:buFont typeface="Wingdings" pitchFamily="2" charset="2"/>
              <a:buChar char="ü"/>
            </a:pPr>
            <a:r>
              <a:rPr lang="zh-CN" altLang="zh-CN" dirty="0" smtClean="0"/>
              <a:t>批量代发</a:t>
            </a:r>
            <a:endParaRPr lang="en-US" altLang="zh-CN" dirty="0" smtClean="0"/>
          </a:p>
          <a:p>
            <a:pPr lvl="1">
              <a:buFont typeface="Wingdings" pitchFamily="2" charset="2"/>
              <a:buChar char="ü"/>
            </a:pPr>
            <a:r>
              <a:rPr lang="zh-CN" altLang="zh-CN" dirty="0"/>
              <a:t>批量</a:t>
            </a:r>
            <a:r>
              <a:rPr lang="zh-CN" altLang="zh-CN" dirty="0" smtClean="0"/>
              <a:t>代扣</a:t>
            </a:r>
            <a:endParaRPr lang="en-US" altLang="zh-CN" dirty="0" smtClean="0"/>
          </a:p>
          <a:p>
            <a:pPr lvl="1">
              <a:buFont typeface="Wingdings" pitchFamily="2" charset="2"/>
              <a:buChar char="ü"/>
            </a:pPr>
            <a:r>
              <a:rPr lang="zh-CN" altLang="en-US" dirty="0" smtClean="0"/>
              <a:t>批量账户检查</a:t>
            </a:r>
            <a:r>
              <a:rPr lang="en-US" altLang="zh-CN" dirty="0" smtClean="0"/>
              <a:t>(</a:t>
            </a:r>
            <a:r>
              <a:rPr lang="zh-CN" altLang="en-US" dirty="0" smtClean="0"/>
              <a:t>代发代扣</a:t>
            </a:r>
            <a:r>
              <a:rPr lang="en-US" altLang="zh-CN" dirty="0" smtClean="0"/>
              <a:t>)</a:t>
            </a:r>
          </a:p>
          <a:p>
            <a:endParaRPr lang="zh-CN" altLang="en-US"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p>
        </p:txBody>
      </p:sp>
      <p:sp>
        <p:nvSpPr>
          <p:cNvPr id="3" name="矩形 2"/>
          <p:cNvSpPr/>
          <p:nvPr/>
        </p:nvSpPr>
        <p:spPr>
          <a:xfrm>
            <a:off x="571472" y="647297"/>
            <a:ext cx="8072494" cy="4801314"/>
          </a:xfrm>
          <a:prstGeom prst="rect">
            <a:avLst/>
          </a:prstGeom>
        </p:spPr>
        <p:txBody>
          <a:bodyPr wrap="square" anchor="ctr">
            <a:spAutoFit/>
          </a:bodyPr>
          <a:lstStyle/>
          <a:p>
            <a:r>
              <a:rPr lang="en-US" altLang="zh-CN" dirty="0" smtClean="0"/>
              <a:t>TIT</a:t>
            </a:r>
            <a:r>
              <a:rPr lang="zh-CN" altLang="zh-CN" dirty="0" smtClean="0"/>
              <a:t>核心处理</a:t>
            </a:r>
            <a:r>
              <a:rPr lang="zh-CN" altLang="en-US" dirty="0" smtClean="0"/>
              <a:t>为</a:t>
            </a:r>
            <a:r>
              <a:rPr lang="en-US" altLang="zh-CN" dirty="0" smtClean="0"/>
              <a:t>C.TEM.TIT.MAPPING.PROCESS</a:t>
            </a:r>
            <a:r>
              <a:rPr lang="zh-CN" altLang="en-US" dirty="0" smtClean="0"/>
              <a:t>，具体的调用方式为：</a:t>
            </a:r>
            <a:endParaRPr lang="en-US" altLang="zh-CN" dirty="0" smtClean="0"/>
          </a:p>
          <a:p>
            <a:endParaRPr lang="en-US" altLang="zh-CN" dirty="0" smtClean="0"/>
          </a:p>
          <a:p>
            <a:r>
              <a:rPr lang="en-US" altLang="zh-CN" dirty="0" smtClean="0"/>
              <a:t>CALLC.TEM.TIT.MAPPING.PROCESS(Y.TIT.MAPPING.KEY,TIT.COM.IN.MSG,TIT.COM.OUT.MSG,TIT.ERR.CODE),</a:t>
            </a:r>
            <a:r>
              <a:rPr lang="zh-CN" altLang="zh-CN" dirty="0" smtClean="0"/>
              <a:t>相关的参数及说明如下：</a:t>
            </a:r>
            <a:endParaRPr lang="en-US" altLang="zh-CN" dirty="0" smtClean="0"/>
          </a:p>
          <a:p>
            <a:endParaRPr lang="zh-CN" altLang="zh-CN" dirty="0" smtClean="0"/>
          </a:p>
          <a:p>
            <a:pPr lvl="0">
              <a:buFont typeface="Arial" pitchFamily="34" charset="0"/>
              <a:buChar char="•"/>
            </a:pPr>
            <a:r>
              <a:rPr lang="en-US" altLang="zh-CN" b="1" dirty="0" smtClean="0"/>
              <a:t>Y.TIT.MAPPING.KEY</a:t>
            </a:r>
            <a:r>
              <a:rPr lang="en-US" altLang="zh-CN" dirty="0" smtClean="0"/>
              <a:t>:</a:t>
            </a:r>
            <a:r>
              <a:rPr lang="zh-CN" altLang="zh-CN" dirty="0" smtClean="0"/>
              <a:t>输入参数，其值为</a:t>
            </a:r>
            <a:r>
              <a:rPr lang="en-US" altLang="zh-CN" dirty="0" smtClean="0"/>
              <a:t>TEM.TIT.MAPPING</a:t>
            </a:r>
            <a:r>
              <a:rPr lang="zh-CN" altLang="zh-CN" dirty="0" smtClean="0"/>
              <a:t>表的</a:t>
            </a:r>
            <a:r>
              <a:rPr lang="en-US" altLang="zh-CN" dirty="0" smtClean="0"/>
              <a:t>ID</a:t>
            </a:r>
            <a:r>
              <a:rPr lang="zh-CN" altLang="zh-CN" dirty="0" smtClean="0"/>
              <a:t>，这个参数非常重要，用于指定需要进行何种格式处理</a:t>
            </a:r>
            <a:r>
              <a:rPr lang="zh-CN" altLang="en-US" dirty="0" smtClean="0"/>
              <a:t>．格式的定义在</a:t>
            </a:r>
            <a:r>
              <a:rPr lang="en-US" altLang="zh-CN" dirty="0" smtClean="0"/>
              <a:t>TEM.TIT.MESSAGE</a:t>
            </a:r>
            <a:r>
              <a:rPr lang="zh-CN" altLang="en-US" dirty="0" smtClean="0"/>
              <a:t>表中，相关联的</a:t>
            </a:r>
            <a:r>
              <a:rPr lang="en-US" altLang="zh-CN" dirty="0" smtClean="0"/>
              <a:t>MAPPING</a:t>
            </a:r>
            <a:r>
              <a:rPr lang="zh-CN" altLang="en-US" dirty="0" smtClean="0"/>
              <a:t>规则在</a:t>
            </a:r>
            <a:r>
              <a:rPr lang="en-US" altLang="zh-CN" dirty="0" smtClean="0"/>
              <a:t>TEM.TIT.MAPPING</a:t>
            </a:r>
            <a:r>
              <a:rPr lang="zh-CN" altLang="en-US" dirty="0" smtClean="0"/>
              <a:t>中．</a:t>
            </a:r>
            <a:endParaRPr lang="en-US" altLang="zh-CN" dirty="0" smtClean="0"/>
          </a:p>
          <a:p>
            <a:pPr lvl="0">
              <a:buFont typeface="Arial" pitchFamily="34" charset="0"/>
              <a:buChar char="•"/>
            </a:pPr>
            <a:endParaRPr lang="zh-CN" altLang="zh-CN" dirty="0" smtClean="0"/>
          </a:p>
          <a:p>
            <a:pPr lvl="0">
              <a:buFont typeface="Arial" pitchFamily="34" charset="0"/>
              <a:buChar char="•"/>
            </a:pPr>
            <a:r>
              <a:rPr lang="en-US" altLang="zh-CN" b="1" dirty="0" smtClean="0"/>
              <a:t>TIT.COM.IN.MSG</a:t>
            </a:r>
            <a:r>
              <a:rPr lang="en-US" altLang="zh-CN" dirty="0" smtClean="0"/>
              <a:t>:</a:t>
            </a:r>
            <a:r>
              <a:rPr lang="zh-CN" altLang="zh-CN" dirty="0" smtClean="0"/>
              <a:t>输入参数，其值为输入的报文或需要进行转换的</a:t>
            </a:r>
            <a:r>
              <a:rPr lang="en-US" altLang="zh-CN" dirty="0" smtClean="0"/>
              <a:t>MESSAGE</a:t>
            </a:r>
            <a:r>
              <a:rPr lang="zh-CN" altLang="en-US" dirty="0" smtClean="0"/>
              <a:t>．</a:t>
            </a:r>
            <a:endParaRPr lang="en-US" altLang="zh-CN" dirty="0" smtClean="0"/>
          </a:p>
          <a:p>
            <a:pPr lvl="0">
              <a:buFont typeface="Arial" pitchFamily="34" charset="0"/>
              <a:buChar char="•"/>
            </a:pPr>
            <a:endParaRPr lang="zh-CN" altLang="zh-CN" dirty="0" smtClean="0"/>
          </a:p>
          <a:p>
            <a:pPr lvl="0">
              <a:buFont typeface="Arial" pitchFamily="34" charset="0"/>
              <a:buChar char="•"/>
            </a:pPr>
            <a:r>
              <a:rPr lang="en-US" altLang="zh-CN" b="1" dirty="0" smtClean="0"/>
              <a:t>TIT.COM.OUT.MSG</a:t>
            </a:r>
            <a:r>
              <a:rPr lang="en-US" altLang="zh-CN" dirty="0" smtClean="0"/>
              <a:t>:</a:t>
            </a:r>
            <a:r>
              <a:rPr lang="zh-CN" altLang="zh-CN" dirty="0" smtClean="0"/>
              <a:t>输出参数，其值为转换出来的结果</a:t>
            </a:r>
            <a:r>
              <a:rPr lang="zh-CN" altLang="en-US" dirty="0" smtClean="0"/>
              <a:t>．</a:t>
            </a:r>
            <a:endParaRPr lang="en-US" altLang="zh-CN" dirty="0" smtClean="0"/>
          </a:p>
          <a:p>
            <a:pPr lvl="0">
              <a:buFont typeface="Arial" pitchFamily="34" charset="0"/>
              <a:buChar char="•"/>
            </a:pPr>
            <a:endParaRPr lang="zh-CN" altLang="zh-CN" dirty="0" smtClean="0"/>
          </a:p>
          <a:p>
            <a:pPr lvl="0">
              <a:buFont typeface="Arial" pitchFamily="34" charset="0"/>
              <a:buChar char="•"/>
            </a:pPr>
            <a:r>
              <a:rPr lang="en-US" altLang="zh-CN" b="1" dirty="0" smtClean="0"/>
              <a:t>TIT.ERR.CODE</a:t>
            </a:r>
            <a:r>
              <a:rPr lang="en-US" altLang="zh-CN" dirty="0" smtClean="0"/>
              <a:t>:</a:t>
            </a:r>
            <a:r>
              <a:rPr lang="zh-CN" altLang="zh-CN" dirty="0" smtClean="0"/>
              <a:t>输出参数，其值为返回码。返回码的定义和解析可以参照</a:t>
            </a:r>
            <a:r>
              <a:rPr lang="en-US" altLang="zh-CN" dirty="0" smtClean="0"/>
              <a:t>TEM.TIT.ERRCODE</a:t>
            </a:r>
            <a:r>
              <a:rPr lang="zh-CN" altLang="en-US" dirty="0" smtClean="0"/>
              <a:t>定义．</a:t>
            </a:r>
            <a:endParaRPr lang="zh-CN" altLang="zh-CN" dirty="0" smtClean="0"/>
          </a:p>
          <a:p>
            <a:endParaRPr lang="zh-CN" altLang="en-US" dirty="0"/>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MESSAGE</a:t>
            </a:r>
            <a:r>
              <a:rPr lang="en-US" altLang="zh-CN" dirty="0" smtClean="0"/>
              <a:t>-Define</a:t>
            </a:r>
            <a:endParaRPr lang="en-GB" dirty="0" smtClean="0"/>
          </a:p>
        </p:txBody>
      </p:sp>
      <p:graphicFrame>
        <p:nvGraphicFramePr>
          <p:cNvPr id="5" name="表格 4"/>
          <p:cNvGraphicFramePr>
            <a:graphicFrameLocks noGrp="1"/>
          </p:cNvGraphicFramePr>
          <p:nvPr/>
        </p:nvGraphicFramePr>
        <p:xfrm>
          <a:off x="285720" y="727098"/>
          <a:ext cx="8215370" cy="5773736"/>
        </p:xfrm>
        <a:graphic>
          <a:graphicData uri="http://schemas.openxmlformats.org/drawingml/2006/table">
            <a:tbl>
              <a:tblPr/>
              <a:tblGrid>
                <a:gridCol w="2071702"/>
                <a:gridCol w="6143668"/>
              </a:tblGrid>
              <a:tr h="166158">
                <a:tc>
                  <a:txBody>
                    <a:bodyPr/>
                    <a:lstStyle/>
                    <a:p>
                      <a:pPr algn="just">
                        <a:spcAft>
                          <a:spcPts val="0"/>
                        </a:spcAft>
                      </a:pPr>
                      <a:r>
                        <a:rPr lang="en-US" sz="1400" kern="100" dirty="0">
                          <a:latin typeface="Times New Roman"/>
                          <a:ea typeface="宋体"/>
                        </a:rPr>
                        <a:t>Field Name</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400" kern="100">
                          <a:latin typeface="Times New Roman"/>
                          <a:ea typeface="宋体"/>
                        </a:rPr>
                        <a:t>Description</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87917">
                <a:tc>
                  <a:txBody>
                    <a:bodyPr/>
                    <a:lstStyle/>
                    <a:p>
                      <a:pPr algn="just">
                        <a:spcAft>
                          <a:spcPts val="0"/>
                        </a:spcAft>
                      </a:pPr>
                      <a:r>
                        <a:rPr lang="en-US" sz="1400" kern="100">
                          <a:latin typeface="Times New Roman"/>
                          <a:ea typeface="宋体"/>
                        </a:rPr>
                        <a:t>ID</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rPr>
                        <a:t>MESSAGE.KEY</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XX.LL.DESCRIPTION</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描述</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FILE.NAME</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文件或应用</a:t>
                      </a:r>
                      <a:r>
                        <a:rPr lang="zh-CN" sz="1400" kern="100" dirty="0" smtClean="0">
                          <a:latin typeface="Times New Roman"/>
                          <a:ea typeface="宋体"/>
                        </a:rPr>
                        <a:t>名</a:t>
                      </a:r>
                      <a:r>
                        <a:rPr lang="en-US" altLang="zh-CN" sz="1400" kern="100" dirty="0" smtClean="0">
                          <a:latin typeface="Times New Roman"/>
                          <a:ea typeface="宋体"/>
                        </a:rPr>
                        <a:t>&lt;</a:t>
                      </a:r>
                      <a:r>
                        <a:rPr lang="zh-CN" altLang="en-US" sz="1400" kern="100" dirty="0" smtClean="0">
                          <a:latin typeface="Times New Roman"/>
                          <a:ea typeface="宋体"/>
                        </a:rPr>
                        <a:t>仅用于</a:t>
                      </a:r>
                      <a:r>
                        <a:rPr lang="en-US" altLang="zh-CN" sz="1400" kern="100" dirty="0" smtClean="0">
                          <a:latin typeface="Times New Roman"/>
                          <a:ea typeface="宋体"/>
                        </a:rPr>
                        <a:t>APPL&gt;</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MSG.TYPE</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报文</a:t>
                      </a:r>
                      <a:r>
                        <a:rPr lang="zh-CN" sz="1400" kern="100" dirty="0" smtClean="0">
                          <a:latin typeface="Times New Roman"/>
                          <a:ea typeface="宋体"/>
                        </a:rPr>
                        <a:t>类型</a:t>
                      </a:r>
                      <a:r>
                        <a:rPr lang="en-US" altLang="zh-CN" sz="1400" kern="100" dirty="0" smtClean="0">
                          <a:latin typeface="Times New Roman"/>
                          <a:ea typeface="宋体"/>
                        </a:rPr>
                        <a:t>&lt;APPL/JFILE/CUST/OFS/OFSR/OFSML/OFSMLR/ACCOUNTING&gt;</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MSG.OPT</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对本报文的</a:t>
                      </a:r>
                      <a:r>
                        <a:rPr lang="zh-CN" sz="1400" kern="100" dirty="0" smtClean="0">
                          <a:latin typeface="Times New Roman"/>
                          <a:ea typeface="宋体"/>
                        </a:rPr>
                        <a:t>操作</a:t>
                      </a:r>
                      <a:r>
                        <a:rPr lang="en-US" altLang="zh-CN" sz="1400" kern="100" dirty="0" smtClean="0">
                          <a:latin typeface="Times New Roman"/>
                          <a:ea typeface="宋体"/>
                        </a:rPr>
                        <a:t>&lt;</a:t>
                      </a:r>
                      <a:r>
                        <a:rPr lang="zh-CN" altLang="en-US" sz="1400" kern="100" dirty="0" smtClean="0">
                          <a:latin typeface="Times New Roman"/>
                          <a:ea typeface="宋体"/>
                        </a:rPr>
                        <a:t>仅用于</a:t>
                      </a:r>
                      <a:r>
                        <a:rPr lang="en-US" altLang="zh-CN" sz="1400" kern="100" dirty="0" smtClean="0">
                          <a:latin typeface="Times New Roman"/>
                          <a:ea typeface="宋体"/>
                        </a:rPr>
                        <a:t>APPL,WRITE/READ&gt;</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dirty="0">
                          <a:latin typeface="Times New Roman"/>
                          <a:ea typeface="宋体"/>
                        </a:rPr>
                        <a:t>PRE.RTN</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前置</a:t>
                      </a:r>
                      <a:r>
                        <a:rPr lang="en-US" sz="1400" kern="100" dirty="0">
                          <a:latin typeface="Times New Roman"/>
                          <a:ea typeface="宋体"/>
                        </a:rPr>
                        <a:t>RTN</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213">
                <a:tc>
                  <a:txBody>
                    <a:bodyPr/>
                    <a:lstStyle/>
                    <a:p>
                      <a:pPr algn="just">
                        <a:spcAft>
                          <a:spcPts val="0"/>
                        </a:spcAft>
                      </a:pPr>
                      <a:r>
                        <a:rPr lang="en-US" sz="1400" kern="100">
                          <a:latin typeface="Times New Roman"/>
                          <a:ea typeface="宋体"/>
                        </a:rPr>
                        <a:t>POST.RTN</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后置</a:t>
                      </a:r>
                      <a:r>
                        <a:rPr lang="en-US" sz="1400" kern="100">
                          <a:latin typeface="Times New Roman"/>
                          <a:ea typeface="宋体"/>
                        </a:rPr>
                        <a:t>RTN&lt;Remove ACCOUNTING logic within TIT.MAPPING comm routine&gt;</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ALL.DELIM</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CUST</a:t>
                      </a:r>
                      <a:r>
                        <a:rPr lang="zh-CN" sz="1400" kern="100" dirty="0">
                          <a:latin typeface="Times New Roman"/>
                          <a:ea typeface="宋体"/>
                        </a:rPr>
                        <a:t>类型的报文</a:t>
                      </a:r>
                      <a:r>
                        <a:rPr lang="zh-CN" sz="1400" kern="100" dirty="0" smtClean="0">
                          <a:latin typeface="Times New Roman"/>
                          <a:ea typeface="宋体"/>
                        </a:rPr>
                        <a:t>用</a:t>
                      </a:r>
                      <a:r>
                        <a:rPr lang="en-US" altLang="zh-CN" sz="1400" kern="100" dirty="0" smtClean="0">
                          <a:latin typeface="Times New Roman"/>
                          <a:ea typeface="宋体"/>
                        </a:rPr>
                        <a:t>,</a:t>
                      </a:r>
                      <a:r>
                        <a:rPr lang="zh-CN" altLang="en-US" sz="1400" kern="100" dirty="0" smtClean="0">
                          <a:latin typeface="Times New Roman"/>
                          <a:ea typeface="宋体"/>
                        </a:rPr>
                        <a:t>分隔符</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XX&lt;FIELD.NAME</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字段名</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XX-FIELD.POS</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字段位置</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dirty="0">
                          <a:latin typeface="Times New Roman"/>
                          <a:ea typeface="宋体"/>
                        </a:rPr>
                        <a:t>XX-FIELD.LEN</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字段长度</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XX-FIELD.FMT</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字段格式</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XX-MANDATORY</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是否必输</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XX-SINGLE.MULT</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S_M</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550">
                <a:tc>
                  <a:txBody>
                    <a:bodyPr/>
                    <a:lstStyle/>
                    <a:p>
                      <a:pPr algn="just">
                        <a:spcAft>
                          <a:spcPts val="0"/>
                        </a:spcAft>
                      </a:pPr>
                      <a:r>
                        <a:rPr lang="en-US" sz="1400" kern="100" dirty="0">
                          <a:latin typeface="Times New Roman"/>
                          <a:ea typeface="宋体"/>
                        </a:rPr>
                        <a:t>XX-FIELD.FLAG</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字段</a:t>
                      </a:r>
                      <a:r>
                        <a:rPr lang="zh-CN" sz="1400" kern="100" dirty="0" smtClean="0">
                          <a:latin typeface="Times New Roman"/>
                          <a:ea typeface="宋体"/>
                        </a:rPr>
                        <a:t>标志</a:t>
                      </a:r>
                      <a:r>
                        <a:rPr lang="en-US" altLang="zh-CN" sz="1400" kern="100" dirty="0" smtClean="0">
                          <a:latin typeface="Times New Roman"/>
                          <a:ea typeface="宋体"/>
                        </a:rPr>
                        <a:t>,</a:t>
                      </a:r>
                      <a:r>
                        <a:rPr lang="en-US" sz="1400" kern="100" dirty="0" smtClean="0">
                          <a:latin typeface="Times New Roman"/>
                          <a:ea typeface="宋体"/>
                        </a:rPr>
                        <a:t>EXT</a:t>
                      </a:r>
                      <a:r>
                        <a:rPr lang="en-US" sz="1400" kern="100" dirty="0">
                          <a:latin typeface="Times New Roman"/>
                          <a:ea typeface="宋体"/>
                        </a:rPr>
                        <a:t>:</a:t>
                      </a:r>
                      <a:r>
                        <a:rPr lang="zh-CN" sz="1400" kern="100" dirty="0">
                          <a:latin typeface="Times New Roman"/>
                          <a:ea typeface="宋体"/>
                        </a:rPr>
                        <a:t>外部</a:t>
                      </a:r>
                      <a:r>
                        <a:rPr lang="zh-CN" sz="1400" kern="100" dirty="0" smtClean="0">
                          <a:latin typeface="Times New Roman"/>
                          <a:ea typeface="宋体"/>
                        </a:rPr>
                        <a:t>字段</a:t>
                      </a:r>
                      <a:r>
                        <a:rPr lang="en-US" altLang="zh-CN" sz="1400" kern="100" dirty="0" smtClean="0">
                          <a:latin typeface="Times New Roman"/>
                          <a:ea typeface="宋体"/>
                        </a:rPr>
                        <a:t>,</a:t>
                      </a:r>
                      <a:r>
                        <a:rPr lang="en-US" sz="1400" kern="100" dirty="0" smtClean="0">
                          <a:latin typeface="Times New Roman"/>
                          <a:ea typeface="宋体"/>
                        </a:rPr>
                        <a:t>ID</a:t>
                      </a:r>
                      <a:r>
                        <a:rPr lang="zh-CN" sz="1400" kern="100" dirty="0">
                          <a:latin typeface="Times New Roman"/>
                          <a:ea typeface="宋体"/>
                        </a:rPr>
                        <a:t>：文件</a:t>
                      </a:r>
                      <a:r>
                        <a:rPr lang="en-US" sz="1400" kern="100" dirty="0">
                          <a:latin typeface="Times New Roman"/>
                          <a:ea typeface="宋体"/>
                        </a:rPr>
                        <a:t>ID</a:t>
                      </a:r>
                      <a:r>
                        <a:rPr lang="zh-CN" sz="1400" kern="100" dirty="0">
                          <a:latin typeface="Times New Roman"/>
                          <a:ea typeface="宋体"/>
                        </a:rPr>
                        <a:t>字段</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XX-FROM.DELIM</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CUST</a:t>
                      </a:r>
                      <a:r>
                        <a:rPr lang="zh-CN" sz="1400" kern="100" dirty="0">
                          <a:latin typeface="Times New Roman"/>
                          <a:ea typeface="宋体"/>
                        </a:rPr>
                        <a:t>类型的报文用</a:t>
                      </a:r>
                      <a:r>
                        <a:rPr lang="en-US" sz="1400" kern="100" dirty="0">
                          <a:latin typeface="Times New Roman"/>
                          <a:ea typeface="宋体"/>
                        </a:rPr>
                        <a:t>-</a:t>
                      </a:r>
                      <a:r>
                        <a:rPr lang="zh-CN" sz="1400" kern="100" dirty="0">
                          <a:latin typeface="Times New Roman"/>
                          <a:ea typeface="宋体"/>
                        </a:rPr>
                        <a:t>起始</a:t>
                      </a:r>
                      <a:r>
                        <a:rPr lang="zh-CN" sz="1400" kern="100" dirty="0" smtClean="0">
                          <a:latin typeface="Times New Roman"/>
                          <a:ea typeface="宋体"/>
                        </a:rPr>
                        <a:t>分隔</a:t>
                      </a:r>
                      <a:r>
                        <a:rPr lang="en-US" altLang="zh-CN" sz="1400" kern="100" dirty="0" smtClean="0">
                          <a:latin typeface="Times New Roman"/>
                          <a:ea typeface="宋体"/>
                        </a:rPr>
                        <a:t>&lt;</a:t>
                      </a:r>
                      <a:r>
                        <a:rPr lang="zh-CN" altLang="en-US" sz="1400" kern="100" dirty="0" smtClean="0">
                          <a:latin typeface="Times New Roman"/>
                          <a:ea typeface="宋体"/>
                        </a:rPr>
                        <a:t>保留</a:t>
                      </a:r>
                      <a:r>
                        <a:rPr lang="en-US" altLang="zh-CN" sz="1400" kern="100" dirty="0" smtClean="0">
                          <a:latin typeface="Times New Roman"/>
                          <a:ea typeface="宋体"/>
                        </a:rPr>
                        <a:t>&gt;</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XX-TO.DELIM</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CUST</a:t>
                      </a:r>
                      <a:r>
                        <a:rPr lang="zh-CN" sz="1400" kern="100" dirty="0">
                          <a:latin typeface="Times New Roman"/>
                          <a:ea typeface="宋体"/>
                        </a:rPr>
                        <a:t>类型的报文用</a:t>
                      </a:r>
                      <a:r>
                        <a:rPr lang="en-US" sz="1400" kern="100" dirty="0">
                          <a:latin typeface="Times New Roman"/>
                          <a:ea typeface="宋体"/>
                        </a:rPr>
                        <a:t>-</a:t>
                      </a:r>
                      <a:r>
                        <a:rPr lang="zh-CN" sz="1400" kern="100" dirty="0">
                          <a:latin typeface="Times New Roman"/>
                          <a:ea typeface="宋体"/>
                        </a:rPr>
                        <a:t>结束</a:t>
                      </a:r>
                      <a:r>
                        <a:rPr lang="zh-CN" sz="1400" kern="100" dirty="0" smtClean="0">
                          <a:latin typeface="Times New Roman"/>
                          <a:ea typeface="宋体"/>
                        </a:rPr>
                        <a:t>分隔</a:t>
                      </a:r>
                      <a:r>
                        <a:rPr lang="en-US" altLang="zh-CN" sz="1400" kern="100" dirty="0" smtClean="0">
                          <a:latin typeface="Times New Roman"/>
                          <a:ea typeface="宋体"/>
                        </a:rPr>
                        <a:t>&lt;</a:t>
                      </a:r>
                      <a:r>
                        <a:rPr lang="zh-CN" altLang="en-US" sz="1400" kern="100" dirty="0" smtClean="0">
                          <a:latin typeface="Times New Roman"/>
                          <a:ea typeface="宋体"/>
                        </a:rPr>
                        <a:t>保留</a:t>
                      </a:r>
                      <a:r>
                        <a:rPr lang="en-US" altLang="zh-CN" sz="1400" kern="100" dirty="0" smtClean="0">
                          <a:latin typeface="Times New Roman"/>
                          <a:ea typeface="宋体"/>
                        </a:rPr>
                        <a:t>&gt;</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XX-FROM.POS</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CUST</a:t>
                      </a:r>
                      <a:r>
                        <a:rPr lang="zh-CN" sz="1400" kern="100" dirty="0">
                          <a:latin typeface="Times New Roman"/>
                          <a:ea typeface="宋体"/>
                        </a:rPr>
                        <a:t>类型的报文用</a:t>
                      </a:r>
                      <a:r>
                        <a:rPr lang="en-US" sz="1400" kern="100" dirty="0">
                          <a:latin typeface="Times New Roman"/>
                          <a:ea typeface="宋体"/>
                        </a:rPr>
                        <a:t>-</a:t>
                      </a:r>
                      <a:r>
                        <a:rPr lang="zh-CN" sz="1400" kern="100" dirty="0">
                          <a:latin typeface="Times New Roman"/>
                          <a:ea typeface="宋体"/>
                        </a:rPr>
                        <a:t>起始位置</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XX-TO.POS</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CUST</a:t>
                      </a:r>
                      <a:r>
                        <a:rPr lang="zh-CN" sz="1400" kern="100" dirty="0">
                          <a:latin typeface="Times New Roman"/>
                          <a:ea typeface="宋体"/>
                        </a:rPr>
                        <a:t>类型的报文用</a:t>
                      </a:r>
                      <a:r>
                        <a:rPr lang="en-US" sz="1400" kern="100" dirty="0">
                          <a:latin typeface="Times New Roman"/>
                          <a:ea typeface="宋体"/>
                        </a:rPr>
                        <a:t>-</a:t>
                      </a:r>
                      <a:r>
                        <a:rPr lang="zh-CN" sz="1400" kern="100" dirty="0">
                          <a:latin typeface="Times New Roman"/>
                          <a:ea typeface="宋体"/>
                        </a:rPr>
                        <a:t>结束位置</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XX-ROUTINE</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字段</a:t>
                      </a:r>
                      <a:r>
                        <a:rPr lang="en-US" sz="1400" kern="100" dirty="0">
                          <a:latin typeface="Times New Roman"/>
                          <a:ea typeface="宋体"/>
                        </a:rPr>
                        <a:t>RTN</a:t>
                      </a:r>
                      <a:r>
                        <a:rPr lang="zh-CN" sz="1400" kern="100" dirty="0">
                          <a:latin typeface="Times New Roman"/>
                          <a:ea typeface="宋体"/>
                        </a:rPr>
                        <a:t>（主是做检查用）</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523">
                <a:tc>
                  <a:txBody>
                    <a:bodyPr/>
                    <a:lstStyle/>
                    <a:p>
                      <a:pPr algn="just">
                        <a:spcAft>
                          <a:spcPts val="0"/>
                        </a:spcAft>
                      </a:pPr>
                      <a:r>
                        <a:rPr lang="en-US" sz="1400" kern="100">
                          <a:latin typeface="Times New Roman"/>
                          <a:ea typeface="宋体"/>
                        </a:rPr>
                        <a:t>XX-FIELD.COMM</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将定义的这段的内容赋于相关的关键数据字段（文件接口中的信息文件有用）</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dirty="0">
                          <a:latin typeface="Times New Roman"/>
                          <a:ea typeface="宋体"/>
                        </a:rPr>
                        <a:t>XX-RESERVED.5</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保留字段</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XX&gt;RESERVED.4</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rPr>
                        <a:t>保留字段</a:t>
                      </a: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MAP.IN.RTN</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MAPPING IN </a:t>
                      </a:r>
                      <a:r>
                        <a:rPr lang="en-US" sz="1400" kern="100" dirty="0" smtClean="0">
                          <a:latin typeface="Times New Roman"/>
                          <a:ea typeface="宋体"/>
                        </a:rPr>
                        <a:t>RTN &lt;For</a:t>
                      </a:r>
                      <a:r>
                        <a:rPr lang="en-US" sz="1400" kern="100" baseline="0" dirty="0" smtClean="0">
                          <a:latin typeface="Times New Roman"/>
                          <a:ea typeface="宋体"/>
                        </a:rPr>
                        <a:t> EXTRACT message&gt;</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400" kern="100">
                          <a:latin typeface="Times New Roman"/>
                          <a:ea typeface="宋体"/>
                        </a:rPr>
                        <a:t>MAP.OUT.RTN</a:t>
                      </a:r>
                      <a:endParaRPr lang="zh-CN" sz="1400" kern="10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MAPPING OUT </a:t>
                      </a:r>
                      <a:r>
                        <a:rPr lang="en-US" sz="1400" kern="100" dirty="0" smtClean="0">
                          <a:latin typeface="Times New Roman"/>
                          <a:ea typeface="宋体"/>
                        </a:rPr>
                        <a:t>RTN&lt;For COMBINE message&gt;</a:t>
                      </a:r>
                      <a:endParaRPr lang="zh-CN" sz="1400" kern="100" dirty="0">
                        <a:latin typeface="Times New Roman"/>
                        <a:ea typeface="宋体"/>
                      </a:endParaRPr>
                    </a:p>
                  </a:txBody>
                  <a:tcPr marL="46564" marR="46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r>
              <a:rPr lang="en-US" altLang="zh-CN" dirty="0" smtClean="0"/>
              <a:t>-Define</a:t>
            </a:r>
            <a:endParaRPr lang="en-GB" dirty="0" smtClean="0"/>
          </a:p>
        </p:txBody>
      </p:sp>
      <p:graphicFrame>
        <p:nvGraphicFramePr>
          <p:cNvPr id="5" name="表格 4"/>
          <p:cNvGraphicFramePr>
            <a:graphicFrameLocks noGrp="1"/>
          </p:cNvGraphicFramePr>
          <p:nvPr/>
        </p:nvGraphicFramePr>
        <p:xfrm>
          <a:off x="428596" y="1571612"/>
          <a:ext cx="8215370" cy="3840480"/>
        </p:xfrm>
        <a:graphic>
          <a:graphicData uri="http://schemas.openxmlformats.org/drawingml/2006/table">
            <a:tbl>
              <a:tblPr/>
              <a:tblGrid>
                <a:gridCol w="2786082"/>
                <a:gridCol w="5429288"/>
              </a:tblGrid>
              <a:tr h="166158">
                <a:tc>
                  <a:txBody>
                    <a:bodyPr/>
                    <a:lstStyle/>
                    <a:p>
                      <a:pPr algn="just">
                        <a:spcAft>
                          <a:spcPts val="0"/>
                        </a:spcAft>
                      </a:pPr>
                      <a:r>
                        <a:rPr lang="en-US" sz="1800" kern="100" dirty="0">
                          <a:latin typeface="Times New Roman"/>
                          <a:ea typeface="宋体"/>
                        </a:rPr>
                        <a:t>ID</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800" kern="100" dirty="0">
                          <a:latin typeface="Times New Roman"/>
                          <a:ea typeface="宋体"/>
                        </a:rPr>
                        <a:t>MAPPING.KEY</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87917">
                <a:tc>
                  <a:txBody>
                    <a:bodyPr/>
                    <a:lstStyle/>
                    <a:p>
                      <a:pPr algn="just">
                        <a:spcAft>
                          <a:spcPts val="0"/>
                        </a:spcAft>
                      </a:pPr>
                      <a:r>
                        <a:rPr lang="en-US" sz="1800" kern="100" dirty="0">
                          <a:latin typeface="Times New Roman"/>
                          <a:ea typeface="宋体"/>
                        </a:rPr>
                        <a:t>XX.LL.DESCRIPTION</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a:latin typeface="Times New Roman"/>
                          <a:ea typeface="宋体"/>
                        </a:rPr>
                        <a:t>IN.MSG.KEY</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rPr>
                        <a:t>IN</a:t>
                      </a:r>
                      <a:r>
                        <a:rPr lang="zh-CN" sz="1800" kern="100">
                          <a:latin typeface="Times New Roman"/>
                          <a:ea typeface="宋体"/>
                        </a:rPr>
                        <a:t>的</a:t>
                      </a:r>
                      <a:r>
                        <a:rPr lang="en-US" sz="1800" kern="100">
                          <a:latin typeface="Times New Roman"/>
                          <a:ea typeface="宋体"/>
                        </a:rPr>
                        <a:t>MESSAGE</a:t>
                      </a:r>
                      <a:r>
                        <a:rPr lang="zh-CN" sz="1800" kern="100">
                          <a:latin typeface="Times New Roman"/>
                          <a:ea typeface="宋体"/>
                        </a:rPr>
                        <a:t>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a:latin typeface="Times New Roman"/>
                          <a:ea typeface="宋体"/>
                        </a:rPr>
                        <a:t>XX&lt;OUT.MSG.KEY</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rPr>
                        <a:t>OUT</a:t>
                      </a:r>
                      <a:r>
                        <a:rPr lang="zh-CN" sz="1800" kern="100">
                          <a:latin typeface="Times New Roman"/>
                          <a:ea typeface="宋体"/>
                        </a:rPr>
                        <a:t>的</a:t>
                      </a:r>
                      <a:r>
                        <a:rPr lang="en-US" sz="1800" kern="100">
                          <a:latin typeface="Times New Roman"/>
                          <a:ea typeface="宋体"/>
                        </a:rPr>
                        <a:t>MESSAGE</a:t>
                      </a:r>
                      <a:r>
                        <a:rPr lang="zh-CN" sz="1800" kern="100">
                          <a:latin typeface="Times New Roman"/>
                          <a:ea typeface="宋体"/>
                        </a:rPr>
                        <a:t>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a:latin typeface="Times New Roman"/>
                          <a:ea typeface="宋体"/>
                        </a:rPr>
                        <a:t>XX-ROUTINE</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报文转换</a:t>
                      </a:r>
                      <a:r>
                        <a:rPr lang="en-US" sz="1800" kern="100">
                          <a:latin typeface="Times New Roman"/>
                          <a:ea typeface="宋体"/>
                        </a:rPr>
                        <a:t>RTN</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213">
                <a:tc>
                  <a:txBody>
                    <a:bodyPr/>
                    <a:lstStyle/>
                    <a:p>
                      <a:pPr algn="just">
                        <a:spcAft>
                          <a:spcPts val="0"/>
                        </a:spcAft>
                      </a:pPr>
                      <a:r>
                        <a:rPr lang="en-US" sz="1800" kern="100">
                          <a:latin typeface="Times New Roman"/>
                          <a:ea typeface="宋体"/>
                        </a:rPr>
                        <a:t>XX-XX&lt;IN.FIELD</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rPr>
                        <a:t>IN</a:t>
                      </a:r>
                      <a:r>
                        <a:rPr lang="zh-CN" sz="1800" kern="100">
                          <a:latin typeface="Times New Roman"/>
                          <a:ea typeface="宋体"/>
                        </a:rPr>
                        <a:t>字段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dirty="0">
                          <a:latin typeface="Times New Roman"/>
                          <a:ea typeface="宋体"/>
                        </a:rPr>
                        <a:t>XX-XX-OUT.FIELD</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rPr>
                        <a:t>OUT</a:t>
                      </a:r>
                      <a:r>
                        <a:rPr lang="zh-CN" sz="1800" kern="100" dirty="0">
                          <a:latin typeface="Times New Roman"/>
                          <a:ea typeface="宋体"/>
                        </a:rPr>
                        <a:t>字段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a:latin typeface="Times New Roman"/>
                          <a:ea typeface="宋体"/>
                        </a:rPr>
                        <a:t>XX-XX-CONV.RTN</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rPr>
                        <a:t>CONV RTN</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a:latin typeface="Times New Roman"/>
                          <a:ea typeface="宋体"/>
                        </a:rPr>
                        <a:t>XX&gt;XX&gt;RESERVED.6</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保留字段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a:latin typeface="Times New Roman"/>
                          <a:ea typeface="宋体"/>
                        </a:rPr>
                        <a:t>XX&gt;XX&gt;RESERVED.5</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保留字段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17">
                <a:tc>
                  <a:txBody>
                    <a:bodyPr/>
                    <a:lstStyle/>
                    <a:p>
                      <a:pPr algn="just">
                        <a:spcAft>
                          <a:spcPts val="0"/>
                        </a:spcAft>
                      </a:pPr>
                      <a:r>
                        <a:rPr lang="en-US" sz="1800" kern="100" dirty="0">
                          <a:latin typeface="Times New Roman"/>
                          <a:ea typeface="宋体"/>
                        </a:rPr>
                        <a:t>XX&gt;XX&gt;RESERVED.4</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保留字段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r>
              <a:rPr lang="en-US" altLang="zh-CN" dirty="0" smtClean="0"/>
              <a:t>/MESSAGE WS</a:t>
            </a:r>
            <a:endParaRPr lang="en-GB" dirty="0" smtClean="0"/>
          </a:p>
        </p:txBody>
      </p:sp>
      <p:sp>
        <p:nvSpPr>
          <p:cNvPr id="3" name="矩形 2"/>
          <p:cNvSpPr/>
          <p:nvPr/>
        </p:nvSpPr>
        <p:spPr>
          <a:xfrm>
            <a:off x="285720" y="1120676"/>
            <a:ext cx="7858180" cy="3416320"/>
          </a:xfrm>
          <a:prstGeom prst="rect">
            <a:avLst/>
          </a:prstGeom>
        </p:spPr>
        <p:txBody>
          <a:bodyPr wrap="square">
            <a:spAutoFit/>
          </a:bodyPr>
          <a:lstStyle/>
          <a:p>
            <a:pPr lvl="1"/>
            <a:r>
              <a:rPr lang="en-US" altLang="zh-CN" dirty="0" smtClean="0"/>
              <a:t>Work Shop for MAPPING/MESSAGE</a:t>
            </a:r>
          </a:p>
          <a:p>
            <a:pPr lvl="1"/>
            <a:endParaRPr lang="en-US" altLang="zh-CN" dirty="0" smtClean="0"/>
          </a:p>
          <a:p>
            <a:pPr lvl="1"/>
            <a:r>
              <a:rPr lang="en-US" altLang="zh-CN" dirty="0" smtClean="0"/>
              <a:t>Message : S22248817719760616020100122014155XF</a:t>
            </a:r>
          </a:p>
          <a:p>
            <a:pPr lvl="1"/>
            <a:endParaRPr lang="en-US" altLang="zh-CN" dirty="0" smtClean="0"/>
          </a:p>
          <a:p>
            <a:pPr marL="800100" lvl="1" indent="-342900">
              <a:buFont typeface="+mj-lt"/>
              <a:buAutoNum type="arabicPeriod"/>
            </a:pPr>
            <a:r>
              <a:rPr lang="en-US" altLang="zh-CN" dirty="0" smtClean="0"/>
              <a:t>CUST -&gt; CUST(,) </a:t>
            </a:r>
          </a:p>
          <a:p>
            <a:pPr marL="800100" lvl="1" indent="-342900">
              <a:buFont typeface="+mj-lt"/>
              <a:buAutoNum type="arabicPeriod"/>
            </a:pPr>
            <a:endParaRPr lang="en-US" altLang="zh-CN" dirty="0" smtClean="0"/>
          </a:p>
          <a:p>
            <a:pPr marL="800100" lvl="1" indent="-342900">
              <a:buFont typeface="+mj-lt"/>
              <a:buAutoNum type="arabicPeriod"/>
            </a:pPr>
            <a:r>
              <a:rPr lang="en-US" altLang="zh-CN" dirty="0" smtClean="0"/>
              <a:t>CUST -&gt; APPL(W)</a:t>
            </a:r>
          </a:p>
          <a:p>
            <a:pPr marL="800100" lvl="1" indent="-342900">
              <a:buFont typeface="+mj-lt"/>
              <a:buAutoNum type="arabicPeriod"/>
            </a:pPr>
            <a:endParaRPr lang="en-US" altLang="zh-CN" dirty="0" smtClean="0"/>
          </a:p>
          <a:p>
            <a:pPr marL="800100" lvl="1" indent="-342900">
              <a:buFont typeface="+mj-lt"/>
              <a:buAutoNum type="arabicPeriod"/>
            </a:pPr>
            <a:r>
              <a:rPr lang="en-US" altLang="zh-CN" dirty="0" smtClean="0"/>
              <a:t>CUST -&gt; CUST(,) + APPL(W)</a:t>
            </a:r>
          </a:p>
          <a:p>
            <a:pPr marL="800100" lvl="1" indent="-342900"/>
            <a:r>
              <a:rPr lang="en-US" altLang="zh-CN" dirty="0" smtClean="0"/>
              <a:t>	MSG.OPT : WRITE</a:t>
            </a:r>
          </a:p>
          <a:p>
            <a:pPr marL="800100" lvl="1" indent="-342900"/>
            <a:r>
              <a:rPr lang="en-US" altLang="zh-CN" dirty="0" smtClean="0"/>
              <a:t>	ID : TIT.COMM.FB.TXN.ID/NEWID</a:t>
            </a:r>
          </a:p>
          <a:p>
            <a:pPr lvl="1"/>
            <a:endParaRPr lang="en-US" altLang="zh-CN" dirty="0" smtClean="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WS</a:t>
            </a:r>
          </a:p>
        </p:txBody>
      </p:sp>
      <p:graphicFrame>
        <p:nvGraphicFramePr>
          <p:cNvPr id="4" name="表格 3"/>
          <p:cNvGraphicFramePr>
            <a:graphicFrameLocks noGrp="1"/>
          </p:cNvGraphicFramePr>
          <p:nvPr/>
        </p:nvGraphicFramePr>
        <p:xfrm>
          <a:off x="428596" y="1928802"/>
          <a:ext cx="8358246" cy="2670186"/>
        </p:xfrm>
        <a:graphic>
          <a:graphicData uri="http://schemas.openxmlformats.org/drawingml/2006/table">
            <a:tbl>
              <a:tblPr/>
              <a:tblGrid>
                <a:gridCol w="799240"/>
                <a:gridCol w="862741"/>
                <a:gridCol w="815116"/>
                <a:gridCol w="815116"/>
                <a:gridCol w="1464403"/>
                <a:gridCol w="537303"/>
                <a:gridCol w="3064327"/>
              </a:tblGrid>
              <a:tr h="147700">
                <a:tc>
                  <a:txBody>
                    <a:bodyPr/>
                    <a:lstStyle/>
                    <a:p>
                      <a:pPr algn="ctr" fontAlgn="b"/>
                      <a:r>
                        <a:rPr lang="zh-CN" altLang="en-US" sz="1200" b="0" i="0" u="none" strike="noStrike" dirty="0">
                          <a:solidFill>
                            <a:srgbClr val="C0C0C0"/>
                          </a:solidFill>
                          <a:latin typeface="新細明體"/>
                        </a:rPr>
                        <a:t>檔案類別</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金額欄位</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總筆數欄位</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總金額欄位</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dirty="0">
                          <a:solidFill>
                            <a:srgbClr val="C0C0C0"/>
                          </a:solidFill>
                          <a:latin typeface="新細明體"/>
                        </a:rPr>
                        <a:t>每行長度</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目錄</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dirty="0">
                          <a:solidFill>
                            <a:srgbClr val="C0C0C0"/>
                          </a:solidFill>
                          <a:latin typeface="新細明體"/>
                        </a:rPr>
                        <a:t>檔名</a:t>
                      </a:r>
                    </a:p>
                  </a:txBody>
                  <a:tcPr marL="6714" marR="6714" marT="6714" marB="0" anchor="b">
                    <a:lnL>
                      <a:noFill/>
                    </a:lnL>
                    <a:lnR>
                      <a:noFill/>
                    </a:lnR>
                    <a:lnT>
                      <a:noFill/>
                    </a:lnT>
                    <a:lnB>
                      <a:noFill/>
                    </a:lnB>
                    <a:solidFill>
                      <a:srgbClr val="333399"/>
                    </a:solidFill>
                  </a:tcPr>
                </a:tc>
              </a:tr>
              <a:tr h="239034">
                <a:tc>
                  <a:txBody>
                    <a:bodyPr/>
                    <a:lstStyle/>
                    <a:p>
                      <a:pPr algn="l" fontAlgn="b"/>
                      <a:r>
                        <a:rPr lang="zh-CN" altLang="en-US" sz="1200" b="0" i="0" u="none" strike="noStrike">
                          <a:latin typeface="新細明體"/>
                        </a:rPr>
                        <a:t>來源檔</a:t>
                      </a:r>
                    </a:p>
                  </a:txBody>
                  <a:tcPr marL="6714" marR="6714" marT="6714" marB="0" anchor="b">
                    <a:lnL>
                      <a:noFill/>
                    </a:lnL>
                    <a:lnR>
                      <a:noFill/>
                    </a:lnR>
                    <a:lnT>
                      <a:noFill/>
                    </a:lnT>
                    <a:lnB>
                      <a:noFill/>
                    </a:lnB>
                  </a:tcPr>
                </a:tc>
                <a:tc>
                  <a:txBody>
                    <a:bodyPr/>
                    <a:lstStyle/>
                    <a:p>
                      <a:pPr algn="l" fontAlgn="b"/>
                      <a:endParaRPr lang="zh-CN" altLang="en-US" sz="1200" b="0" i="0" u="none" strike="noStrike">
                        <a:latin typeface="新細明體"/>
                      </a:endParaRPr>
                    </a:p>
                  </a:txBody>
                  <a:tcPr marL="6714" marR="6714" marT="6714" marB="0" anchor="b">
                    <a:lnL>
                      <a:noFill/>
                    </a:lnL>
                    <a:lnR>
                      <a:noFill/>
                    </a:lnR>
                    <a:lnT>
                      <a:noFill/>
                    </a:lnT>
                    <a:lnB>
                      <a:noFill/>
                    </a:lnB>
                  </a:tcPr>
                </a:tc>
                <a:tc>
                  <a:txBody>
                    <a:bodyPr/>
                    <a:lstStyle/>
                    <a:p>
                      <a:pPr algn="l" fontAlgn="b"/>
                      <a:endParaRPr lang="zh-CN" altLang="en-US" sz="1200" b="0" i="0" u="none" strike="noStrike">
                        <a:latin typeface="新細明體"/>
                      </a:endParaRPr>
                    </a:p>
                  </a:txBody>
                  <a:tcPr marL="6714" marR="6714" marT="6714" marB="0" anchor="b">
                    <a:lnL>
                      <a:noFill/>
                    </a:lnL>
                    <a:lnR>
                      <a:noFill/>
                    </a:lnR>
                    <a:lnT>
                      <a:noFill/>
                    </a:lnT>
                    <a:lnB>
                      <a:noFill/>
                    </a:lnB>
                  </a:tcPr>
                </a:tc>
                <a:tc>
                  <a:txBody>
                    <a:bodyPr/>
                    <a:lstStyle/>
                    <a:p>
                      <a:pPr algn="l" fontAlgn="b"/>
                      <a:endParaRPr lang="zh-CN" altLang="en-US" sz="1200" b="0" i="0" u="none" strike="noStrike">
                        <a:latin typeface="新細明體"/>
                      </a:endParaRPr>
                    </a:p>
                  </a:txBody>
                  <a:tcPr marL="6714" marR="6714" marT="6714" marB="0" anchor="b">
                    <a:lnL>
                      <a:noFill/>
                    </a:lnL>
                    <a:lnR>
                      <a:noFill/>
                    </a:lnR>
                    <a:lnT>
                      <a:noFill/>
                    </a:lnT>
                    <a:lnB>
                      <a:noFill/>
                    </a:lnB>
                  </a:tcPr>
                </a:tc>
                <a:tc>
                  <a:txBody>
                    <a:bodyPr/>
                    <a:lstStyle/>
                    <a:p>
                      <a:pPr algn="r" fontAlgn="b"/>
                      <a:r>
                        <a:rPr lang="en-US" altLang="zh-CN" sz="1200" b="0" i="0" u="none" strike="noStrike">
                          <a:latin typeface="新細明體"/>
                        </a:rPr>
                        <a:t>36</a:t>
                      </a:r>
                    </a:p>
                  </a:txBody>
                  <a:tcPr marL="6714" marR="6714" marT="6714" marB="0" anchor="b">
                    <a:lnL>
                      <a:noFill/>
                    </a:lnL>
                    <a:lnR>
                      <a:noFill/>
                    </a:lnR>
                    <a:lnT>
                      <a:noFill/>
                    </a:lnT>
                    <a:lnB>
                      <a:noFill/>
                    </a:lnB>
                  </a:tcPr>
                </a:tc>
                <a:tc>
                  <a:txBody>
                    <a:bodyPr/>
                    <a:lstStyle/>
                    <a:p>
                      <a:pPr algn="l" fontAlgn="b"/>
                      <a:r>
                        <a:rPr lang="en-US" sz="1200" b="0" i="0" u="none" strike="noStrike">
                          <a:latin typeface="新細明體"/>
                        </a:rPr>
                        <a:t>ECARD</a:t>
                      </a:r>
                    </a:p>
                  </a:txBody>
                  <a:tcPr marL="6714" marR="6714" marT="6714" marB="0" anchor="b">
                    <a:lnL>
                      <a:noFill/>
                    </a:lnL>
                    <a:lnR>
                      <a:noFill/>
                    </a:lnR>
                    <a:lnT>
                      <a:noFill/>
                    </a:lnT>
                    <a:lnB>
                      <a:noFill/>
                    </a:lnB>
                  </a:tcPr>
                </a:tc>
                <a:tc>
                  <a:txBody>
                    <a:bodyPr/>
                    <a:lstStyle/>
                    <a:p>
                      <a:pPr algn="l" fontAlgn="b"/>
                      <a:r>
                        <a:rPr lang="en-US" sz="1200" b="0" i="0" u="none" strike="noStrike" dirty="0">
                          <a:latin typeface="新細明體"/>
                        </a:rPr>
                        <a:t>CARDTOBANK_MKFLAG_YYYYMMDD.TXT</a:t>
                      </a:r>
                    </a:p>
                  </a:txBody>
                  <a:tcPr marL="6714" marR="6714" marT="6714" marB="0" anchor="b">
                    <a:lnL>
                      <a:noFill/>
                    </a:lnL>
                    <a:lnR>
                      <a:noFill/>
                    </a:lnR>
                    <a:lnT>
                      <a:noFill/>
                    </a:lnT>
                    <a:lnB>
                      <a:noFill/>
                    </a:lnB>
                  </a:tcPr>
                </a:tc>
              </a:tr>
              <a:tr h="147700">
                <a:tc>
                  <a:txBody>
                    <a:bodyPr/>
                    <a:lstStyle/>
                    <a:p>
                      <a:pPr algn="ctr" fontAlgn="b"/>
                      <a:r>
                        <a:rPr lang="en-US" sz="1200" b="0" i="0" u="none" strike="noStrike">
                          <a:latin typeface="新細明體"/>
                        </a:rPr>
                        <a:t>Record Type</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欄位名稱</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dirty="0">
                          <a:latin typeface="新細明體"/>
                        </a:rPr>
                        <a:t>欄位格式</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存放值</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說明</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型態</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長度</a:t>
                      </a:r>
                    </a:p>
                  </a:txBody>
                  <a:tcPr marL="6714" marR="6714" marT="6714" marB="0" anchor="b">
                    <a:lnL>
                      <a:noFill/>
                    </a:lnL>
                    <a:lnR>
                      <a:noFill/>
                    </a:lnR>
                    <a:lnT>
                      <a:noFill/>
                    </a:lnT>
                    <a:lnB>
                      <a:noFill/>
                    </a:lnB>
                    <a:solidFill>
                      <a:srgbClr val="969696"/>
                    </a:solidFill>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CIFKEY</a:t>
                      </a:r>
                    </a:p>
                  </a:txBody>
                  <a:tcPr marL="6714" marR="6714" marT="6714" marB="0">
                    <a:lnL>
                      <a:noFill/>
                    </a:lnL>
                    <a:lnR>
                      <a:noFill/>
                    </a:lnR>
                    <a:lnT>
                      <a:noFill/>
                    </a:lnT>
                    <a:lnB>
                      <a:noFill/>
                    </a:lnB>
                  </a:tcPr>
                </a:tc>
                <a:tc>
                  <a:txBody>
                    <a:bodyPr/>
                    <a:lstStyle/>
                    <a:p>
                      <a:pPr algn="l" fontAlgn="t"/>
                      <a:r>
                        <a:rPr lang="en-US" sz="1200" b="0" i="0" u="none" strike="noStrike">
                          <a:latin typeface="新細明體"/>
                        </a:rPr>
                        <a:t>X(10)</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TW" altLang="en-US" sz="1200" b="0" i="0" u="none" strike="noStrike">
                          <a:solidFill>
                            <a:srgbClr val="000000"/>
                          </a:solidFill>
                          <a:latin typeface="新細明體"/>
                        </a:rPr>
                        <a:t>統一編號</a:t>
                      </a:r>
                      <a:r>
                        <a:rPr lang="en-US" altLang="zh-TW" sz="1200" b="0" i="0" u="none" strike="noStrike">
                          <a:solidFill>
                            <a:srgbClr val="000000"/>
                          </a:solidFill>
                          <a:latin typeface="新細明體"/>
                        </a:rPr>
                        <a:t>/</a:t>
                      </a:r>
                      <a:r>
                        <a:rPr lang="zh-TW" altLang="en-US" sz="1200" b="0" i="0" u="none" strike="noStrike">
                          <a:solidFill>
                            <a:srgbClr val="000000"/>
                          </a:solidFill>
                          <a:latin typeface="新細明體"/>
                        </a:rPr>
                        <a:t>身分證字號</a:t>
                      </a:r>
                    </a:p>
                  </a:txBody>
                  <a:tcPr marL="6714" marR="6714" marT="6714" marB="0">
                    <a:lnL>
                      <a:noFill/>
                    </a:lnL>
                    <a:lnR>
                      <a:noFill/>
                    </a:lnR>
                    <a:lnT>
                      <a:noFill/>
                    </a:lnT>
                    <a:lnB>
                      <a:noFill/>
                    </a:lnB>
                  </a:tcPr>
                </a:tc>
                <a:tc>
                  <a:txBody>
                    <a:bodyPr/>
                    <a:lstStyle/>
                    <a:p>
                      <a:pPr algn="l" fontAlgn="t"/>
                      <a:r>
                        <a:rPr lang="en-US" sz="1200" b="0" i="0" u="none" strike="noStrike">
                          <a:latin typeface="新細明體"/>
                        </a:rPr>
                        <a:t>string</a:t>
                      </a:r>
                    </a:p>
                  </a:txBody>
                  <a:tcPr marL="6714" marR="6714" marT="6714" marB="0">
                    <a:lnL>
                      <a:noFill/>
                    </a:lnL>
                    <a:lnR>
                      <a:noFill/>
                    </a:lnR>
                    <a:lnT>
                      <a:noFill/>
                    </a:lnT>
                    <a:lnB>
                      <a:noFill/>
                    </a:lnB>
                  </a:tcPr>
                </a:tc>
                <a:tc>
                  <a:txBody>
                    <a:bodyPr/>
                    <a:lstStyle/>
                    <a:p>
                      <a:pPr algn="r" fontAlgn="b"/>
                      <a:r>
                        <a:rPr lang="en-US" altLang="zh-CN" sz="1200" b="0" i="0" u="none" strike="noStrike">
                          <a:latin typeface="新細明體"/>
                        </a:rPr>
                        <a:t>10</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BIRTHDATE</a:t>
                      </a:r>
                    </a:p>
                  </a:txBody>
                  <a:tcPr marL="6714" marR="6714" marT="6714" marB="0">
                    <a:lnL>
                      <a:noFill/>
                    </a:lnL>
                    <a:lnR>
                      <a:noFill/>
                    </a:lnR>
                    <a:lnT>
                      <a:noFill/>
                    </a:lnT>
                    <a:lnB>
                      <a:noFill/>
                    </a:lnB>
                  </a:tcPr>
                </a:tc>
                <a:tc>
                  <a:txBody>
                    <a:bodyPr/>
                    <a:lstStyle/>
                    <a:p>
                      <a:pPr algn="l" fontAlgn="t"/>
                      <a:r>
                        <a:rPr lang="en-US" altLang="zh-CN" sz="1200" b="0" i="0" u="none" strike="noStrike">
                          <a:latin typeface="新細明體"/>
                        </a:rPr>
                        <a:t>9(08)</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a:solidFill>
                            <a:srgbClr val="000000"/>
                          </a:solidFill>
                          <a:latin typeface="新細明體"/>
                        </a:rPr>
                        <a:t>出生日期</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a:latin typeface="新細明體"/>
                        </a:rPr>
                        <a:t>8</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SELLFG</a:t>
                      </a:r>
                    </a:p>
                  </a:txBody>
                  <a:tcPr marL="6714" marR="6714" marT="6714" marB="0">
                    <a:lnL>
                      <a:noFill/>
                    </a:lnL>
                    <a:lnR>
                      <a:noFill/>
                    </a:lnR>
                    <a:lnT>
                      <a:noFill/>
                    </a:lnT>
                    <a:lnB>
                      <a:noFill/>
                    </a:lnB>
                  </a:tcPr>
                </a:tc>
                <a:tc>
                  <a:txBody>
                    <a:bodyPr/>
                    <a:lstStyle/>
                    <a:p>
                      <a:pPr algn="l" fontAlgn="t"/>
                      <a:r>
                        <a:rPr lang="en-US" altLang="zh-CN" sz="1200" b="0" i="0" u="none" strike="noStrike">
                          <a:latin typeface="新細明體"/>
                        </a:rPr>
                        <a:t>9(01)</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a:solidFill>
                            <a:srgbClr val="000000"/>
                          </a:solidFill>
                          <a:latin typeface="新細明體"/>
                        </a:rPr>
                        <a:t>銷售記號</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dirty="0">
                          <a:latin typeface="新細明體"/>
                        </a:rPr>
                        <a:t>1</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TBSDY</a:t>
                      </a:r>
                    </a:p>
                  </a:txBody>
                  <a:tcPr marL="6714" marR="6714" marT="6714" marB="0">
                    <a:lnL>
                      <a:noFill/>
                    </a:lnL>
                    <a:lnR>
                      <a:noFill/>
                    </a:lnR>
                    <a:lnT>
                      <a:noFill/>
                    </a:lnT>
                    <a:lnB>
                      <a:noFill/>
                    </a:lnB>
                  </a:tcPr>
                </a:tc>
                <a:tc>
                  <a:txBody>
                    <a:bodyPr/>
                    <a:lstStyle/>
                    <a:p>
                      <a:pPr algn="l" fontAlgn="t"/>
                      <a:r>
                        <a:rPr lang="en-US" altLang="zh-CN" sz="1200" b="0" i="0" u="none" strike="noStrike">
                          <a:latin typeface="新細明體"/>
                        </a:rPr>
                        <a:t>9(08)</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dirty="0">
                          <a:solidFill>
                            <a:srgbClr val="000000"/>
                          </a:solidFill>
                          <a:latin typeface="新細明體"/>
                        </a:rPr>
                        <a:t>異動日期</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a:latin typeface="新細明體"/>
                        </a:rPr>
                        <a:t>8</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TIME</a:t>
                      </a:r>
                    </a:p>
                  </a:txBody>
                  <a:tcPr marL="6714" marR="6714" marT="6714" marB="0">
                    <a:lnL>
                      <a:noFill/>
                    </a:lnL>
                    <a:lnR>
                      <a:noFill/>
                    </a:lnR>
                    <a:lnT>
                      <a:noFill/>
                    </a:lnT>
                    <a:lnB>
                      <a:noFill/>
                    </a:lnB>
                  </a:tcPr>
                </a:tc>
                <a:tc>
                  <a:txBody>
                    <a:bodyPr/>
                    <a:lstStyle/>
                    <a:p>
                      <a:pPr algn="l" fontAlgn="t"/>
                      <a:r>
                        <a:rPr lang="en-US" altLang="zh-CN" sz="1200" b="0" i="0" u="none" strike="noStrike" dirty="0">
                          <a:latin typeface="新細明體"/>
                        </a:rPr>
                        <a:t>9(06)</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a:solidFill>
                            <a:srgbClr val="000000"/>
                          </a:solidFill>
                          <a:latin typeface="新細明體"/>
                        </a:rPr>
                        <a:t>異動時間</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dirty="0">
                          <a:latin typeface="新細明體"/>
                        </a:rPr>
                        <a:t>6</a:t>
                      </a:r>
                    </a:p>
                  </a:txBody>
                  <a:tcPr marL="6714" marR="6714" marT="6714" marB="0" anchor="b">
                    <a:lnL>
                      <a:noFill/>
                    </a:lnL>
                    <a:lnR>
                      <a:noFill/>
                    </a:lnR>
                    <a:lnT>
                      <a:noFill/>
                    </a:lnT>
                    <a:lnB>
                      <a:noFill/>
                    </a:lnB>
                  </a:tcPr>
                </a:tc>
              </a:tr>
              <a:tr h="886203">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KIND</a:t>
                      </a:r>
                    </a:p>
                  </a:txBody>
                  <a:tcPr marL="6714" marR="6714" marT="6714" marB="0">
                    <a:lnL>
                      <a:noFill/>
                    </a:lnL>
                    <a:lnR>
                      <a:noFill/>
                    </a:lnR>
                    <a:lnT>
                      <a:noFill/>
                    </a:lnT>
                    <a:lnB>
                      <a:noFill/>
                    </a:lnB>
                  </a:tcPr>
                </a:tc>
                <a:tc>
                  <a:txBody>
                    <a:bodyPr/>
                    <a:lstStyle/>
                    <a:p>
                      <a:pPr algn="l" fontAlgn="t"/>
                      <a:r>
                        <a:rPr lang="en-US" sz="1200" b="0" i="0" u="none" strike="noStrike" dirty="0">
                          <a:latin typeface="新細明體"/>
                        </a:rPr>
                        <a:t>X(03)</a:t>
                      </a:r>
                    </a:p>
                  </a:txBody>
                  <a:tcPr marL="6714" marR="6714" marT="6714" marB="0">
                    <a:lnL>
                      <a:noFill/>
                    </a:lnL>
                    <a:lnR>
                      <a:noFill/>
                    </a:lnR>
                    <a:lnT>
                      <a:noFill/>
                    </a:lnT>
                    <a:lnB>
                      <a:noFill/>
                    </a:lnB>
                  </a:tcPr>
                </a:tc>
                <a:tc>
                  <a:txBody>
                    <a:bodyPr/>
                    <a:lstStyle/>
                    <a:p>
                      <a:pPr algn="l" fontAlgn="t"/>
                      <a:endParaRPr lang="zh-CN" altLang="en-US" sz="1200" b="0" i="0" u="none" strike="noStrike" dirty="0">
                        <a:latin typeface="新細明體"/>
                      </a:endParaRPr>
                    </a:p>
                  </a:txBody>
                  <a:tcPr marL="6714" marR="6714" marT="6714" marB="0">
                    <a:lnL>
                      <a:noFill/>
                    </a:lnL>
                    <a:lnR>
                      <a:noFill/>
                    </a:lnR>
                    <a:lnT>
                      <a:noFill/>
                    </a:lnT>
                    <a:lnB>
                      <a:noFill/>
                    </a:lnB>
                  </a:tcPr>
                </a:tc>
                <a:tc>
                  <a:txBody>
                    <a:bodyPr/>
                    <a:lstStyle/>
                    <a:p>
                      <a:pPr algn="l" fontAlgn="t"/>
                      <a:r>
                        <a:rPr lang="zh-TW" altLang="en-US" sz="1200" b="0" i="0" u="none" strike="noStrike" dirty="0">
                          <a:solidFill>
                            <a:srgbClr val="000000"/>
                          </a:solidFill>
                          <a:latin typeface="新細明體"/>
                        </a:rPr>
                        <a:t>異動類別</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XF :</a:t>
                      </a:r>
                      <a:r>
                        <a:rPr lang="zh-TW" altLang="en-US" sz="1200" b="0" i="0" u="none" strike="noStrike" dirty="0">
                          <a:solidFill>
                            <a:srgbClr val="000000"/>
                          </a:solidFill>
                          <a:latin typeface="新細明體"/>
                        </a:rPr>
                        <a:t>共同行銷記號</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TM :TM  </a:t>
                      </a:r>
                      <a:r>
                        <a:rPr lang="zh-TW" altLang="en-US" sz="1200" b="0" i="0" u="none" strike="noStrike" dirty="0">
                          <a:solidFill>
                            <a:srgbClr val="000000"/>
                          </a:solidFill>
                          <a:latin typeface="新細明體"/>
                        </a:rPr>
                        <a:t>銷售方式</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SMS:SMS </a:t>
                      </a:r>
                      <a:r>
                        <a:rPr lang="zh-TW" altLang="en-US" sz="1200" b="0" i="0" u="none" strike="noStrike" dirty="0">
                          <a:solidFill>
                            <a:srgbClr val="000000"/>
                          </a:solidFill>
                          <a:latin typeface="新細明體"/>
                        </a:rPr>
                        <a:t>銷售方式</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DM :DM  </a:t>
                      </a:r>
                      <a:r>
                        <a:rPr lang="zh-TW" altLang="en-US" sz="1200" b="0" i="0" u="none" strike="noStrike" dirty="0">
                          <a:solidFill>
                            <a:srgbClr val="000000"/>
                          </a:solidFill>
                          <a:latin typeface="新細明體"/>
                        </a:rPr>
                        <a:t>銷售方式</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EDM:EDM </a:t>
                      </a:r>
                      <a:r>
                        <a:rPr lang="zh-TW" altLang="en-US" sz="1200" b="0" i="0" u="none" strike="noStrike" dirty="0">
                          <a:solidFill>
                            <a:srgbClr val="000000"/>
                          </a:solidFill>
                          <a:latin typeface="新細明體"/>
                        </a:rPr>
                        <a:t>銷售方式</a:t>
                      </a:r>
                    </a:p>
                  </a:txBody>
                  <a:tcPr marL="6714" marR="6714" marT="6714" marB="0">
                    <a:lnL>
                      <a:noFill/>
                    </a:lnL>
                    <a:lnR>
                      <a:noFill/>
                    </a:lnR>
                    <a:lnT>
                      <a:noFill/>
                    </a:lnT>
                    <a:lnB>
                      <a:noFill/>
                    </a:lnB>
                  </a:tcPr>
                </a:tc>
                <a:tc>
                  <a:txBody>
                    <a:bodyPr/>
                    <a:lstStyle/>
                    <a:p>
                      <a:pPr algn="l" fontAlgn="t"/>
                      <a:r>
                        <a:rPr lang="en-US" sz="1200" b="0" i="0" u="none" strike="noStrike">
                          <a:latin typeface="新細明體"/>
                        </a:rPr>
                        <a:t>string</a:t>
                      </a:r>
                    </a:p>
                  </a:txBody>
                  <a:tcPr marL="6714" marR="6714" marT="6714" marB="0">
                    <a:lnL>
                      <a:noFill/>
                    </a:lnL>
                    <a:lnR>
                      <a:noFill/>
                    </a:lnR>
                    <a:lnT>
                      <a:noFill/>
                    </a:lnT>
                    <a:lnB>
                      <a:noFill/>
                    </a:lnB>
                  </a:tcPr>
                </a:tc>
                <a:tc>
                  <a:txBody>
                    <a:bodyPr/>
                    <a:lstStyle/>
                    <a:p>
                      <a:pPr algn="r" fontAlgn="b"/>
                      <a:r>
                        <a:rPr lang="en-US" altLang="zh-CN" sz="1200" b="0" i="0" u="none" strike="noStrike" dirty="0">
                          <a:latin typeface="新細明體"/>
                        </a:rPr>
                        <a:t>3</a:t>
                      </a:r>
                    </a:p>
                  </a:txBody>
                  <a:tcPr marL="6714" marR="6714" marT="6714" marB="0" anchor="b">
                    <a:lnL>
                      <a:noFill/>
                    </a:lnL>
                    <a:lnR>
                      <a:noFill/>
                    </a:lnR>
                    <a:lnT>
                      <a:noFill/>
                    </a:lnT>
                    <a:lnB>
                      <a:noFill/>
                    </a:lnB>
                  </a:tcPr>
                </a:tc>
              </a:tr>
            </a:tbl>
          </a:graphicData>
        </a:graphic>
      </p:graphicFrame>
      <p:sp>
        <p:nvSpPr>
          <p:cNvPr id="6" name="矩形 5"/>
          <p:cNvSpPr/>
          <p:nvPr/>
        </p:nvSpPr>
        <p:spPr>
          <a:xfrm>
            <a:off x="500034" y="928670"/>
            <a:ext cx="7000924" cy="646331"/>
          </a:xfrm>
          <a:prstGeom prst="rect">
            <a:avLst/>
          </a:prstGeom>
        </p:spPr>
        <p:txBody>
          <a:bodyPr wrap="square" anchor="ctr">
            <a:spAutoFit/>
          </a:bodyPr>
          <a:lstStyle/>
          <a:p>
            <a:r>
              <a:rPr lang="en-US" altLang="zh-CN" dirty="0" smtClean="0"/>
              <a:t>Sample format : FCS_0001(ALL:IN/OUT) without head</a:t>
            </a:r>
          </a:p>
          <a:p>
            <a:endParaRPr lang="en-US" altLang="zh-CN" dirty="0" smtClean="0"/>
          </a:p>
        </p:txBody>
      </p:sp>
      <p:pic>
        <p:nvPicPr>
          <p:cNvPr id="258050" name="Picture 2"/>
          <p:cNvPicPr>
            <a:picLocks noChangeAspect="1" noChangeArrowheads="1"/>
          </p:cNvPicPr>
          <p:nvPr/>
        </p:nvPicPr>
        <p:blipFill>
          <a:blip r:embed="rId3" cstate="print"/>
          <a:srcRect/>
          <a:stretch>
            <a:fillRect/>
          </a:stretch>
        </p:blipFill>
        <p:spPr bwMode="auto">
          <a:xfrm>
            <a:off x="285720" y="5072074"/>
            <a:ext cx="3600450" cy="942975"/>
          </a:xfrm>
          <a:prstGeom prst="rect">
            <a:avLst/>
          </a:prstGeom>
          <a:noFill/>
          <a:ln w="9525">
            <a:noFill/>
            <a:miter lim="800000"/>
            <a:headEnd/>
            <a:tailEnd/>
          </a:ln>
        </p:spPr>
      </p:pic>
      <p:pic>
        <p:nvPicPr>
          <p:cNvPr id="258051" name="Picture 3"/>
          <p:cNvPicPr>
            <a:picLocks noChangeAspect="1" noChangeArrowheads="1"/>
          </p:cNvPicPr>
          <p:nvPr/>
        </p:nvPicPr>
        <p:blipFill>
          <a:blip r:embed="rId4" cstate="print"/>
          <a:srcRect/>
          <a:stretch>
            <a:fillRect/>
          </a:stretch>
        </p:blipFill>
        <p:spPr bwMode="auto">
          <a:xfrm>
            <a:off x="4776817" y="5072074"/>
            <a:ext cx="4010025" cy="923925"/>
          </a:xfrm>
          <a:prstGeom prst="rect">
            <a:avLst/>
          </a:prstGeom>
          <a:noFill/>
          <a:ln w="9525">
            <a:noFill/>
            <a:miter lim="800000"/>
            <a:headEnd/>
            <a:tailEnd/>
          </a:ln>
        </p:spPr>
      </p:pic>
      <p:sp>
        <p:nvSpPr>
          <p:cNvPr id="9" name="右箭头 8"/>
          <p:cNvSpPr/>
          <p:nvPr/>
        </p:nvSpPr>
        <p:spPr>
          <a:xfrm flipV="1">
            <a:off x="4143372" y="5429264"/>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8050"/>
                                        </p:tgtEl>
                                        <p:attrNameLst>
                                          <p:attrName>style.visibility</p:attrName>
                                        </p:attrNameLst>
                                      </p:cBhvr>
                                      <p:to>
                                        <p:strVal val="visible"/>
                                      </p:to>
                                    </p:set>
                                    <p:animEffect transition="in" filter="blinds(horizontal)">
                                      <p:cBhvr>
                                        <p:cTn id="17" dur="500"/>
                                        <p:tgtEl>
                                          <p:spTgt spid="25805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8051"/>
                                        </p:tgtEl>
                                        <p:attrNameLst>
                                          <p:attrName>style.visibility</p:attrName>
                                        </p:attrNameLst>
                                      </p:cBhvr>
                                      <p:to>
                                        <p:strVal val="visible"/>
                                      </p:to>
                                    </p:set>
                                    <p:animEffect transition="in" filter="blinds(horizontal)">
                                      <p:cBhvr>
                                        <p:cTn id="28"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r>
              <a:rPr lang="en-US" altLang="zh-CN" dirty="0" smtClean="0"/>
              <a:t>/MESSAGE WS</a:t>
            </a:r>
            <a:endParaRPr lang="en-GB" dirty="0" smtClean="0"/>
          </a:p>
        </p:txBody>
      </p:sp>
      <p:sp>
        <p:nvSpPr>
          <p:cNvPr id="3" name="矩形 2"/>
          <p:cNvSpPr/>
          <p:nvPr/>
        </p:nvSpPr>
        <p:spPr>
          <a:xfrm>
            <a:off x="285720" y="1120676"/>
            <a:ext cx="7858180" cy="1200329"/>
          </a:xfrm>
          <a:prstGeom prst="rect">
            <a:avLst/>
          </a:prstGeom>
        </p:spPr>
        <p:txBody>
          <a:bodyPr wrap="square">
            <a:spAutoFit/>
          </a:bodyPr>
          <a:lstStyle/>
          <a:p>
            <a:pPr lvl="1"/>
            <a:r>
              <a:rPr lang="en-US" altLang="zh-CN" dirty="0" smtClean="0"/>
              <a:t>Work Shop for MAPPING/MESSAGE</a:t>
            </a:r>
          </a:p>
          <a:p>
            <a:pPr lvl="1"/>
            <a:endParaRPr lang="en-US" altLang="zh-CN" dirty="0" smtClean="0"/>
          </a:p>
          <a:p>
            <a:pPr marL="800100" lvl="1" indent="-342900">
              <a:buFont typeface="+mj-lt"/>
              <a:buAutoNum type="arabicPeriod"/>
            </a:pPr>
            <a:r>
              <a:rPr lang="en-US" altLang="zh-CN" dirty="0" smtClean="0"/>
              <a:t>CUST -&gt; CUST(,)</a:t>
            </a:r>
          </a:p>
          <a:p>
            <a:pPr marL="800100" lvl="1" indent="-342900"/>
            <a:endParaRPr lang="en-US" altLang="zh-CN" dirty="0" smtClean="0"/>
          </a:p>
        </p:txBody>
      </p:sp>
      <p:pic>
        <p:nvPicPr>
          <p:cNvPr id="232452" name="Picture 4"/>
          <p:cNvPicPr>
            <a:picLocks noChangeAspect="1" noChangeArrowheads="1"/>
          </p:cNvPicPr>
          <p:nvPr/>
        </p:nvPicPr>
        <p:blipFill>
          <a:blip r:embed="rId3" cstate="print"/>
          <a:srcRect/>
          <a:stretch>
            <a:fillRect/>
          </a:stretch>
        </p:blipFill>
        <p:spPr bwMode="auto">
          <a:xfrm>
            <a:off x="1142976" y="2500306"/>
            <a:ext cx="6871874" cy="857256"/>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blinds(horizontal)">
                                      <p:cBhvr>
                                        <p:cTn id="7" dur="500"/>
                                        <p:tgtEl>
                                          <p:spTgt spid="23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r>
              <a:rPr lang="en-US" altLang="zh-CN" dirty="0" smtClean="0"/>
              <a:t>/MESSAGE WS</a:t>
            </a:r>
            <a:endParaRPr lang="en-GB" dirty="0" smtClean="0"/>
          </a:p>
        </p:txBody>
      </p:sp>
      <p:sp>
        <p:nvSpPr>
          <p:cNvPr id="3" name="矩形 2"/>
          <p:cNvSpPr/>
          <p:nvPr/>
        </p:nvSpPr>
        <p:spPr>
          <a:xfrm>
            <a:off x="285720" y="1120676"/>
            <a:ext cx="7858180" cy="1477328"/>
          </a:xfrm>
          <a:prstGeom prst="rect">
            <a:avLst/>
          </a:prstGeom>
        </p:spPr>
        <p:txBody>
          <a:bodyPr wrap="square">
            <a:spAutoFit/>
          </a:bodyPr>
          <a:lstStyle/>
          <a:p>
            <a:pPr lvl="1"/>
            <a:r>
              <a:rPr lang="en-US" altLang="zh-CN" dirty="0" smtClean="0"/>
              <a:t>Work Shop for MAPPING/MESSAGE</a:t>
            </a:r>
          </a:p>
          <a:p>
            <a:pPr lvl="1"/>
            <a:endParaRPr lang="en-US" altLang="zh-CN" dirty="0" smtClean="0"/>
          </a:p>
          <a:p>
            <a:pPr marL="800100" lvl="1" indent="-342900">
              <a:buFont typeface="+mj-lt"/>
              <a:buAutoNum type="arabicPeriod"/>
            </a:pPr>
            <a:endParaRPr lang="en-US" altLang="zh-CN" dirty="0" smtClean="0"/>
          </a:p>
          <a:p>
            <a:pPr marL="800100" lvl="1" indent="-342900"/>
            <a:r>
              <a:rPr lang="en-US" altLang="zh-CN" dirty="0" smtClean="0"/>
              <a:t>2.CUST -&gt; APPL(W)</a:t>
            </a:r>
          </a:p>
          <a:p>
            <a:pPr lvl="1"/>
            <a:endParaRPr lang="en-US" altLang="zh-CN" dirty="0" smtClean="0"/>
          </a:p>
        </p:txBody>
      </p:sp>
      <p:pic>
        <p:nvPicPr>
          <p:cNvPr id="233475" name="Picture 3"/>
          <p:cNvPicPr>
            <a:picLocks noChangeAspect="1" noChangeArrowheads="1"/>
          </p:cNvPicPr>
          <p:nvPr/>
        </p:nvPicPr>
        <p:blipFill>
          <a:blip r:embed="rId3" cstate="print"/>
          <a:srcRect/>
          <a:stretch>
            <a:fillRect/>
          </a:stretch>
        </p:blipFill>
        <p:spPr bwMode="auto">
          <a:xfrm>
            <a:off x="1000100" y="3571876"/>
            <a:ext cx="3667125" cy="1876425"/>
          </a:xfrm>
          <a:prstGeom prst="rect">
            <a:avLst/>
          </a:prstGeom>
          <a:noFill/>
          <a:ln w="9525">
            <a:noFill/>
            <a:miter lim="800000"/>
            <a:headEnd/>
            <a:tailEnd/>
          </a:ln>
        </p:spPr>
      </p:pic>
      <p:pic>
        <p:nvPicPr>
          <p:cNvPr id="233477" name="Picture 5"/>
          <p:cNvPicPr>
            <a:picLocks noChangeAspect="1" noChangeArrowheads="1"/>
          </p:cNvPicPr>
          <p:nvPr/>
        </p:nvPicPr>
        <p:blipFill>
          <a:blip r:embed="rId4" cstate="print"/>
          <a:srcRect/>
          <a:stretch>
            <a:fillRect/>
          </a:stretch>
        </p:blipFill>
        <p:spPr bwMode="auto">
          <a:xfrm>
            <a:off x="857223" y="2357430"/>
            <a:ext cx="7035561" cy="92869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3477"/>
                                        </p:tgtEl>
                                        <p:attrNameLst>
                                          <p:attrName>style.visibility</p:attrName>
                                        </p:attrNameLst>
                                      </p:cBhvr>
                                      <p:to>
                                        <p:strVal val="visible"/>
                                      </p:to>
                                    </p:set>
                                    <p:anim calcmode="lin" valueType="num">
                                      <p:cBhvr additive="base">
                                        <p:cTn id="12" dur="500" fill="hold"/>
                                        <p:tgtEl>
                                          <p:spTgt spid="233477"/>
                                        </p:tgtEl>
                                        <p:attrNameLst>
                                          <p:attrName>ppt_x</p:attrName>
                                        </p:attrNameLst>
                                      </p:cBhvr>
                                      <p:tavLst>
                                        <p:tav tm="0">
                                          <p:val>
                                            <p:strVal val="#ppt_x"/>
                                          </p:val>
                                        </p:tav>
                                        <p:tav tm="100000">
                                          <p:val>
                                            <p:strVal val="#ppt_x"/>
                                          </p:val>
                                        </p:tav>
                                      </p:tavLst>
                                    </p:anim>
                                    <p:anim calcmode="lin" valueType="num">
                                      <p:cBhvr additive="base">
                                        <p:cTn id="13" dur="500" fill="hold"/>
                                        <p:tgtEl>
                                          <p:spTgt spid="23347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3475"/>
                                        </p:tgtEl>
                                        <p:attrNameLst>
                                          <p:attrName>style.visibility</p:attrName>
                                        </p:attrNameLst>
                                      </p:cBhvr>
                                      <p:to>
                                        <p:strVal val="visible"/>
                                      </p:to>
                                    </p:set>
                                    <p:anim calcmode="lin" valueType="num">
                                      <p:cBhvr additive="base">
                                        <p:cTn id="18" dur="500" fill="hold"/>
                                        <p:tgtEl>
                                          <p:spTgt spid="233475"/>
                                        </p:tgtEl>
                                        <p:attrNameLst>
                                          <p:attrName>ppt_x</p:attrName>
                                        </p:attrNameLst>
                                      </p:cBhvr>
                                      <p:tavLst>
                                        <p:tav tm="0">
                                          <p:val>
                                            <p:strVal val="#ppt_x"/>
                                          </p:val>
                                        </p:tav>
                                        <p:tav tm="100000">
                                          <p:val>
                                            <p:strVal val="#ppt_x"/>
                                          </p:val>
                                        </p:tav>
                                      </p:tavLst>
                                    </p:anim>
                                    <p:anim calcmode="lin" valueType="num">
                                      <p:cBhvr additive="base">
                                        <p:cTn id="19" dur="500" fill="hold"/>
                                        <p:tgtEl>
                                          <p:spTgt spid="233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altLang="zh-CN" dirty="0" smtClean="0"/>
              <a:t>T24 TIT – TFILE WS CUST-&gt;CUST+APPL</a:t>
            </a:r>
            <a:endParaRPr lang="en-GB" dirty="0" smtClean="0"/>
          </a:p>
        </p:txBody>
      </p:sp>
      <p:sp>
        <p:nvSpPr>
          <p:cNvPr id="3" name="矩形 2"/>
          <p:cNvSpPr/>
          <p:nvPr/>
        </p:nvSpPr>
        <p:spPr>
          <a:xfrm>
            <a:off x="857224" y="1643050"/>
            <a:ext cx="7500990" cy="923330"/>
          </a:xfrm>
          <a:prstGeom prst="rect">
            <a:avLst/>
          </a:prstGeom>
        </p:spPr>
        <p:txBody>
          <a:bodyPr wrap="square">
            <a:spAutoFit/>
          </a:bodyPr>
          <a:lstStyle/>
          <a:p>
            <a:pPr lvl="1"/>
            <a:r>
              <a:rPr lang="en-US" altLang="zh-CN" dirty="0" smtClean="0"/>
              <a:t>How to do ? </a:t>
            </a:r>
          </a:p>
          <a:p>
            <a:pPr lvl="1"/>
            <a:endParaRPr lang="en-US" altLang="zh-CN" dirty="0" smtClean="0"/>
          </a:p>
          <a:p>
            <a:pPr lvl="1"/>
            <a:r>
              <a:rPr lang="en-US" altLang="zh-CN" dirty="0" smtClean="0"/>
              <a:t>CUST -&gt; CUST(,) + APPL(W)</a:t>
            </a:r>
          </a:p>
        </p:txBody>
      </p:sp>
      <p:pic>
        <p:nvPicPr>
          <p:cNvPr id="5" name="Picture 3"/>
          <p:cNvPicPr>
            <a:picLocks noChangeAspect="1" noChangeArrowheads="1"/>
          </p:cNvPicPr>
          <p:nvPr/>
        </p:nvPicPr>
        <p:blipFill>
          <a:blip r:embed="rId3" cstate="print"/>
          <a:srcRect/>
          <a:stretch>
            <a:fillRect/>
          </a:stretch>
        </p:blipFill>
        <p:spPr bwMode="auto">
          <a:xfrm>
            <a:off x="1357290" y="4071942"/>
            <a:ext cx="3667125" cy="1876425"/>
          </a:xfrm>
          <a:prstGeom prst="rect">
            <a:avLst/>
          </a:prstGeom>
          <a:noFill/>
          <a:ln w="9525">
            <a:noFill/>
            <a:miter lim="800000"/>
            <a:headEnd/>
            <a:tailEnd/>
          </a:ln>
        </p:spPr>
      </p:pic>
      <p:pic>
        <p:nvPicPr>
          <p:cNvPr id="192515" name="Picture 3"/>
          <p:cNvPicPr>
            <a:picLocks noChangeAspect="1" noChangeArrowheads="1"/>
          </p:cNvPicPr>
          <p:nvPr/>
        </p:nvPicPr>
        <p:blipFill>
          <a:blip r:embed="rId4" cstate="print"/>
          <a:srcRect/>
          <a:stretch>
            <a:fillRect/>
          </a:stretch>
        </p:blipFill>
        <p:spPr bwMode="auto">
          <a:xfrm>
            <a:off x="1285852" y="2643182"/>
            <a:ext cx="7086650" cy="107157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gtEl>
                                        <p:attrNameLst>
                                          <p:attrName>style.visibility</p:attrName>
                                        </p:attrNameLst>
                                      </p:cBhvr>
                                      <p:to>
                                        <p:strVal val="visible"/>
                                      </p:to>
                                    </p:set>
                                    <p:animEffect transition="in" filter="blinds(horizontal)">
                                      <p:cBhvr>
                                        <p:cTn id="12" dur="500"/>
                                        <p:tgtEl>
                                          <p:spTgt spid="1925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a:t>
            </a:r>
          </a:p>
        </p:txBody>
      </p:sp>
      <p:sp>
        <p:nvSpPr>
          <p:cNvPr id="3" name="矩形 2"/>
          <p:cNvSpPr/>
          <p:nvPr/>
        </p:nvSpPr>
        <p:spPr>
          <a:xfrm>
            <a:off x="285720" y="1120676"/>
            <a:ext cx="7858180" cy="2308324"/>
          </a:xfrm>
          <a:prstGeom prst="rect">
            <a:avLst/>
          </a:prstGeom>
        </p:spPr>
        <p:txBody>
          <a:bodyPr wrap="square">
            <a:spAutoFit/>
          </a:bodyPr>
          <a:lstStyle/>
          <a:p>
            <a:pPr lvl="1"/>
            <a:r>
              <a:rPr lang="zh-CN" altLang="zh-CN" dirty="0" smtClean="0"/>
              <a:t>为了便于开发和使用，设计了一系列通用</a:t>
            </a:r>
            <a:r>
              <a:rPr lang="en-US" altLang="zh-CN" dirty="0" smtClean="0"/>
              <a:t>API</a:t>
            </a:r>
            <a:r>
              <a:rPr lang="zh-CN" altLang="zh-CN" dirty="0" smtClean="0"/>
              <a:t>和开放给开发人员的接口以应对多种多样的格式需求</a:t>
            </a:r>
            <a:r>
              <a:rPr lang="zh-CN" altLang="en-US" dirty="0" smtClean="0"/>
              <a:t>。主要有以下几类：</a:t>
            </a:r>
            <a:endParaRPr lang="en-US" altLang="zh-CN" dirty="0" smtClean="0"/>
          </a:p>
          <a:p>
            <a:pPr lvl="1"/>
            <a:endParaRPr lang="en-US" altLang="zh-CN" dirty="0" smtClean="0"/>
          </a:p>
          <a:p>
            <a:pPr marL="800100" lvl="1" indent="-342900">
              <a:buFont typeface="+mj-lt"/>
              <a:buAutoNum type="arabicPeriod"/>
            </a:pPr>
            <a:r>
              <a:rPr lang="en-US" altLang="zh-CN" dirty="0" smtClean="0"/>
              <a:t>T24</a:t>
            </a:r>
            <a:r>
              <a:rPr lang="zh-CN" altLang="en-US" dirty="0" smtClean="0"/>
              <a:t>通用的</a:t>
            </a:r>
            <a:r>
              <a:rPr lang="en-US" altLang="zh-CN" dirty="0" smtClean="0"/>
              <a:t>API </a:t>
            </a:r>
            <a:r>
              <a:rPr lang="zh-CN" altLang="en-US" dirty="0" smtClean="0"/>
              <a:t>， 主要定义于</a:t>
            </a:r>
            <a:r>
              <a:rPr lang="en-US" altLang="zh-CN" dirty="0" smtClean="0"/>
              <a:t>MESSAGE</a:t>
            </a:r>
            <a:r>
              <a:rPr lang="zh-CN" altLang="en-US" dirty="0" smtClean="0"/>
              <a:t>表中的</a:t>
            </a:r>
            <a:r>
              <a:rPr lang="en-US" altLang="zh-CN" dirty="0" smtClean="0"/>
              <a:t>FIELD.FMT</a:t>
            </a:r>
            <a:r>
              <a:rPr lang="zh-CN" altLang="en-US" dirty="0" smtClean="0"/>
              <a:t>字段</a:t>
            </a:r>
            <a:endParaRPr lang="en-US" altLang="zh-CN" dirty="0" smtClean="0"/>
          </a:p>
          <a:p>
            <a:pPr marL="800100" lvl="1" indent="-342900">
              <a:buFont typeface="+mj-lt"/>
              <a:buAutoNum type="arabicPeriod"/>
            </a:pPr>
            <a:endParaRPr lang="en-US" altLang="zh-CN" dirty="0" smtClean="0"/>
          </a:p>
          <a:p>
            <a:pPr marL="800100" lvl="1" indent="-342900">
              <a:buFont typeface="+mj-lt"/>
              <a:buAutoNum type="arabicPeriod"/>
            </a:pPr>
            <a:r>
              <a:rPr lang="zh-CN" altLang="en-US" dirty="0" smtClean="0"/>
              <a:t>自定义</a:t>
            </a:r>
            <a:r>
              <a:rPr lang="en-US" altLang="zh-CN" dirty="0" smtClean="0"/>
              <a:t>ROUTINE</a:t>
            </a:r>
            <a:r>
              <a:rPr lang="zh-CN" altLang="en-US" dirty="0" smtClean="0"/>
              <a:t>接口 ， 定义于相关的</a:t>
            </a:r>
            <a:r>
              <a:rPr lang="en-US" altLang="zh-CN" dirty="0" smtClean="0"/>
              <a:t>ROUTINE</a:t>
            </a:r>
            <a:r>
              <a:rPr lang="zh-CN" altLang="en-US" dirty="0" smtClean="0"/>
              <a:t>接口</a:t>
            </a:r>
            <a:r>
              <a:rPr lang="zh-CN" altLang="en-US" dirty="0" smtClean="0"/>
              <a:t>字段</a:t>
            </a:r>
            <a:endParaRPr lang="en-US" altLang="zh-CN" dirty="0" smtClean="0"/>
          </a:p>
          <a:p>
            <a:pPr marL="800100" lvl="1" indent="-342900">
              <a:buFont typeface="+mj-lt"/>
              <a:buAutoNum type="arabicPeriod"/>
            </a:pPr>
            <a:endParaRPr lang="en-US" altLang="zh-CN" dirty="0" smtClean="0"/>
          </a:p>
          <a:p>
            <a:pPr marL="800100" lvl="1" indent="-342900">
              <a:buFont typeface="+mj-lt"/>
              <a:buAutoNum type="arabicPeriod"/>
            </a:pPr>
            <a:r>
              <a:rPr lang="zh-CN" altLang="en-US" dirty="0" smtClean="0"/>
              <a:t>集成于</a:t>
            </a:r>
            <a:r>
              <a:rPr lang="en-US" altLang="zh-CN" dirty="0" smtClean="0"/>
              <a:t>TIT</a:t>
            </a:r>
            <a:r>
              <a:rPr lang="zh-CN" altLang="en-US" dirty="0" smtClean="0"/>
              <a:t>模块中特有的功能</a:t>
            </a:r>
            <a:r>
              <a:rPr lang="en-US" altLang="zh-CN" dirty="0" smtClean="0"/>
              <a:t>API </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a:t>
            </a:r>
            <a:r>
              <a:rPr lang="en-US" altLang="zh-CN" dirty="0" smtClean="0"/>
              <a:t>- AGENDA</a:t>
            </a:r>
            <a:endParaRPr lang="en-GB" dirty="0" smtClean="0"/>
          </a:p>
        </p:txBody>
      </p:sp>
      <p:graphicFrame>
        <p:nvGraphicFramePr>
          <p:cNvPr id="4" name="表格 3"/>
          <p:cNvGraphicFramePr>
            <a:graphicFrameLocks noGrp="1"/>
          </p:cNvGraphicFramePr>
          <p:nvPr>
            <p:extLst>
              <p:ext uri="{D42A27DB-BD31-4B8C-83A1-F6EECF244321}">
                <p14:modId xmlns:p14="http://schemas.microsoft.com/office/powerpoint/2010/main" xmlns="" val="2179822092"/>
              </p:ext>
            </p:extLst>
          </p:nvPr>
        </p:nvGraphicFramePr>
        <p:xfrm>
          <a:off x="714348" y="1285860"/>
          <a:ext cx="7000923" cy="4044315"/>
        </p:xfrm>
        <a:graphic>
          <a:graphicData uri="http://schemas.openxmlformats.org/drawingml/2006/table">
            <a:tbl>
              <a:tblPr/>
              <a:tblGrid>
                <a:gridCol w="1485692"/>
                <a:gridCol w="1336054"/>
                <a:gridCol w="1207793"/>
                <a:gridCol w="1485692"/>
                <a:gridCol w="1485692"/>
              </a:tblGrid>
              <a:tr h="219075">
                <a:tc>
                  <a:txBody>
                    <a:bodyPr/>
                    <a:lstStyle/>
                    <a:p>
                      <a:pPr algn="ctr">
                        <a:spcAft>
                          <a:spcPts val="0"/>
                        </a:spcAft>
                      </a:pPr>
                      <a:r>
                        <a:rPr lang="en-US" sz="1200" b="1" kern="100" dirty="0">
                          <a:solidFill>
                            <a:srgbClr val="FFFFFF"/>
                          </a:solidFill>
                          <a:latin typeface="新細明體"/>
                          <a:ea typeface="PMingLiU"/>
                          <a:cs typeface="PMingLiU"/>
                        </a:rPr>
                        <a:t>Date</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a:txBody>
                    <a:bodyPr/>
                    <a:lstStyle/>
                    <a:p>
                      <a:pPr algn="ctr">
                        <a:spcAft>
                          <a:spcPts val="0"/>
                        </a:spcAft>
                      </a:pPr>
                      <a:r>
                        <a:rPr lang="en-US" sz="1200" b="1" kern="100">
                          <a:solidFill>
                            <a:srgbClr val="FFFFFF"/>
                          </a:solidFill>
                          <a:latin typeface="新細明體"/>
                          <a:ea typeface="PMingLiU"/>
                          <a:cs typeface="PMingLiU"/>
                        </a:rPr>
                        <a:t>Time</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a:txBody>
                    <a:bodyPr/>
                    <a:lstStyle/>
                    <a:p>
                      <a:pPr algn="ctr">
                        <a:spcAft>
                          <a:spcPts val="0"/>
                        </a:spcAft>
                      </a:pPr>
                      <a:r>
                        <a:rPr lang="en-US" sz="1200" b="1" kern="100">
                          <a:solidFill>
                            <a:srgbClr val="FFFFFF"/>
                          </a:solidFill>
                          <a:latin typeface="新細明體"/>
                          <a:ea typeface="PMingLiU"/>
                          <a:cs typeface="PMingLiU"/>
                        </a:rPr>
                        <a:t>Venue</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a:txBody>
                    <a:bodyPr/>
                    <a:lstStyle/>
                    <a:p>
                      <a:pPr algn="ctr">
                        <a:spcAft>
                          <a:spcPts val="0"/>
                        </a:spcAft>
                      </a:pPr>
                      <a:r>
                        <a:rPr lang="en-US" sz="1200" b="1" kern="100">
                          <a:solidFill>
                            <a:srgbClr val="FFFFFF"/>
                          </a:solidFill>
                          <a:latin typeface="新細明體"/>
                          <a:ea typeface="PMingLiU"/>
                          <a:cs typeface="PMingLiU"/>
                        </a:rPr>
                        <a:t>Main Topics</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a:txBody>
                    <a:bodyPr/>
                    <a:lstStyle/>
                    <a:p>
                      <a:pPr algn="ctr">
                        <a:spcAft>
                          <a:spcPts val="0"/>
                        </a:spcAft>
                      </a:pPr>
                      <a:r>
                        <a:rPr lang="en-US" sz="1200" b="1" kern="100">
                          <a:solidFill>
                            <a:srgbClr val="FFFFFF"/>
                          </a:solidFill>
                          <a:latin typeface="新細明體"/>
                          <a:ea typeface="PMingLiU"/>
                          <a:cs typeface="PMingLiU"/>
                        </a:rPr>
                        <a:t>Description</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r>
              <a:tr h="371475">
                <a:tc>
                  <a:txBody>
                    <a:bodyPr/>
                    <a:lstStyle/>
                    <a:p>
                      <a:pPr algn="ctr">
                        <a:spcAft>
                          <a:spcPts val="0"/>
                        </a:spcAft>
                      </a:pPr>
                      <a:r>
                        <a:rPr lang="en-US" sz="1200" kern="100" dirty="0" smtClean="0">
                          <a:solidFill>
                            <a:srgbClr val="000000"/>
                          </a:solidFill>
                          <a:latin typeface="Calibri"/>
                          <a:ea typeface="PMingLiU"/>
                          <a:cs typeface="PMingLiU"/>
                        </a:rPr>
                        <a:t>1</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latin typeface="Calibri"/>
                          <a:ea typeface="PMingLiU"/>
                          <a:cs typeface="PMingLiU"/>
                        </a:rPr>
                        <a:t>9:30 am to 18:00</a:t>
                      </a:r>
                      <a:endParaRPr lang="zh-CN" sz="1200" kern="10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solidFill>
                            <a:srgbClr val="000000"/>
                          </a:solidFill>
                          <a:latin typeface="Calibri"/>
                          <a:ea typeface="PMingLiU"/>
                          <a:cs typeface="PMingLiU"/>
                        </a:rPr>
                        <a:t>N/A</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kern="100">
                          <a:solidFill>
                            <a:srgbClr val="000000"/>
                          </a:solidFill>
                          <a:latin typeface="Calibri"/>
                          <a:ea typeface="PMingLiU"/>
                          <a:cs typeface="PMingLiU"/>
                        </a:rPr>
                        <a:t>Installation &amp; Confirm the current environment</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200" kern="100">
                          <a:solidFill>
                            <a:srgbClr val="000080"/>
                          </a:solidFill>
                          <a:latin typeface="新細明體"/>
                          <a:ea typeface="PMingLiU"/>
                          <a:cs typeface="PMingLiU"/>
                        </a:rPr>
                        <a:t>　</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rowSpan="6">
                  <a:txBody>
                    <a:bodyPr/>
                    <a:lstStyle/>
                    <a:p>
                      <a:pPr algn="ctr">
                        <a:spcAft>
                          <a:spcPts val="0"/>
                        </a:spcAft>
                      </a:pPr>
                      <a:r>
                        <a:rPr lang="en-US" sz="1200" kern="100" dirty="0" smtClean="0">
                          <a:solidFill>
                            <a:srgbClr val="000000"/>
                          </a:solidFill>
                          <a:latin typeface="Calibri"/>
                          <a:ea typeface="PMingLiU"/>
                          <a:cs typeface="PMingLiU"/>
                        </a:rPr>
                        <a:t>2</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200" kern="100" dirty="0">
                          <a:solidFill>
                            <a:srgbClr val="000000"/>
                          </a:solidFill>
                          <a:latin typeface="Calibri"/>
                          <a:ea typeface="PMingLiU"/>
                          <a:cs typeface="PMingLiU"/>
                        </a:rPr>
                        <a:t>9:30 am to 11:30</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200" kern="100" dirty="0" smtClean="0">
                          <a:solidFill>
                            <a:srgbClr val="000000"/>
                          </a:solidFill>
                          <a:latin typeface="Calibri"/>
                          <a:ea typeface="PMingLiU"/>
                          <a:cs typeface="PMingLiU"/>
                        </a:rPr>
                        <a:t>18F</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sz="1200" kern="100">
                          <a:solidFill>
                            <a:srgbClr val="000000"/>
                          </a:solidFill>
                          <a:latin typeface="Calibri"/>
                          <a:ea typeface="PMingLiU"/>
                          <a:cs typeface="PMingLiU"/>
                        </a:rPr>
                        <a:t>FCS Platform introducing(TIT)</a:t>
                      </a:r>
                      <a:endParaRPr lang="zh-CN" sz="1200" kern="10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GB" sz="1200" kern="100">
                          <a:solidFill>
                            <a:srgbClr val="000080"/>
                          </a:solidFill>
                          <a:latin typeface="Wingdings"/>
                          <a:ea typeface="PMingLiU"/>
                          <a:cs typeface="PMingLiU"/>
                        </a:rPr>
                        <a:t>l</a:t>
                      </a:r>
                      <a:r>
                        <a:rPr lang="en-GB" sz="1200" kern="100">
                          <a:solidFill>
                            <a:srgbClr val="000080"/>
                          </a:solidFill>
                          <a:latin typeface="Times New Roman"/>
                          <a:ea typeface="PMingLiU"/>
                          <a:cs typeface="PMingLiU"/>
                        </a:rPr>
                        <a:t>  </a:t>
                      </a:r>
                      <a:r>
                        <a:rPr lang="en-GB" sz="1200" kern="100">
                          <a:solidFill>
                            <a:srgbClr val="000080"/>
                          </a:solidFill>
                          <a:latin typeface="Arial"/>
                          <a:ea typeface="PMingLiU"/>
                          <a:cs typeface="PMingLiU"/>
                        </a:rPr>
                        <a:t>MAPPING/MESSAGE</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095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127000">
                        <a:spcAft>
                          <a:spcPts val="0"/>
                        </a:spcAft>
                      </a:pPr>
                      <a:r>
                        <a:rPr lang="en-GB" sz="1200" kern="100">
                          <a:solidFill>
                            <a:srgbClr val="000080"/>
                          </a:solidFill>
                          <a:latin typeface="Wingdings"/>
                          <a:ea typeface="PMingLiU"/>
                          <a:cs typeface="PMingLiU"/>
                        </a:rPr>
                        <a:t>l</a:t>
                      </a:r>
                      <a:r>
                        <a:rPr lang="en-GB" sz="1200" kern="100">
                          <a:solidFill>
                            <a:srgbClr val="000080"/>
                          </a:solidFill>
                          <a:latin typeface="Times New Roman"/>
                          <a:ea typeface="PMingLiU"/>
                          <a:cs typeface="PMingLiU"/>
                        </a:rPr>
                        <a:t>  </a:t>
                      </a:r>
                      <a:r>
                        <a:rPr lang="en-GB" sz="1200" kern="100">
                          <a:solidFill>
                            <a:srgbClr val="000080"/>
                          </a:solidFill>
                          <a:latin typeface="Arial"/>
                          <a:ea typeface="PMingLiU"/>
                          <a:cs typeface="PMingLiU"/>
                        </a:rPr>
                        <a:t>Transaction</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190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127000">
                        <a:spcAft>
                          <a:spcPts val="0"/>
                        </a:spcAft>
                      </a:pPr>
                      <a:r>
                        <a:rPr lang="en-GB" sz="1200" kern="100">
                          <a:solidFill>
                            <a:srgbClr val="000080"/>
                          </a:solidFill>
                          <a:latin typeface="Wingdings"/>
                          <a:ea typeface="PMingLiU"/>
                          <a:cs typeface="PMingLiU"/>
                        </a:rPr>
                        <a:t>l</a:t>
                      </a:r>
                      <a:r>
                        <a:rPr lang="en-GB" sz="1200" kern="100">
                          <a:solidFill>
                            <a:srgbClr val="000080"/>
                          </a:solidFill>
                          <a:latin typeface="Times New Roman"/>
                          <a:ea typeface="PMingLiU"/>
                          <a:cs typeface="PMingLiU"/>
                        </a:rPr>
                        <a:t>  </a:t>
                      </a:r>
                      <a:r>
                        <a:rPr lang="en-GB" sz="1200" kern="100">
                          <a:solidFill>
                            <a:srgbClr val="000080"/>
                          </a:solidFill>
                          <a:latin typeface="Arial"/>
                          <a:ea typeface="PMingLiU"/>
                          <a:cs typeface="PMingLiU"/>
                        </a:rPr>
                        <a:t>Transport file</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9075">
                <a:tc vMerge="1">
                  <a:txBody>
                    <a:bodyPr/>
                    <a:lstStyle/>
                    <a:p>
                      <a:endParaRPr lang="zh-CN" altLang="en-US"/>
                    </a:p>
                  </a:txBody>
                  <a:tcPr/>
                </a:tc>
                <a:tc>
                  <a:txBody>
                    <a:bodyPr/>
                    <a:lstStyle/>
                    <a:p>
                      <a:pPr algn="ctr">
                        <a:spcAft>
                          <a:spcPts val="0"/>
                        </a:spcAft>
                      </a:pPr>
                      <a:r>
                        <a:rPr lang="en-US" sz="1200" kern="100">
                          <a:solidFill>
                            <a:srgbClr val="000000"/>
                          </a:solidFill>
                          <a:latin typeface="Calibri"/>
                          <a:ea typeface="PMingLiU"/>
                          <a:cs typeface="PMingLiU"/>
                        </a:rPr>
                        <a:t>11:30 am to 13:00 pm</a:t>
                      </a:r>
                      <a:endParaRPr lang="zh-CN" sz="1200" kern="10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200" kern="100">
                          <a:solidFill>
                            <a:srgbClr val="000000"/>
                          </a:solidFill>
                          <a:latin typeface="新細明體"/>
                          <a:ea typeface="PMingLiU"/>
                          <a:cs typeface="PMingLiU"/>
                        </a:rPr>
                        <a:t>　</a:t>
                      </a:r>
                      <a:endParaRPr lang="zh-CN" sz="1200" kern="10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ctr">
                        <a:spcAft>
                          <a:spcPts val="0"/>
                        </a:spcAft>
                      </a:pPr>
                      <a:r>
                        <a:rPr lang="en-US" sz="1200" kern="100">
                          <a:solidFill>
                            <a:srgbClr val="000000"/>
                          </a:solidFill>
                          <a:latin typeface="Calibri"/>
                          <a:ea typeface="PMingLiU"/>
                          <a:cs typeface="PMingLiU"/>
                        </a:rPr>
                        <a:t>Break</a:t>
                      </a:r>
                      <a:endParaRPr lang="zh-CN" sz="1200" kern="10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r>
              <a:tr h="361950">
                <a:tc vMerge="1">
                  <a:txBody>
                    <a:bodyPr/>
                    <a:lstStyle/>
                    <a:p>
                      <a:endParaRPr lang="zh-CN" altLang="en-US"/>
                    </a:p>
                  </a:txBody>
                  <a:tcPr/>
                </a:tc>
                <a:tc rowSpan="2">
                  <a:txBody>
                    <a:bodyPr/>
                    <a:lstStyle/>
                    <a:p>
                      <a:pPr algn="ctr">
                        <a:spcAft>
                          <a:spcPts val="0"/>
                        </a:spcAft>
                      </a:pPr>
                      <a:r>
                        <a:rPr lang="en-US" sz="1200" kern="100" dirty="0">
                          <a:solidFill>
                            <a:srgbClr val="000000"/>
                          </a:solidFill>
                          <a:latin typeface="Calibri"/>
                          <a:ea typeface="PMingLiU"/>
                          <a:cs typeface="PMingLiU"/>
                        </a:rPr>
                        <a:t>13:00pm to18:00 pm</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dirty="0">
                          <a:solidFill>
                            <a:srgbClr val="000000"/>
                          </a:solidFill>
                          <a:latin typeface="Calibri"/>
                          <a:ea typeface="PMingLiU"/>
                          <a:cs typeface="PMingLiU"/>
                        </a:rPr>
                        <a:t>18F</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kern="100" dirty="0">
                          <a:solidFill>
                            <a:srgbClr val="000000"/>
                          </a:solidFill>
                          <a:latin typeface="Calibri"/>
                          <a:ea typeface="PMingLiU"/>
                          <a:cs typeface="PMingLiU"/>
                        </a:rPr>
                        <a:t>FCS Platform introducing(TIT)</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spcAft>
                          <a:spcPts val="0"/>
                        </a:spcAft>
                      </a:pPr>
                      <a:r>
                        <a:rPr lang="zh-TW" sz="1200" kern="100" dirty="0">
                          <a:solidFill>
                            <a:srgbClr val="000080"/>
                          </a:solidFill>
                          <a:latin typeface="新細明體"/>
                          <a:ea typeface="PMingLiU"/>
                          <a:cs typeface="PMingLiU"/>
                        </a:rPr>
                        <a:t>　</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0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spcAft>
                          <a:spcPts val="0"/>
                        </a:spcAft>
                      </a:pPr>
                      <a:r>
                        <a:rPr lang="en-US" sz="1200" kern="100" dirty="0">
                          <a:solidFill>
                            <a:srgbClr val="000000"/>
                          </a:solidFill>
                          <a:latin typeface="Calibri"/>
                          <a:ea typeface="PMingLiU"/>
                          <a:cs typeface="PMingLiU"/>
                        </a:rPr>
                        <a:t>Demonstrations</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9550">
                <a:tc rowSpan="4">
                  <a:txBody>
                    <a:bodyPr/>
                    <a:lstStyle/>
                    <a:p>
                      <a:pPr algn="ctr">
                        <a:spcAft>
                          <a:spcPts val="0"/>
                        </a:spcAft>
                      </a:pPr>
                      <a:r>
                        <a:rPr lang="en-US" sz="1200" kern="100" dirty="0" smtClean="0">
                          <a:solidFill>
                            <a:srgbClr val="000000"/>
                          </a:solidFill>
                          <a:latin typeface="Calibri"/>
                          <a:ea typeface="PMingLiU"/>
                          <a:cs typeface="PMingLiU"/>
                        </a:rPr>
                        <a:t>3</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dirty="0">
                          <a:solidFill>
                            <a:srgbClr val="000000"/>
                          </a:solidFill>
                          <a:latin typeface="Calibri"/>
                          <a:ea typeface="PMingLiU"/>
                          <a:cs typeface="PMingLiU"/>
                        </a:rPr>
                        <a:t>9:30 am to 11:30</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dirty="0">
                          <a:solidFill>
                            <a:srgbClr val="000000"/>
                          </a:solidFill>
                          <a:latin typeface="Calibri"/>
                          <a:ea typeface="PMingLiU"/>
                          <a:cs typeface="PMingLiU"/>
                        </a:rPr>
                        <a:t>18F</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kern="100" dirty="0">
                          <a:solidFill>
                            <a:srgbClr val="000000"/>
                          </a:solidFill>
                          <a:latin typeface="Calibri"/>
                          <a:ea typeface="PMingLiU"/>
                          <a:cs typeface="PMingLiU"/>
                        </a:rPr>
                        <a:t>Demonstrations</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spcAft>
                          <a:spcPts val="0"/>
                        </a:spcAft>
                      </a:pPr>
                      <a:r>
                        <a:rPr lang="zh-TW" sz="1200" kern="100" dirty="0">
                          <a:solidFill>
                            <a:srgbClr val="000080"/>
                          </a:solidFill>
                          <a:latin typeface="新細明體"/>
                          <a:ea typeface="PMingLiU"/>
                          <a:cs typeface="PMingLiU"/>
                        </a:rPr>
                        <a:t>　</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0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spcAft>
                          <a:spcPts val="0"/>
                        </a:spcAft>
                      </a:pPr>
                      <a:r>
                        <a:rPr lang="en-US" sz="1200" kern="100" dirty="0">
                          <a:solidFill>
                            <a:srgbClr val="000000"/>
                          </a:solidFill>
                          <a:latin typeface="Calibri"/>
                          <a:ea typeface="PMingLiU"/>
                          <a:cs typeface="PMingLiU"/>
                        </a:rPr>
                        <a:t>WS</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19075">
                <a:tc vMerge="1">
                  <a:txBody>
                    <a:bodyPr/>
                    <a:lstStyle/>
                    <a:p>
                      <a:endParaRPr lang="zh-CN" altLang="en-US"/>
                    </a:p>
                  </a:txBody>
                  <a:tcPr/>
                </a:tc>
                <a:tc>
                  <a:txBody>
                    <a:bodyPr/>
                    <a:lstStyle/>
                    <a:p>
                      <a:pPr algn="ctr">
                        <a:spcAft>
                          <a:spcPts val="0"/>
                        </a:spcAft>
                      </a:pPr>
                      <a:r>
                        <a:rPr lang="en-US" sz="1200" kern="100" dirty="0">
                          <a:solidFill>
                            <a:srgbClr val="000000"/>
                          </a:solidFill>
                          <a:latin typeface="Calibri"/>
                          <a:ea typeface="PMingLiU"/>
                          <a:cs typeface="PMingLiU"/>
                        </a:rPr>
                        <a:t>11:30 am to 13:00 pm</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200" kern="100">
                          <a:solidFill>
                            <a:srgbClr val="000000"/>
                          </a:solidFill>
                          <a:latin typeface="新細明體"/>
                          <a:ea typeface="PMingLiU"/>
                          <a:cs typeface="PMingLiU"/>
                        </a:rPr>
                        <a:t>　</a:t>
                      </a:r>
                      <a:endParaRPr lang="zh-CN" sz="1200" kern="10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ctr">
                        <a:spcAft>
                          <a:spcPts val="0"/>
                        </a:spcAft>
                      </a:pPr>
                      <a:r>
                        <a:rPr lang="en-US" sz="1200" kern="100" dirty="0">
                          <a:solidFill>
                            <a:srgbClr val="000000"/>
                          </a:solidFill>
                          <a:latin typeface="Calibri"/>
                          <a:ea typeface="PMingLiU"/>
                          <a:cs typeface="PMingLiU"/>
                        </a:rPr>
                        <a:t>Break</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r>
              <a:tr h="219075">
                <a:tc vMerge="1">
                  <a:txBody>
                    <a:bodyPr/>
                    <a:lstStyle/>
                    <a:p>
                      <a:endParaRPr lang="zh-CN" altLang="en-US"/>
                    </a:p>
                  </a:txBody>
                  <a:tcPr/>
                </a:tc>
                <a:tc>
                  <a:txBody>
                    <a:bodyPr/>
                    <a:lstStyle/>
                    <a:p>
                      <a:pPr algn="ctr">
                        <a:spcAft>
                          <a:spcPts val="0"/>
                        </a:spcAft>
                      </a:pPr>
                      <a:r>
                        <a:rPr lang="en-US" sz="1200" kern="100" dirty="0">
                          <a:solidFill>
                            <a:srgbClr val="000000"/>
                          </a:solidFill>
                          <a:latin typeface="Calibri"/>
                          <a:ea typeface="PMingLiU"/>
                          <a:cs typeface="PMingLiU"/>
                        </a:rPr>
                        <a:t>13:00pm to18:00 pm</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solidFill>
                            <a:srgbClr val="FF0000"/>
                          </a:solidFill>
                          <a:latin typeface="Calibri"/>
                          <a:ea typeface="PMingLiU"/>
                          <a:cs typeface="PMingLiU"/>
                        </a:rPr>
                        <a:t>11F</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r>
                        <a:rPr lang="en-US" sz="1200" kern="100" dirty="0">
                          <a:solidFill>
                            <a:srgbClr val="000000"/>
                          </a:solidFill>
                          <a:latin typeface="Calibri"/>
                          <a:ea typeface="PMingLiU"/>
                          <a:cs typeface="PMingLiU"/>
                        </a:rPr>
                        <a:t>WS</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200" kern="100">
                          <a:solidFill>
                            <a:srgbClr val="000080"/>
                          </a:solidFill>
                          <a:latin typeface="新細明體"/>
                          <a:ea typeface="PMingLiU"/>
                          <a:cs typeface="PMingLiU"/>
                        </a:rPr>
                        <a:t>　</a:t>
                      </a:r>
                      <a:endParaRPr lang="zh-CN" sz="1200" kern="10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algn="ctr">
                        <a:spcAft>
                          <a:spcPts val="0"/>
                        </a:spcAft>
                      </a:pPr>
                      <a:r>
                        <a:rPr lang="en-US" sz="1200" kern="100" dirty="0" smtClean="0">
                          <a:solidFill>
                            <a:srgbClr val="000000"/>
                          </a:solidFill>
                          <a:latin typeface="Calibri"/>
                          <a:ea typeface="PMingLiU"/>
                          <a:cs typeface="PMingLiU"/>
                        </a:rPr>
                        <a:t>4/5</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solidFill>
                            <a:srgbClr val="000000"/>
                          </a:solidFill>
                          <a:latin typeface="Calibri"/>
                          <a:ea typeface="PMingLiU"/>
                          <a:cs typeface="PMingLiU"/>
                        </a:rPr>
                        <a:t>9:30 am to 18:00</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solidFill>
                            <a:srgbClr val="000000"/>
                          </a:solidFill>
                          <a:latin typeface="Calibri"/>
                          <a:ea typeface="PMingLiU"/>
                          <a:cs typeface="PMingLiU"/>
                        </a:rPr>
                        <a:t>*TBD</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kern="100" dirty="0">
                          <a:solidFill>
                            <a:srgbClr val="000000"/>
                          </a:solidFill>
                          <a:latin typeface="Calibri"/>
                          <a:ea typeface="PMingLiU"/>
                          <a:cs typeface="PMingLiU"/>
                        </a:rPr>
                        <a:t>Q &amp; A</a:t>
                      </a:r>
                      <a:endParaRPr lang="zh-CN" sz="1200" kern="100" dirty="0">
                        <a:latin typeface="Calibri"/>
                        <a:ea typeface="PMingLiU"/>
                        <a:cs typeface="PMingLiU"/>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200" kern="100" dirty="0">
                          <a:solidFill>
                            <a:srgbClr val="000080"/>
                          </a:solidFill>
                          <a:latin typeface="新細明體"/>
                          <a:ea typeface="PMingLiU"/>
                          <a:cs typeface="PMingLiU"/>
                        </a:rPr>
                        <a:t>　</a:t>
                      </a:r>
                      <a:endParaRPr lang="zh-CN" sz="1200" kern="100" dirty="0">
                        <a:latin typeface="Calibri"/>
                        <a:ea typeface="PMingLiU"/>
                        <a:cs typeface="PMingLiU"/>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zh-CN" altLang="en-US" dirty="0" smtClean="0"/>
              <a:t>－ </a:t>
            </a:r>
            <a:r>
              <a:rPr lang="en-US" altLang="zh-CN" dirty="0" smtClean="0"/>
              <a:t>T24API INXXX</a:t>
            </a:r>
            <a:endParaRPr lang="en-GB" dirty="0" smtClean="0"/>
          </a:p>
        </p:txBody>
      </p:sp>
      <p:sp>
        <p:nvSpPr>
          <p:cNvPr id="3" name="矩形 2"/>
          <p:cNvSpPr/>
          <p:nvPr/>
        </p:nvSpPr>
        <p:spPr>
          <a:xfrm>
            <a:off x="714348" y="500042"/>
            <a:ext cx="7858180" cy="2308324"/>
          </a:xfrm>
          <a:prstGeom prst="rect">
            <a:avLst/>
          </a:prstGeom>
        </p:spPr>
        <p:txBody>
          <a:bodyPr wrap="square">
            <a:spAutoFit/>
          </a:bodyPr>
          <a:lstStyle/>
          <a:p>
            <a:endParaRPr lang="en-US" altLang="zh-CN" b="1" dirty="0" smtClean="0"/>
          </a:p>
          <a:p>
            <a:r>
              <a:rPr lang="en-US" altLang="zh-CN" b="1" dirty="0" smtClean="0"/>
              <a:t>FIELD.FMT RULE&lt;IN2XXX&gt;</a:t>
            </a:r>
            <a:endParaRPr lang="zh-CN" altLang="zh-CN" b="1" dirty="0" smtClean="0"/>
          </a:p>
          <a:p>
            <a:r>
              <a:rPr lang="zh-CN" altLang="zh-CN" dirty="0" smtClean="0"/>
              <a:t>字段的类型可以由系统中的</a:t>
            </a:r>
            <a:r>
              <a:rPr lang="en-US" altLang="zh-CN" dirty="0" smtClean="0"/>
              <a:t>IN2xxx</a:t>
            </a:r>
            <a:r>
              <a:rPr lang="zh-CN" altLang="zh-CN" dirty="0" smtClean="0"/>
              <a:t>和</a:t>
            </a:r>
            <a:r>
              <a:rPr lang="en-US" altLang="zh-CN" dirty="0" smtClean="0"/>
              <a:t>FMT</a:t>
            </a:r>
            <a:r>
              <a:rPr lang="zh-CN" altLang="zh-CN" dirty="0" smtClean="0"/>
              <a:t>程序完成，在</a:t>
            </a:r>
            <a:r>
              <a:rPr lang="en-US" altLang="zh-CN" dirty="0" smtClean="0"/>
              <a:t>TEM.TIT.MESSAGE</a:t>
            </a:r>
            <a:r>
              <a:rPr lang="zh-CN" altLang="zh-CN" dirty="0" smtClean="0"/>
              <a:t>中的</a:t>
            </a:r>
            <a:r>
              <a:rPr lang="en-US" altLang="zh-CN" dirty="0" smtClean="0"/>
              <a:t>FIELD.FMT</a:t>
            </a:r>
            <a:r>
              <a:rPr lang="zh-CN" altLang="zh-CN" dirty="0" smtClean="0"/>
              <a:t>字段中定义，常见案例见下表</a:t>
            </a:r>
          </a:p>
          <a:p>
            <a:r>
              <a:rPr lang="en-US" altLang="zh-CN" dirty="0" smtClean="0"/>
              <a:t>IN2xxx</a:t>
            </a:r>
            <a:r>
              <a:rPr lang="zh-CN" altLang="zh-CN" dirty="0" smtClean="0"/>
              <a:t>：提供</a:t>
            </a:r>
            <a:r>
              <a:rPr lang="en-US" altLang="zh-CN" dirty="0" smtClean="0"/>
              <a:t>T24</a:t>
            </a:r>
            <a:r>
              <a:rPr lang="zh-CN" altLang="zh-CN" dirty="0" smtClean="0"/>
              <a:t>所定义的相关的格式，只要是</a:t>
            </a:r>
            <a:r>
              <a:rPr lang="en-US" altLang="zh-CN" dirty="0" smtClean="0"/>
              <a:t>T24</a:t>
            </a:r>
            <a:r>
              <a:rPr lang="zh-CN" altLang="zh-CN" dirty="0" smtClean="0"/>
              <a:t>字段的标准格式定义，均可在此处定义。如果不满足要求会报出相关的错误</a:t>
            </a:r>
            <a:r>
              <a:rPr lang="zh-CN" altLang="en-US" dirty="0" smtClean="0"/>
              <a:t>。</a:t>
            </a:r>
            <a:endParaRPr lang="en-US" altLang="zh-CN" dirty="0" smtClean="0"/>
          </a:p>
          <a:p>
            <a:r>
              <a:rPr lang="en-US" altLang="zh-CN" dirty="0" smtClean="0"/>
              <a:t>REF:&lt;T24_R09_UserGuide\Technical\API Development\In2 routines.pdf&gt; + ASCII.VAL.TABLE</a:t>
            </a:r>
            <a:endParaRPr lang="zh-CN" altLang="zh-CN" dirty="0"/>
          </a:p>
        </p:txBody>
      </p:sp>
      <p:graphicFrame>
        <p:nvGraphicFramePr>
          <p:cNvPr id="7" name="表格 6"/>
          <p:cNvGraphicFramePr>
            <a:graphicFrameLocks noGrp="1"/>
          </p:cNvGraphicFramePr>
          <p:nvPr/>
        </p:nvGraphicFramePr>
        <p:xfrm>
          <a:off x="714348" y="3071810"/>
          <a:ext cx="6704777" cy="2006285"/>
        </p:xfrm>
        <a:graphic>
          <a:graphicData uri="http://schemas.openxmlformats.org/drawingml/2006/table">
            <a:tbl>
              <a:tblPr/>
              <a:tblGrid>
                <a:gridCol w="2085023"/>
                <a:gridCol w="1826480"/>
                <a:gridCol w="2793274"/>
              </a:tblGrid>
              <a:tr h="225432">
                <a:tc>
                  <a:txBody>
                    <a:bodyPr/>
                    <a:lstStyle/>
                    <a:p>
                      <a:pPr algn="just">
                        <a:spcAft>
                          <a:spcPts val="0"/>
                        </a:spcAft>
                      </a:pPr>
                      <a:r>
                        <a:rPr lang="en-US" sz="1600" kern="100" dirty="0">
                          <a:latin typeface="Times New Roman"/>
                          <a:ea typeface="宋体"/>
                        </a:rPr>
                        <a:t>Field FMT</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600" kern="100">
                          <a:latin typeface="Times New Roman"/>
                          <a:ea typeface="宋体"/>
                        </a:rPr>
                        <a:t>TYPE</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600" kern="100">
                          <a:latin typeface="Times New Roman"/>
                          <a:ea typeface="宋体"/>
                        </a:rPr>
                        <a:t>Description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54953">
                <a:tc>
                  <a:txBody>
                    <a:bodyPr/>
                    <a:lstStyle/>
                    <a:p>
                      <a:pPr algn="just">
                        <a:spcAft>
                          <a:spcPts val="0"/>
                        </a:spcAft>
                      </a:pPr>
                      <a:r>
                        <a:rPr lang="en-US" sz="1600" kern="100">
                          <a:latin typeface="Times New Roman"/>
                          <a:ea typeface="宋体"/>
                        </a:rPr>
                        <a:t>IN2</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数值型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标准数值型</a:t>
                      </a:r>
                      <a:r>
                        <a:rPr lang="en-US" sz="1600" kern="100">
                          <a:latin typeface="Times New Roman"/>
                          <a:ea typeface="宋体"/>
                        </a:rPr>
                        <a:t>,</a:t>
                      </a:r>
                      <a:r>
                        <a:rPr lang="zh-CN" sz="1600" kern="100">
                          <a:latin typeface="Times New Roman"/>
                          <a:ea typeface="宋体"/>
                        </a:rPr>
                        <a:t>右对齐前补空格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53">
                <a:tc>
                  <a:txBody>
                    <a:bodyPr/>
                    <a:lstStyle/>
                    <a:p>
                      <a:pPr algn="just">
                        <a:spcAft>
                          <a:spcPts val="0"/>
                        </a:spcAft>
                      </a:pPr>
                      <a:r>
                        <a:rPr lang="en-US" sz="1600" kern="100">
                          <a:latin typeface="Times New Roman"/>
                          <a:ea typeface="宋体"/>
                        </a:rPr>
                        <a:t>IN2&amp;&amp;&amp;&amp;C</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数值型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右对齐前补</a:t>
                      </a: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53">
                <a:tc>
                  <a:txBody>
                    <a:bodyPr/>
                    <a:lstStyle/>
                    <a:p>
                      <a:pPr algn="just">
                        <a:spcAft>
                          <a:spcPts val="0"/>
                        </a:spcAft>
                      </a:pPr>
                      <a:r>
                        <a:rPr lang="en-US" sz="1600" kern="100" dirty="0">
                          <a:latin typeface="Times New Roman"/>
                          <a:ea typeface="宋体"/>
                        </a:rPr>
                        <a:t>IN2&amp;&amp;&amp;R#####.##&amp;</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数值型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右对齐</a:t>
                      </a:r>
                      <a:r>
                        <a:rPr lang="en-US" sz="1600" kern="100">
                          <a:latin typeface="Times New Roman"/>
                          <a:ea typeface="宋体"/>
                        </a:rPr>
                        <a:t>MASK #####.##</a:t>
                      </a:r>
                      <a:r>
                        <a:rPr lang="zh-CN" sz="1600" kern="100">
                          <a:latin typeface="Times New Roman"/>
                          <a:ea typeface="宋体"/>
                        </a:rPr>
                        <a:t>。前补空格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53">
                <a:tc>
                  <a:txBody>
                    <a:bodyPr/>
                    <a:lstStyle/>
                    <a:p>
                      <a:pPr algn="just">
                        <a:spcAft>
                          <a:spcPts val="0"/>
                        </a:spcAft>
                      </a:pPr>
                      <a:r>
                        <a:rPr lang="en-US" sz="1600" kern="100" dirty="0" smtClean="0">
                          <a:latin typeface="Times New Roman"/>
                          <a:ea typeface="宋体"/>
                        </a:rPr>
                        <a:t>IN</a:t>
                      </a:r>
                      <a:r>
                        <a:rPr lang="en-US" altLang="zh-CN" sz="1600" kern="100" dirty="0" smtClean="0">
                          <a:latin typeface="Times New Roman"/>
                          <a:ea typeface="宋体"/>
                        </a:rPr>
                        <a:t>2A</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文本型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标准文本型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53">
                <a:tc>
                  <a:txBody>
                    <a:bodyPr/>
                    <a:lstStyle/>
                    <a:p>
                      <a:pPr algn="just">
                        <a:spcAft>
                          <a:spcPts val="0"/>
                        </a:spcAft>
                      </a:pPr>
                      <a:r>
                        <a:rPr lang="en-US" sz="1600" kern="100" dirty="0">
                          <a:latin typeface="Times New Roman"/>
                          <a:ea typeface="宋体"/>
                        </a:rPr>
                        <a:t>IN2AMT</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金额型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标准金额</a:t>
                      </a:r>
                      <a:r>
                        <a:rPr lang="zh-CN" sz="1600" kern="100" dirty="0" smtClean="0">
                          <a:latin typeface="Times New Roman"/>
                          <a:ea typeface="宋体"/>
                        </a:rPr>
                        <a:t>型</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53">
                <a:tc>
                  <a:txBody>
                    <a:bodyPr/>
                    <a:lstStyle/>
                    <a:p>
                      <a:pPr algn="just">
                        <a:spcAft>
                          <a:spcPts val="0"/>
                        </a:spcAft>
                      </a:pPr>
                      <a:r>
                        <a:rPr lang="en-US" sz="1600" kern="100" dirty="0">
                          <a:solidFill>
                            <a:schemeClr val="tx1"/>
                          </a:solidFill>
                          <a:latin typeface="Times New Roman"/>
                          <a:ea typeface="宋体"/>
                          <a:cs typeface="+mn-cs"/>
                        </a:rPr>
                        <a:t>IN2&amp;90_91_92_93_94</a:t>
                      </a:r>
                      <a:endParaRPr lang="zh-CN" sz="1600" kern="1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latin typeface="Times New Roman"/>
                          <a:ea typeface="宋体"/>
                          <a:cs typeface="+mn-cs"/>
                        </a:rPr>
                        <a:t>枚举型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altLang="zh-CN" dirty="0" smtClean="0"/>
              <a:t>T24 TIT – TFILE IN2 &amp; IN2A</a:t>
            </a:r>
            <a:endParaRPr lang="en-GB" dirty="0" smtClean="0"/>
          </a:p>
        </p:txBody>
      </p:sp>
      <p:sp>
        <p:nvSpPr>
          <p:cNvPr id="12" name="矩形 11"/>
          <p:cNvSpPr/>
          <p:nvPr/>
        </p:nvSpPr>
        <p:spPr>
          <a:xfrm>
            <a:off x="928662" y="1643050"/>
            <a:ext cx="6643734" cy="1754326"/>
          </a:xfrm>
          <a:prstGeom prst="rect">
            <a:avLst/>
          </a:prstGeom>
        </p:spPr>
        <p:txBody>
          <a:bodyPr wrap="square">
            <a:spAutoFit/>
          </a:bodyPr>
          <a:lstStyle/>
          <a:p>
            <a:pPr lvl="1"/>
            <a:r>
              <a:rPr lang="zh-CN" altLang="en-US" i="1" dirty="0" smtClean="0"/>
              <a:t>将</a:t>
            </a:r>
            <a:r>
              <a:rPr lang="en-US" altLang="zh-CN" i="1" dirty="0" smtClean="0"/>
              <a:t>FCS_DM01.IN MESSAGE </a:t>
            </a:r>
            <a:r>
              <a:rPr lang="zh-CN" altLang="en-US" i="1" dirty="0" smtClean="0"/>
              <a:t>中 的</a:t>
            </a:r>
            <a:r>
              <a:rPr lang="en-US" altLang="zh-CN" i="1" dirty="0" smtClean="0"/>
              <a:t>CIFKEY</a:t>
            </a:r>
            <a:r>
              <a:rPr lang="zh-CN" altLang="en-US" i="1" dirty="0" smtClean="0"/>
              <a:t>字段相关</a:t>
            </a:r>
            <a:r>
              <a:rPr lang="en-US" altLang="zh-CN" i="1" dirty="0" smtClean="0"/>
              <a:t>FIELD.FMT </a:t>
            </a:r>
            <a:r>
              <a:rPr lang="zh-CN" altLang="en-US" i="1" dirty="0" smtClean="0"/>
              <a:t>分别设为</a:t>
            </a:r>
            <a:endParaRPr lang="en-US" altLang="zh-CN" i="1" dirty="0" smtClean="0"/>
          </a:p>
          <a:p>
            <a:pPr lvl="1"/>
            <a:endParaRPr lang="en-US" altLang="zh-CN" i="1" dirty="0" smtClean="0"/>
          </a:p>
          <a:p>
            <a:pPr lvl="1"/>
            <a:r>
              <a:rPr lang="en-US" altLang="zh-CN" i="1" dirty="0" smtClean="0"/>
              <a:t>IN2 &amp; IN2A</a:t>
            </a:r>
          </a:p>
          <a:p>
            <a:pPr lvl="1"/>
            <a:endParaRPr lang="en-US" altLang="zh-CN" i="1" dirty="0" smtClean="0"/>
          </a:p>
          <a:p>
            <a:pPr lvl="1"/>
            <a:r>
              <a:rPr lang="en-US" altLang="zh-CN" i="1" dirty="0" smtClean="0"/>
              <a:t>INMSG: S22248817719760616020100122014155XF </a:t>
            </a:r>
          </a:p>
        </p:txBody>
      </p:sp>
      <p:sp>
        <p:nvSpPr>
          <p:cNvPr id="4" name="矩形 3"/>
          <p:cNvSpPr/>
          <p:nvPr/>
        </p:nvSpPr>
        <p:spPr>
          <a:xfrm>
            <a:off x="857224" y="4572008"/>
            <a:ext cx="6643734" cy="369332"/>
          </a:xfrm>
          <a:prstGeom prst="rect">
            <a:avLst/>
          </a:prstGeom>
        </p:spPr>
        <p:txBody>
          <a:bodyPr wrap="square">
            <a:spAutoFit/>
          </a:bodyPr>
          <a:lstStyle/>
          <a:p>
            <a:pPr lvl="1"/>
            <a:r>
              <a:rPr lang="en-US" altLang="zh-CN" i="1" dirty="0" smtClean="0"/>
              <a:t>What’s happen??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altLang="zh-CN" dirty="0" smtClean="0"/>
              <a:t>T24 TIT – TFILE IN2 &amp; IN2A</a:t>
            </a:r>
            <a:endParaRPr lang="en-GB" dirty="0" smtClean="0"/>
          </a:p>
        </p:txBody>
      </p:sp>
      <p:pic>
        <p:nvPicPr>
          <p:cNvPr id="234498" name="Picture 2"/>
          <p:cNvPicPr>
            <a:picLocks noChangeAspect="1" noChangeArrowheads="1"/>
          </p:cNvPicPr>
          <p:nvPr/>
        </p:nvPicPr>
        <p:blipFill>
          <a:blip r:embed="rId3" cstate="print"/>
          <a:srcRect/>
          <a:stretch>
            <a:fillRect/>
          </a:stretch>
        </p:blipFill>
        <p:spPr bwMode="auto">
          <a:xfrm>
            <a:off x="571472" y="1643050"/>
            <a:ext cx="3724275" cy="3429000"/>
          </a:xfrm>
          <a:prstGeom prst="rect">
            <a:avLst/>
          </a:prstGeom>
          <a:noFill/>
          <a:ln w="9525">
            <a:noFill/>
            <a:miter lim="800000"/>
            <a:headEnd/>
            <a:tailEnd/>
          </a:ln>
        </p:spPr>
      </p:pic>
      <p:pic>
        <p:nvPicPr>
          <p:cNvPr id="234501" name="Picture 5"/>
          <p:cNvPicPr>
            <a:picLocks noChangeAspect="1" noChangeArrowheads="1"/>
          </p:cNvPicPr>
          <p:nvPr/>
        </p:nvPicPr>
        <p:blipFill>
          <a:blip r:embed="rId4" cstate="print"/>
          <a:srcRect/>
          <a:stretch>
            <a:fillRect/>
          </a:stretch>
        </p:blipFill>
        <p:spPr bwMode="auto">
          <a:xfrm>
            <a:off x="4643438" y="1785926"/>
            <a:ext cx="3619500" cy="2171700"/>
          </a:xfrm>
          <a:prstGeom prst="rect">
            <a:avLst/>
          </a:prstGeom>
          <a:noFill/>
          <a:ln w="9525">
            <a:noFill/>
            <a:miter lim="800000"/>
            <a:headEnd/>
            <a:tailEnd/>
          </a:ln>
        </p:spPr>
      </p:pic>
      <p:sp>
        <p:nvSpPr>
          <p:cNvPr id="11" name="矩形 10"/>
          <p:cNvSpPr/>
          <p:nvPr/>
        </p:nvSpPr>
        <p:spPr>
          <a:xfrm>
            <a:off x="0" y="1214422"/>
            <a:ext cx="4000528" cy="369332"/>
          </a:xfrm>
          <a:prstGeom prst="rect">
            <a:avLst/>
          </a:prstGeom>
        </p:spPr>
        <p:txBody>
          <a:bodyPr wrap="square">
            <a:spAutoFit/>
          </a:bodyPr>
          <a:lstStyle/>
          <a:p>
            <a:pPr lvl="1"/>
            <a:r>
              <a:rPr lang="en-US" altLang="zh-CN" i="1" dirty="0" smtClean="0"/>
              <a:t>REPORT ERROR</a:t>
            </a:r>
          </a:p>
        </p:txBody>
      </p:sp>
      <p:sp>
        <p:nvSpPr>
          <p:cNvPr id="12" name="矩形 11"/>
          <p:cNvSpPr/>
          <p:nvPr/>
        </p:nvSpPr>
        <p:spPr>
          <a:xfrm>
            <a:off x="4357686" y="1285860"/>
            <a:ext cx="4000528" cy="369332"/>
          </a:xfrm>
          <a:prstGeom prst="rect">
            <a:avLst/>
          </a:prstGeom>
        </p:spPr>
        <p:txBody>
          <a:bodyPr wrap="square">
            <a:spAutoFit/>
          </a:bodyPr>
          <a:lstStyle/>
          <a:p>
            <a:pPr lvl="1"/>
            <a:r>
              <a:rPr lang="en-US" altLang="zh-CN" i="1" dirty="0" smtClean="0"/>
              <a:t>CHANGE TO IN2A</a:t>
            </a:r>
          </a:p>
        </p:txBody>
      </p:sp>
      <p:pic>
        <p:nvPicPr>
          <p:cNvPr id="234505" name="Picture 9"/>
          <p:cNvPicPr>
            <a:picLocks noChangeAspect="1" noChangeArrowheads="1"/>
          </p:cNvPicPr>
          <p:nvPr/>
        </p:nvPicPr>
        <p:blipFill>
          <a:blip r:embed="rId5" cstate="print"/>
          <a:srcRect/>
          <a:stretch>
            <a:fillRect/>
          </a:stretch>
        </p:blipFill>
        <p:spPr bwMode="auto">
          <a:xfrm>
            <a:off x="3143240" y="4071942"/>
            <a:ext cx="5749058" cy="714380"/>
          </a:xfrm>
          <a:prstGeom prst="rect">
            <a:avLst/>
          </a:prstGeom>
          <a:noFill/>
          <a:ln w="9525">
            <a:noFill/>
            <a:miter lim="800000"/>
            <a:headEnd/>
            <a:tailEnd/>
          </a:ln>
        </p:spPr>
      </p:pic>
      <p:pic>
        <p:nvPicPr>
          <p:cNvPr id="234506" name="Picture 10"/>
          <p:cNvPicPr>
            <a:picLocks noChangeAspect="1" noChangeArrowheads="1"/>
          </p:cNvPicPr>
          <p:nvPr/>
        </p:nvPicPr>
        <p:blipFill>
          <a:blip r:embed="rId6" cstate="print"/>
          <a:srcRect/>
          <a:stretch>
            <a:fillRect/>
          </a:stretch>
        </p:blipFill>
        <p:spPr bwMode="auto">
          <a:xfrm>
            <a:off x="500034" y="5286388"/>
            <a:ext cx="5019675" cy="752475"/>
          </a:xfrm>
          <a:prstGeom prst="rect">
            <a:avLst/>
          </a:prstGeom>
          <a:noFill/>
          <a:ln w="9525">
            <a:noFill/>
            <a:miter lim="800000"/>
            <a:headEnd/>
            <a:tailEnd/>
          </a:ln>
        </p:spPr>
      </p:pic>
      <p:sp>
        <p:nvSpPr>
          <p:cNvPr id="16" name="圆角矩形标注 15"/>
          <p:cNvSpPr/>
          <p:nvPr/>
        </p:nvSpPr>
        <p:spPr>
          <a:xfrm>
            <a:off x="2428860" y="2571744"/>
            <a:ext cx="928694" cy="428628"/>
          </a:xfrm>
          <a:prstGeom prst="wedgeRoundRectCallout">
            <a:avLst>
              <a:gd name="adj1" fmla="val -68094"/>
              <a:gd name="adj2" fmla="val 56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IN2</a:t>
            </a:r>
            <a:endParaRPr lang="zh-CN" altLang="en-US" dirty="0"/>
          </a:p>
        </p:txBody>
      </p:sp>
      <p:sp>
        <p:nvSpPr>
          <p:cNvPr id="17" name="圆角矩形标注 16"/>
          <p:cNvSpPr/>
          <p:nvPr/>
        </p:nvSpPr>
        <p:spPr>
          <a:xfrm>
            <a:off x="6500826" y="2643182"/>
            <a:ext cx="928694" cy="428628"/>
          </a:xfrm>
          <a:prstGeom prst="wedgeRoundRectCallout">
            <a:avLst>
              <a:gd name="adj1" fmla="val -68094"/>
              <a:gd name="adj2" fmla="val 56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IN2A</a:t>
            </a:r>
            <a:endParaRPr lang="zh-CN" altLang="en-US" dirty="0"/>
          </a:p>
        </p:txBody>
      </p:sp>
      <p:sp>
        <p:nvSpPr>
          <p:cNvPr id="18" name="矩形 17"/>
          <p:cNvSpPr/>
          <p:nvPr/>
        </p:nvSpPr>
        <p:spPr>
          <a:xfrm>
            <a:off x="1500166" y="714356"/>
            <a:ext cx="6072230" cy="369332"/>
          </a:xfrm>
          <a:prstGeom prst="rect">
            <a:avLst/>
          </a:prstGeom>
        </p:spPr>
        <p:txBody>
          <a:bodyPr wrap="square">
            <a:spAutoFit/>
          </a:bodyPr>
          <a:lstStyle/>
          <a:p>
            <a:pPr lvl="1" algn="ctr"/>
            <a:r>
              <a:rPr lang="en-US" altLang="zh-CN" i="1" dirty="0" smtClean="0"/>
              <a:t>INMSG: S22248817719760616020100122014155XF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blinds(horizontal)">
                                      <p:cBhvr>
                                        <p:cTn id="7" dur="500"/>
                                        <p:tgtEl>
                                          <p:spTgt spid="2344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4506"/>
                                        </p:tgtEl>
                                        <p:attrNameLst>
                                          <p:attrName>style.visibility</p:attrName>
                                        </p:attrNameLst>
                                      </p:cBhvr>
                                      <p:to>
                                        <p:strVal val="visible"/>
                                      </p:to>
                                    </p:set>
                                    <p:anim calcmode="lin" valueType="num">
                                      <p:cBhvr additive="base">
                                        <p:cTn id="18" dur="500" fill="hold"/>
                                        <p:tgtEl>
                                          <p:spTgt spid="234506"/>
                                        </p:tgtEl>
                                        <p:attrNameLst>
                                          <p:attrName>ppt_x</p:attrName>
                                        </p:attrNameLst>
                                      </p:cBhvr>
                                      <p:tavLst>
                                        <p:tav tm="0">
                                          <p:val>
                                            <p:strVal val="#ppt_x"/>
                                          </p:val>
                                        </p:tav>
                                        <p:tav tm="100000">
                                          <p:val>
                                            <p:strVal val="#ppt_x"/>
                                          </p:val>
                                        </p:tav>
                                      </p:tavLst>
                                    </p:anim>
                                    <p:anim calcmode="lin" valueType="num">
                                      <p:cBhvr additive="base">
                                        <p:cTn id="19" dur="500" fill="hold"/>
                                        <p:tgtEl>
                                          <p:spTgt spid="23450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34501"/>
                                        </p:tgtEl>
                                        <p:attrNameLst>
                                          <p:attrName>style.visibility</p:attrName>
                                        </p:attrNameLst>
                                      </p:cBhvr>
                                      <p:to>
                                        <p:strVal val="visible"/>
                                      </p:to>
                                    </p:set>
                                    <p:animEffect transition="in" filter="blinds(horizontal)">
                                      <p:cBhvr>
                                        <p:cTn id="24" dur="500"/>
                                        <p:tgtEl>
                                          <p:spTgt spid="23450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34505"/>
                                        </p:tgtEl>
                                        <p:attrNameLst>
                                          <p:attrName>style.visibility</p:attrName>
                                        </p:attrNameLst>
                                      </p:cBhvr>
                                      <p:to>
                                        <p:strVal val="visible"/>
                                      </p:to>
                                    </p:set>
                                    <p:anim calcmode="lin" valueType="num">
                                      <p:cBhvr additive="base">
                                        <p:cTn id="35" dur="500" fill="hold"/>
                                        <p:tgtEl>
                                          <p:spTgt spid="234505"/>
                                        </p:tgtEl>
                                        <p:attrNameLst>
                                          <p:attrName>ppt_x</p:attrName>
                                        </p:attrNameLst>
                                      </p:cBhvr>
                                      <p:tavLst>
                                        <p:tav tm="0">
                                          <p:val>
                                            <p:strVal val="#ppt_x"/>
                                          </p:val>
                                        </p:tav>
                                        <p:tav tm="100000">
                                          <p:val>
                                            <p:strVal val="#ppt_x"/>
                                          </p:val>
                                        </p:tav>
                                      </p:tavLst>
                                    </p:anim>
                                    <p:anim calcmode="lin" valueType="num">
                                      <p:cBhvr additive="base">
                                        <p:cTn id="36" dur="500" fill="hold"/>
                                        <p:tgtEl>
                                          <p:spTgt spid="2345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zh-CN" altLang="en-US" dirty="0" smtClean="0"/>
              <a:t>－ </a:t>
            </a:r>
            <a:r>
              <a:rPr lang="en-US" altLang="zh-CN" dirty="0" smtClean="0"/>
              <a:t>T24API FMT</a:t>
            </a:r>
            <a:endParaRPr lang="en-GB" dirty="0" smtClean="0"/>
          </a:p>
        </p:txBody>
      </p:sp>
      <p:sp>
        <p:nvSpPr>
          <p:cNvPr id="3" name="矩形 2"/>
          <p:cNvSpPr/>
          <p:nvPr/>
        </p:nvSpPr>
        <p:spPr>
          <a:xfrm>
            <a:off x="571472" y="714356"/>
            <a:ext cx="7858180" cy="1477328"/>
          </a:xfrm>
          <a:prstGeom prst="rect">
            <a:avLst/>
          </a:prstGeom>
        </p:spPr>
        <p:txBody>
          <a:bodyPr wrap="square">
            <a:spAutoFit/>
          </a:bodyPr>
          <a:lstStyle/>
          <a:p>
            <a:r>
              <a:rPr lang="en-US" altLang="zh-CN" b="1" dirty="0" smtClean="0"/>
              <a:t>FIELD.FMT RULE&lt;FMT&gt;</a:t>
            </a:r>
          </a:p>
          <a:p>
            <a:r>
              <a:rPr lang="zh-CN" altLang="zh-CN" dirty="0" smtClean="0"/>
              <a:t>定义于</a:t>
            </a:r>
            <a:r>
              <a:rPr lang="en-US" altLang="zh-CN" dirty="0" smtClean="0"/>
              <a:t>TEM.TIT.MESSAGE</a:t>
            </a:r>
            <a:r>
              <a:rPr lang="zh-CN" altLang="zh-CN" dirty="0" smtClean="0"/>
              <a:t>中的</a:t>
            </a:r>
            <a:r>
              <a:rPr lang="en-US" altLang="zh-CN" dirty="0" smtClean="0"/>
              <a:t>FIELD.FMT</a:t>
            </a:r>
            <a:r>
              <a:rPr lang="zh-CN" altLang="zh-CN" dirty="0" smtClean="0"/>
              <a:t>字段，提供的</a:t>
            </a:r>
            <a:r>
              <a:rPr lang="en-US" altLang="zh-CN" dirty="0" smtClean="0"/>
              <a:t>BASIC</a:t>
            </a:r>
            <a:r>
              <a:rPr lang="zh-CN" altLang="zh-CN" dirty="0" smtClean="0"/>
              <a:t>中的</a:t>
            </a:r>
            <a:r>
              <a:rPr lang="en-US" altLang="zh-CN" dirty="0" smtClean="0"/>
              <a:t>FMT</a:t>
            </a:r>
            <a:r>
              <a:rPr lang="zh-CN" altLang="zh-CN" dirty="0" smtClean="0"/>
              <a:t>调用。比较灵活易用，但没有</a:t>
            </a:r>
            <a:r>
              <a:rPr lang="en-US" altLang="zh-CN" dirty="0" smtClean="0"/>
              <a:t>T24</a:t>
            </a:r>
            <a:r>
              <a:rPr lang="zh-CN" altLang="zh-CN" dirty="0" smtClean="0"/>
              <a:t>中的特殊字段的定义。不会做相关的检查，将会将其转换为相应的格式并生效于</a:t>
            </a:r>
            <a:r>
              <a:rPr lang="en-US" altLang="zh-CN" dirty="0" smtClean="0"/>
              <a:t>MESSAGE</a:t>
            </a:r>
            <a:r>
              <a:rPr lang="zh-CN" altLang="zh-CN" dirty="0" smtClean="0"/>
              <a:t>中</a:t>
            </a:r>
            <a:r>
              <a:rPr lang="en-US" altLang="zh-CN" dirty="0" smtClean="0"/>
              <a:t>.</a:t>
            </a:r>
          </a:p>
          <a:p>
            <a:r>
              <a:rPr lang="en-US" altLang="zh-CN" dirty="0" err="1" smtClean="0"/>
              <a:t>REF:jBase</a:t>
            </a:r>
            <a:r>
              <a:rPr lang="en-US" altLang="zh-CN" dirty="0" smtClean="0"/>
              <a:t> document:&lt;</a:t>
            </a:r>
            <a:r>
              <a:rPr lang="en-US" altLang="zh-CN" dirty="0" err="1" smtClean="0"/>
              <a:t>jBASE</a:t>
            </a:r>
            <a:r>
              <a:rPr lang="en-US" altLang="zh-CN" dirty="0" smtClean="0"/>
              <a:t> BASIC.pdf&gt;</a:t>
            </a:r>
            <a:endParaRPr lang="zh-CN" altLang="zh-CN" dirty="0"/>
          </a:p>
        </p:txBody>
      </p:sp>
      <p:graphicFrame>
        <p:nvGraphicFramePr>
          <p:cNvPr id="7" name="表格 6"/>
          <p:cNvGraphicFramePr>
            <a:graphicFrameLocks noGrp="1"/>
          </p:cNvGraphicFramePr>
          <p:nvPr/>
        </p:nvGraphicFramePr>
        <p:xfrm>
          <a:off x="785786" y="2357430"/>
          <a:ext cx="7929618" cy="3334200"/>
        </p:xfrm>
        <a:graphic>
          <a:graphicData uri="http://schemas.openxmlformats.org/drawingml/2006/table">
            <a:tbl>
              <a:tblPr/>
              <a:tblGrid>
                <a:gridCol w="2035448"/>
                <a:gridCol w="2111233"/>
                <a:gridCol w="3782937"/>
              </a:tblGrid>
              <a:tr h="238935">
                <a:tc>
                  <a:txBody>
                    <a:bodyPr/>
                    <a:lstStyle/>
                    <a:p>
                      <a:pPr algn="just">
                        <a:spcAft>
                          <a:spcPts val="0"/>
                        </a:spcAft>
                      </a:pPr>
                      <a:r>
                        <a:rPr lang="en-US" sz="1050" kern="100" dirty="0">
                          <a:latin typeface="Times New Roman"/>
                          <a:ea typeface="宋体"/>
                        </a:rPr>
                        <a:t>Field FMT</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050" kern="100">
                          <a:latin typeface="Times New Roman"/>
                          <a:ea typeface="宋体"/>
                        </a:rPr>
                        <a:t>Source</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050" kern="100" dirty="0">
                          <a:latin typeface="Times New Roman"/>
                          <a:ea typeface="宋体"/>
                        </a:rPr>
                        <a:t>Returned Value</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06351">
                <a:tc>
                  <a:txBody>
                    <a:bodyPr/>
                    <a:lstStyle/>
                    <a:p>
                      <a:pPr algn="just">
                        <a:spcAft>
                          <a:spcPts val="0"/>
                        </a:spcAft>
                      </a:pPr>
                      <a:r>
                        <a:rPr lang="en-US" sz="1050" kern="100" dirty="0">
                          <a:latin typeface="Times New Roman"/>
                          <a:ea typeface="宋体"/>
                        </a:rPr>
                        <a:t>R2#10 </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  1234.56</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L#10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smtClean="0">
                          <a:latin typeface="Times New Roman"/>
                          <a:ea typeface="宋体"/>
                        </a:rPr>
                        <a:t>123456</a:t>
                      </a:r>
                      <a:endParaRPr lang="en-US"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smtClean="0">
                          <a:latin typeface="Times New Roman"/>
                          <a:ea typeface="宋体"/>
                        </a:rPr>
                        <a:t>123456    </a:t>
                      </a:r>
                      <a:endParaRPr lang="en-US"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L2%10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R2%10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0001234.56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L2*10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1234.56</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1234.56***</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R2*10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1234.56</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R1*10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R2,$#15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123456.78</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  $123,456.78</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R2,&amp;$#15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123456.78</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$$$$$123,456.78</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R2,&amp; $#15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123456.78</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   123,456.78</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R2,C&amp;*$#15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-123456.78</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$***123,456.78CR</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1234567890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(123)456-7890</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R((#3) #2-#4)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1234567890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(123)456-7890</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L&amp; Text #2-#3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Text 12-345</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51">
                <a:tc>
                  <a:txBody>
                    <a:bodyPr/>
                    <a:lstStyle/>
                    <a:p>
                      <a:pPr algn="just">
                        <a:spcAft>
                          <a:spcPts val="0"/>
                        </a:spcAft>
                      </a:pPr>
                      <a:r>
                        <a:rPr lang="en-US" sz="1050" kern="100">
                          <a:latin typeface="Times New Roman"/>
                          <a:ea typeface="宋体"/>
                        </a:rPr>
                        <a:t>L&amp; ((Text#2)#3)</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12345</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(Text12)345</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altLang="zh-CN" dirty="0" smtClean="0"/>
              <a:t>T24 TIT – </a:t>
            </a:r>
            <a:r>
              <a:rPr lang="en-GB" altLang="zh-CN" dirty="0" err="1" smtClean="0"/>
              <a:t>WorkShop</a:t>
            </a:r>
            <a:r>
              <a:rPr lang="en-GB" altLang="zh-CN" dirty="0" smtClean="0"/>
              <a:t> TFILE FMT</a:t>
            </a:r>
            <a:endParaRPr lang="en-GB" dirty="0" smtClean="0"/>
          </a:p>
        </p:txBody>
      </p:sp>
      <p:sp>
        <p:nvSpPr>
          <p:cNvPr id="12" name="矩形 11"/>
          <p:cNvSpPr/>
          <p:nvPr/>
        </p:nvSpPr>
        <p:spPr>
          <a:xfrm>
            <a:off x="1214414" y="1643050"/>
            <a:ext cx="6357982" cy="646331"/>
          </a:xfrm>
          <a:prstGeom prst="rect">
            <a:avLst/>
          </a:prstGeom>
        </p:spPr>
        <p:txBody>
          <a:bodyPr wrap="square">
            <a:spAutoFit/>
          </a:bodyPr>
          <a:lstStyle/>
          <a:p>
            <a:pPr lvl="1"/>
            <a:r>
              <a:rPr lang="zh-CN" altLang="en-US" i="1" dirty="0" smtClean="0"/>
              <a:t>将</a:t>
            </a:r>
            <a:r>
              <a:rPr lang="en-US" altLang="zh-CN" i="1" dirty="0" smtClean="0"/>
              <a:t>CIFKEY</a:t>
            </a:r>
            <a:r>
              <a:rPr lang="zh-CN" altLang="en-US" i="1" dirty="0" smtClean="0"/>
              <a:t>字段设为长度为</a:t>
            </a:r>
            <a:r>
              <a:rPr lang="en-US" altLang="zh-CN" i="1" dirty="0" smtClean="0"/>
              <a:t>12,</a:t>
            </a:r>
            <a:r>
              <a:rPr lang="zh-CN" altLang="en-US" i="1" dirty="0" smtClean="0"/>
              <a:t>右对齐不足补</a:t>
            </a:r>
            <a:r>
              <a:rPr lang="en-US" altLang="zh-CN" i="1" dirty="0" smtClean="0"/>
              <a:t>×</a:t>
            </a:r>
          </a:p>
          <a:p>
            <a:pPr lvl="1"/>
            <a:endParaRPr lang="en-US" altLang="zh-CN" i="1" dirty="0" smtClean="0"/>
          </a:p>
        </p:txBody>
      </p:sp>
      <p:pic>
        <p:nvPicPr>
          <p:cNvPr id="235522" name="Picture 2"/>
          <p:cNvPicPr>
            <a:picLocks noChangeAspect="1" noChangeArrowheads="1"/>
          </p:cNvPicPr>
          <p:nvPr/>
        </p:nvPicPr>
        <p:blipFill>
          <a:blip r:embed="rId3" cstate="print"/>
          <a:srcRect/>
          <a:stretch>
            <a:fillRect/>
          </a:stretch>
        </p:blipFill>
        <p:spPr bwMode="auto">
          <a:xfrm>
            <a:off x="1357290" y="2928934"/>
            <a:ext cx="6595718" cy="785818"/>
          </a:xfrm>
          <a:prstGeom prst="rect">
            <a:avLst/>
          </a:prstGeom>
          <a:noFill/>
          <a:ln w="9525">
            <a:noFill/>
            <a:miter lim="800000"/>
            <a:headEnd/>
            <a:tailEnd/>
          </a:ln>
        </p:spPr>
      </p:pic>
      <p:sp>
        <p:nvSpPr>
          <p:cNvPr id="5" name="矩形 4"/>
          <p:cNvSpPr/>
          <p:nvPr/>
        </p:nvSpPr>
        <p:spPr>
          <a:xfrm>
            <a:off x="1000100" y="4643446"/>
            <a:ext cx="6357982" cy="646331"/>
          </a:xfrm>
          <a:prstGeom prst="rect">
            <a:avLst/>
          </a:prstGeom>
        </p:spPr>
        <p:txBody>
          <a:bodyPr wrap="square">
            <a:spAutoFit/>
          </a:bodyPr>
          <a:lstStyle/>
          <a:p>
            <a:pPr lvl="1"/>
            <a:r>
              <a:rPr lang="zh-CN" altLang="en-US" i="1" dirty="0" smtClean="0"/>
              <a:t>可将</a:t>
            </a:r>
            <a:r>
              <a:rPr lang="en-US" altLang="zh-CN" i="1" dirty="0" smtClean="0"/>
              <a:t>IN MESSAGE </a:t>
            </a:r>
            <a:r>
              <a:rPr lang="zh-CN" altLang="en-US" i="1" dirty="0" smtClean="0"/>
              <a:t>中 的</a:t>
            </a:r>
            <a:r>
              <a:rPr lang="en-US" altLang="zh-CN" i="1" dirty="0" smtClean="0"/>
              <a:t>CIFKEY</a:t>
            </a:r>
            <a:r>
              <a:rPr lang="zh-CN" altLang="en-US" i="1" dirty="0" smtClean="0"/>
              <a:t>字段相关</a:t>
            </a:r>
            <a:r>
              <a:rPr lang="en-US" altLang="zh-CN" i="1" dirty="0" smtClean="0"/>
              <a:t>FIELD.FMT </a:t>
            </a:r>
            <a:r>
              <a:rPr lang="zh-CN" altLang="en-US" i="1" dirty="0" smtClean="0"/>
              <a:t>设为</a:t>
            </a:r>
            <a:r>
              <a:rPr lang="en-US" altLang="zh-CN" i="1" dirty="0" smtClean="0"/>
              <a:t>FMTR</a:t>
            </a:r>
            <a:r>
              <a:rPr lang="zh-CN" altLang="en-US" i="1" dirty="0" smtClean="0"/>
              <a:t>*</a:t>
            </a:r>
            <a:r>
              <a:rPr lang="en-US" altLang="zh-CN" i="1" dirty="0" smtClean="0"/>
              <a:t>12</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2"/>
                                        </p:tgtEl>
                                        <p:attrNameLst>
                                          <p:attrName>style.visibility</p:attrName>
                                        </p:attrNameLst>
                                      </p:cBhvr>
                                      <p:to>
                                        <p:strVal val="visible"/>
                                      </p:to>
                                    </p:set>
                                    <p:animEffect transition="in" filter="blinds(horizontal)">
                                      <p:cBhvr>
                                        <p:cTn id="12" dur="500"/>
                                        <p:tgtEl>
                                          <p:spTgt spid="2355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zh-CN" altLang="en-US" dirty="0" smtClean="0"/>
              <a:t>－ </a:t>
            </a:r>
            <a:r>
              <a:rPr lang="en-US" altLang="zh-CN" dirty="0" smtClean="0"/>
              <a:t>T24API ICONV</a:t>
            </a:r>
            <a:endParaRPr lang="en-GB" dirty="0" smtClean="0"/>
          </a:p>
        </p:txBody>
      </p:sp>
      <p:sp>
        <p:nvSpPr>
          <p:cNvPr id="3" name="矩形 2"/>
          <p:cNvSpPr/>
          <p:nvPr/>
        </p:nvSpPr>
        <p:spPr>
          <a:xfrm>
            <a:off x="642910" y="857232"/>
            <a:ext cx="7858180" cy="1477328"/>
          </a:xfrm>
          <a:prstGeom prst="rect">
            <a:avLst/>
          </a:prstGeom>
        </p:spPr>
        <p:txBody>
          <a:bodyPr wrap="square">
            <a:spAutoFit/>
          </a:bodyPr>
          <a:lstStyle/>
          <a:p>
            <a:endParaRPr lang="en-US" altLang="zh-CN" b="1" dirty="0" smtClean="0"/>
          </a:p>
          <a:p>
            <a:r>
              <a:rPr lang="en-US" altLang="zh-CN" b="1" dirty="0" smtClean="0"/>
              <a:t>FIELD.FMT RULE&lt;ICONV&gt;</a:t>
            </a:r>
          </a:p>
          <a:p>
            <a:r>
              <a:rPr lang="zh-CN" altLang="zh-CN" dirty="0" smtClean="0"/>
              <a:t>定义于</a:t>
            </a:r>
            <a:r>
              <a:rPr lang="en-US" altLang="zh-CN" dirty="0" smtClean="0"/>
              <a:t>TEM.TIT.MESSAGE</a:t>
            </a:r>
            <a:r>
              <a:rPr lang="zh-CN" altLang="zh-CN" dirty="0" smtClean="0"/>
              <a:t>中的</a:t>
            </a:r>
            <a:r>
              <a:rPr lang="en-US" altLang="zh-CN" dirty="0" smtClean="0"/>
              <a:t>FIELD.FMT</a:t>
            </a:r>
            <a:r>
              <a:rPr lang="zh-CN" altLang="zh-CN" dirty="0" smtClean="0"/>
              <a:t>字段，提供的</a:t>
            </a:r>
            <a:r>
              <a:rPr lang="en-US" altLang="zh-CN" dirty="0" smtClean="0"/>
              <a:t>BASIC</a:t>
            </a:r>
            <a:r>
              <a:rPr lang="zh-CN" altLang="zh-CN" dirty="0" smtClean="0"/>
              <a:t>中的</a:t>
            </a:r>
            <a:r>
              <a:rPr lang="en-US" altLang="zh-CN" dirty="0" smtClean="0"/>
              <a:t>ICONV</a:t>
            </a:r>
            <a:r>
              <a:rPr lang="zh-CN" altLang="zh-CN" dirty="0" smtClean="0"/>
              <a:t>调用。但不会做相关的检查，将会将其转换为相应的格式并生效于</a:t>
            </a:r>
            <a:r>
              <a:rPr lang="en-US" altLang="zh-CN" dirty="0" smtClean="0"/>
              <a:t>MESSAGE</a:t>
            </a:r>
            <a:r>
              <a:rPr lang="zh-CN" altLang="zh-CN" dirty="0" smtClean="0"/>
              <a:t>中。</a:t>
            </a:r>
            <a:endParaRPr lang="zh-CN" altLang="zh-CN" dirty="0"/>
          </a:p>
        </p:txBody>
      </p:sp>
      <p:graphicFrame>
        <p:nvGraphicFramePr>
          <p:cNvPr id="7" name="表格 6"/>
          <p:cNvGraphicFramePr>
            <a:graphicFrameLocks noGrp="1"/>
          </p:cNvGraphicFramePr>
          <p:nvPr/>
        </p:nvGraphicFramePr>
        <p:xfrm>
          <a:off x="785786" y="2357430"/>
          <a:ext cx="8143932" cy="3500463"/>
        </p:xfrm>
        <a:graphic>
          <a:graphicData uri="http://schemas.openxmlformats.org/drawingml/2006/table">
            <a:tbl>
              <a:tblPr/>
              <a:tblGrid>
                <a:gridCol w="2090460"/>
                <a:gridCol w="2168293"/>
                <a:gridCol w="3885179"/>
              </a:tblGrid>
              <a:tr h="308043">
                <a:tc>
                  <a:txBody>
                    <a:bodyPr/>
                    <a:lstStyle/>
                    <a:p>
                      <a:pPr algn="just">
                        <a:spcAft>
                          <a:spcPts val="0"/>
                        </a:spcAft>
                      </a:pPr>
                      <a:r>
                        <a:rPr lang="en-US" sz="1600" kern="100" dirty="0">
                          <a:latin typeface="Times New Roman"/>
                          <a:ea typeface="宋体"/>
                        </a:rPr>
                        <a:t>ICONV Type</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600" kern="100">
                          <a:latin typeface="Times New Roman"/>
                          <a:ea typeface="宋体"/>
                        </a:rPr>
                        <a:t>Source</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600" kern="100" dirty="0">
                          <a:latin typeface="Times New Roman"/>
                          <a:ea typeface="宋体"/>
                        </a:rPr>
                        <a:t>Returned Value</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66035">
                <a:tc>
                  <a:txBody>
                    <a:bodyPr/>
                    <a:lstStyle/>
                    <a:p>
                      <a:pPr algn="just">
                        <a:spcAft>
                          <a:spcPts val="0"/>
                        </a:spcAft>
                      </a:pPr>
                      <a:r>
                        <a:rPr lang="en-US" sz="1600" kern="100" dirty="0">
                          <a:latin typeface="Times New Roman"/>
                          <a:ea typeface="宋体"/>
                        </a:rPr>
                        <a:t>D</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6264</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DE</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-92</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D</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6371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D</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19850625</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6386</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D</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85161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6371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MT</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32400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MX</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566D61726B</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latin typeface="Times New Roman"/>
                          <a:ea typeface="宋体"/>
                        </a:rPr>
                        <a:t>Vmark</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MO</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3001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1537</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MB</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1111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15</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MD2</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4956.00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495600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MD0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563.888</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-564</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35">
                <a:tc>
                  <a:txBody>
                    <a:bodyPr/>
                    <a:lstStyle/>
                    <a:p>
                      <a:pPr algn="just">
                        <a:spcAft>
                          <a:spcPts val="0"/>
                        </a:spcAft>
                      </a:pPr>
                      <a:r>
                        <a:rPr lang="en-US" sz="1600" kern="100">
                          <a:latin typeface="Times New Roman"/>
                          <a:ea typeface="宋体"/>
                        </a:rPr>
                        <a:t>MD24</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1988.28</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19882800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zh-CN" altLang="en-US" dirty="0" smtClean="0"/>
              <a:t>－ </a:t>
            </a:r>
            <a:r>
              <a:rPr lang="en-US" altLang="zh-CN" dirty="0" smtClean="0"/>
              <a:t>T24API OCONV</a:t>
            </a:r>
            <a:endParaRPr lang="en-GB" dirty="0" smtClean="0"/>
          </a:p>
        </p:txBody>
      </p:sp>
      <p:sp>
        <p:nvSpPr>
          <p:cNvPr id="3" name="矩形 2"/>
          <p:cNvSpPr/>
          <p:nvPr/>
        </p:nvSpPr>
        <p:spPr>
          <a:xfrm>
            <a:off x="642910" y="857232"/>
            <a:ext cx="7858180" cy="1477328"/>
          </a:xfrm>
          <a:prstGeom prst="rect">
            <a:avLst/>
          </a:prstGeom>
        </p:spPr>
        <p:txBody>
          <a:bodyPr wrap="square">
            <a:spAutoFit/>
          </a:bodyPr>
          <a:lstStyle/>
          <a:p>
            <a:endParaRPr lang="en-US" altLang="zh-CN" b="1" dirty="0" smtClean="0"/>
          </a:p>
          <a:p>
            <a:r>
              <a:rPr lang="en-US" altLang="zh-CN" b="1" dirty="0" smtClean="0"/>
              <a:t>FIELD.FMT RULE&lt;OCONV&gt;</a:t>
            </a:r>
          </a:p>
          <a:p>
            <a:r>
              <a:rPr lang="zh-CN" altLang="zh-CN" dirty="0" smtClean="0"/>
              <a:t>定义于</a:t>
            </a:r>
            <a:r>
              <a:rPr lang="en-US" altLang="zh-CN" dirty="0" smtClean="0"/>
              <a:t>TEM.TIT.MESSAGE</a:t>
            </a:r>
            <a:r>
              <a:rPr lang="zh-CN" altLang="zh-CN" dirty="0" smtClean="0"/>
              <a:t>中的</a:t>
            </a:r>
            <a:r>
              <a:rPr lang="en-US" altLang="zh-CN" dirty="0" smtClean="0"/>
              <a:t>FIELD.FMT</a:t>
            </a:r>
            <a:r>
              <a:rPr lang="zh-CN" altLang="zh-CN" dirty="0" smtClean="0"/>
              <a:t>字段，提供的</a:t>
            </a:r>
            <a:r>
              <a:rPr lang="en-US" altLang="zh-CN" dirty="0" smtClean="0"/>
              <a:t>BASIC</a:t>
            </a:r>
            <a:r>
              <a:rPr lang="zh-CN" altLang="zh-CN" dirty="0" smtClean="0"/>
              <a:t>中的</a:t>
            </a:r>
            <a:r>
              <a:rPr lang="en-US" altLang="zh-CN" dirty="0" smtClean="0"/>
              <a:t>OCONV</a:t>
            </a:r>
            <a:r>
              <a:rPr lang="zh-CN" altLang="zh-CN" dirty="0" smtClean="0"/>
              <a:t>调用。但不会做相关的检查，将会将其转换为相应的格式并生效于</a:t>
            </a:r>
            <a:r>
              <a:rPr lang="en-US" altLang="zh-CN" dirty="0" smtClean="0"/>
              <a:t>MESSAGE</a:t>
            </a:r>
            <a:r>
              <a:rPr lang="zh-CN" altLang="zh-CN" dirty="0" smtClean="0"/>
              <a:t>中。</a:t>
            </a:r>
            <a:endParaRPr lang="zh-CN" altLang="zh-CN" dirty="0"/>
          </a:p>
        </p:txBody>
      </p:sp>
      <p:graphicFrame>
        <p:nvGraphicFramePr>
          <p:cNvPr id="7" name="表格 6"/>
          <p:cNvGraphicFramePr>
            <a:graphicFrameLocks noGrp="1"/>
          </p:cNvGraphicFramePr>
          <p:nvPr/>
        </p:nvGraphicFramePr>
        <p:xfrm>
          <a:off x="785786" y="2357431"/>
          <a:ext cx="8072494" cy="4128384"/>
        </p:xfrm>
        <a:graphic>
          <a:graphicData uri="http://schemas.openxmlformats.org/drawingml/2006/table">
            <a:tbl>
              <a:tblPr/>
              <a:tblGrid>
                <a:gridCol w="2072123"/>
                <a:gridCol w="2149273"/>
                <a:gridCol w="3851098"/>
              </a:tblGrid>
              <a:tr h="187414">
                <a:tc>
                  <a:txBody>
                    <a:bodyPr/>
                    <a:lstStyle/>
                    <a:p>
                      <a:pPr algn="just">
                        <a:spcAft>
                          <a:spcPts val="0"/>
                        </a:spcAft>
                      </a:pPr>
                      <a:r>
                        <a:rPr lang="en-US" altLang="zh-CN" sz="1600" kern="100" dirty="0" smtClean="0">
                          <a:latin typeface="Times New Roman"/>
                          <a:ea typeface="宋体"/>
                        </a:rPr>
                        <a:t>O</a:t>
                      </a:r>
                      <a:r>
                        <a:rPr lang="en-US" sz="1600" kern="100" dirty="0" smtClean="0">
                          <a:latin typeface="Times New Roman"/>
                          <a:ea typeface="宋体"/>
                        </a:rPr>
                        <a:t>CONV </a:t>
                      </a:r>
                      <a:r>
                        <a:rPr lang="en-US" sz="1600" kern="100" dirty="0">
                          <a:latin typeface="Times New Roman"/>
                          <a:ea typeface="宋体"/>
                        </a:rPr>
                        <a:t>Type</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600" kern="100">
                          <a:latin typeface="Times New Roman"/>
                          <a:ea typeface="宋体"/>
                        </a:rPr>
                        <a:t>Source</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600" kern="100" dirty="0">
                          <a:latin typeface="Times New Roman"/>
                          <a:ea typeface="宋体"/>
                        </a:rPr>
                        <a:t>Returned Value</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61856">
                <a:tc>
                  <a:txBody>
                    <a:bodyPr/>
                    <a:lstStyle/>
                    <a:p>
                      <a:pPr algn="just">
                        <a:spcAft>
                          <a:spcPts val="0"/>
                        </a:spcAft>
                      </a:pPr>
                      <a:r>
                        <a:rPr lang="en-US" sz="1050" kern="100" dirty="0">
                          <a:latin typeface="Times New Roman"/>
                          <a:ea typeface="宋体"/>
                        </a:rPr>
                        <a:t>D2</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9166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D/E</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9166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DI</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9166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D2-</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9166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D</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MT</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MTHS</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MTH</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MT.</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02.46</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MTS</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MX</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1024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400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MX</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CDE</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434445</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MO</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1024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2000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MO</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CDE</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103104105</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MB</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1024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10000000000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MB</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CDE</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010000110100010001000101</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MD2</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00987654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009876.54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MD2,$</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MD24$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$98.77</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MD2-Z</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00987654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MD2,D</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MD3,$CPZ</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56">
                <a:tc>
                  <a:txBody>
                    <a:bodyPr/>
                    <a:lstStyle/>
                    <a:p>
                      <a:pPr algn="just">
                        <a:spcAft>
                          <a:spcPts val="0"/>
                        </a:spcAft>
                      </a:pPr>
                      <a:r>
                        <a:rPr lang="en-US" sz="1050" kern="100">
                          <a:latin typeface="Times New Roman"/>
                          <a:ea typeface="宋体"/>
                        </a:rPr>
                        <a:t>MD2,ZP12#</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Times New Roman"/>
                          <a:ea typeface="宋体"/>
                        </a:rPr>
                        <a:t>987654</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Times New Roman"/>
                          <a:ea typeface="宋体"/>
                        </a:rPr>
                        <a:t>####9,876.54</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US" altLang="zh-CN" dirty="0" smtClean="0"/>
              <a:t>-</a:t>
            </a:r>
            <a:r>
              <a:rPr lang="zh-CN" altLang="en-US" dirty="0" smtClean="0"/>
              <a:t> </a:t>
            </a:r>
            <a:r>
              <a:rPr lang="en-US" altLang="zh-CN" dirty="0" smtClean="0"/>
              <a:t>ROUTINE</a:t>
            </a:r>
            <a:endParaRPr lang="en-GB" dirty="0" smtClean="0"/>
          </a:p>
        </p:txBody>
      </p:sp>
      <p:sp>
        <p:nvSpPr>
          <p:cNvPr id="3" name="矩形 2"/>
          <p:cNvSpPr/>
          <p:nvPr/>
        </p:nvSpPr>
        <p:spPr>
          <a:xfrm>
            <a:off x="642910" y="1643050"/>
            <a:ext cx="7858180" cy="3693319"/>
          </a:xfrm>
          <a:prstGeom prst="rect">
            <a:avLst/>
          </a:prstGeom>
        </p:spPr>
        <p:txBody>
          <a:bodyPr wrap="square">
            <a:spAutoFit/>
          </a:bodyPr>
          <a:lstStyle/>
          <a:p>
            <a:r>
              <a:rPr lang="zh-CN" altLang="en-US" dirty="0" smtClean="0"/>
              <a:t>用户自定义</a:t>
            </a:r>
            <a:r>
              <a:rPr lang="en-US" altLang="zh-CN" dirty="0" smtClean="0"/>
              <a:t>ROUTINE</a:t>
            </a:r>
            <a:r>
              <a:rPr lang="zh-CN" altLang="en-US" dirty="0" smtClean="0"/>
              <a:t>，可以在</a:t>
            </a:r>
            <a:r>
              <a:rPr lang="en-US" altLang="zh-CN" dirty="0" smtClean="0"/>
              <a:t>MESSAGE/MAPPING</a:t>
            </a:r>
            <a:r>
              <a:rPr lang="zh-CN" altLang="en-US" dirty="0" smtClean="0"/>
              <a:t>表中定义，目前提供以下字段：</a:t>
            </a:r>
            <a:endParaRPr lang="en-US" altLang="zh-CN" dirty="0" smtClean="0"/>
          </a:p>
          <a:p>
            <a:endParaRPr lang="en-US" altLang="zh-CN" dirty="0" smtClean="0"/>
          </a:p>
          <a:p>
            <a:r>
              <a:rPr lang="en-US" altLang="zh-CN" b="1" dirty="0" smtClean="0"/>
              <a:t>MESSAGE</a:t>
            </a:r>
          </a:p>
          <a:p>
            <a:pPr>
              <a:buFont typeface="Arial" pitchFamily="34" charset="0"/>
              <a:buChar char="•"/>
            </a:pPr>
            <a:r>
              <a:rPr lang="en-US" altLang="zh-CN" dirty="0" smtClean="0"/>
              <a:t>#field:&lt;PRE.RTN&gt;</a:t>
            </a:r>
          </a:p>
          <a:p>
            <a:pPr>
              <a:buFont typeface="Arial" pitchFamily="34" charset="0"/>
              <a:buChar char="•"/>
            </a:pPr>
            <a:r>
              <a:rPr lang="en-US" altLang="zh-CN" dirty="0" smtClean="0">
                <a:solidFill>
                  <a:srgbClr val="FF0000"/>
                </a:solidFill>
              </a:rPr>
              <a:t>#field:&lt;ROUTINE&gt; </a:t>
            </a:r>
          </a:p>
          <a:p>
            <a:pPr>
              <a:buFont typeface="Arial" pitchFamily="34" charset="0"/>
              <a:buChar char="•"/>
            </a:pPr>
            <a:r>
              <a:rPr lang="en-US" altLang="zh-CN" dirty="0" smtClean="0"/>
              <a:t>#field:&lt;MAP.IN.RTN&gt;</a:t>
            </a:r>
          </a:p>
          <a:p>
            <a:pPr>
              <a:buFont typeface="Arial" pitchFamily="34" charset="0"/>
              <a:buChar char="•"/>
            </a:pPr>
            <a:r>
              <a:rPr lang="en-US" altLang="zh-CN" dirty="0" smtClean="0"/>
              <a:t>#field:&lt;MAP.OUT.RTN&gt;</a:t>
            </a:r>
          </a:p>
          <a:p>
            <a:pPr>
              <a:buFont typeface="Arial" pitchFamily="34" charset="0"/>
              <a:buChar char="•"/>
            </a:pPr>
            <a:r>
              <a:rPr lang="en-US" altLang="zh-CN" dirty="0" smtClean="0"/>
              <a:t>#field:&lt;POST.RTN&gt;</a:t>
            </a:r>
          </a:p>
          <a:p>
            <a:endParaRPr lang="en-US" altLang="zh-CN" dirty="0" smtClean="0"/>
          </a:p>
          <a:p>
            <a:r>
              <a:rPr lang="en-US" altLang="zh-CN" b="1" dirty="0" smtClean="0"/>
              <a:t>MAPPING</a:t>
            </a:r>
          </a:p>
          <a:p>
            <a:pPr>
              <a:buFont typeface="Arial" pitchFamily="34" charset="0"/>
              <a:buChar char="•"/>
            </a:pPr>
            <a:r>
              <a:rPr lang="en-US" altLang="zh-CN" dirty="0" smtClean="0"/>
              <a:t>#field:&lt;ROUTINE&gt;</a:t>
            </a:r>
          </a:p>
          <a:p>
            <a:pPr>
              <a:buFont typeface="Arial" pitchFamily="34" charset="0"/>
              <a:buChar char="•"/>
            </a:pPr>
            <a:r>
              <a:rPr lang="en-US" altLang="zh-CN" dirty="0" smtClean="0">
                <a:solidFill>
                  <a:srgbClr val="FF0000"/>
                </a:solidFill>
              </a:rPr>
              <a:t>#field:&lt;CONV.RTN&gt;</a:t>
            </a:r>
            <a:endParaRPr lang="zh-CN" altLang="en-US"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US" altLang="zh-CN" dirty="0" smtClean="0"/>
              <a:t>- ROUTINE</a:t>
            </a:r>
            <a:endParaRPr lang="en-GB" dirty="0" smtClean="0"/>
          </a:p>
        </p:txBody>
      </p:sp>
      <p:sp>
        <p:nvSpPr>
          <p:cNvPr id="3" name="矩形 2"/>
          <p:cNvSpPr/>
          <p:nvPr/>
        </p:nvSpPr>
        <p:spPr>
          <a:xfrm>
            <a:off x="500034" y="1214422"/>
            <a:ext cx="7858180" cy="4247317"/>
          </a:xfrm>
          <a:prstGeom prst="rect">
            <a:avLst/>
          </a:prstGeom>
        </p:spPr>
        <p:txBody>
          <a:bodyPr wrap="square">
            <a:spAutoFit/>
          </a:bodyPr>
          <a:lstStyle/>
          <a:p>
            <a:pPr lvl="0"/>
            <a:r>
              <a:rPr lang="en-US" altLang="zh-CN" b="1" dirty="0" smtClean="0"/>
              <a:t>MESSAGE:</a:t>
            </a:r>
          </a:p>
          <a:p>
            <a:pPr lvl="0">
              <a:buFont typeface="Arial" pitchFamily="34" charset="0"/>
              <a:buChar char="•"/>
            </a:pPr>
            <a:r>
              <a:rPr lang="en-US" altLang="zh-CN" dirty="0" smtClean="0"/>
              <a:t>#field:&lt;PRE.RTN&gt; : </a:t>
            </a:r>
            <a:r>
              <a:rPr lang="zh-CN" altLang="zh-CN" dirty="0" smtClean="0"/>
              <a:t>用于解析</a:t>
            </a:r>
            <a:r>
              <a:rPr lang="en-US" altLang="zh-CN" dirty="0" smtClean="0"/>
              <a:t>INMSG</a:t>
            </a:r>
            <a:r>
              <a:rPr lang="zh-CN" altLang="zh-CN" dirty="0" smtClean="0"/>
              <a:t>之前的预先处理。参数说明：</a:t>
            </a:r>
          </a:p>
          <a:p>
            <a:pPr lvl="1">
              <a:buFont typeface="Wingdings" pitchFamily="2" charset="2"/>
              <a:buChar char="ü"/>
            </a:pPr>
            <a:r>
              <a:rPr lang="en-US" altLang="zh-CN" dirty="0" smtClean="0"/>
              <a:t>INMSG : </a:t>
            </a:r>
            <a:r>
              <a:rPr lang="zh-CN" altLang="zh-CN" dirty="0" smtClean="0"/>
              <a:t>是输入输出参数，为整个</a:t>
            </a:r>
            <a:r>
              <a:rPr lang="en-US" altLang="zh-CN" dirty="0" smtClean="0"/>
              <a:t>INMSG</a:t>
            </a:r>
            <a:endParaRPr lang="zh-CN" altLang="zh-CN" dirty="0" smtClean="0"/>
          </a:p>
          <a:p>
            <a:pPr lvl="1">
              <a:buFont typeface="Wingdings" pitchFamily="2" charset="2"/>
              <a:buChar char="ü"/>
            </a:pPr>
            <a:r>
              <a:rPr lang="en-US" altLang="zh-CN" dirty="0" smtClean="0"/>
              <a:t>ERRCODE : </a:t>
            </a:r>
            <a:r>
              <a:rPr lang="zh-CN" altLang="zh-CN" dirty="0" smtClean="0"/>
              <a:t>输出错误码</a:t>
            </a:r>
            <a:endParaRPr lang="en-US" altLang="zh-CN" dirty="0" smtClean="0"/>
          </a:p>
          <a:p>
            <a:pPr lvl="1">
              <a:buFont typeface="Arial" pitchFamily="34" charset="0"/>
              <a:buChar char="•"/>
            </a:pPr>
            <a:endParaRPr lang="en-US" altLang="zh-CN" dirty="0" smtClean="0"/>
          </a:p>
          <a:p>
            <a:pPr lvl="0">
              <a:buFont typeface="Arial" pitchFamily="34" charset="0"/>
              <a:buChar char="•"/>
            </a:pPr>
            <a:r>
              <a:rPr lang="en-US" altLang="zh-CN" dirty="0" smtClean="0"/>
              <a:t>#field:&lt;POST.RTN&gt;</a:t>
            </a:r>
            <a:r>
              <a:rPr lang="zh-CN" altLang="zh-CN" dirty="0" smtClean="0"/>
              <a:t>用于对已经产生的</a:t>
            </a:r>
            <a:r>
              <a:rPr lang="en-US" altLang="zh-CN" dirty="0" smtClean="0"/>
              <a:t>OUTMSG</a:t>
            </a:r>
            <a:r>
              <a:rPr lang="zh-CN" altLang="zh-CN" dirty="0" smtClean="0"/>
              <a:t>的后置处理。参数说明：</a:t>
            </a:r>
          </a:p>
          <a:p>
            <a:pPr lvl="1">
              <a:buFont typeface="Wingdings" pitchFamily="2" charset="2"/>
              <a:buChar char="ü"/>
            </a:pPr>
            <a:r>
              <a:rPr lang="en-US" altLang="zh-CN" dirty="0" smtClean="0"/>
              <a:t>OUTMSG : </a:t>
            </a:r>
            <a:r>
              <a:rPr lang="zh-CN" altLang="zh-CN" dirty="0" smtClean="0"/>
              <a:t>是输入输出参数，为整个</a:t>
            </a:r>
            <a:r>
              <a:rPr lang="en-US" altLang="zh-CN" dirty="0" smtClean="0"/>
              <a:t>MESSAGE</a:t>
            </a:r>
            <a:endParaRPr lang="zh-CN" altLang="zh-CN" dirty="0" smtClean="0"/>
          </a:p>
          <a:p>
            <a:pPr lvl="1">
              <a:buFont typeface="Wingdings" pitchFamily="2" charset="2"/>
              <a:buChar char="ü"/>
            </a:pPr>
            <a:r>
              <a:rPr lang="en-US" altLang="zh-CN" dirty="0" smtClean="0"/>
              <a:t>ERRCODE : </a:t>
            </a:r>
            <a:r>
              <a:rPr lang="zh-CN" altLang="zh-CN" dirty="0" smtClean="0"/>
              <a:t>输出错误码</a:t>
            </a:r>
          </a:p>
          <a:p>
            <a:pPr lvl="1">
              <a:buFont typeface="Arial" pitchFamily="34" charset="0"/>
              <a:buChar char="•"/>
            </a:pPr>
            <a:endParaRPr lang="en-US" altLang="zh-CN" dirty="0" smtClean="0"/>
          </a:p>
          <a:p>
            <a:pPr lvl="0">
              <a:buFont typeface="Arial" pitchFamily="34" charset="0"/>
              <a:buChar char="•"/>
            </a:pPr>
            <a:r>
              <a:rPr lang="en-US" altLang="zh-CN" dirty="0" smtClean="0"/>
              <a:t>#field:&lt;ROUTINE&gt; </a:t>
            </a:r>
            <a:r>
              <a:rPr lang="zh-CN" altLang="zh-CN" dirty="0" smtClean="0"/>
              <a:t>：用户自定义接口程序字段，主要用于</a:t>
            </a:r>
            <a:r>
              <a:rPr lang="en-US" altLang="zh-CN" dirty="0" smtClean="0"/>
              <a:t>CHECK ROUTINE,</a:t>
            </a:r>
            <a:r>
              <a:rPr lang="zh-CN" altLang="zh-CN" dirty="0" smtClean="0"/>
              <a:t>可开发相关程序用于特殊的要求。参数</a:t>
            </a:r>
            <a:r>
              <a:rPr lang="zh-CN" altLang="en-US" dirty="0" smtClean="0"/>
              <a:t>说明</a:t>
            </a:r>
            <a:r>
              <a:rPr lang="zh-CN" altLang="zh-CN" dirty="0" smtClean="0"/>
              <a:t>：</a:t>
            </a:r>
          </a:p>
          <a:p>
            <a:pPr lvl="1">
              <a:buFont typeface="Wingdings" pitchFamily="2" charset="2"/>
              <a:buChar char="ü"/>
            </a:pPr>
            <a:r>
              <a:rPr lang="en-US" altLang="zh-CN" dirty="0" smtClean="0"/>
              <a:t>YFIELD.VALUE : </a:t>
            </a:r>
            <a:r>
              <a:rPr lang="zh-CN" altLang="zh-CN" dirty="0" smtClean="0"/>
              <a:t>输入输出参数。为相关的字段。</a:t>
            </a:r>
          </a:p>
          <a:p>
            <a:pPr lvl="1">
              <a:buFont typeface="Wingdings" pitchFamily="2" charset="2"/>
              <a:buChar char="ü"/>
            </a:pPr>
            <a:r>
              <a:rPr lang="en-US" altLang="zh-CN" dirty="0" smtClean="0"/>
              <a:t>ERRCODE : </a:t>
            </a:r>
            <a:r>
              <a:rPr lang="zh-CN" altLang="zh-CN" dirty="0" smtClean="0"/>
              <a:t>输出错误码</a:t>
            </a:r>
            <a:endParaRPr lang="en-US" altLang="zh-CN" dirty="0" smtClean="0"/>
          </a:p>
          <a:p>
            <a:pPr lvl="1">
              <a:buFont typeface="Wingdings" pitchFamily="2" charset="2"/>
              <a:buChar char="ü"/>
            </a:pPr>
            <a:r>
              <a:rPr lang="zh-CN" altLang="en-US" dirty="0" smtClean="0"/>
              <a:t>模版程序为</a:t>
            </a:r>
            <a:r>
              <a:rPr lang="en-US" altLang="zh-CN" dirty="0" smtClean="0"/>
              <a:t> TEM.MCHK.FBXXX.TEMPLATE</a:t>
            </a:r>
            <a:endParaRPr lang="zh-CN" altLang="zh-CN" dirty="0" smtClean="0"/>
          </a:p>
          <a:p>
            <a:pPr lvl="1"/>
            <a:endParaRPr lang="en-US" altLang="zh-CN" dirty="0" smtClean="0"/>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US" altLang="zh-CN" dirty="0" smtClean="0"/>
              <a:t>- ROUTINE</a:t>
            </a:r>
            <a:endParaRPr lang="en-GB" dirty="0" smtClean="0"/>
          </a:p>
        </p:txBody>
      </p:sp>
      <p:sp>
        <p:nvSpPr>
          <p:cNvPr id="3" name="矩形 2"/>
          <p:cNvSpPr/>
          <p:nvPr/>
        </p:nvSpPr>
        <p:spPr>
          <a:xfrm>
            <a:off x="500034" y="1214423"/>
            <a:ext cx="7858180" cy="3139321"/>
          </a:xfrm>
          <a:prstGeom prst="rect">
            <a:avLst/>
          </a:prstGeom>
        </p:spPr>
        <p:txBody>
          <a:bodyPr wrap="square">
            <a:spAutoFit/>
          </a:bodyPr>
          <a:lstStyle/>
          <a:p>
            <a:pPr lvl="0"/>
            <a:r>
              <a:rPr lang="en-US" altLang="zh-CN" b="1" dirty="0" smtClean="0"/>
              <a:t>MESSAGE:</a:t>
            </a:r>
          </a:p>
          <a:p>
            <a:pPr lvl="0">
              <a:buFont typeface="Arial" pitchFamily="34" charset="0"/>
              <a:buChar char="•"/>
            </a:pPr>
            <a:r>
              <a:rPr lang="en-US" altLang="zh-CN" dirty="0" smtClean="0"/>
              <a:t>#field:&lt;MAP.IN.RTN&gt; </a:t>
            </a:r>
            <a:r>
              <a:rPr lang="zh-CN" altLang="zh-CN" dirty="0" smtClean="0"/>
              <a:t>：用户自定义接口程序字段，位于</a:t>
            </a:r>
            <a:r>
              <a:rPr lang="en-US" altLang="zh-CN" dirty="0" smtClean="0"/>
              <a:t>MAPPING</a:t>
            </a:r>
            <a:r>
              <a:rPr lang="zh-CN" altLang="zh-CN" dirty="0" smtClean="0"/>
              <a:t>处理之前，用于在将要做</a:t>
            </a:r>
            <a:r>
              <a:rPr lang="en-US" altLang="zh-CN" dirty="0" smtClean="0"/>
              <a:t>MAPPING</a:t>
            </a:r>
            <a:r>
              <a:rPr lang="zh-CN" altLang="zh-CN" dirty="0" smtClean="0"/>
              <a:t>处理的内部字段名和字段值做特殊的处理，相关参数为</a:t>
            </a:r>
            <a:r>
              <a:rPr lang="en-US" altLang="zh-CN" dirty="0" smtClean="0"/>
              <a:t>:</a:t>
            </a:r>
            <a:endParaRPr lang="zh-CN" altLang="zh-CN" dirty="0" smtClean="0"/>
          </a:p>
          <a:p>
            <a:pPr lvl="1">
              <a:buFont typeface="Wingdings" pitchFamily="2" charset="2"/>
              <a:buChar char="ü"/>
            </a:pPr>
            <a:r>
              <a:rPr lang="en-US" altLang="zh-CN" dirty="0" smtClean="0"/>
              <a:t>TIT.COM.FIELD.NAME: </a:t>
            </a:r>
            <a:r>
              <a:rPr lang="zh-CN" altLang="zh-CN" dirty="0" smtClean="0"/>
              <a:t>输入输出参数</a:t>
            </a:r>
            <a:r>
              <a:rPr lang="en-US" altLang="zh-CN" dirty="0" smtClean="0"/>
              <a:t>,</a:t>
            </a:r>
            <a:r>
              <a:rPr lang="zh-CN" altLang="zh-CN" dirty="0" smtClean="0"/>
              <a:t>内部已经解析好后的字段名。以</a:t>
            </a:r>
            <a:r>
              <a:rPr lang="en-US" altLang="zh-CN" dirty="0" smtClean="0"/>
              <a:t>FM</a:t>
            </a:r>
            <a:r>
              <a:rPr lang="zh-CN" altLang="zh-CN" dirty="0" smtClean="0"/>
              <a:t>分隔</a:t>
            </a:r>
          </a:p>
          <a:p>
            <a:pPr lvl="1">
              <a:buFont typeface="Wingdings" pitchFamily="2" charset="2"/>
              <a:buChar char="ü"/>
            </a:pPr>
            <a:r>
              <a:rPr lang="en-US" altLang="zh-CN" dirty="0" smtClean="0"/>
              <a:t>TIT.COM.FIELD.VALUE</a:t>
            </a:r>
            <a:r>
              <a:rPr lang="zh-CN" altLang="zh-CN" dirty="0" smtClean="0"/>
              <a:t>：输入输出参数</a:t>
            </a:r>
            <a:r>
              <a:rPr lang="en-US" altLang="zh-CN" dirty="0" smtClean="0"/>
              <a:t>,</a:t>
            </a:r>
            <a:r>
              <a:rPr lang="zh-CN" altLang="zh-CN" dirty="0" smtClean="0"/>
              <a:t>内部已经解析好后的字段值。以</a:t>
            </a:r>
            <a:r>
              <a:rPr lang="en-US" altLang="zh-CN" dirty="0" smtClean="0"/>
              <a:t>FM</a:t>
            </a:r>
            <a:r>
              <a:rPr lang="zh-CN" altLang="zh-CN" dirty="0" smtClean="0"/>
              <a:t>分隔</a:t>
            </a:r>
          </a:p>
          <a:p>
            <a:pPr lvl="1">
              <a:buFont typeface="Wingdings" pitchFamily="2" charset="2"/>
              <a:buChar char="ü"/>
            </a:pPr>
            <a:r>
              <a:rPr lang="en-US" altLang="zh-CN" dirty="0" smtClean="0"/>
              <a:t>ERRCODE : </a:t>
            </a:r>
            <a:r>
              <a:rPr lang="zh-CN" altLang="zh-CN" dirty="0" smtClean="0"/>
              <a:t>输出错误码</a:t>
            </a:r>
            <a:endParaRPr lang="en-US" altLang="zh-CN" dirty="0" smtClean="0"/>
          </a:p>
          <a:p>
            <a:pPr lvl="1">
              <a:buFont typeface="Wingdings" pitchFamily="2" charset="2"/>
              <a:buChar char="ü"/>
            </a:pPr>
            <a:r>
              <a:rPr lang="zh-CN" altLang="en-US" dirty="0" smtClean="0"/>
              <a:t>模版程序为</a:t>
            </a:r>
            <a:r>
              <a:rPr lang="en-US" altLang="zh-CN" dirty="0" smtClean="0"/>
              <a:t> TEM.MIO.FBXXX.TEMPLATE</a:t>
            </a:r>
            <a:endParaRPr lang="zh-CN" altLang="zh-CN" dirty="0" smtClean="0"/>
          </a:p>
          <a:p>
            <a:pPr lvl="1"/>
            <a:endParaRPr lang="en-US" altLang="zh-CN" dirty="0" smtClean="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a:t>
            </a:r>
            <a:r>
              <a:rPr lang="en-US" altLang="zh-CN" dirty="0" smtClean="0"/>
              <a:t>- BACKGROUD</a:t>
            </a:r>
            <a:endParaRPr lang="en-GB" dirty="0" smtClean="0"/>
          </a:p>
        </p:txBody>
      </p:sp>
      <p:sp>
        <p:nvSpPr>
          <p:cNvPr id="3" name="矩形 2"/>
          <p:cNvSpPr/>
          <p:nvPr/>
        </p:nvSpPr>
        <p:spPr>
          <a:xfrm>
            <a:off x="1071538" y="1075922"/>
            <a:ext cx="6715172" cy="3416320"/>
          </a:xfrm>
          <a:prstGeom prst="rect">
            <a:avLst/>
          </a:prstGeom>
        </p:spPr>
        <p:txBody>
          <a:bodyPr wrap="square" anchor="ctr">
            <a:spAutoFit/>
          </a:bodyPr>
          <a:lstStyle/>
          <a:p>
            <a:r>
              <a:rPr lang="zh-CN" altLang="en-US" dirty="0" smtClean="0"/>
              <a:t>针对本次介绍需要具备以下</a:t>
            </a:r>
            <a:r>
              <a:rPr lang="en-US" altLang="zh-CN" dirty="0" smtClean="0"/>
              <a:t>Technical </a:t>
            </a:r>
            <a:r>
              <a:rPr lang="zh-CN" altLang="en-US" dirty="0" smtClean="0"/>
              <a:t>知识</a:t>
            </a:r>
            <a:endParaRPr lang="en-US" altLang="zh-CN" dirty="0" smtClean="0"/>
          </a:p>
          <a:p>
            <a:r>
              <a:rPr lang="en-US" altLang="zh-CN" dirty="0" smtClean="0"/>
              <a:t>(For this training we need the following Technical knowledge:)</a:t>
            </a:r>
          </a:p>
          <a:p>
            <a:endParaRPr lang="en-US" altLang="zh-CN" dirty="0" smtClean="0"/>
          </a:p>
          <a:p>
            <a:pPr>
              <a:buFont typeface="Arial" pitchFamily="34" charset="0"/>
              <a:buChar char="•"/>
            </a:pPr>
            <a:r>
              <a:rPr lang="en-US" altLang="zh-CN" dirty="0" smtClean="0"/>
              <a:t>T24 Programming &amp; BASIC</a:t>
            </a:r>
          </a:p>
          <a:p>
            <a:pPr>
              <a:buFont typeface="Arial" pitchFamily="34" charset="0"/>
              <a:buChar char="•"/>
            </a:pPr>
            <a:r>
              <a:rPr lang="en-US" altLang="zh-CN" dirty="0" smtClean="0"/>
              <a:t>TSA.SERVICE+BATCH</a:t>
            </a:r>
          </a:p>
          <a:p>
            <a:pPr>
              <a:buFont typeface="Arial" pitchFamily="34" charset="0"/>
              <a:buChar char="•"/>
            </a:pPr>
            <a:r>
              <a:rPr lang="en-US" altLang="zh-CN" dirty="0" err="1" smtClean="0"/>
              <a:t>jBase</a:t>
            </a:r>
            <a:r>
              <a:rPr lang="en-US" altLang="zh-CN" dirty="0" smtClean="0"/>
              <a:t>  &amp; TAFC</a:t>
            </a:r>
          </a:p>
          <a:p>
            <a:pPr>
              <a:buFont typeface="Arial" pitchFamily="34" charset="0"/>
              <a:buChar char="•"/>
            </a:pPr>
            <a:endParaRPr lang="en-US" altLang="zh-CN" dirty="0" smtClean="0"/>
          </a:p>
          <a:p>
            <a:endParaRPr lang="en-US" altLang="zh-CN" dirty="0" smtClean="0"/>
          </a:p>
          <a:p>
            <a:r>
              <a:rPr lang="zh-CN" altLang="en-US" dirty="0" smtClean="0"/>
              <a:t>同时建议能够了解：</a:t>
            </a:r>
            <a:r>
              <a:rPr lang="en-US" altLang="zh-CN" dirty="0" smtClean="0"/>
              <a:t>( We may need more)</a:t>
            </a:r>
          </a:p>
          <a:p>
            <a:pPr>
              <a:buFont typeface="Arial" pitchFamily="34" charset="0"/>
              <a:buChar char="•"/>
            </a:pPr>
            <a:r>
              <a:rPr lang="en-US" altLang="zh-CN" dirty="0" smtClean="0"/>
              <a:t>OFS</a:t>
            </a:r>
          </a:p>
          <a:p>
            <a:pPr>
              <a:buFont typeface="Arial" pitchFamily="34" charset="0"/>
              <a:buChar char="•"/>
            </a:pPr>
            <a:r>
              <a:rPr lang="en-US" altLang="zh-CN" dirty="0" smtClean="0"/>
              <a:t>FT &amp; ACCOUNTING</a:t>
            </a:r>
          </a:p>
          <a:p>
            <a:pPr>
              <a:buFont typeface="Arial" pitchFamily="34" charset="0"/>
              <a:buChar char="•"/>
            </a:pPr>
            <a:endParaRPr lang="en-US" altLang="zh-CN" dirty="0" smtClean="0"/>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US" altLang="zh-CN" dirty="0" smtClean="0"/>
              <a:t>- ROUTINE</a:t>
            </a:r>
            <a:endParaRPr lang="en-GB" dirty="0" smtClean="0"/>
          </a:p>
        </p:txBody>
      </p:sp>
      <p:sp>
        <p:nvSpPr>
          <p:cNvPr id="3" name="矩形 2"/>
          <p:cNvSpPr/>
          <p:nvPr/>
        </p:nvSpPr>
        <p:spPr>
          <a:xfrm>
            <a:off x="500034" y="1214423"/>
            <a:ext cx="7858180" cy="3139321"/>
          </a:xfrm>
          <a:prstGeom prst="rect">
            <a:avLst/>
          </a:prstGeom>
        </p:spPr>
        <p:txBody>
          <a:bodyPr wrap="square">
            <a:spAutoFit/>
          </a:bodyPr>
          <a:lstStyle/>
          <a:p>
            <a:pPr lvl="0"/>
            <a:r>
              <a:rPr lang="en-US" altLang="zh-CN" b="1" dirty="0" smtClean="0"/>
              <a:t>MESSAGE:</a:t>
            </a:r>
          </a:p>
          <a:p>
            <a:pPr lvl="0">
              <a:buFont typeface="Arial" pitchFamily="34" charset="0"/>
              <a:buChar char="•"/>
            </a:pPr>
            <a:r>
              <a:rPr lang="en-US" altLang="zh-CN" dirty="0" smtClean="0"/>
              <a:t>#field:&lt;MAP.OUT.RTN&gt;</a:t>
            </a:r>
            <a:r>
              <a:rPr lang="zh-CN" altLang="zh-CN" dirty="0" smtClean="0"/>
              <a:t>用户自定义接口程序字段，位于</a:t>
            </a:r>
            <a:r>
              <a:rPr lang="en-US" altLang="zh-CN" dirty="0" smtClean="0"/>
              <a:t>MAPPING</a:t>
            </a:r>
            <a:r>
              <a:rPr lang="zh-CN" altLang="zh-CN" dirty="0" smtClean="0"/>
              <a:t>处理之后相关，用于在对已经做过</a:t>
            </a:r>
            <a:r>
              <a:rPr lang="en-US" altLang="zh-CN" dirty="0" smtClean="0"/>
              <a:t>MAPPING</a:t>
            </a:r>
            <a:r>
              <a:rPr lang="zh-CN" altLang="zh-CN" dirty="0" smtClean="0"/>
              <a:t>处理，将会组成输出格式前的内部字段名和字段值做特殊的处理，参数为</a:t>
            </a:r>
            <a:r>
              <a:rPr lang="en-US" altLang="zh-CN" dirty="0" smtClean="0"/>
              <a:t>:</a:t>
            </a:r>
            <a:endParaRPr lang="zh-CN" altLang="zh-CN" dirty="0" smtClean="0"/>
          </a:p>
          <a:p>
            <a:pPr lvl="1">
              <a:buFont typeface="Wingdings" pitchFamily="2" charset="2"/>
              <a:buChar char="ü"/>
            </a:pPr>
            <a:r>
              <a:rPr lang="en-US" altLang="zh-CN" dirty="0" smtClean="0"/>
              <a:t>TIT.COM.FIELD.NAME: </a:t>
            </a:r>
            <a:r>
              <a:rPr lang="zh-CN" altLang="zh-CN" dirty="0" smtClean="0"/>
              <a:t>输入输出参数</a:t>
            </a:r>
            <a:r>
              <a:rPr lang="en-US" altLang="zh-CN" dirty="0" smtClean="0"/>
              <a:t>,</a:t>
            </a:r>
            <a:r>
              <a:rPr lang="zh-CN" altLang="zh-CN" dirty="0" smtClean="0"/>
              <a:t>内部已经</a:t>
            </a:r>
            <a:r>
              <a:rPr lang="en-US" altLang="zh-CN" dirty="0" smtClean="0"/>
              <a:t>MAPPING</a:t>
            </a:r>
            <a:r>
              <a:rPr lang="zh-CN" altLang="zh-CN" dirty="0" smtClean="0"/>
              <a:t>好后的字段名。以</a:t>
            </a:r>
            <a:r>
              <a:rPr lang="en-US" altLang="zh-CN" dirty="0" smtClean="0"/>
              <a:t>FM</a:t>
            </a:r>
            <a:r>
              <a:rPr lang="zh-CN" altLang="zh-CN" dirty="0" smtClean="0"/>
              <a:t>分隔</a:t>
            </a:r>
          </a:p>
          <a:p>
            <a:pPr lvl="1">
              <a:buFont typeface="Wingdings" pitchFamily="2" charset="2"/>
              <a:buChar char="ü"/>
            </a:pPr>
            <a:r>
              <a:rPr lang="en-US" altLang="zh-CN" dirty="0" smtClean="0"/>
              <a:t>TIT.COM.FIELD.VALUE</a:t>
            </a:r>
            <a:r>
              <a:rPr lang="zh-CN" altLang="zh-CN" dirty="0" smtClean="0"/>
              <a:t>：输入输出参数</a:t>
            </a:r>
            <a:r>
              <a:rPr lang="en-US" altLang="zh-CN" dirty="0" smtClean="0"/>
              <a:t>,</a:t>
            </a:r>
            <a:r>
              <a:rPr lang="zh-CN" altLang="zh-CN" dirty="0" smtClean="0"/>
              <a:t>内部已经</a:t>
            </a:r>
            <a:r>
              <a:rPr lang="en-US" altLang="zh-CN" dirty="0" smtClean="0"/>
              <a:t>MAPPING</a:t>
            </a:r>
            <a:r>
              <a:rPr lang="zh-CN" altLang="zh-CN" dirty="0" smtClean="0"/>
              <a:t>好后的字段值。以</a:t>
            </a:r>
            <a:r>
              <a:rPr lang="en-US" altLang="zh-CN" dirty="0" smtClean="0"/>
              <a:t>FM</a:t>
            </a:r>
            <a:r>
              <a:rPr lang="zh-CN" altLang="zh-CN" dirty="0" smtClean="0"/>
              <a:t>分隔</a:t>
            </a:r>
          </a:p>
          <a:p>
            <a:pPr lvl="1">
              <a:buFont typeface="Wingdings" pitchFamily="2" charset="2"/>
              <a:buChar char="ü"/>
            </a:pPr>
            <a:r>
              <a:rPr lang="en-US" altLang="zh-CN" dirty="0" smtClean="0"/>
              <a:t>ERRCODE : </a:t>
            </a:r>
            <a:r>
              <a:rPr lang="zh-CN" altLang="zh-CN" dirty="0" smtClean="0"/>
              <a:t>输出错误码</a:t>
            </a:r>
            <a:endParaRPr lang="en-US" altLang="zh-CN" dirty="0" smtClean="0"/>
          </a:p>
          <a:p>
            <a:pPr lvl="1">
              <a:buFont typeface="Wingdings" pitchFamily="2" charset="2"/>
              <a:buChar char="ü"/>
            </a:pPr>
            <a:r>
              <a:rPr lang="zh-CN" altLang="en-US" dirty="0" smtClean="0"/>
              <a:t>模版程序为</a:t>
            </a:r>
            <a:r>
              <a:rPr lang="en-US" altLang="zh-CN" dirty="0" smtClean="0"/>
              <a:t> TEM.MIO.FBXXX.TEMPLATE</a:t>
            </a:r>
            <a:endParaRPr lang="zh-CN" altLang="zh-CN" dirty="0" smtClean="0"/>
          </a:p>
          <a:p>
            <a:pPr lvl="1"/>
            <a:endParaRPr lang="en-US" altLang="zh-CN" dirty="0" smtClean="0"/>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US" altLang="zh-CN" dirty="0" smtClean="0"/>
              <a:t>- ROUTINE</a:t>
            </a:r>
            <a:endParaRPr lang="en-GB" dirty="0" smtClean="0"/>
          </a:p>
        </p:txBody>
      </p:sp>
      <p:sp>
        <p:nvSpPr>
          <p:cNvPr id="3" name="矩形 2"/>
          <p:cNvSpPr/>
          <p:nvPr/>
        </p:nvSpPr>
        <p:spPr>
          <a:xfrm>
            <a:off x="500034" y="1214422"/>
            <a:ext cx="7858180" cy="3139321"/>
          </a:xfrm>
          <a:prstGeom prst="rect">
            <a:avLst/>
          </a:prstGeom>
        </p:spPr>
        <p:txBody>
          <a:bodyPr wrap="square">
            <a:spAutoFit/>
          </a:bodyPr>
          <a:lstStyle/>
          <a:p>
            <a:pPr lvl="0"/>
            <a:r>
              <a:rPr lang="en-US" altLang="zh-CN" b="1" dirty="0" smtClean="0"/>
              <a:t>MAPPING:</a:t>
            </a:r>
          </a:p>
          <a:p>
            <a:pPr lvl="0"/>
            <a:endParaRPr lang="en-US" altLang="zh-CN" b="1" dirty="0" smtClean="0"/>
          </a:p>
          <a:p>
            <a:pPr lvl="0">
              <a:buFont typeface="Arial" pitchFamily="34" charset="0"/>
              <a:buChar char="•"/>
            </a:pPr>
            <a:r>
              <a:rPr lang="en-US" altLang="zh-CN" dirty="0" smtClean="0"/>
              <a:t>#field:&lt;ROUTINE&gt;</a:t>
            </a:r>
            <a:r>
              <a:rPr lang="zh-CN" altLang="zh-CN" dirty="0" smtClean="0"/>
              <a:t>：用户自定义接口程序字段，主要用于替代核心的</a:t>
            </a:r>
            <a:r>
              <a:rPr lang="en-US" altLang="zh-CN" dirty="0" smtClean="0"/>
              <a:t>MAPPING</a:t>
            </a:r>
            <a:r>
              <a:rPr lang="zh-CN" altLang="zh-CN" dirty="0" smtClean="0"/>
              <a:t>逻辑</a:t>
            </a:r>
            <a:r>
              <a:rPr lang="en-US" altLang="zh-CN" dirty="0" smtClean="0"/>
              <a:t>.&lt;For future&gt;</a:t>
            </a:r>
            <a:endParaRPr lang="zh-CN" altLang="zh-CN" dirty="0" smtClean="0"/>
          </a:p>
          <a:p>
            <a:pPr lvl="0">
              <a:buFont typeface="Arial" pitchFamily="34" charset="0"/>
              <a:buChar char="•"/>
            </a:pPr>
            <a:r>
              <a:rPr lang="en-US" altLang="zh-CN" dirty="0" smtClean="0"/>
              <a:t>#field:&lt;CONV.RTN&gt;:</a:t>
            </a:r>
            <a:r>
              <a:rPr lang="zh-CN" altLang="zh-CN" dirty="0" smtClean="0"/>
              <a:t>用户自定义接口程序字段，针对</a:t>
            </a:r>
            <a:r>
              <a:rPr lang="en-US" altLang="zh-CN" dirty="0" smtClean="0"/>
              <a:t>MAPPING</a:t>
            </a:r>
            <a:r>
              <a:rPr lang="zh-CN" altLang="zh-CN" dirty="0" smtClean="0"/>
              <a:t>中的</a:t>
            </a:r>
            <a:r>
              <a:rPr lang="en-US" altLang="zh-CN" dirty="0" smtClean="0"/>
              <a:t>IN</a:t>
            </a:r>
            <a:r>
              <a:rPr lang="zh-CN" altLang="zh-CN" dirty="0" smtClean="0"/>
              <a:t>和</a:t>
            </a:r>
            <a:r>
              <a:rPr lang="en-US" altLang="zh-CN" dirty="0" smtClean="0"/>
              <a:t>OUT</a:t>
            </a:r>
            <a:r>
              <a:rPr lang="zh-CN" altLang="zh-CN" dirty="0" smtClean="0"/>
              <a:t>字段做的相关转换处理，以便能得到相应的值，参数说明：</a:t>
            </a:r>
          </a:p>
          <a:p>
            <a:pPr lvl="1">
              <a:buFont typeface="Wingdings" pitchFamily="2" charset="2"/>
              <a:buChar char="ü"/>
            </a:pPr>
            <a:r>
              <a:rPr lang="en-US" altLang="zh-CN" dirty="0" smtClean="0"/>
              <a:t>YMSG.FIELD.IN</a:t>
            </a:r>
            <a:r>
              <a:rPr lang="zh-CN" altLang="zh-CN" dirty="0" smtClean="0"/>
              <a:t>：输入字段。</a:t>
            </a:r>
          </a:p>
          <a:p>
            <a:pPr lvl="1">
              <a:buFont typeface="Wingdings" pitchFamily="2" charset="2"/>
              <a:buChar char="ü"/>
            </a:pPr>
            <a:r>
              <a:rPr lang="en-US" altLang="zh-CN" dirty="0" smtClean="0"/>
              <a:t>YMSG.FIELD.OUT</a:t>
            </a:r>
            <a:r>
              <a:rPr lang="zh-CN" altLang="zh-CN" dirty="0" smtClean="0"/>
              <a:t>：输出字段。</a:t>
            </a:r>
          </a:p>
          <a:p>
            <a:pPr lvl="1">
              <a:buFont typeface="Wingdings" pitchFamily="2" charset="2"/>
              <a:buChar char="ü"/>
            </a:pPr>
            <a:r>
              <a:rPr lang="en-US" altLang="zh-CN" dirty="0" smtClean="0"/>
              <a:t>ERRCODE : </a:t>
            </a:r>
            <a:r>
              <a:rPr lang="zh-CN" altLang="zh-CN" dirty="0" smtClean="0"/>
              <a:t>输出错误码</a:t>
            </a:r>
            <a:endParaRPr lang="en-US" altLang="zh-CN" dirty="0" smtClean="0"/>
          </a:p>
          <a:p>
            <a:pPr lvl="1">
              <a:buFont typeface="Wingdings" pitchFamily="2" charset="2"/>
              <a:buChar char="ü"/>
            </a:pPr>
            <a:r>
              <a:rPr lang="zh-CN" altLang="en-US" dirty="0" smtClean="0"/>
              <a:t>模版程序为</a:t>
            </a:r>
            <a:r>
              <a:rPr lang="en-US" altLang="zh-CN" dirty="0" smtClean="0"/>
              <a:t> TEM.MCNV.FBXXX.TEMPLATE</a:t>
            </a:r>
            <a:endParaRPr lang="zh-CN" altLang="zh-CN" dirty="0" smtClean="0"/>
          </a:p>
          <a:p>
            <a:pPr lvl="1"/>
            <a:endParaRPr lang="en-US" altLang="zh-CN" dirty="0" smtClean="0"/>
          </a:p>
        </p:txBody>
      </p:sp>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zh-CN" altLang="en-US" dirty="0" smtClean="0"/>
              <a:t>－ </a:t>
            </a:r>
            <a:r>
              <a:rPr lang="en-US" altLang="zh-CN" dirty="0" smtClean="0"/>
              <a:t>Internal</a:t>
            </a:r>
            <a:endParaRPr lang="en-GB" dirty="0" smtClean="0"/>
          </a:p>
        </p:txBody>
      </p:sp>
      <p:sp>
        <p:nvSpPr>
          <p:cNvPr id="3" name="矩形 2"/>
          <p:cNvSpPr/>
          <p:nvPr/>
        </p:nvSpPr>
        <p:spPr>
          <a:xfrm>
            <a:off x="642910" y="857232"/>
            <a:ext cx="7858180" cy="923330"/>
          </a:xfrm>
          <a:prstGeom prst="rect">
            <a:avLst/>
          </a:prstGeom>
        </p:spPr>
        <p:txBody>
          <a:bodyPr wrap="square">
            <a:spAutoFit/>
          </a:bodyPr>
          <a:lstStyle/>
          <a:p>
            <a:endParaRPr lang="en-US" altLang="zh-CN" b="1" dirty="0" smtClean="0"/>
          </a:p>
          <a:p>
            <a:r>
              <a:rPr lang="en-US" altLang="zh-CN" b="1" dirty="0" smtClean="0"/>
              <a:t>FIELD.CONV RULE</a:t>
            </a:r>
          </a:p>
          <a:p>
            <a:r>
              <a:rPr lang="en-US" altLang="zh-CN" dirty="0" smtClean="0"/>
              <a:t>FIELD.CNV – </a:t>
            </a:r>
            <a:r>
              <a:rPr lang="zh-CN" altLang="zh-CN" dirty="0" smtClean="0"/>
              <a:t>用于</a:t>
            </a:r>
            <a:r>
              <a:rPr lang="en-US" altLang="zh-CN" dirty="0" smtClean="0"/>
              <a:t>TEM.TIT.MAPPING </a:t>
            </a:r>
            <a:r>
              <a:rPr lang="zh-CN" altLang="zh-CN" dirty="0" smtClean="0"/>
              <a:t>中的</a:t>
            </a:r>
            <a:r>
              <a:rPr lang="en-US" altLang="zh-CN" dirty="0" smtClean="0"/>
              <a:t>CONV.RTN</a:t>
            </a:r>
            <a:endParaRPr lang="zh-CN" altLang="zh-CN" dirty="0"/>
          </a:p>
        </p:txBody>
      </p:sp>
      <p:graphicFrame>
        <p:nvGraphicFramePr>
          <p:cNvPr id="7" name="表格 6"/>
          <p:cNvGraphicFramePr>
            <a:graphicFrameLocks noGrp="1"/>
          </p:cNvGraphicFramePr>
          <p:nvPr/>
        </p:nvGraphicFramePr>
        <p:xfrm>
          <a:off x="714348" y="1857365"/>
          <a:ext cx="7643866" cy="2928957"/>
        </p:xfrm>
        <a:graphic>
          <a:graphicData uri="http://schemas.openxmlformats.org/drawingml/2006/table">
            <a:tbl>
              <a:tblPr/>
              <a:tblGrid>
                <a:gridCol w="1149962"/>
                <a:gridCol w="2847289"/>
                <a:gridCol w="3646615"/>
              </a:tblGrid>
              <a:tr h="466945">
                <a:tc>
                  <a:txBody>
                    <a:bodyPr/>
                    <a:lstStyle/>
                    <a:p>
                      <a:pPr algn="just">
                        <a:spcAft>
                          <a:spcPts val="0"/>
                        </a:spcAft>
                      </a:pPr>
                      <a:r>
                        <a:rPr lang="en-US" sz="1800" kern="100" dirty="0">
                          <a:latin typeface="Times New Roman"/>
                          <a:ea typeface="宋体"/>
                        </a:rPr>
                        <a:t>VALUE</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800" kern="100">
                          <a:latin typeface="Times New Roman"/>
                          <a:ea typeface="宋体"/>
                        </a:rPr>
                        <a:t>SAMPLE</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800" kern="100" dirty="0">
                          <a:latin typeface="Times New Roman"/>
                          <a:ea typeface="宋体"/>
                        </a:rPr>
                        <a:t>DESC</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612866">
                <a:tc>
                  <a:txBody>
                    <a:bodyPr/>
                    <a:lstStyle/>
                    <a:p>
                      <a:pPr algn="just">
                        <a:spcAft>
                          <a:spcPts val="0"/>
                        </a:spcAft>
                      </a:pPr>
                      <a:r>
                        <a:rPr lang="en-US" sz="1800" kern="100" dirty="0">
                          <a:latin typeface="Times New Roman"/>
                          <a:ea typeface="宋体"/>
                        </a:rPr>
                        <a:t>FIELD[</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rPr>
                        <a:t>FIELD[1,1]</a:t>
                      </a:r>
                      <a:endParaRPr lang="zh-CN" sz="1800" kern="100" dirty="0">
                        <a:latin typeface="Times New Roman"/>
                        <a:ea typeface="宋体"/>
                      </a:endParaRPr>
                    </a:p>
                    <a:p>
                      <a:pPr algn="just">
                        <a:spcAft>
                          <a:spcPts val="0"/>
                        </a:spcAft>
                      </a:pPr>
                      <a:r>
                        <a:rPr lang="en-US" sz="1800" kern="100" dirty="0">
                          <a:latin typeface="Times New Roman"/>
                          <a:ea typeface="宋体"/>
                        </a:rPr>
                        <a:t>FIELD[‘*’,1,1]</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针对</a:t>
                      </a:r>
                      <a:r>
                        <a:rPr lang="en-US" sz="1800" kern="100" dirty="0">
                          <a:latin typeface="Times New Roman"/>
                          <a:ea typeface="宋体"/>
                        </a:rPr>
                        <a:t>IN</a:t>
                      </a:r>
                      <a:r>
                        <a:rPr lang="zh-CN" sz="1800" kern="100" dirty="0">
                          <a:latin typeface="Times New Roman"/>
                          <a:ea typeface="宋体"/>
                        </a:rPr>
                        <a:t>中内容做相应的分拆处理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949">
                <a:tc>
                  <a:txBody>
                    <a:bodyPr/>
                    <a:lstStyle/>
                    <a:p>
                      <a:pPr algn="just">
                        <a:spcAft>
                          <a:spcPts val="0"/>
                        </a:spcAft>
                      </a:pPr>
                      <a:r>
                        <a:rPr lang="en-US" sz="1800" kern="100">
                          <a:latin typeface="Times New Roman"/>
                          <a:ea typeface="宋体"/>
                        </a:rPr>
                        <a:t>:</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rPr>
                        <a:t>ACCOUNT:CUSTOMER</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针对</a:t>
                      </a:r>
                      <a:r>
                        <a:rPr lang="en-US" sz="1800" kern="100" dirty="0">
                          <a:latin typeface="Times New Roman"/>
                          <a:ea typeface="宋体"/>
                        </a:rPr>
                        <a:t>IN</a:t>
                      </a:r>
                      <a:r>
                        <a:rPr lang="zh-CN" sz="1800" kern="100" dirty="0">
                          <a:latin typeface="Times New Roman"/>
                          <a:ea typeface="宋体"/>
                        </a:rPr>
                        <a:t>中内容做相应的组合处理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99">
                <a:tc>
                  <a:txBody>
                    <a:bodyPr/>
                    <a:lstStyle/>
                    <a:p>
                      <a:pPr algn="just">
                        <a:spcAft>
                          <a:spcPts val="0"/>
                        </a:spcAft>
                      </a:pPr>
                      <a:r>
                        <a:rPr lang="en-US" sz="1800" kern="100" dirty="0">
                          <a:latin typeface="Times New Roman"/>
                          <a:ea typeface="宋体"/>
                        </a:rPr>
                        <a:t>LINK&gt;</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rPr>
                        <a:t>LINK&gt;ACCOUNT-CUSTOMER&gt;CUSTOMER-SECTOR</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取相应的字段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949">
                <a:tc>
                  <a:txBody>
                    <a:bodyPr/>
                    <a:lstStyle/>
                    <a:p>
                      <a:pPr algn="just">
                        <a:spcAft>
                          <a:spcPts val="0"/>
                        </a:spcAft>
                      </a:pPr>
                      <a:r>
                        <a:rPr lang="en-US" sz="1800" kern="100">
                          <a:latin typeface="Times New Roman"/>
                          <a:ea typeface="宋体"/>
                        </a:rPr>
                        <a:t>@</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rPr>
                        <a:t>CALL ROUTINE</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949">
                <a:tc>
                  <a:txBody>
                    <a:bodyPr/>
                    <a:lstStyle/>
                    <a:p>
                      <a:pPr algn="just">
                        <a:spcAft>
                          <a:spcPts val="0"/>
                        </a:spcAft>
                      </a:pPr>
                      <a:r>
                        <a:rPr lang="en-US" sz="1800" kern="100">
                          <a:latin typeface="Times New Roman"/>
                          <a:ea typeface="宋体"/>
                        </a:rPr>
                        <a:t>LEN(</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rPr>
                        <a:t>LEN(FIELD.NAME)</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取字段</a:t>
                      </a:r>
                      <a:r>
                        <a:rPr lang="en-US" sz="1800" kern="100" dirty="0">
                          <a:latin typeface="Times New Roman"/>
                          <a:ea typeface="宋体"/>
                        </a:rPr>
                        <a:t>FIELD.NAME</a:t>
                      </a:r>
                      <a:r>
                        <a:rPr lang="zh-CN" sz="1800" kern="100" dirty="0">
                          <a:latin typeface="Times New Roman"/>
                          <a:ea typeface="宋体"/>
                        </a:rPr>
                        <a:t>的长度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GB" dirty="0" err="1" smtClean="0"/>
              <a:t>WorkShop</a:t>
            </a:r>
            <a:r>
              <a:rPr lang="en-GB" dirty="0" smtClean="0"/>
              <a:t> </a:t>
            </a:r>
            <a:r>
              <a:rPr lang="en-US" altLang="zh-CN" dirty="0" smtClean="0"/>
              <a:t>- EXT</a:t>
            </a:r>
            <a:endParaRPr lang="en-GB" dirty="0" smtClean="0"/>
          </a:p>
        </p:txBody>
      </p:sp>
      <p:sp>
        <p:nvSpPr>
          <p:cNvPr id="3" name="矩形 2"/>
          <p:cNvSpPr/>
          <p:nvPr/>
        </p:nvSpPr>
        <p:spPr>
          <a:xfrm>
            <a:off x="500034" y="1214422"/>
            <a:ext cx="7858180" cy="923330"/>
          </a:xfrm>
          <a:prstGeom prst="rect">
            <a:avLst/>
          </a:prstGeom>
        </p:spPr>
        <p:txBody>
          <a:bodyPr wrap="square">
            <a:spAutoFit/>
          </a:bodyPr>
          <a:lstStyle/>
          <a:p>
            <a:pPr lvl="1"/>
            <a:r>
              <a:rPr lang="zh-CN" altLang="en-US" dirty="0" smtClean="0"/>
              <a:t>加入一个自定义字段（</a:t>
            </a:r>
            <a:r>
              <a:rPr lang="en-US" altLang="zh-CN" dirty="0" smtClean="0"/>
              <a:t>EXT),</a:t>
            </a:r>
            <a:r>
              <a:rPr lang="zh-CN" altLang="en-US" dirty="0" smtClean="0"/>
              <a:t>用于存放</a:t>
            </a:r>
            <a:r>
              <a:rPr lang="en-US" altLang="zh-CN" dirty="0" smtClean="0"/>
              <a:t>BNK</a:t>
            </a:r>
            <a:r>
              <a:rPr lang="zh-CN" altLang="en-US" dirty="0" smtClean="0"/>
              <a:t>的</a:t>
            </a:r>
            <a:r>
              <a:rPr lang="en-US" altLang="zh-CN" dirty="0" smtClean="0"/>
              <a:t>COMPANY</a:t>
            </a:r>
            <a:r>
              <a:rPr lang="zh-CN" altLang="en-US" dirty="0" smtClean="0"/>
              <a:t> </a:t>
            </a:r>
            <a:r>
              <a:rPr lang="en-US" altLang="zh-CN" dirty="0" smtClean="0"/>
              <a:t>NAME</a:t>
            </a:r>
            <a:r>
              <a:rPr lang="zh-CN" altLang="en-US" dirty="0" smtClean="0"/>
              <a:t>，并在输出的格式中显示出来。</a:t>
            </a:r>
            <a:endParaRPr lang="en-US" altLang="zh-CN" dirty="0" smtClean="0"/>
          </a:p>
          <a:p>
            <a:pPr lvl="1"/>
            <a:endParaRPr lang="en-US" altLang="zh-CN" dirty="0" smtClean="0"/>
          </a:p>
        </p:txBody>
      </p:sp>
      <p:pic>
        <p:nvPicPr>
          <p:cNvPr id="237571" name="Picture 3"/>
          <p:cNvPicPr>
            <a:picLocks noChangeAspect="1" noChangeArrowheads="1"/>
          </p:cNvPicPr>
          <p:nvPr/>
        </p:nvPicPr>
        <p:blipFill>
          <a:blip r:embed="rId3" cstate="print"/>
          <a:srcRect/>
          <a:stretch>
            <a:fillRect/>
          </a:stretch>
        </p:blipFill>
        <p:spPr bwMode="auto">
          <a:xfrm>
            <a:off x="1071537" y="2500306"/>
            <a:ext cx="6885701" cy="857256"/>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blinds(horizontal)">
                                      <p:cBhvr>
                                        <p:cTn id="12"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US" altLang="zh-CN" dirty="0" smtClean="0"/>
              <a:t>- Internal</a:t>
            </a:r>
            <a:endParaRPr lang="en-GB" dirty="0" smtClean="0"/>
          </a:p>
        </p:txBody>
      </p:sp>
      <p:sp>
        <p:nvSpPr>
          <p:cNvPr id="3" name="矩形 2"/>
          <p:cNvSpPr/>
          <p:nvPr/>
        </p:nvSpPr>
        <p:spPr>
          <a:xfrm>
            <a:off x="500034" y="1214422"/>
            <a:ext cx="7858180" cy="646331"/>
          </a:xfrm>
          <a:prstGeom prst="rect">
            <a:avLst/>
          </a:prstGeom>
        </p:spPr>
        <p:txBody>
          <a:bodyPr wrap="square">
            <a:spAutoFit/>
          </a:bodyPr>
          <a:lstStyle/>
          <a:p>
            <a:pPr lvl="1"/>
            <a:r>
              <a:rPr lang="zh-CN" altLang="en-US" dirty="0" smtClean="0"/>
              <a:t>除了以上提到了通用</a:t>
            </a:r>
            <a:r>
              <a:rPr lang="en-US" altLang="zh-CN" dirty="0" smtClean="0"/>
              <a:t>T24API</a:t>
            </a:r>
            <a:r>
              <a:rPr lang="zh-CN" altLang="en-US" dirty="0" smtClean="0"/>
              <a:t>和自定义</a:t>
            </a:r>
            <a:r>
              <a:rPr lang="en-US" altLang="zh-CN" dirty="0" smtClean="0"/>
              <a:t>ROUTINE</a:t>
            </a:r>
            <a:r>
              <a:rPr lang="zh-CN" altLang="en-US" dirty="0" smtClean="0"/>
              <a:t>字段，模块中还集成了相关内部公共功能规则定义。</a:t>
            </a:r>
            <a:endParaRPr lang="en-US" altLang="zh-CN" dirty="0" smtClean="0"/>
          </a:p>
        </p:txBody>
      </p:sp>
      <p:graphicFrame>
        <p:nvGraphicFramePr>
          <p:cNvPr id="4" name="表格 3"/>
          <p:cNvGraphicFramePr>
            <a:graphicFrameLocks noGrp="1"/>
          </p:cNvGraphicFramePr>
          <p:nvPr/>
        </p:nvGraphicFramePr>
        <p:xfrm>
          <a:off x="1071538" y="1928802"/>
          <a:ext cx="7000925" cy="4292216"/>
        </p:xfrm>
        <a:graphic>
          <a:graphicData uri="http://schemas.openxmlformats.org/drawingml/2006/table">
            <a:tbl>
              <a:tblPr/>
              <a:tblGrid>
                <a:gridCol w="2227832"/>
                <a:gridCol w="2915704"/>
                <a:gridCol w="1857389"/>
              </a:tblGrid>
              <a:tr h="176939">
                <a:tc>
                  <a:txBody>
                    <a:bodyPr/>
                    <a:lstStyle/>
                    <a:p>
                      <a:pPr algn="just">
                        <a:spcAft>
                          <a:spcPts val="0"/>
                        </a:spcAft>
                      </a:pPr>
                      <a:r>
                        <a:rPr lang="en-US" sz="1200" kern="100" dirty="0">
                          <a:latin typeface="Times New Roman"/>
                          <a:ea typeface="宋体"/>
                        </a:rPr>
                        <a:t>COMM RTN</a:t>
                      </a:r>
                      <a:endParaRPr lang="zh-CN" sz="1200" kern="100" dirty="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zh-CN" sz="1200" kern="100">
                          <a:latin typeface="Times New Roman"/>
                          <a:ea typeface="宋体"/>
                        </a:rPr>
                        <a:t>描述</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zh-CN" sz="1200" kern="100">
                          <a:latin typeface="Times New Roman"/>
                          <a:ea typeface="宋体"/>
                        </a:rPr>
                        <a:t>例如</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98974">
                <a:tc>
                  <a:txBody>
                    <a:bodyPr/>
                    <a:lstStyle/>
                    <a:p>
                      <a:pPr algn="just">
                        <a:spcAft>
                          <a:spcPts val="0"/>
                        </a:spcAft>
                      </a:pPr>
                      <a:r>
                        <a:rPr lang="en-US" sz="1200" kern="100">
                          <a:latin typeface="Times New Roman"/>
                          <a:ea typeface="宋体"/>
                        </a:rPr>
                        <a:t>!TODAY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交易日期</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rPr>
                        <a:t>20060521</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!ID.NEW</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rPr>
                        <a:t>ID.NEW</a:t>
                      </a:r>
                      <a:r>
                        <a:rPr lang="zh-CN" sz="1200" kern="100">
                          <a:latin typeface="Times New Roman"/>
                          <a:ea typeface="宋体"/>
                        </a:rPr>
                        <a:t>的值</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!ID.COMPANY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rPr>
                        <a:t>ID.COMPANY</a:t>
                      </a:r>
                      <a:r>
                        <a:rPr lang="zh-CN" sz="1200" kern="100">
                          <a:latin typeface="Times New Roman"/>
                          <a:ea typeface="宋体"/>
                        </a:rPr>
                        <a:t>的值</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!APPLICATION</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rPr>
                        <a:t>APPLICATION</a:t>
                      </a:r>
                      <a:r>
                        <a:rPr lang="zh-CN" sz="1200" kern="100">
                          <a:latin typeface="Times New Roman"/>
                          <a:ea typeface="宋体"/>
                        </a:rPr>
                        <a:t>的值</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!LCCY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rPr>
                        <a:t>LCCY</a:t>
                      </a:r>
                      <a:r>
                        <a:rPr lang="zh-CN" sz="1200" kern="100">
                          <a:latin typeface="Times New Roman"/>
                          <a:ea typeface="宋体"/>
                        </a:rPr>
                        <a:t>的值</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!LNGG</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rPr>
                        <a:t>LNGG</a:t>
                      </a:r>
                      <a:r>
                        <a:rPr lang="zh-CN" sz="1200" kern="100">
                          <a:latin typeface="Times New Roman"/>
                          <a:ea typeface="宋体"/>
                        </a:rPr>
                        <a:t>的值</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!OPERATOR</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rPr>
                        <a:t>OPERATOR</a:t>
                      </a:r>
                      <a:r>
                        <a:rPr lang="zh-CN" sz="1200" kern="100">
                          <a:latin typeface="Times New Roman"/>
                          <a:ea typeface="宋体"/>
                        </a:rPr>
                        <a:t>的值</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!SIGN.NAME</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用户的登录名</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!TIME</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系统时间</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!DATE</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系统日期</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字串</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!MAPPING.KEY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当前的</a:t>
                      </a:r>
                      <a:r>
                        <a:rPr lang="en-US" sz="1200" kern="100">
                          <a:latin typeface="Times New Roman"/>
                          <a:ea typeface="宋体"/>
                        </a:rPr>
                        <a:t>MAPPING.KEY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!TIT.COMM.FB.TXN.ID</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u="sng" kern="100">
                          <a:latin typeface="Times New Roman"/>
                          <a:ea typeface="宋体"/>
                        </a:rPr>
                        <a:t>交易明细</a:t>
                      </a:r>
                      <a:r>
                        <a:rPr lang="en-US" sz="1200" u="sng" kern="100">
                          <a:latin typeface="Times New Roman"/>
                          <a:ea typeface="宋体"/>
                        </a:rPr>
                        <a:t>ID</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!TIT.COMM.FB.CODE</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交易种类</a:t>
                      </a:r>
                      <a:r>
                        <a:rPr lang="en-US" sz="1200" kern="100">
                          <a:latin typeface="Times New Roman"/>
                          <a:ea typeface="宋体"/>
                        </a:rPr>
                        <a:t>CODE</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dirty="0">
                          <a:latin typeface="Times New Roman"/>
                          <a:ea typeface="宋体"/>
                        </a:rPr>
                        <a:t>!</a:t>
                      </a:r>
                      <a:r>
                        <a:rPr lang="en-US" sz="1200" kern="100" dirty="0" smtClean="0">
                          <a:latin typeface="Times New Roman"/>
                          <a:ea typeface="宋体"/>
                        </a:rPr>
                        <a:t>TIT.COM.EXT.ERR.CODE</a:t>
                      </a:r>
                      <a:endParaRPr lang="zh-CN" sz="1200" kern="100" dirty="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错误码</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dirty="0">
                          <a:latin typeface="Times New Roman"/>
                          <a:ea typeface="宋体"/>
                        </a:rPr>
                        <a:t>!</a:t>
                      </a:r>
                      <a:r>
                        <a:rPr lang="en-US" sz="1200" kern="100" dirty="0" smtClean="0">
                          <a:latin typeface="Times New Roman"/>
                          <a:ea typeface="宋体"/>
                        </a:rPr>
                        <a:t>TIT.COM.EXT.ERR.MSG</a:t>
                      </a:r>
                      <a:endParaRPr lang="zh-CN" sz="1200" kern="100" dirty="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错误信息</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dirty="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!TIT.COMM.REQ.MSGKEY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请求</a:t>
                      </a:r>
                      <a:r>
                        <a:rPr lang="en-US" sz="1200" kern="100">
                          <a:latin typeface="Times New Roman"/>
                          <a:ea typeface="宋体"/>
                        </a:rPr>
                        <a:t>KEY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974">
                <a:tc>
                  <a:txBody>
                    <a:bodyPr/>
                    <a:lstStyle/>
                    <a:p>
                      <a:pPr algn="just">
                        <a:spcAft>
                          <a:spcPts val="0"/>
                        </a:spcAft>
                      </a:pPr>
                      <a:r>
                        <a:rPr lang="en-US" sz="1200" kern="100">
                          <a:latin typeface="Times New Roman"/>
                          <a:ea typeface="宋体"/>
                        </a:rPr>
                        <a:t>!TIT.COMM.RSP.MSGKEY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rPr>
                        <a:t>应答</a:t>
                      </a:r>
                      <a:r>
                        <a:rPr lang="en-US" sz="1200" kern="100">
                          <a:latin typeface="Times New Roman"/>
                          <a:ea typeface="宋体"/>
                        </a:rPr>
                        <a:t>KEY</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7804">
                <a:tc>
                  <a:txBody>
                    <a:bodyPr/>
                    <a:lstStyle/>
                    <a:p>
                      <a:pPr algn="just">
                        <a:spcAft>
                          <a:spcPts val="0"/>
                        </a:spcAft>
                      </a:pPr>
                      <a:r>
                        <a:rPr lang="en-US" sz="1200" kern="100">
                          <a:latin typeface="Times New Roman"/>
                          <a:ea typeface="宋体"/>
                        </a:rPr>
                        <a:t>!TIT.COMM.EXT.TXN.ID</a:t>
                      </a:r>
                      <a:endParaRPr lang="zh-CN" sz="1200" kern="10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latin typeface="Times New Roman"/>
                          <a:ea typeface="宋体"/>
                        </a:rPr>
                        <a:t>针对交易</a:t>
                      </a:r>
                      <a:r>
                        <a:rPr lang="en-US" sz="1200" kern="100" dirty="0">
                          <a:latin typeface="Times New Roman"/>
                          <a:ea typeface="宋体"/>
                        </a:rPr>
                        <a:t>ID</a:t>
                      </a:r>
                      <a:r>
                        <a:rPr lang="zh-CN" sz="1200" kern="100" dirty="0">
                          <a:latin typeface="Times New Roman"/>
                          <a:ea typeface="宋体"/>
                        </a:rPr>
                        <a:t>的</a:t>
                      </a:r>
                      <a:r>
                        <a:rPr lang="en-US" sz="1200" kern="100" dirty="0">
                          <a:latin typeface="Times New Roman"/>
                          <a:ea typeface="宋体"/>
                        </a:rPr>
                        <a:t>INDEX</a:t>
                      </a:r>
                      <a:r>
                        <a:rPr lang="zh-CN" sz="1200" kern="100" dirty="0">
                          <a:latin typeface="Times New Roman"/>
                          <a:ea typeface="宋体"/>
                        </a:rPr>
                        <a:t>表，其</a:t>
                      </a:r>
                      <a:r>
                        <a:rPr lang="en-US" sz="1200" kern="100" dirty="0">
                          <a:latin typeface="Times New Roman"/>
                          <a:ea typeface="宋体"/>
                        </a:rPr>
                        <a:t>VALUE</a:t>
                      </a:r>
                      <a:r>
                        <a:rPr lang="zh-CN" sz="1200" kern="100" dirty="0">
                          <a:latin typeface="Times New Roman"/>
                          <a:ea typeface="宋体"/>
                        </a:rPr>
                        <a:t>必须唯一，否则报错。</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dirty="0">
                        <a:latin typeface="Times New Roman"/>
                        <a:ea typeface="宋体"/>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Development </a:t>
            </a:r>
            <a:r>
              <a:rPr lang="en-US" altLang="zh-CN" dirty="0" smtClean="0"/>
              <a:t>- Internal</a:t>
            </a:r>
            <a:endParaRPr lang="en-GB" dirty="0" smtClean="0"/>
          </a:p>
        </p:txBody>
      </p:sp>
      <p:sp>
        <p:nvSpPr>
          <p:cNvPr id="3" name="矩形 2"/>
          <p:cNvSpPr/>
          <p:nvPr/>
        </p:nvSpPr>
        <p:spPr>
          <a:xfrm>
            <a:off x="500034" y="1214422"/>
            <a:ext cx="7858180" cy="646331"/>
          </a:xfrm>
          <a:prstGeom prst="rect">
            <a:avLst/>
          </a:prstGeom>
        </p:spPr>
        <p:txBody>
          <a:bodyPr wrap="square">
            <a:spAutoFit/>
          </a:bodyPr>
          <a:lstStyle/>
          <a:p>
            <a:pPr lvl="1"/>
            <a:r>
              <a:rPr lang="zh-CN" altLang="en-US" dirty="0" smtClean="0"/>
              <a:t>定义于</a:t>
            </a:r>
            <a:r>
              <a:rPr lang="en-US" altLang="zh-CN" dirty="0" smtClean="0"/>
              <a:t>FIELD.COMM</a:t>
            </a:r>
            <a:r>
              <a:rPr lang="zh-CN" altLang="en-US" dirty="0" smtClean="0"/>
              <a:t>字段中用于针对</a:t>
            </a:r>
            <a:r>
              <a:rPr lang="en-US" altLang="zh-CN" dirty="0" smtClean="0"/>
              <a:t>TIT</a:t>
            </a:r>
            <a:r>
              <a:rPr lang="zh-CN" altLang="en-US" dirty="0" smtClean="0"/>
              <a:t>系统特殊用途的全局变量赋值说明。变量名为以下第一列。</a:t>
            </a:r>
            <a:r>
              <a:rPr lang="en-US" altLang="zh-CN" dirty="0" smtClean="0"/>
              <a:t>&lt;</a:t>
            </a:r>
            <a:r>
              <a:rPr lang="zh-CN" altLang="en-US" dirty="0" smtClean="0"/>
              <a:t>以下可用于文件处理模块中的信息日志</a:t>
            </a:r>
            <a:r>
              <a:rPr lang="en-US" altLang="zh-CN" dirty="0" smtClean="0"/>
              <a:t>&gt;</a:t>
            </a:r>
          </a:p>
        </p:txBody>
      </p:sp>
      <p:graphicFrame>
        <p:nvGraphicFramePr>
          <p:cNvPr id="4" name="表格 3"/>
          <p:cNvGraphicFramePr>
            <a:graphicFrameLocks noGrp="1"/>
          </p:cNvGraphicFramePr>
          <p:nvPr/>
        </p:nvGraphicFramePr>
        <p:xfrm>
          <a:off x="1071538" y="1928802"/>
          <a:ext cx="7143801" cy="3929094"/>
        </p:xfrm>
        <a:graphic>
          <a:graphicData uri="http://schemas.openxmlformats.org/drawingml/2006/table">
            <a:tbl>
              <a:tblPr/>
              <a:tblGrid>
                <a:gridCol w="2786082"/>
                <a:gridCol w="2462424"/>
                <a:gridCol w="1895295"/>
              </a:tblGrid>
              <a:tr h="320864">
                <a:tc>
                  <a:txBody>
                    <a:bodyPr/>
                    <a:lstStyle/>
                    <a:p>
                      <a:pPr algn="just">
                        <a:spcAft>
                          <a:spcPts val="0"/>
                        </a:spcAft>
                      </a:pPr>
                      <a:r>
                        <a:rPr lang="zh-CN" sz="1400" kern="100" dirty="0">
                          <a:solidFill>
                            <a:schemeClr val="tx1"/>
                          </a:solidFill>
                          <a:latin typeface="Times New Roman"/>
                          <a:ea typeface="宋体"/>
                          <a:cs typeface="+mn-cs"/>
                        </a:rPr>
                        <a:t>全局变量名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zh-CN" sz="1400" kern="100" dirty="0">
                          <a:solidFill>
                            <a:schemeClr val="tx1"/>
                          </a:solidFill>
                          <a:latin typeface="Times New Roman"/>
                          <a:ea typeface="宋体"/>
                          <a:cs typeface="+mn-cs"/>
                        </a:rPr>
                        <a:t>定义于</a:t>
                      </a:r>
                      <a:r>
                        <a:rPr lang="en-US" sz="1400" kern="100" dirty="0">
                          <a:solidFill>
                            <a:schemeClr val="tx1"/>
                          </a:solidFill>
                          <a:latin typeface="Times New Roman"/>
                          <a:ea typeface="宋体"/>
                          <a:cs typeface="+mn-cs"/>
                        </a:rPr>
                        <a:t>FIELD.COMM</a:t>
                      </a:r>
                      <a:endParaRPr lang="zh-CN" sz="1400" kern="1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zh-CN" sz="1400" kern="100" dirty="0">
                          <a:latin typeface="Times New Roman"/>
                          <a:ea typeface="宋体"/>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360823">
                <a:tc>
                  <a:txBody>
                    <a:bodyPr/>
                    <a:lstStyle/>
                    <a:p>
                      <a:pPr algn="just">
                        <a:spcAft>
                          <a:spcPts val="0"/>
                        </a:spcAft>
                      </a:pPr>
                      <a:r>
                        <a:rPr lang="en-US" sz="1400" kern="100" dirty="0">
                          <a:latin typeface="Times New Roman"/>
                          <a:ea typeface="宋体"/>
                        </a:rPr>
                        <a:t>TIT.COMM.FIELD.AMT</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AMT</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金额字段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dirty="0">
                          <a:latin typeface="Times New Roman"/>
                          <a:ea typeface="宋体"/>
                        </a:rPr>
                        <a:t>TIT.COMM.FIELD.DC</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rPr>
                        <a:t>DC</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借方贷方标志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a:latin typeface="Times New Roman"/>
                          <a:ea typeface="宋体"/>
                        </a:rPr>
                        <a:t>TIT.COMM.FIELD.CORACCT</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CORACC</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公司账号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a:latin typeface="Times New Roman"/>
                          <a:ea typeface="宋体"/>
                        </a:rPr>
                        <a:t>TIT.COMM.FIELD.COMP</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rPr>
                        <a:t>COMP</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网点</a:t>
                      </a:r>
                      <a:r>
                        <a:rPr lang="en-US" sz="1400" kern="100">
                          <a:latin typeface="Times New Roman"/>
                          <a:ea typeface="宋体"/>
                        </a:rPr>
                        <a:t>ID</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a:latin typeface="Times New Roman"/>
                          <a:ea typeface="宋体"/>
                        </a:rPr>
                        <a:t>TIT.COMM.FIELD.ACCT</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ACC</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a:latin typeface="Times New Roman"/>
                          <a:ea typeface="宋体"/>
                        </a:rPr>
                        <a:t>TIT.COMM.FIELD.CARD</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rPr>
                        <a:t>CARD</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dirty="0">
                          <a:latin typeface="Times New Roman"/>
                          <a:ea typeface="宋体"/>
                        </a:rPr>
                        <a:t>TIT.COMM.FIELD.PSBK</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rPr>
                        <a:t>PSBK</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rPr>
                        <a:t>折号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dirty="0" smtClean="0">
                          <a:latin typeface="Times New Roman"/>
                          <a:ea typeface="宋体"/>
                        </a:rPr>
                        <a:t>TIT.COMM.FIELD.EBAC.DBACC</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latin typeface="Times New Roman"/>
                          <a:ea typeface="宋体"/>
                        </a:rPr>
                        <a:t>EBAC.DBACC</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400" kern="100" dirty="0" smtClean="0">
                          <a:latin typeface="Times New Roman"/>
                          <a:ea typeface="宋体"/>
                        </a:rPr>
                        <a:t>借方账号</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dirty="0" smtClean="0">
                          <a:latin typeface="Times New Roman"/>
                          <a:ea typeface="宋体"/>
                        </a:rPr>
                        <a:t>TIT.COMM.FIELD.EBAC.CRACC</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latin typeface="Times New Roman"/>
                          <a:ea typeface="宋体"/>
                        </a:rPr>
                        <a:t>EBAC.CRACC</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400" kern="100" dirty="0" smtClean="0">
                          <a:latin typeface="Times New Roman"/>
                          <a:ea typeface="宋体"/>
                        </a:rPr>
                        <a:t>贷方账号</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823">
                <a:tc>
                  <a:txBody>
                    <a:bodyPr/>
                    <a:lstStyle/>
                    <a:p>
                      <a:pPr algn="just">
                        <a:spcAft>
                          <a:spcPts val="0"/>
                        </a:spcAft>
                      </a:pPr>
                      <a:r>
                        <a:rPr lang="en-US" sz="1400" kern="100" dirty="0" smtClean="0">
                          <a:latin typeface="Times New Roman"/>
                          <a:ea typeface="宋体"/>
                        </a:rPr>
                        <a:t>TIT.COMM.FIELD.EBAC.STMT</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latin typeface="Times New Roman"/>
                          <a:ea typeface="宋体"/>
                        </a:rPr>
                        <a:t>EBAC.STMT</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latin typeface="Times New Roman"/>
                          <a:ea typeface="宋体"/>
                        </a:rPr>
                        <a:t>STMTID</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smtClean="0"/>
              <a:t>T24 TIT</a:t>
            </a:r>
            <a:r>
              <a:rPr lang="en-US" altLang="zh-CN" smtClean="0"/>
              <a:t>– </a:t>
            </a:r>
            <a:r>
              <a:rPr lang="zh-CN" altLang="en-US" dirty="0" smtClean="0"/>
              <a:t>其它</a:t>
            </a:r>
            <a:endParaRPr lang="en-GB" dirty="0" smtClean="0"/>
          </a:p>
        </p:txBody>
      </p:sp>
      <p:sp>
        <p:nvSpPr>
          <p:cNvPr id="3" name="矩形 2"/>
          <p:cNvSpPr/>
          <p:nvPr/>
        </p:nvSpPr>
        <p:spPr>
          <a:xfrm>
            <a:off x="357158" y="714356"/>
            <a:ext cx="7858180" cy="5632311"/>
          </a:xfrm>
          <a:prstGeom prst="rect">
            <a:avLst/>
          </a:prstGeom>
        </p:spPr>
        <p:txBody>
          <a:bodyPr wrap="square">
            <a:spAutoFit/>
          </a:bodyPr>
          <a:lstStyle/>
          <a:p>
            <a:pPr lvl="1"/>
            <a:r>
              <a:rPr lang="zh-CN" altLang="en-US" dirty="0" smtClean="0"/>
              <a:t>其它相关的特色和功能</a:t>
            </a:r>
            <a:r>
              <a:rPr lang="en-US" altLang="zh-CN" dirty="0" smtClean="0"/>
              <a:t>:</a:t>
            </a:r>
          </a:p>
          <a:p>
            <a:pPr lvl="1"/>
            <a:endParaRPr lang="en-US" altLang="zh-CN" dirty="0" smtClean="0"/>
          </a:p>
          <a:p>
            <a:pPr lvl="1"/>
            <a:r>
              <a:rPr lang="en-US" altLang="zh-CN" dirty="0" smtClean="0"/>
              <a:t>1.</a:t>
            </a:r>
            <a:r>
              <a:rPr lang="zh-CN" altLang="en-US" dirty="0" smtClean="0"/>
              <a:t>可以在</a:t>
            </a:r>
            <a:r>
              <a:rPr lang="en-US" altLang="zh-CN" dirty="0" smtClean="0"/>
              <a:t>TEM.TIT.MAPPING</a:t>
            </a:r>
            <a:r>
              <a:rPr lang="zh-CN" altLang="en-US" dirty="0" smtClean="0"/>
              <a:t>中定义多个</a:t>
            </a:r>
            <a:r>
              <a:rPr lang="en-US" altLang="zh-CN" dirty="0" smtClean="0"/>
              <a:t>OUT.MSG.KEY</a:t>
            </a:r>
            <a:r>
              <a:rPr lang="zh-CN" altLang="en-US" dirty="0" smtClean="0"/>
              <a:t>，以便于将输入的字串产生多 个</a:t>
            </a:r>
            <a:r>
              <a:rPr lang="en-US" altLang="zh-CN" dirty="0" smtClean="0"/>
              <a:t>MAPPING</a:t>
            </a:r>
            <a:r>
              <a:rPr lang="zh-CN" altLang="en-US" dirty="0" smtClean="0"/>
              <a:t>的效果。如在报文处理中用于记录</a:t>
            </a:r>
            <a:r>
              <a:rPr lang="en-US" altLang="zh-CN" dirty="0" smtClean="0"/>
              <a:t>LOG</a:t>
            </a:r>
          </a:p>
          <a:p>
            <a:pPr lvl="1"/>
            <a:r>
              <a:rPr lang="en-US" altLang="zh-CN" dirty="0" smtClean="0"/>
              <a:t>2.TEM.TIT.ERRCODE,</a:t>
            </a:r>
            <a:r>
              <a:rPr lang="zh-CN" altLang="en-US" dirty="0" smtClean="0"/>
              <a:t>可以自定义灵活的返回码。以满足不同的第三方系统有不同的返回码规则。</a:t>
            </a:r>
            <a:endParaRPr lang="en-US" altLang="zh-CN" dirty="0" smtClean="0"/>
          </a:p>
          <a:p>
            <a:pPr lvl="1"/>
            <a:r>
              <a:rPr lang="en-US" altLang="zh-CN" dirty="0" smtClean="0"/>
              <a:t>3. TEM.FB.EXT.TXNID.MAP,</a:t>
            </a:r>
            <a:r>
              <a:rPr lang="zh-CN" altLang="en-US" dirty="0" smtClean="0"/>
              <a:t>用于存放流水对照表。主要用于报文处理中。可以在</a:t>
            </a:r>
            <a:r>
              <a:rPr lang="en-US" altLang="zh-CN" dirty="0" smtClean="0"/>
              <a:t>CHECK ROUTINE</a:t>
            </a:r>
            <a:r>
              <a:rPr lang="zh-CN" altLang="en-US" dirty="0" smtClean="0"/>
              <a:t>中定义</a:t>
            </a:r>
            <a:r>
              <a:rPr lang="en-US" altLang="zh-CN" dirty="0" smtClean="0"/>
              <a:t>!TIT.COMM.EXT.TXN.ID,</a:t>
            </a:r>
            <a:r>
              <a:rPr lang="zh-CN" altLang="en-US" dirty="0" smtClean="0"/>
              <a:t>该字段就可以做为</a:t>
            </a:r>
            <a:r>
              <a:rPr lang="en-US" altLang="zh-CN" dirty="0" smtClean="0"/>
              <a:t>ID</a:t>
            </a:r>
            <a:r>
              <a:rPr lang="zh-CN" altLang="en-US" dirty="0" smtClean="0"/>
              <a:t>存放于此表中并用于流水号的对照关系。</a:t>
            </a:r>
            <a:endParaRPr lang="en-US" altLang="zh-CN" dirty="0" smtClean="0"/>
          </a:p>
          <a:p>
            <a:pPr lvl="1"/>
            <a:r>
              <a:rPr lang="en-US" altLang="zh-CN" dirty="0" smtClean="0"/>
              <a:t>4.</a:t>
            </a:r>
            <a:r>
              <a:rPr lang="zh-CN" altLang="en-US" dirty="0" smtClean="0"/>
              <a:t>为了性能和查询的方便，一系列表的</a:t>
            </a:r>
            <a:r>
              <a:rPr lang="en-US" altLang="zh-CN" dirty="0" smtClean="0"/>
              <a:t>ID</a:t>
            </a:r>
            <a:r>
              <a:rPr lang="zh-CN" altLang="en-US" dirty="0" smtClean="0"/>
              <a:t>都采用了易于处理的日期时间＋</a:t>
            </a:r>
            <a:r>
              <a:rPr lang="en-US" altLang="zh-CN" dirty="0" smtClean="0"/>
              <a:t>PORT</a:t>
            </a:r>
            <a:r>
              <a:rPr lang="zh-CN" altLang="en-US" dirty="0" smtClean="0"/>
              <a:t>号的规则。</a:t>
            </a:r>
            <a:endParaRPr lang="en-US" altLang="zh-CN" dirty="0" smtClean="0"/>
          </a:p>
          <a:p>
            <a:pPr lvl="1"/>
            <a:r>
              <a:rPr lang="en-US" altLang="zh-CN" dirty="0" smtClean="0"/>
              <a:t>5.MESSAGE</a:t>
            </a:r>
            <a:r>
              <a:rPr lang="zh-CN" altLang="en-US" dirty="0" smtClean="0"/>
              <a:t>表中的定义，可以重用。</a:t>
            </a:r>
            <a:r>
              <a:rPr lang="en-US" altLang="zh-CN" dirty="0" smtClean="0"/>
              <a:t>MESSAGE</a:t>
            </a:r>
            <a:r>
              <a:rPr lang="zh-CN" altLang="en-US" dirty="0" smtClean="0"/>
              <a:t>仅是针对</a:t>
            </a:r>
            <a:r>
              <a:rPr lang="en-US" altLang="zh-CN" dirty="0" smtClean="0"/>
              <a:t>MESSAGE</a:t>
            </a:r>
            <a:r>
              <a:rPr lang="zh-CN" altLang="en-US" dirty="0" smtClean="0"/>
              <a:t>的定义，具体什么时候用以及如何用，由</a:t>
            </a:r>
            <a:r>
              <a:rPr lang="en-US" altLang="zh-CN" dirty="0" smtClean="0"/>
              <a:t>TEM.TIT.MAPPING ( TEM.FB.TXN.PARA)</a:t>
            </a:r>
            <a:r>
              <a:rPr lang="zh-CN" altLang="en-US" dirty="0" smtClean="0"/>
              <a:t>而定。</a:t>
            </a:r>
            <a:endParaRPr lang="en-US" altLang="zh-CN" dirty="0" smtClean="0"/>
          </a:p>
          <a:p>
            <a:pPr lvl="1"/>
            <a:r>
              <a:rPr lang="en-US" altLang="zh-CN" dirty="0" smtClean="0"/>
              <a:t>6. MSG.OPT</a:t>
            </a:r>
            <a:r>
              <a:rPr lang="zh-CN" altLang="en-US" dirty="0" smtClean="0"/>
              <a:t>可以支持当</a:t>
            </a:r>
            <a:r>
              <a:rPr lang="en-US" altLang="zh-CN" dirty="0" smtClean="0"/>
              <a:t>FILE.NAME</a:t>
            </a:r>
            <a:r>
              <a:rPr lang="zh-CN" altLang="en-US" dirty="0" smtClean="0"/>
              <a:t>为非空时，用于文件操作。支持</a:t>
            </a:r>
            <a:r>
              <a:rPr lang="en-US" altLang="zh-CN" dirty="0" smtClean="0"/>
              <a:t>READ,WRITE,RWRITE,FREAD,FWRITE,FRWRITE</a:t>
            </a:r>
            <a:r>
              <a:rPr lang="zh-CN" altLang="en-US" dirty="0" smtClean="0"/>
              <a:t>。</a:t>
            </a:r>
            <a:endParaRPr lang="en-US" altLang="zh-CN" dirty="0" smtClean="0"/>
          </a:p>
          <a:p>
            <a:pPr lvl="1"/>
            <a:r>
              <a:rPr lang="en-US" altLang="zh-CN" dirty="0" smtClean="0"/>
              <a:t>7.</a:t>
            </a:r>
            <a:r>
              <a:rPr lang="zh-CN" altLang="en-US" dirty="0" smtClean="0"/>
              <a:t>以字段名空间做为检索依据，所以在定义字段名时要注意。避免重复，名字含糊等问题。</a:t>
            </a:r>
            <a:endParaRPr lang="en-US" altLang="zh-CN" dirty="0" smtClean="0"/>
          </a:p>
          <a:p>
            <a:pPr lvl="1"/>
            <a:endParaRPr lang="en-US" altLang="zh-CN" dirty="0" smtClean="0"/>
          </a:p>
          <a:p>
            <a:pPr lvl="1"/>
            <a:endParaRPr lang="en-US" altLang="zh-CN" dirty="0" smtClean="0"/>
          </a:p>
        </p:txBody>
      </p:sp>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TXN</a:t>
            </a:r>
          </a:p>
        </p:txBody>
      </p:sp>
      <p:sp>
        <p:nvSpPr>
          <p:cNvPr id="3" name="矩形 2"/>
          <p:cNvSpPr/>
          <p:nvPr/>
        </p:nvSpPr>
        <p:spPr>
          <a:xfrm>
            <a:off x="2000232" y="2714620"/>
            <a:ext cx="4929222" cy="369332"/>
          </a:xfrm>
          <a:prstGeom prst="rect">
            <a:avLst/>
          </a:prstGeom>
        </p:spPr>
        <p:txBody>
          <a:bodyPr wrap="square" anchor="ctr">
            <a:spAutoFit/>
          </a:bodyPr>
          <a:lstStyle/>
          <a:p>
            <a:pPr>
              <a:buFont typeface="Wingdings" pitchFamily="2" charset="2"/>
              <a:buChar char="n"/>
            </a:pPr>
            <a:r>
              <a:rPr lang="zh-CN" altLang="en-US" b="1" dirty="0" smtClean="0"/>
              <a:t>报文处理</a:t>
            </a:r>
            <a:r>
              <a:rPr lang="en-US" altLang="zh-CN" b="1" dirty="0" smtClean="0"/>
              <a:t>(TXN)</a:t>
            </a:r>
          </a:p>
        </p:txBody>
      </p:sp>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TXN</a:t>
            </a:r>
          </a:p>
        </p:txBody>
      </p:sp>
      <p:sp>
        <p:nvSpPr>
          <p:cNvPr id="3" name="矩形 2"/>
          <p:cNvSpPr/>
          <p:nvPr/>
        </p:nvSpPr>
        <p:spPr>
          <a:xfrm>
            <a:off x="357158" y="928670"/>
            <a:ext cx="7000924" cy="4524315"/>
          </a:xfrm>
          <a:prstGeom prst="rect">
            <a:avLst/>
          </a:prstGeom>
        </p:spPr>
        <p:txBody>
          <a:bodyPr wrap="square" anchor="ctr">
            <a:spAutoFit/>
          </a:bodyPr>
          <a:lstStyle/>
          <a:p>
            <a:r>
              <a:rPr lang="zh-CN" altLang="en-US" b="1" dirty="0" smtClean="0"/>
              <a:t>报文处理流程为：</a:t>
            </a:r>
            <a:endParaRPr lang="en-US" altLang="zh-CN" b="1" dirty="0" smtClean="0"/>
          </a:p>
          <a:p>
            <a:pPr>
              <a:buFont typeface="Arial" pitchFamily="34" charset="0"/>
              <a:buChar char="•"/>
            </a:pPr>
            <a:endParaRPr lang="en-US" altLang="zh-CN" b="1" dirty="0" smtClean="0"/>
          </a:p>
          <a:p>
            <a:pPr>
              <a:buFont typeface="Arial" pitchFamily="34" charset="0"/>
              <a:buChar char="•"/>
            </a:pPr>
            <a:r>
              <a:rPr lang="en-US" altLang="zh-CN" dirty="0" smtClean="0"/>
              <a:t>Received Message&lt;</a:t>
            </a:r>
            <a:r>
              <a:rPr lang="en-US" altLang="zh-CN" dirty="0" err="1" smtClean="0"/>
              <a:t>TCServer</a:t>
            </a:r>
            <a:r>
              <a:rPr lang="en-US" altLang="zh-CN" dirty="0" smtClean="0"/>
              <a:t> ….&gt;</a:t>
            </a:r>
          </a:p>
          <a:p>
            <a:pPr>
              <a:buFont typeface="Arial" pitchFamily="34" charset="0"/>
              <a:buChar char="•"/>
            </a:pPr>
            <a:endParaRPr lang="en-US" altLang="zh-CN" dirty="0" smtClean="0"/>
          </a:p>
          <a:p>
            <a:pPr>
              <a:buFont typeface="Arial" pitchFamily="34" charset="0"/>
              <a:buChar char="•"/>
            </a:pPr>
            <a:r>
              <a:rPr lang="zh-CN" altLang="en-US" dirty="0" smtClean="0"/>
              <a:t>取得</a:t>
            </a:r>
            <a:r>
              <a:rPr lang="en-US" altLang="zh-CN" dirty="0" smtClean="0"/>
              <a:t>MSGKEY </a:t>
            </a:r>
            <a:r>
              <a:rPr lang="en-US" altLang="zh-CN" dirty="0" smtClean="0"/>
              <a:t>CODE from </a:t>
            </a:r>
            <a:r>
              <a:rPr lang="en-US" altLang="zh-CN" dirty="0" smtClean="0"/>
              <a:t>Received Message:</a:t>
            </a:r>
            <a:r>
              <a:rPr lang="zh-CN" altLang="en-US" dirty="0" smtClean="0"/>
              <a:t>利用相关的规则从原始</a:t>
            </a:r>
            <a:r>
              <a:rPr lang="en-US" altLang="zh-CN" dirty="0" smtClean="0"/>
              <a:t>MESSAGE</a:t>
            </a:r>
            <a:r>
              <a:rPr lang="zh-CN" altLang="en-US" dirty="0" smtClean="0"/>
              <a:t>中取得能表时本报文是针对何种交易</a:t>
            </a:r>
            <a:r>
              <a:rPr lang="zh-CN" altLang="en-US" dirty="0" smtClean="0"/>
              <a:t>的</a:t>
            </a:r>
            <a:r>
              <a:rPr lang="en-US" altLang="zh-CN" dirty="0" smtClean="0"/>
              <a:t>FBCODE</a:t>
            </a:r>
            <a:r>
              <a:rPr lang="en-US" altLang="zh-CN" dirty="0" smtClean="0"/>
              <a:t>-&gt;</a:t>
            </a:r>
            <a:endParaRPr lang="en-US" altLang="zh-CN" dirty="0" smtClean="0"/>
          </a:p>
          <a:p>
            <a:pPr>
              <a:buFont typeface="Arial" pitchFamily="34" charset="0"/>
              <a:buChar char="•"/>
            </a:pPr>
            <a:endParaRPr lang="en-US" altLang="zh-CN" dirty="0" smtClean="0"/>
          </a:p>
          <a:p>
            <a:pPr>
              <a:buFont typeface="Arial" pitchFamily="34" charset="0"/>
              <a:buChar char="•"/>
            </a:pPr>
            <a:r>
              <a:rPr lang="en-US" altLang="zh-CN" dirty="0" smtClean="0"/>
              <a:t>TEM.FB.REQ.MSGKEY -&gt;</a:t>
            </a:r>
          </a:p>
          <a:p>
            <a:pPr>
              <a:buFont typeface="Arial" pitchFamily="34" charset="0"/>
              <a:buChar char="•"/>
            </a:pPr>
            <a:endParaRPr lang="en-US" altLang="zh-CN" dirty="0" smtClean="0"/>
          </a:p>
          <a:p>
            <a:pPr>
              <a:buFont typeface="Arial" pitchFamily="34" charset="0"/>
              <a:buChar char="•"/>
            </a:pPr>
            <a:r>
              <a:rPr lang="en-US" altLang="zh-CN" dirty="0" smtClean="0"/>
              <a:t>TEM.FB.TXN.PARA -&gt;</a:t>
            </a:r>
          </a:p>
          <a:p>
            <a:pPr>
              <a:buFont typeface="Arial" pitchFamily="34" charset="0"/>
              <a:buChar char="•"/>
            </a:pPr>
            <a:endParaRPr lang="en-US" altLang="zh-CN" dirty="0" smtClean="0"/>
          </a:p>
          <a:p>
            <a:pPr>
              <a:buFont typeface="Arial" pitchFamily="34" charset="0"/>
              <a:buChar char="•"/>
            </a:pPr>
            <a:r>
              <a:rPr lang="en-US" altLang="zh-CN" dirty="0" smtClean="0"/>
              <a:t>TEM.TIT.MAPPING(</a:t>
            </a:r>
            <a:r>
              <a:rPr lang="en-US" altLang="zh-CN" dirty="0" err="1" smtClean="0"/>
              <a:t>Request&amp;Response</a:t>
            </a:r>
            <a:r>
              <a:rPr lang="en-US" altLang="zh-CN" dirty="0" smtClean="0"/>
              <a:t>) -&gt;</a:t>
            </a:r>
          </a:p>
          <a:p>
            <a:pPr>
              <a:buFont typeface="Arial" pitchFamily="34" charset="0"/>
              <a:buChar char="•"/>
            </a:pPr>
            <a:endParaRPr lang="en-US" altLang="zh-CN" dirty="0" smtClean="0"/>
          </a:p>
          <a:p>
            <a:pPr>
              <a:buFont typeface="Arial" pitchFamily="34" charset="0"/>
              <a:buChar char="•"/>
            </a:pPr>
            <a:r>
              <a:rPr lang="en-US" altLang="zh-CN" dirty="0" smtClean="0"/>
              <a:t>TEM.TIT.MESSAGE</a:t>
            </a:r>
          </a:p>
          <a:p>
            <a:pPr>
              <a:buFont typeface="Arial" pitchFamily="34" charset="0"/>
              <a:buChar char="•"/>
            </a:pPr>
            <a:endParaRPr lang="en-US" altLang="zh-CN" dirty="0" smtClean="0"/>
          </a:p>
          <a:p>
            <a:pPr>
              <a:buFont typeface="Arial" pitchFamily="34" charset="0"/>
              <a:buChar char="•"/>
            </a:pPr>
            <a:r>
              <a:rPr lang="en-US" altLang="zh-CN" dirty="0" smtClean="0"/>
              <a:t>Commit &amp; Return Message</a:t>
            </a:r>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stretch>
            <a:fillRect/>
          </a:stretch>
        </p:blipFill>
        <p:spPr>
          <a:xfrm>
            <a:off x="715193" y="2708920"/>
            <a:ext cx="3209925" cy="3390900"/>
          </a:xfrm>
          <a:prstGeom prst="rect">
            <a:avLst/>
          </a:prstGeom>
        </p:spPr>
      </p:pic>
      <p:sp>
        <p:nvSpPr>
          <p:cNvPr id="2" name="标题 1"/>
          <p:cNvSpPr>
            <a:spLocks noGrp="1"/>
          </p:cNvSpPr>
          <p:nvPr>
            <p:ph type="title"/>
          </p:nvPr>
        </p:nvSpPr>
        <p:spPr/>
        <p:txBody>
          <a:bodyPr/>
          <a:lstStyle/>
          <a:p>
            <a:r>
              <a:rPr lang="en-GB" altLang="zh-CN" dirty="0"/>
              <a:t>T24 TIT </a:t>
            </a:r>
            <a:r>
              <a:rPr lang="en-GB" altLang="zh-CN" dirty="0" smtClean="0"/>
              <a:t>– TXN</a:t>
            </a:r>
            <a:r>
              <a:rPr lang="en-US" altLang="zh-CN" dirty="0" smtClean="0"/>
              <a:t> </a:t>
            </a:r>
            <a:r>
              <a:rPr lang="zh-CN" altLang="en-US" dirty="0" smtClean="0"/>
              <a:t>流程示例</a:t>
            </a:r>
            <a:endParaRPr lang="zh-CN" altLang="en-US" dirty="0"/>
          </a:p>
        </p:txBody>
      </p:sp>
      <p:pic>
        <p:nvPicPr>
          <p:cNvPr id="7577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0" y="986609"/>
            <a:ext cx="4464495" cy="3152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矩形 6"/>
          <p:cNvSpPr/>
          <p:nvPr/>
        </p:nvSpPr>
        <p:spPr>
          <a:xfrm>
            <a:off x="4572000" y="1604471"/>
            <a:ext cx="1440160"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24423" y="2708920"/>
            <a:ext cx="828411"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7" idx="1"/>
            <a:endCxn id="12" idx="3"/>
          </p:cNvCxnSpPr>
          <p:nvPr/>
        </p:nvCxnSpPr>
        <p:spPr>
          <a:xfrm flipH="1">
            <a:off x="2752834" y="1712483"/>
            <a:ext cx="1819166" cy="110444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5780"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67545" y="1070685"/>
            <a:ext cx="3600400" cy="907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矩形 21"/>
          <p:cNvSpPr/>
          <p:nvPr/>
        </p:nvSpPr>
        <p:spPr>
          <a:xfrm>
            <a:off x="1691680" y="1080514"/>
            <a:ext cx="864096"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47641" y="1667989"/>
            <a:ext cx="864096"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26" idx="3"/>
            <a:endCxn id="30" idx="1"/>
          </p:cNvCxnSpPr>
          <p:nvPr/>
        </p:nvCxnSpPr>
        <p:spPr>
          <a:xfrm flipV="1">
            <a:off x="1911737" y="1094621"/>
            <a:ext cx="3524359" cy="681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436096" y="986609"/>
            <a:ext cx="828411"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标注 23"/>
          <p:cNvSpPr/>
          <p:nvPr/>
        </p:nvSpPr>
        <p:spPr>
          <a:xfrm>
            <a:off x="1063913" y="665858"/>
            <a:ext cx="864096" cy="232395"/>
          </a:xfrm>
          <a:prstGeom prst="wedgeRectCallout">
            <a:avLst>
              <a:gd name="adj1" fmla="val 83477"/>
              <a:gd name="adj2" fmla="val 135572"/>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1.From 3rd</a:t>
            </a:r>
            <a:endParaRPr lang="zh-CN" altLang="en-US" sz="1000" dirty="0">
              <a:solidFill>
                <a:schemeClr val="tx1"/>
              </a:solidFill>
            </a:endParaRPr>
          </a:p>
        </p:txBody>
      </p:sp>
      <p:sp>
        <p:nvSpPr>
          <p:cNvPr id="33" name="矩形标注 32"/>
          <p:cNvSpPr/>
          <p:nvPr/>
        </p:nvSpPr>
        <p:spPr>
          <a:xfrm>
            <a:off x="2555776" y="1820495"/>
            <a:ext cx="864096" cy="232395"/>
          </a:xfrm>
          <a:prstGeom prst="wedgeRectCallout">
            <a:avLst>
              <a:gd name="adj1" fmla="val 78942"/>
              <a:gd name="adj2" fmla="val -207308"/>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2.Link Para</a:t>
            </a:r>
            <a:endParaRPr lang="zh-CN" altLang="en-US" sz="1000" dirty="0">
              <a:solidFill>
                <a:schemeClr val="tx1"/>
              </a:solidFill>
            </a:endParaRPr>
          </a:p>
        </p:txBody>
      </p:sp>
      <p:sp>
        <p:nvSpPr>
          <p:cNvPr id="34" name="矩形标注 33"/>
          <p:cNvSpPr/>
          <p:nvPr/>
        </p:nvSpPr>
        <p:spPr>
          <a:xfrm>
            <a:off x="3419872" y="3429000"/>
            <a:ext cx="1152128" cy="232395"/>
          </a:xfrm>
          <a:prstGeom prst="wedgeRectCallout">
            <a:avLst>
              <a:gd name="adj1" fmla="val -32926"/>
              <a:gd name="adj2" fmla="val -53894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3.Link Parent</a:t>
            </a:r>
            <a:endParaRPr lang="zh-CN" altLang="en-US" sz="1000" dirty="0">
              <a:solidFill>
                <a:schemeClr val="tx1"/>
              </a:solidFill>
            </a:endParaRPr>
          </a:p>
        </p:txBody>
      </p:sp>
      <p:pic>
        <p:nvPicPr>
          <p:cNvPr id="75782" name="Picture 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925118" y="4869160"/>
            <a:ext cx="5048250" cy="1543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矩形 36"/>
          <p:cNvSpPr/>
          <p:nvPr/>
        </p:nvSpPr>
        <p:spPr>
          <a:xfrm>
            <a:off x="5326198" y="2066356"/>
            <a:ext cx="1440160"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009083" y="4869160"/>
            <a:ext cx="1440160"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flipH="1">
            <a:off x="5652120" y="2282380"/>
            <a:ext cx="394158" cy="25867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5595106"/>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a:t>
            </a:r>
          </a:p>
        </p:txBody>
      </p:sp>
      <p:sp>
        <p:nvSpPr>
          <p:cNvPr id="3" name="矩形 2"/>
          <p:cNvSpPr/>
          <p:nvPr/>
        </p:nvSpPr>
        <p:spPr>
          <a:xfrm>
            <a:off x="1428728" y="1433115"/>
            <a:ext cx="4929222" cy="2308324"/>
          </a:xfrm>
          <a:prstGeom prst="rect">
            <a:avLst/>
          </a:prstGeom>
        </p:spPr>
        <p:txBody>
          <a:bodyPr wrap="square" anchor="ctr">
            <a:spAutoFit/>
          </a:bodyPr>
          <a:lstStyle/>
          <a:p>
            <a:r>
              <a:rPr lang="en-US" altLang="zh-CN" b="1" dirty="0" smtClean="0"/>
              <a:t>Why design this platform?</a:t>
            </a:r>
            <a:endParaRPr lang="zh-CN" altLang="en-US" b="1" dirty="0" smtClean="0"/>
          </a:p>
          <a:p>
            <a:endParaRPr lang="en-US" altLang="zh-CN" b="1" dirty="0" smtClean="0"/>
          </a:p>
          <a:p>
            <a:r>
              <a:rPr lang="en-US" altLang="zh-CN" b="1" dirty="0" smtClean="0"/>
              <a:t>Introducing BOS File System</a:t>
            </a:r>
          </a:p>
          <a:p>
            <a:endParaRPr lang="en-US" altLang="zh-CN" b="1" dirty="0" smtClean="0"/>
          </a:p>
          <a:p>
            <a:r>
              <a:rPr lang="en-US" altLang="zh-CN" b="1" dirty="0" smtClean="0"/>
              <a:t>Interface Online from MQ</a:t>
            </a:r>
          </a:p>
          <a:p>
            <a:endParaRPr lang="en-US" altLang="zh-CN" b="1" dirty="0" smtClean="0"/>
          </a:p>
          <a:p>
            <a:r>
              <a:rPr lang="en-US" altLang="zh-CN" b="1" dirty="0" smtClean="0"/>
              <a:t>Batch file interface from </a:t>
            </a:r>
            <a:r>
              <a:rPr lang="en-US" altLang="zh-CN" b="1" smtClean="0"/>
              <a:t>different system </a:t>
            </a:r>
            <a:endParaRPr lang="en-US" altLang="zh-CN" b="1" dirty="0" smtClean="0"/>
          </a:p>
          <a:p>
            <a:endParaRPr lang="en-US" altLang="zh-CN" b="1" dirty="0" smtClean="0"/>
          </a:p>
        </p:txBody>
      </p:sp>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a:t>
            </a:r>
          </a:p>
        </p:txBody>
      </p:sp>
      <p:sp>
        <p:nvSpPr>
          <p:cNvPr id="3" name="矩形 2"/>
          <p:cNvSpPr/>
          <p:nvPr/>
        </p:nvSpPr>
        <p:spPr>
          <a:xfrm>
            <a:off x="1928794" y="2786058"/>
            <a:ext cx="4929222" cy="369332"/>
          </a:xfrm>
          <a:prstGeom prst="rect">
            <a:avLst/>
          </a:prstGeom>
        </p:spPr>
        <p:txBody>
          <a:bodyPr wrap="square" anchor="ctr">
            <a:spAutoFit/>
          </a:bodyPr>
          <a:lstStyle/>
          <a:p>
            <a:pPr>
              <a:buFont typeface="Wingdings" pitchFamily="2" charset="2"/>
              <a:buChar char="n"/>
            </a:pPr>
            <a:r>
              <a:rPr lang="zh-CN" altLang="en-US" b="1" dirty="0" smtClean="0"/>
              <a:t>文件处理</a:t>
            </a:r>
            <a:r>
              <a:rPr lang="en-US" altLang="zh-CN" b="1" dirty="0" smtClean="0"/>
              <a:t>(TFILE)</a:t>
            </a:r>
            <a:endParaRPr lang="zh-CN" altLang="en-US" b="1" dirty="0"/>
          </a:p>
        </p:txBody>
      </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r>
              <a:rPr lang="en-US" smtClean="0"/>
              <a:t>Multi-threaded job</a:t>
            </a:r>
          </a:p>
        </p:txBody>
      </p:sp>
      <p:sp>
        <p:nvSpPr>
          <p:cNvPr id="22532" name="Rectangle 3"/>
          <p:cNvSpPr>
            <a:spLocks noGrp="1" noChangeArrowheads="1"/>
          </p:cNvSpPr>
          <p:nvPr>
            <p:ph idx="4294967295"/>
          </p:nvPr>
        </p:nvSpPr>
        <p:spPr/>
        <p:txBody>
          <a:bodyPr/>
          <a:lstStyle/>
          <a:p>
            <a:r>
              <a:rPr lang="en-US" sz="1400" dirty="0" smtClean="0"/>
              <a:t>In T24, most of the COB routines are multi-threaded (Not OS multi threading but a simulated multi-threading)</a:t>
            </a:r>
          </a:p>
          <a:p>
            <a:endParaRPr lang="en-US" sz="1400" dirty="0" smtClean="0"/>
          </a:p>
          <a:p>
            <a:r>
              <a:rPr lang="en-US" sz="1400" dirty="0" smtClean="0"/>
              <a:t>A routine is broken up into 3 parts - LOAD, SELECT, RECORD</a:t>
            </a:r>
          </a:p>
          <a:p>
            <a:endParaRPr lang="en-US" sz="1400" dirty="0" smtClean="0"/>
          </a:p>
          <a:p>
            <a:pPr lvl="1"/>
            <a:r>
              <a:rPr lang="en-US" dirty="0" smtClean="0"/>
              <a:t>LOAD routine - </a:t>
            </a:r>
            <a:r>
              <a:rPr lang="en-US" dirty="0" err="1" smtClean="0"/>
              <a:t>initialisation</a:t>
            </a:r>
            <a:r>
              <a:rPr lang="en-US" dirty="0" smtClean="0"/>
              <a:t> of common variables and parameters</a:t>
            </a:r>
          </a:p>
          <a:p>
            <a:pPr lvl="1"/>
            <a:r>
              <a:rPr lang="en-US" dirty="0" smtClean="0"/>
              <a:t>SELECT routine - selects ID’s from file</a:t>
            </a:r>
          </a:p>
          <a:p>
            <a:pPr lvl="1"/>
            <a:r>
              <a:rPr lang="en-US" dirty="0" smtClean="0"/>
              <a:t>RECORD routine - contains actual processing logic</a:t>
            </a:r>
          </a:p>
          <a:p>
            <a:pPr lvl="1"/>
            <a:endParaRPr lang="en-US" dirty="0" smtClean="0"/>
          </a:p>
          <a:p>
            <a:r>
              <a:rPr lang="en-US" sz="1400" dirty="0" smtClean="0"/>
              <a:t>LOAD and RECORD routine are executed by all </a:t>
            </a:r>
            <a:r>
              <a:rPr lang="en-US" sz="1400" dirty="0" err="1" smtClean="0"/>
              <a:t>tSA</a:t>
            </a:r>
            <a:r>
              <a:rPr lang="en-US" sz="1400" dirty="0" smtClean="0"/>
              <a:t> and SELECT routine is executed by only </a:t>
            </a:r>
            <a:r>
              <a:rPr lang="en-US" sz="1400" b="1" dirty="0" smtClean="0"/>
              <a:t>ONE </a:t>
            </a:r>
            <a:r>
              <a:rPr lang="en-US" sz="1400" dirty="0" err="1" smtClean="0"/>
              <a:t>tSA</a:t>
            </a:r>
            <a:endParaRPr lang="en-US" sz="1400" dirty="0" smtClean="0"/>
          </a:p>
          <a:p>
            <a:endParaRPr lang="en-US" sz="1400" b="1" dirty="0" smtClean="0"/>
          </a:p>
          <a:p>
            <a:r>
              <a:rPr lang="en-US" sz="1400" dirty="0" smtClean="0"/>
              <a:t>Instead of executing one long routine (by only one </a:t>
            </a:r>
            <a:r>
              <a:rPr lang="en-US" sz="1400" dirty="0" err="1" smtClean="0"/>
              <a:t>tSA</a:t>
            </a:r>
            <a:r>
              <a:rPr lang="en-US" sz="1400" dirty="0" smtClean="0"/>
              <a:t>), breaking it up into logical parts and then executing it (by multiple </a:t>
            </a:r>
            <a:r>
              <a:rPr lang="en-US" sz="1400" dirty="0" err="1" smtClean="0"/>
              <a:t>tSA</a:t>
            </a:r>
            <a:r>
              <a:rPr lang="en-US" sz="1400" dirty="0" smtClean="0"/>
              <a:t>), is faster</a:t>
            </a:r>
          </a:p>
        </p:txBody>
      </p:sp>
    </p:spTree>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2071688" y="2214563"/>
            <a:ext cx="4645025" cy="500062"/>
            <a:chOff x="1715273" y="2359354"/>
            <a:chExt cx="4642680" cy="500067"/>
          </a:xfrm>
        </p:grpSpPr>
        <p:cxnSp>
          <p:nvCxnSpPr>
            <p:cNvPr id="20" name="Straight Arrow Connector 19"/>
            <p:cNvCxnSpPr/>
            <p:nvPr/>
          </p:nvCxnSpPr>
          <p:spPr>
            <a:xfrm rot="16200000" flipH="1">
              <a:off x="1465240" y="2609388"/>
              <a:ext cx="500067" cy="0"/>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822280" y="2608594"/>
              <a:ext cx="500067" cy="1587"/>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6107126" y="2608594"/>
              <a:ext cx="500067" cy="1587"/>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grpSp>
      <p:sp>
        <p:nvSpPr>
          <p:cNvPr id="23556" name="Rectangle 2"/>
          <p:cNvSpPr>
            <a:spLocks noGrp="1" noChangeArrowheads="1"/>
          </p:cNvSpPr>
          <p:nvPr>
            <p:ph type="title" idx="4294967295"/>
          </p:nvPr>
        </p:nvSpPr>
        <p:spPr/>
        <p:txBody>
          <a:bodyPr/>
          <a:lstStyle/>
          <a:p>
            <a:r>
              <a:rPr lang="en-US" sz="1200" smtClean="0"/>
              <a:t>Multi-threaded job</a:t>
            </a:r>
          </a:p>
        </p:txBody>
      </p:sp>
      <p:grpSp>
        <p:nvGrpSpPr>
          <p:cNvPr id="3" name="Group 51"/>
          <p:cNvGrpSpPr>
            <a:grpSpLocks/>
          </p:cNvGrpSpPr>
          <p:nvPr/>
        </p:nvGrpSpPr>
        <p:grpSpPr bwMode="auto">
          <a:xfrm>
            <a:off x="1500188" y="1928813"/>
            <a:ext cx="5786437" cy="285750"/>
            <a:chOff x="1142976" y="2072810"/>
            <a:chExt cx="5786478" cy="285752"/>
          </a:xfrm>
        </p:grpSpPr>
        <p:sp>
          <p:nvSpPr>
            <p:cNvPr id="23587" name="Text Box 16"/>
            <p:cNvSpPr txBox="1">
              <a:spLocks noChangeArrowheads="1"/>
            </p:cNvSpPr>
            <p:nvPr/>
          </p:nvSpPr>
          <p:spPr bwMode="auto">
            <a:xfrm>
              <a:off x="1142976" y="2072810"/>
              <a:ext cx="1143008" cy="285752"/>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tSA 2</a:t>
              </a:r>
            </a:p>
          </p:txBody>
        </p:sp>
        <p:sp>
          <p:nvSpPr>
            <p:cNvPr id="23588" name="Text Box 16"/>
            <p:cNvSpPr txBox="1">
              <a:spLocks noChangeArrowheads="1"/>
            </p:cNvSpPr>
            <p:nvPr/>
          </p:nvSpPr>
          <p:spPr bwMode="auto">
            <a:xfrm>
              <a:off x="3500430" y="2072810"/>
              <a:ext cx="1143008" cy="285752"/>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tSA 3</a:t>
              </a:r>
            </a:p>
          </p:txBody>
        </p:sp>
        <p:sp>
          <p:nvSpPr>
            <p:cNvPr id="23589" name="Text Box 16"/>
            <p:cNvSpPr txBox="1">
              <a:spLocks noChangeArrowheads="1"/>
            </p:cNvSpPr>
            <p:nvPr/>
          </p:nvSpPr>
          <p:spPr bwMode="auto">
            <a:xfrm>
              <a:off x="5786446" y="2072810"/>
              <a:ext cx="1143008" cy="285752"/>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tSA 4</a:t>
              </a:r>
            </a:p>
          </p:txBody>
        </p:sp>
      </p:grpSp>
      <p:grpSp>
        <p:nvGrpSpPr>
          <p:cNvPr id="4" name="Group 49"/>
          <p:cNvGrpSpPr>
            <a:grpSpLocks/>
          </p:cNvGrpSpPr>
          <p:nvPr/>
        </p:nvGrpSpPr>
        <p:grpSpPr bwMode="auto">
          <a:xfrm>
            <a:off x="1285875" y="2714625"/>
            <a:ext cx="6215063" cy="285750"/>
            <a:chOff x="928662" y="2858628"/>
            <a:chExt cx="6215106" cy="285752"/>
          </a:xfrm>
        </p:grpSpPr>
        <p:sp>
          <p:nvSpPr>
            <p:cNvPr id="23584" name="Text Box 16"/>
            <p:cNvSpPr txBox="1">
              <a:spLocks noChangeArrowheads="1"/>
            </p:cNvSpPr>
            <p:nvPr/>
          </p:nvSpPr>
          <p:spPr bwMode="auto">
            <a:xfrm>
              <a:off x="928662" y="2858628"/>
              <a:ext cx="1571636" cy="285752"/>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ROUTINE1.LOAD</a:t>
              </a:r>
            </a:p>
          </p:txBody>
        </p:sp>
        <p:sp>
          <p:nvSpPr>
            <p:cNvPr id="23585" name="Text Box 16"/>
            <p:cNvSpPr txBox="1">
              <a:spLocks noChangeArrowheads="1"/>
            </p:cNvSpPr>
            <p:nvPr/>
          </p:nvSpPr>
          <p:spPr bwMode="auto">
            <a:xfrm>
              <a:off x="5572132" y="2858628"/>
              <a:ext cx="1571636" cy="285752"/>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ROUTINE1.LOAD</a:t>
              </a:r>
            </a:p>
          </p:txBody>
        </p:sp>
        <p:sp>
          <p:nvSpPr>
            <p:cNvPr id="23586" name="Text Box 16"/>
            <p:cNvSpPr txBox="1">
              <a:spLocks noChangeArrowheads="1"/>
            </p:cNvSpPr>
            <p:nvPr/>
          </p:nvSpPr>
          <p:spPr bwMode="auto">
            <a:xfrm>
              <a:off x="3286116" y="2858628"/>
              <a:ext cx="1571636" cy="285752"/>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ROUTINE1.LOAD</a:t>
              </a:r>
            </a:p>
          </p:txBody>
        </p:sp>
      </p:grpSp>
      <p:sp>
        <p:nvSpPr>
          <p:cNvPr id="12" name="Text Box 16"/>
          <p:cNvSpPr txBox="1">
            <a:spLocks noChangeArrowheads="1"/>
          </p:cNvSpPr>
          <p:nvPr/>
        </p:nvSpPr>
        <p:spPr bwMode="auto">
          <a:xfrm>
            <a:off x="3714750" y="3784600"/>
            <a:ext cx="1643063" cy="357188"/>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ROUTINE1.SELECT</a:t>
            </a:r>
          </a:p>
        </p:txBody>
      </p:sp>
      <p:grpSp>
        <p:nvGrpSpPr>
          <p:cNvPr id="5" name="Group 66"/>
          <p:cNvGrpSpPr>
            <a:grpSpLocks/>
          </p:cNvGrpSpPr>
          <p:nvPr/>
        </p:nvGrpSpPr>
        <p:grpSpPr bwMode="auto">
          <a:xfrm>
            <a:off x="3357563" y="4284664"/>
            <a:ext cx="2428892" cy="1090520"/>
            <a:chOff x="4214810" y="4500571"/>
            <a:chExt cx="2429096" cy="1086599"/>
          </a:xfrm>
        </p:grpSpPr>
        <p:graphicFrame>
          <p:nvGraphicFramePr>
            <p:cNvPr id="14" name="Group 48"/>
            <p:cNvGraphicFramePr>
              <a:graphicFrameLocks/>
            </p:cNvGraphicFramePr>
            <p:nvPr/>
          </p:nvGraphicFramePr>
          <p:xfrm>
            <a:off x="4214810" y="4745449"/>
            <a:ext cx="2429096" cy="841721"/>
          </p:xfrm>
          <a:graphic>
            <a:graphicData uri="http://schemas.openxmlformats.org/drawingml/2006/table">
              <a:tbl>
                <a:tblPr/>
                <a:tblGrid>
                  <a:gridCol w="871910"/>
                  <a:gridCol w="1556982"/>
                </a:tblGrid>
                <a:tr h="30045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8DB1C7"/>
                            </a:solidFill>
                            <a:effectLst/>
                            <a:latin typeface="Arial" charset="0"/>
                            <a:cs typeface="Times New Roman" pitchFamily="18" charset="0"/>
                          </a:rPr>
                          <a:t>ID</a:t>
                        </a:r>
                        <a:endParaRPr kumimoji="0" lang="en-GB"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kern="1200" cap="none" normalizeH="0" baseline="0" dirty="0" smtClean="0">
                            <a:ln>
                              <a:noFill/>
                            </a:ln>
                            <a:solidFill>
                              <a:srgbClr val="8DB1C7"/>
                            </a:solidFill>
                            <a:effectLst/>
                            <a:latin typeface="Arial" charset="0"/>
                            <a:ea typeface="+mn-ea"/>
                            <a:cs typeface="Times New Roman" pitchFamily="18" charset="0"/>
                          </a:rPr>
                          <a:t>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8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GB" altLang="ko-KR" sz="1000" b="0" i="0" u="none" strike="noStrike" kern="1200" cap="none" normalizeH="0" baseline="0" dirty="0" smtClean="0">
                            <a:ln>
                              <a:noFill/>
                            </a:ln>
                            <a:solidFill>
                              <a:schemeClr val="tx1"/>
                            </a:solidFill>
                            <a:effectLst/>
                            <a:latin typeface="Arial" charset="0"/>
                            <a:ea typeface="+mn-ea"/>
                            <a:cs typeface="Times New Roman" pitchFamily="18" charset="0"/>
                          </a:rPr>
                          <a:t>1</a:t>
                        </a:r>
                      </a:p>
                    </a:txBody>
                    <a:tcPr marL="147315" marR="1473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charset="0"/>
                          </a:rPr>
                          <a:t>data1</a:t>
                        </a:r>
                        <a:r>
                          <a:rPr kumimoji="0" lang="en-GB" sz="1000" b="1" i="0" u="none" strike="noStrike" cap="none" normalizeH="0" baseline="0" dirty="0" smtClean="0">
                            <a:ln>
                              <a:noFill/>
                            </a:ln>
                            <a:solidFill>
                              <a:schemeClr val="tx1"/>
                            </a:solidFill>
                            <a:effectLst/>
                            <a:latin typeface="Arial" charset="0"/>
                          </a:rPr>
                          <a:t>FM</a:t>
                        </a:r>
                        <a:r>
                          <a:rPr kumimoji="0" lang="en-GB" sz="1000" b="0" i="0" u="none" strike="noStrike" cap="none" normalizeH="0" baseline="0" dirty="0" smtClean="0">
                            <a:ln>
                              <a:noFill/>
                            </a:ln>
                            <a:solidFill>
                              <a:schemeClr val="tx1"/>
                            </a:solidFill>
                            <a:effectLst/>
                            <a:latin typeface="Arial" charset="0"/>
                          </a:rPr>
                          <a:t>data2…….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45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GB" altLang="ko-KR" sz="1000" b="0" i="0" u="none" strike="noStrike" kern="1200" cap="none" normalizeH="0" baseline="0" dirty="0" smtClean="0">
                            <a:ln>
                              <a:noFill/>
                            </a:ln>
                            <a:solidFill>
                              <a:schemeClr val="tx1"/>
                            </a:solidFill>
                            <a:effectLst/>
                            <a:latin typeface="Arial" charset="0"/>
                            <a:ea typeface="+mn-ea"/>
                            <a:cs typeface="Times New Roman" pitchFamily="18" charset="0"/>
                          </a:rPr>
                          <a:t>2</a:t>
                        </a:r>
                      </a:p>
                    </a:txBody>
                    <a:tcPr marL="147315" marR="1473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charset="0"/>
                          </a:rPr>
                          <a:t>data201</a:t>
                        </a:r>
                        <a:r>
                          <a:rPr kumimoji="0" lang="en-GB" sz="1000" b="1" i="0" u="none" strike="noStrike" cap="none" normalizeH="0" baseline="0" dirty="0" smtClean="0">
                            <a:ln>
                              <a:noFill/>
                            </a:ln>
                            <a:solidFill>
                              <a:schemeClr val="tx1"/>
                            </a:solidFill>
                            <a:effectLst/>
                            <a:latin typeface="Arial" charset="0"/>
                          </a:rPr>
                          <a:t>FM</a:t>
                        </a:r>
                        <a:r>
                          <a:rPr kumimoji="0" lang="en-GB" sz="1000" b="0" i="0" u="none" strike="noStrike" cap="none" normalizeH="0" baseline="0" dirty="0" smtClean="0">
                            <a:ln>
                              <a:noFill/>
                            </a:ln>
                            <a:solidFill>
                              <a:schemeClr val="tx1"/>
                            </a:solidFill>
                            <a:effectLst/>
                            <a:latin typeface="Arial" charset="0"/>
                          </a:rPr>
                          <a:t>data202….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583" name="Rectangle 12"/>
            <p:cNvSpPr>
              <a:spLocks noChangeArrowheads="1"/>
            </p:cNvSpPr>
            <p:nvPr/>
          </p:nvSpPr>
          <p:spPr bwMode="auto">
            <a:xfrm>
              <a:off x="4700362" y="4500571"/>
              <a:ext cx="1071570" cy="276271"/>
            </a:xfrm>
            <a:prstGeom prst="rect">
              <a:avLst/>
            </a:prstGeom>
            <a:noFill/>
            <a:ln w="9525">
              <a:noFill/>
              <a:miter lim="800000"/>
              <a:headEnd/>
              <a:tailEnd/>
            </a:ln>
          </p:spPr>
          <p:txBody>
            <a:bodyPr>
              <a:spAutoFit/>
            </a:bodyPr>
            <a:lstStyle/>
            <a:p>
              <a:pPr algn="ctr"/>
              <a:r>
                <a:rPr lang="en-GB" sz="1200">
                  <a:solidFill>
                    <a:srgbClr val="015294"/>
                  </a:solidFill>
                </a:rPr>
                <a:t>LIST FILE</a:t>
              </a:r>
            </a:p>
          </p:txBody>
        </p:sp>
      </p:grpSp>
      <p:sp>
        <p:nvSpPr>
          <p:cNvPr id="16" name="Text Box 16"/>
          <p:cNvSpPr txBox="1">
            <a:spLocks noChangeArrowheads="1"/>
          </p:cNvSpPr>
          <p:nvPr/>
        </p:nvSpPr>
        <p:spPr bwMode="auto">
          <a:xfrm>
            <a:off x="1285875" y="5572125"/>
            <a:ext cx="1571625" cy="285750"/>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ROUTINE1</a:t>
            </a:r>
          </a:p>
        </p:txBody>
      </p:sp>
      <p:sp>
        <p:nvSpPr>
          <p:cNvPr id="17" name="Text Box 16"/>
          <p:cNvSpPr txBox="1">
            <a:spLocks noChangeArrowheads="1"/>
          </p:cNvSpPr>
          <p:nvPr/>
        </p:nvSpPr>
        <p:spPr bwMode="auto">
          <a:xfrm>
            <a:off x="6072188" y="5572125"/>
            <a:ext cx="1571625" cy="285750"/>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ROUTINE1</a:t>
            </a:r>
          </a:p>
        </p:txBody>
      </p:sp>
      <p:sp>
        <p:nvSpPr>
          <p:cNvPr id="18" name="Text Box 16"/>
          <p:cNvSpPr txBox="1">
            <a:spLocks noChangeArrowheads="1"/>
          </p:cNvSpPr>
          <p:nvPr/>
        </p:nvSpPr>
        <p:spPr bwMode="auto">
          <a:xfrm>
            <a:off x="3714750" y="5572125"/>
            <a:ext cx="1571625" cy="285750"/>
          </a:xfrm>
          <a:prstGeom prst="rect">
            <a:avLst/>
          </a:prstGeom>
          <a:solidFill>
            <a:srgbClr val="33CCCC">
              <a:alpha val="41176"/>
            </a:srgbClr>
          </a:solidFill>
          <a:ln w="9525" algn="ctr">
            <a:solidFill>
              <a:schemeClr val="accent1"/>
            </a:solidFill>
            <a:miter lim="800000"/>
            <a:headEnd/>
            <a:tailEnd/>
          </a:ln>
        </p:spPr>
        <p:txBody>
          <a:bodyPr/>
          <a:lstStyle/>
          <a:p>
            <a:pPr algn="ctr"/>
            <a:r>
              <a:rPr lang="en-US" sz="1200">
                <a:solidFill>
                  <a:srgbClr val="005294"/>
                </a:solidFill>
              </a:rPr>
              <a:t>ROUTINE1</a:t>
            </a:r>
          </a:p>
        </p:txBody>
      </p:sp>
      <p:cxnSp>
        <p:nvCxnSpPr>
          <p:cNvPr id="26" name="Straight Arrow Connector 25"/>
          <p:cNvCxnSpPr/>
          <p:nvPr/>
        </p:nvCxnSpPr>
        <p:spPr>
          <a:xfrm rot="16200000" flipH="1">
            <a:off x="4075112" y="3352801"/>
            <a:ext cx="714375" cy="6350"/>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2"/>
          <p:cNvGrpSpPr>
            <a:grpSpLocks/>
          </p:cNvGrpSpPr>
          <p:nvPr/>
        </p:nvGrpSpPr>
        <p:grpSpPr bwMode="auto">
          <a:xfrm>
            <a:off x="2071688" y="4643438"/>
            <a:ext cx="4000500" cy="1000125"/>
            <a:chOff x="1714481" y="4787486"/>
            <a:chExt cx="4000522" cy="1000114"/>
          </a:xfrm>
        </p:grpSpPr>
        <p:cxnSp>
          <p:nvCxnSpPr>
            <p:cNvPr id="32" name="Straight Arrow Connector 31"/>
            <p:cNvCxnSpPr>
              <a:endCxn id="16" idx="0"/>
            </p:cNvCxnSpPr>
            <p:nvPr/>
          </p:nvCxnSpPr>
          <p:spPr>
            <a:xfrm rot="10800000" flipV="1">
              <a:off x="1714481" y="4787486"/>
              <a:ext cx="1357319" cy="928677"/>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3001163" y="5215312"/>
              <a:ext cx="784216" cy="214313"/>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286115" y="4787486"/>
              <a:ext cx="2428888" cy="1000114"/>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539750" y="908050"/>
            <a:ext cx="7672388" cy="762000"/>
          </a:xfrm>
          <a:prstGeom prst="rect">
            <a:avLst/>
          </a:prstGeom>
          <a:noFill/>
        </p:spPr>
        <p:txBody>
          <a:bodyPr>
            <a:spAutoFit/>
          </a:bodyPr>
          <a:lstStyle/>
          <a:p>
            <a:pPr>
              <a:defRPr/>
            </a:pPr>
            <a:r>
              <a:rPr lang="en-US" sz="1050">
                <a:solidFill>
                  <a:srgbClr val="015294"/>
                </a:solidFill>
              </a:rPr>
              <a:t> </a:t>
            </a:r>
          </a:p>
          <a:p>
            <a:pPr>
              <a:defRPr/>
            </a:pPr>
            <a:r>
              <a:rPr lang="en-US" sz="1050">
                <a:solidFill>
                  <a:srgbClr val="015294"/>
                </a:solidFill>
              </a:rPr>
              <a:t>ROUTINE1.LOAD	</a:t>
            </a:r>
            <a:r>
              <a:rPr lang="en-US" sz="1050">
                <a:solidFill>
                  <a:srgbClr val="015294"/>
                </a:solidFill>
                <a:sym typeface="Wingdings" pitchFamily="2" charset="2"/>
              </a:rPr>
              <a:t> </a:t>
            </a:r>
            <a:r>
              <a:rPr lang="en-US" sz="1200">
                <a:solidFill>
                  <a:srgbClr val="015294"/>
                </a:solidFill>
              </a:rPr>
              <a:t>Name of the Multi threaded Routine - ROUTINE1</a:t>
            </a:r>
            <a:endParaRPr lang="en-US" sz="1050">
              <a:solidFill>
                <a:srgbClr val="015294"/>
              </a:solidFill>
            </a:endParaRPr>
          </a:p>
          <a:p>
            <a:pPr>
              <a:defRPr/>
            </a:pPr>
            <a:r>
              <a:rPr lang="en-US" sz="1050">
                <a:solidFill>
                  <a:srgbClr val="015294"/>
                </a:solidFill>
              </a:rPr>
              <a:t>ROUTINE1.SELECT</a:t>
            </a:r>
          </a:p>
          <a:p>
            <a:pPr>
              <a:defRPr/>
            </a:pPr>
            <a:r>
              <a:rPr lang="en-US" sz="1050">
                <a:solidFill>
                  <a:srgbClr val="015294"/>
                </a:solidFill>
              </a:rPr>
              <a:t>ROUTINE1</a:t>
            </a:r>
          </a:p>
        </p:txBody>
      </p:sp>
      <p:sp>
        <p:nvSpPr>
          <p:cNvPr id="46" name="TextBox 45"/>
          <p:cNvSpPr txBox="1"/>
          <p:nvPr/>
        </p:nvSpPr>
        <p:spPr>
          <a:xfrm>
            <a:off x="2843213" y="2286000"/>
            <a:ext cx="3357562" cy="261938"/>
          </a:xfrm>
          <a:prstGeom prst="rect">
            <a:avLst/>
          </a:prstGeom>
          <a:noFill/>
        </p:spPr>
        <p:txBody>
          <a:bodyPr>
            <a:spAutoFit/>
          </a:bodyPr>
          <a:lstStyle/>
          <a:p>
            <a:pPr>
              <a:defRPr/>
            </a:pPr>
            <a:r>
              <a:rPr lang="en-US" sz="1050" dirty="0">
                <a:solidFill>
                  <a:srgbClr val="015294"/>
                </a:solidFill>
                <a:latin typeface="+mn-lt"/>
              </a:rPr>
              <a:t>All </a:t>
            </a:r>
            <a:r>
              <a:rPr lang="en-US" sz="1050" dirty="0" err="1">
                <a:solidFill>
                  <a:srgbClr val="015294"/>
                </a:solidFill>
                <a:latin typeface="+mn-lt"/>
              </a:rPr>
              <a:t>tSA’s</a:t>
            </a:r>
            <a:r>
              <a:rPr lang="en-US" sz="1050" dirty="0">
                <a:solidFill>
                  <a:srgbClr val="015294"/>
                </a:solidFill>
                <a:latin typeface="+mn-lt"/>
              </a:rPr>
              <a:t> will execute the .LOAD routine</a:t>
            </a:r>
          </a:p>
        </p:txBody>
      </p:sp>
      <p:sp>
        <p:nvSpPr>
          <p:cNvPr id="47" name="TextBox 46"/>
          <p:cNvSpPr txBox="1"/>
          <p:nvPr/>
        </p:nvSpPr>
        <p:spPr>
          <a:xfrm>
            <a:off x="4468813" y="3016250"/>
            <a:ext cx="2214562" cy="430213"/>
          </a:xfrm>
          <a:prstGeom prst="rect">
            <a:avLst/>
          </a:prstGeom>
          <a:noFill/>
        </p:spPr>
        <p:txBody>
          <a:bodyPr>
            <a:spAutoFit/>
          </a:bodyPr>
          <a:lstStyle/>
          <a:p>
            <a:pPr>
              <a:defRPr/>
            </a:pPr>
            <a:r>
              <a:rPr lang="en-US" sz="1050" dirty="0">
                <a:solidFill>
                  <a:srgbClr val="015294"/>
                </a:solidFill>
                <a:latin typeface="+mn-lt"/>
              </a:rPr>
              <a:t>Only 1 of the </a:t>
            </a:r>
            <a:r>
              <a:rPr lang="en-US" sz="1050" dirty="0" err="1">
                <a:solidFill>
                  <a:srgbClr val="015294"/>
                </a:solidFill>
                <a:latin typeface="+mn-lt"/>
              </a:rPr>
              <a:t>tSA’s</a:t>
            </a:r>
            <a:r>
              <a:rPr lang="en-US" sz="1050" dirty="0">
                <a:solidFill>
                  <a:srgbClr val="015294"/>
                </a:solidFill>
                <a:latin typeface="+mn-lt"/>
              </a:rPr>
              <a:t> will execute the .SELECT routine</a:t>
            </a:r>
          </a:p>
        </p:txBody>
      </p:sp>
      <p:sp>
        <p:nvSpPr>
          <p:cNvPr id="48" name="TextBox 47"/>
          <p:cNvSpPr txBox="1"/>
          <p:nvPr/>
        </p:nvSpPr>
        <p:spPr>
          <a:xfrm>
            <a:off x="5857875" y="4784725"/>
            <a:ext cx="2357438" cy="430213"/>
          </a:xfrm>
          <a:prstGeom prst="rect">
            <a:avLst/>
          </a:prstGeom>
          <a:noFill/>
        </p:spPr>
        <p:txBody>
          <a:bodyPr>
            <a:spAutoFit/>
          </a:bodyPr>
          <a:lstStyle/>
          <a:p>
            <a:pPr>
              <a:defRPr/>
            </a:pPr>
            <a:r>
              <a:rPr lang="en-US" sz="1050" dirty="0">
                <a:solidFill>
                  <a:srgbClr val="015294"/>
                </a:solidFill>
                <a:latin typeface="+mn-lt"/>
              </a:rPr>
              <a:t>Result of select will be stored in a file</a:t>
            </a:r>
          </a:p>
        </p:txBody>
      </p:sp>
      <p:sp>
        <p:nvSpPr>
          <p:cNvPr id="49" name="TextBox 48"/>
          <p:cNvSpPr txBox="1"/>
          <p:nvPr/>
        </p:nvSpPr>
        <p:spPr>
          <a:xfrm>
            <a:off x="3143250" y="5903913"/>
            <a:ext cx="3357563" cy="430212"/>
          </a:xfrm>
          <a:prstGeom prst="rect">
            <a:avLst/>
          </a:prstGeom>
          <a:noFill/>
        </p:spPr>
        <p:txBody>
          <a:bodyPr>
            <a:spAutoFit/>
          </a:bodyPr>
          <a:lstStyle/>
          <a:p>
            <a:pPr>
              <a:defRPr/>
            </a:pPr>
            <a:r>
              <a:rPr lang="en-US" sz="1050" dirty="0">
                <a:solidFill>
                  <a:srgbClr val="015294"/>
                </a:solidFill>
                <a:latin typeface="+mn-lt"/>
              </a:rPr>
              <a:t>All </a:t>
            </a:r>
            <a:r>
              <a:rPr lang="en-US" sz="1050" dirty="0" err="1">
                <a:solidFill>
                  <a:srgbClr val="015294"/>
                </a:solidFill>
                <a:latin typeface="+mn-lt"/>
              </a:rPr>
              <a:t>tSA’s</a:t>
            </a:r>
            <a:r>
              <a:rPr lang="en-US" sz="1050" dirty="0">
                <a:solidFill>
                  <a:srgbClr val="015294"/>
                </a:solidFill>
                <a:latin typeface="+mn-lt"/>
              </a:rPr>
              <a:t> will pick up ID’s from the LIST file and execute the Record routine</a:t>
            </a:r>
          </a:p>
        </p:txBody>
      </p:sp>
      <p:grpSp>
        <p:nvGrpSpPr>
          <p:cNvPr id="7" name="Group 35"/>
          <p:cNvGrpSpPr>
            <a:grpSpLocks/>
          </p:cNvGrpSpPr>
          <p:nvPr/>
        </p:nvGrpSpPr>
        <p:grpSpPr bwMode="auto">
          <a:xfrm>
            <a:off x="1214438" y="3284538"/>
            <a:ext cx="1571625" cy="1428750"/>
            <a:chOff x="7194195" y="2286012"/>
            <a:chExt cx="1664085" cy="1385464"/>
          </a:xfrm>
        </p:grpSpPr>
        <p:sp>
          <p:nvSpPr>
            <p:cNvPr id="23577" name="Explosion 1 36"/>
            <p:cNvSpPr>
              <a:spLocks noChangeArrowheads="1"/>
            </p:cNvSpPr>
            <p:nvPr/>
          </p:nvSpPr>
          <p:spPr bwMode="auto">
            <a:xfrm>
              <a:off x="7194195" y="2286012"/>
              <a:ext cx="1664085" cy="1385464"/>
            </a:xfrm>
            <a:prstGeom prst="irregularSeal1">
              <a:avLst/>
            </a:prstGeom>
            <a:solidFill>
              <a:srgbClr val="33CCCC">
                <a:alpha val="41176"/>
              </a:srgbClr>
            </a:solidFill>
            <a:ln w="9525" algn="ctr">
              <a:solidFill>
                <a:schemeClr val="accent1"/>
              </a:solidFill>
              <a:miter lim="800000"/>
              <a:headEnd/>
              <a:tailEnd/>
            </a:ln>
          </p:spPr>
          <p:txBody>
            <a:bodyPr/>
            <a:lstStyle/>
            <a:p>
              <a:pPr algn="ctr" eaLnBrk="0" hangingPunct="0"/>
              <a:endParaRPr lang="en-US" sz="1200">
                <a:solidFill>
                  <a:srgbClr val="005294"/>
                </a:solidFill>
              </a:endParaRPr>
            </a:p>
          </p:txBody>
        </p:sp>
        <p:sp>
          <p:nvSpPr>
            <p:cNvPr id="23578" name="Rectangle 37"/>
            <p:cNvSpPr>
              <a:spLocks noChangeArrowheads="1"/>
            </p:cNvSpPr>
            <p:nvPr/>
          </p:nvSpPr>
          <p:spPr bwMode="auto">
            <a:xfrm>
              <a:off x="7496759" y="2701651"/>
              <a:ext cx="1134604" cy="626749"/>
            </a:xfrm>
            <a:prstGeom prst="rect">
              <a:avLst/>
            </a:prstGeom>
            <a:noFill/>
            <a:ln w="9525">
              <a:noFill/>
              <a:miter lim="800000"/>
              <a:headEnd/>
              <a:tailEnd/>
            </a:ln>
          </p:spPr>
          <p:txBody>
            <a:bodyPr>
              <a:spAutoFit/>
            </a:bodyPr>
            <a:lstStyle/>
            <a:p>
              <a:pPr algn="ctr" eaLnBrk="0" hangingPunct="0"/>
              <a:r>
                <a:rPr lang="en-US" sz="1200">
                  <a:solidFill>
                    <a:srgbClr val="005294"/>
                  </a:solidFill>
                </a:rPr>
                <a:t>Wait till tSA completes select</a:t>
              </a:r>
            </a:p>
          </p:txBody>
        </p:sp>
      </p:grpSp>
      <p:grpSp>
        <p:nvGrpSpPr>
          <p:cNvPr id="8" name="Group 38"/>
          <p:cNvGrpSpPr>
            <a:grpSpLocks/>
          </p:cNvGrpSpPr>
          <p:nvPr/>
        </p:nvGrpSpPr>
        <p:grpSpPr bwMode="auto">
          <a:xfrm>
            <a:off x="6215063" y="3284538"/>
            <a:ext cx="1571625" cy="1428750"/>
            <a:chOff x="7194195" y="2286012"/>
            <a:chExt cx="1664085" cy="1385464"/>
          </a:xfrm>
        </p:grpSpPr>
        <p:sp>
          <p:nvSpPr>
            <p:cNvPr id="23575" name="Explosion 1 39"/>
            <p:cNvSpPr>
              <a:spLocks noChangeArrowheads="1"/>
            </p:cNvSpPr>
            <p:nvPr/>
          </p:nvSpPr>
          <p:spPr bwMode="auto">
            <a:xfrm>
              <a:off x="7194195" y="2286012"/>
              <a:ext cx="1664085" cy="1385464"/>
            </a:xfrm>
            <a:prstGeom prst="irregularSeal1">
              <a:avLst/>
            </a:prstGeom>
            <a:solidFill>
              <a:srgbClr val="33CCCC">
                <a:alpha val="41176"/>
              </a:srgbClr>
            </a:solidFill>
            <a:ln w="9525" algn="ctr">
              <a:solidFill>
                <a:schemeClr val="accent1"/>
              </a:solidFill>
              <a:miter lim="800000"/>
              <a:headEnd/>
              <a:tailEnd/>
            </a:ln>
          </p:spPr>
          <p:txBody>
            <a:bodyPr/>
            <a:lstStyle/>
            <a:p>
              <a:pPr algn="ctr" eaLnBrk="0" hangingPunct="0"/>
              <a:endParaRPr lang="en-US" sz="1200">
                <a:solidFill>
                  <a:srgbClr val="005294"/>
                </a:solidFill>
              </a:endParaRPr>
            </a:p>
          </p:txBody>
        </p:sp>
        <p:sp>
          <p:nvSpPr>
            <p:cNvPr id="23576" name="Rectangle 40"/>
            <p:cNvSpPr>
              <a:spLocks noChangeArrowheads="1"/>
            </p:cNvSpPr>
            <p:nvPr/>
          </p:nvSpPr>
          <p:spPr bwMode="auto">
            <a:xfrm>
              <a:off x="7496759" y="2701651"/>
              <a:ext cx="1134604" cy="626749"/>
            </a:xfrm>
            <a:prstGeom prst="rect">
              <a:avLst/>
            </a:prstGeom>
            <a:noFill/>
            <a:ln w="9525">
              <a:noFill/>
              <a:miter lim="800000"/>
              <a:headEnd/>
              <a:tailEnd/>
            </a:ln>
          </p:spPr>
          <p:txBody>
            <a:bodyPr>
              <a:spAutoFit/>
            </a:bodyPr>
            <a:lstStyle/>
            <a:p>
              <a:pPr algn="ctr" eaLnBrk="0" hangingPunct="0"/>
              <a:r>
                <a:rPr lang="en-US" sz="1200">
                  <a:solidFill>
                    <a:srgbClr val="005294"/>
                  </a:solidFill>
                </a:rPr>
                <a:t>Wait till tSA completes select</a:t>
              </a:r>
            </a:p>
          </p:txBody>
        </p:sp>
      </p:grpSp>
      <p:cxnSp>
        <p:nvCxnSpPr>
          <p:cNvPr id="59" name="Straight Arrow Connector 58"/>
          <p:cNvCxnSpPr/>
          <p:nvPr/>
        </p:nvCxnSpPr>
        <p:spPr>
          <a:xfrm rot="5400000">
            <a:off x="4751388" y="4319588"/>
            <a:ext cx="357187" cy="1587"/>
          </a:xfrm>
          <a:prstGeom prst="straightConnector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 calcmode="lin" valueType="num">
                                      <p:cBhvr>
                                        <p:cTn id="50" dur="500" fill="hold"/>
                                        <p:tgtEl>
                                          <p:spTgt spid="59"/>
                                        </p:tgtEl>
                                        <p:attrNameLst>
                                          <p:attrName>ppt_w</p:attrName>
                                        </p:attrNameLst>
                                      </p:cBhvr>
                                      <p:tavLst>
                                        <p:tav tm="0">
                                          <p:val>
                                            <p:fltVal val="0"/>
                                          </p:val>
                                        </p:tav>
                                        <p:tav tm="100000">
                                          <p:val>
                                            <p:strVal val="#ppt_w"/>
                                          </p:val>
                                        </p:tav>
                                      </p:tavLst>
                                    </p:anim>
                                    <p:anim calcmode="lin" valueType="num">
                                      <p:cBhvr>
                                        <p:cTn id="51"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dissolv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fltVal val="0"/>
                                          </p:val>
                                        </p:tav>
                                        <p:tav tm="100000">
                                          <p:val>
                                            <p:strVal val="#ppt_w"/>
                                          </p:val>
                                        </p:tav>
                                      </p:tavLst>
                                    </p:anim>
                                    <p:anim calcmode="lin" valueType="num">
                                      <p:cBhvr>
                                        <p:cTn id="66"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dissolve">
                                      <p:cBhvr>
                                        <p:cTn id="71" dur="500"/>
                                        <p:tgtEl>
                                          <p:spTgt spid="1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dissolve">
                                      <p:cBhvr>
                                        <p:cTn id="74" dur="500"/>
                                        <p:tgtEl>
                                          <p:spTgt spid="18"/>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dissolv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46" grpId="0"/>
      <p:bldP spid="47" grpId="0"/>
      <p:bldP spid="48" grpId="0"/>
      <p:bldP spid="4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96"/>
          <p:cNvSpPr>
            <a:spLocks noChangeArrowheads="1"/>
          </p:cNvSpPr>
          <p:nvPr/>
        </p:nvSpPr>
        <p:spPr bwMode="auto">
          <a:xfrm>
            <a:off x="468313" y="47625"/>
            <a:ext cx="6572250" cy="428625"/>
          </a:xfrm>
          <a:prstGeom prst="rect">
            <a:avLst/>
          </a:prstGeom>
          <a:noFill/>
          <a:ln w="9525">
            <a:noFill/>
            <a:miter lim="800000"/>
            <a:headEnd/>
            <a:tailEnd/>
          </a:ln>
        </p:spPr>
        <p:txBody>
          <a:bodyPr anchor="ctr"/>
          <a:lstStyle/>
          <a:p>
            <a:r>
              <a:rPr lang="en-US">
                <a:solidFill>
                  <a:schemeClr val="bg1"/>
                </a:solidFill>
              </a:rPr>
              <a:t>Working of BATCH.JOB.CONTROL - EXECUTE (tSA 2)</a:t>
            </a:r>
          </a:p>
        </p:txBody>
      </p:sp>
      <p:grpSp>
        <p:nvGrpSpPr>
          <p:cNvPr id="2" name="Group 29"/>
          <p:cNvGrpSpPr>
            <a:grpSpLocks/>
          </p:cNvGrpSpPr>
          <p:nvPr/>
        </p:nvGrpSpPr>
        <p:grpSpPr bwMode="auto">
          <a:xfrm>
            <a:off x="28575" y="600075"/>
            <a:ext cx="5316538" cy="5972175"/>
            <a:chOff x="-58056" y="600074"/>
            <a:chExt cx="5315408" cy="5972168"/>
          </a:xfrm>
        </p:grpSpPr>
        <p:sp>
          <p:nvSpPr>
            <p:cNvPr id="24588" name="Text Box 3"/>
            <p:cNvSpPr txBox="1">
              <a:spLocks noChangeArrowheads="1"/>
            </p:cNvSpPr>
            <p:nvPr/>
          </p:nvSpPr>
          <p:spPr bwMode="auto">
            <a:xfrm>
              <a:off x="1413082" y="600074"/>
              <a:ext cx="2357454" cy="328595"/>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tSA  2</a:t>
              </a:r>
            </a:p>
          </p:txBody>
        </p:sp>
        <p:sp>
          <p:nvSpPr>
            <p:cNvPr id="24589" name="Text Box 3"/>
            <p:cNvSpPr txBox="1">
              <a:spLocks noChangeArrowheads="1"/>
            </p:cNvSpPr>
            <p:nvPr/>
          </p:nvSpPr>
          <p:spPr bwMode="auto">
            <a:xfrm>
              <a:off x="1413082" y="971550"/>
              <a:ext cx="2357454" cy="671500"/>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Extract list of ID’s to process from FULL LIST</a:t>
              </a:r>
            </a:p>
            <a:p>
              <a:pPr algn="ctr" eaLnBrk="0" hangingPunct="0"/>
              <a:r>
                <a:rPr lang="en-US" sz="1200">
                  <a:solidFill>
                    <a:srgbClr val="005294"/>
                  </a:solidFill>
                </a:rPr>
                <a:t>ID.LIST = 1</a:t>
              </a:r>
            </a:p>
            <a:p>
              <a:pPr algn="ctr" eaLnBrk="0" hangingPunct="0"/>
              <a:endParaRPr lang="en-US" sz="1200">
                <a:solidFill>
                  <a:srgbClr val="005294"/>
                </a:solidFill>
              </a:endParaRPr>
            </a:p>
          </p:txBody>
        </p:sp>
        <p:sp>
          <p:nvSpPr>
            <p:cNvPr id="24590" name="Text Box 8"/>
            <p:cNvSpPr txBox="1">
              <a:spLocks noChangeArrowheads="1"/>
            </p:cNvSpPr>
            <p:nvPr/>
          </p:nvSpPr>
          <p:spPr bwMode="auto">
            <a:xfrm>
              <a:off x="1413082" y="1684338"/>
              <a:ext cx="2357454" cy="530216"/>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Update JOB.PROGRESS field to 3 in F.TSA.STATUS</a:t>
              </a:r>
            </a:p>
            <a:p>
              <a:pPr algn="ctr" eaLnBrk="0" hangingPunct="0"/>
              <a:endParaRPr lang="en-US" sz="1200">
                <a:solidFill>
                  <a:srgbClr val="005294"/>
                </a:solidFill>
              </a:endParaRPr>
            </a:p>
          </p:txBody>
        </p:sp>
        <p:sp>
          <p:nvSpPr>
            <p:cNvPr id="24591" name="Rounded Rectangular Callout 26"/>
            <p:cNvSpPr>
              <a:spLocks noChangeArrowheads="1"/>
            </p:cNvSpPr>
            <p:nvPr/>
          </p:nvSpPr>
          <p:spPr bwMode="auto">
            <a:xfrm>
              <a:off x="185738" y="1214438"/>
              <a:ext cx="1071562" cy="500062"/>
            </a:xfrm>
            <a:prstGeom prst="wedgeRoundRectCallout">
              <a:avLst>
                <a:gd name="adj1" fmla="val 60398"/>
                <a:gd name="adj2" fmla="val 110069"/>
                <a:gd name="adj3" fmla="val 16667"/>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3=Managing Control List</a:t>
              </a:r>
            </a:p>
          </p:txBody>
        </p:sp>
        <p:sp>
          <p:nvSpPr>
            <p:cNvPr id="24592" name="Text Box 8"/>
            <p:cNvSpPr txBox="1">
              <a:spLocks noChangeArrowheads="1"/>
            </p:cNvSpPr>
            <p:nvPr/>
          </p:nvSpPr>
          <p:spPr bwMode="auto">
            <a:xfrm>
              <a:off x="1413082" y="2286000"/>
              <a:ext cx="2357454" cy="285744"/>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Extract the ID from ID.LIST</a:t>
              </a:r>
            </a:p>
            <a:p>
              <a:pPr algn="ctr" eaLnBrk="0" hangingPunct="0"/>
              <a:endParaRPr lang="en-US" sz="1200">
                <a:solidFill>
                  <a:srgbClr val="005294"/>
                </a:solidFill>
              </a:endParaRPr>
            </a:p>
          </p:txBody>
        </p:sp>
        <p:sp>
          <p:nvSpPr>
            <p:cNvPr id="24593" name="Text Box 8"/>
            <p:cNvSpPr txBox="1">
              <a:spLocks noChangeArrowheads="1"/>
            </p:cNvSpPr>
            <p:nvPr/>
          </p:nvSpPr>
          <p:spPr bwMode="auto">
            <a:xfrm>
              <a:off x="1413082" y="2642735"/>
              <a:ext cx="2357454" cy="471485"/>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Read and Lock corresponding record from LIST FILE</a:t>
              </a:r>
            </a:p>
            <a:p>
              <a:pPr algn="ctr" eaLnBrk="0" hangingPunct="0"/>
              <a:endParaRPr lang="en-US" sz="1200">
                <a:solidFill>
                  <a:srgbClr val="005294"/>
                </a:solidFill>
              </a:endParaRPr>
            </a:p>
          </p:txBody>
        </p:sp>
        <p:sp>
          <p:nvSpPr>
            <p:cNvPr id="24594" name="Text Box 8"/>
            <p:cNvSpPr txBox="1">
              <a:spLocks noChangeArrowheads="1"/>
            </p:cNvSpPr>
            <p:nvPr/>
          </p:nvSpPr>
          <p:spPr bwMode="auto">
            <a:xfrm>
              <a:off x="1413082" y="3200400"/>
              <a:ext cx="2357454" cy="300038"/>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Start Transaction Block</a:t>
              </a:r>
            </a:p>
          </p:txBody>
        </p:sp>
        <p:sp>
          <p:nvSpPr>
            <p:cNvPr id="24595" name="Text Box 8"/>
            <p:cNvSpPr txBox="1">
              <a:spLocks noChangeArrowheads="1"/>
            </p:cNvSpPr>
            <p:nvPr/>
          </p:nvSpPr>
          <p:spPr bwMode="auto">
            <a:xfrm>
              <a:off x="1413082" y="3571875"/>
              <a:ext cx="2357454" cy="500067"/>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Extract the contract ID from the LIST record</a:t>
              </a:r>
            </a:p>
            <a:p>
              <a:pPr algn="ctr" eaLnBrk="0" hangingPunct="0"/>
              <a:endParaRPr lang="en-US" sz="1200">
                <a:solidFill>
                  <a:srgbClr val="005294"/>
                </a:solidFill>
              </a:endParaRPr>
            </a:p>
          </p:txBody>
        </p:sp>
        <p:sp>
          <p:nvSpPr>
            <p:cNvPr id="24596" name="Text Box 8"/>
            <p:cNvSpPr txBox="1">
              <a:spLocks noChangeArrowheads="1"/>
            </p:cNvSpPr>
            <p:nvPr/>
          </p:nvSpPr>
          <p:spPr bwMode="auto">
            <a:xfrm>
              <a:off x="1413082" y="4171950"/>
              <a:ext cx="2357454" cy="542934"/>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Call Routine1 (Contract)</a:t>
              </a:r>
            </a:p>
            <a:p>
              <a:pPr algn="ctr" eaLnBrk="0" hangingPunct="0"/>
              <a:r>
                <a:rPr lang="en-US" sz="1200">
                  <a:solidFill>
                    <a:srgbClr val="005294"/>
                  </a:solidFill>
                </a:rPr>
                <a:t>This is the record routine</a:t>
              </a:r>
            </a:p>
          </p:txBody>
        </p:sp>
        <p:sp>
          <p:nvSpPr>
            <p:cNvPr id="24597" name="Text Box 8"/>
            <p:cNvSpPr txBox="1">
              <a:spLocks noChangeArrowheads="1"/>
            </p:cNvSpPr>
            <p:nvPr/>
          </p:nvSpPr>
          <p:spPr bwMode="auto">
            <a:xfrm>
              <a:off x="1413082" y="6186488"/>
              <a:ext cx="2071687" cy="285750"/>
            </a:xfrm>
            <a:prstGeom prst="rect">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End Transaction Block</a:t>
              </a:r>
            </a:p>
            <a:p>
              <a:pPr algn="ctr" eaLnBrk="0" hangingPunct="0"/>
              <a:endParaRPr lang="en-US" sz="1200">
                <a:solidFill>
                  <a:srgbClr val="005294"/>
                </a:solidFill>
              </a:endParaRPr>
            </a:p>
          </p:txBody>
        </p:sp>
        <p:sp>
          <p:nvSpPr>
            <p:cNvPr id="16" name="Arc 15"/>
            <p:cNvSpPr/>
            <p:nvPr/>
          </p:nvSpPr>
          <p:spPr>
            <a:xfrm rot="10800000">
              <a:off x="-58056" y="2786059"/>
              <a:ext cx="2642626" cy="3786183"/>
            </a:xfrm>
            <a:prstGeom prst="arc">
              <a:avLst>
                <a:gd name="adj1" fmla="val 15434486"/>
                <a:gd name="adj2" fmla="val 5438117"/>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17" name="Arc 16"/>
            <p:cNvSpPr/>
            <p:nvPr/>
          </p:nvSpPr>
          <p:spPr>
            <a:xfrm>
              <a:off x="1971925" y="2357435"/>
              <a:ext cx="3285427" cy="4214807"/>
            </a:xfrm>
            <a:prstGeom prst="arc">
              <a:avLst>
                <a:gd name="adj1" fmla="val 16482962"/>
                <a:gd name="adj2" fmla="val 6207830"/>
              </a:avLst>
            </a:prstGeom>
            <a:ln w="19050">
              <a:solidFill>
                <a:srgbClr val="005294"/>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24600" name="Rectangle 12"/>
            <p:cNvSpPr>
              <a:spLocks noChangeArrowheads="1"/>
            </p:cNvSpPr>
            <p:nvPr/>
          </p:nvSpPr>
          <p:spPr bwMode="auto">
            <a:xfrm>
              <a:off x="4413478" y="3143248"/>
              <a:ext cx="642937" cy="646330"/>
            </a:xfrm>
            <a:prstGeom prst="rect">
              <a:avLst/>
            </a:prstGeom>
            <a:noFill/>
            <a:ln w="9525">
              <a:noFill/>
              <a:miter lim="800000"/>
              <a:headEnd/>
              <a:tailEnd/>
            </a:ln>
          </p:spPr>
          <p:txBody>
            <a:bodyPr>
              <a:spAutoFit/>
            </a:bodyPr>
            <a:lstStyle/>
            <a:p>
              <a:r>
                <a:rPr lang="en-GB" sz="1200">
                  <a:solidFill>
                    <a:srgbClr val="015294"/>
                  </a:solidFill>
                </a:rPr>
                <a:t>Get Next ID</a:t>
              </a:r>
            </a:p>
          </p:txBody>
        </p:sp>
        <p:sp>
          <p:nvSpPr>
            <p:cNvPr id="24601" name="Rectangle 12"/>
            <p:cNvSpPr>
              <a:spLocks noChangeArrowheads="1"/>
            </p:cNvSpPr>
            <p:nvPr/>
          </p:nvSpPr>
          <p:spPr bwMode="auto">
            <a:xfrm>
              <a:off x="198636" y="3571876"/>
              <a:ext cx="785813" cy="461664"/>
            </a:xfrm>
            <a:prstGeom prst="rect">
              <a:avLst/>
            </a:prstGeom>
            <a:noFill/>
            <a:ln w="9525">
              <a:noFill/>
              <a:miter lim="800000"/>
              <a:headEnd/>
              <a:tailEnd/>
            </a:ln>
          </p:spPr>
          <p:txBody>
            <a:bodyPr>
              <a:spAutoFit/>
            </a:bodyPr>
            <a:lstStyle/>
            <a:p>
              <a:r>
                <a:rPr lang="en-GB" sz="1200">
                  <a:solidFill>
                    <a:srgbClr val="015294"/>
                  </a:solidFill>
                </a:rPr>
                <a:t>Get Next Contract</a:t>
              </a:r>
            </a:p>
          </p:txBody>
        </p:sp>
        <p:sp>
          <p:nvSpPr>
            <p:cNvPr id="24602" name="Text Box 8"/>
            <p:cNvSpPr txBox="1">
              <a:spLocks noChangeArrowheads="1"/>
            </p:cNvSpPr>
            <p:nvPr/>
          </p:nvSpPr>
          <p:spPr bwMode="auto">
            <a:xfrm>
              <a:off x="129494" y="5143500"/>
              <a:ext cx="1643062" cy="642954"/>
            </a:xfrm>
            <a:prstGeom prst="rect">
              <a:avLst/>
            </a:prstGeom>
            <a:solidFill>
              <a:srgbClr val="33CCCC">
                <a:alpha val="41176"/>
              </a:srgbClr>
            </a:solidFill>
            <a:ln w="9525" algn="ctr">
              <a:solidFill>
                <a:schemeClr val="accent1"/>
              </a:solidFill>
              <a:miter lim="800000"/>
              <a:headEnd/>
              <a:tailEnd/>
            </a:ln>
          </p:spPr>
          <p:txBody>
            <a:bodyPr/>
            <a:lstStyle/>
            <a:p>
              <a:pPr eaLnBrk="0" hangingPunct="0"/>
              <a:r>
                <a:rPr lang="en-US" sz="1200">
                  <a:solidFill>
                    <a:srgbClr val="005294"/>
                  </a:solidFill>
                </a:rPr>
                <a:t>Remove processed contract from the LIST FILE</a:t>
              </a:r>
            </a:p>
          </p:txBody>
        </p:sp>
        <p:grpSp>
          <p:nvGrpSpPr>
            <p:cNvPr id="3" name="Group 36"/>
            <p:cNvGrpSpPr>
              <a:grpSpLocks/>
            </p:cNvGrpSpPr>
            <p:nvPr/>
          </p:nvGrpSpPr>
          <p:grpSpPr bwMode="auto">
            <a:xfrm>
              <a:off x="1831294" y="4714876"/>
              <a:ext cx="1429883" cy="1357313"/>
              <a:chOff x="4701494" y="1785926"/>
              <a:chExt cx="1429893" cy="1357322"/>
            </a:xfrm>
          </p:grpSpPr>
          <p:sp>
            <p:nvSpPr>
              <p:cNvPr id="24609" name="Diamond 34"/>
              <p:cNvSpPr>
                <a:spLocks noChangeArrowheads="1"/>
              </p:cNvSpPr>
              <p:nvPr/>
            </p:nvSpPr>
            <p:spPr bwMode="auto">
              <a:xfrm>
                <a:off x="4701494" y="1785926"/>
                <a:ext cx="1428760" cy="1357322"/>
              </a:xfrm>
              <a:prstGeom prst="diamond">
                <a:avLst/>
              </a:prstGeom>
              <a:solidFill>
                <a:srgbClr val="33CCCC">
                  <a:alpha val="41176"/>
                </a:srgbClr>
              </a:solidFill>
              <a:ln w="9525" algn="ctr">
                <a:solidFill>
                  <a:schemeClr val="accent1"/>
                </a:solidFill>
                <a:miter lim="800000"/>
                <a:headEnd/>
                <a:tailEnd/>
              </a:ln>
            </p:spPr>
            <p:txBody>
              <a:bodyPr/>
              <a:lstStyle/>
              <a:p>
                <a:pPr algn="ctr" eaLnBrk="0" hangingPunct="0"/>
                <a:endParaRPr lang="en-US" sz="1200">
                  <a:solidFill>
                    <a:srgbClr val="005294"/>
                  </a:solidFill>
                </a:endParaRPr>
              </a:p>
            </p:txBody>
          </p:sp>
          <p:sp>
            <p:nvSpPr>
              <p:cNvPr id="24610" name="Rectangle 35"/>
              <p:cNvSpPr>
                <a:spLocks noChangeArrowheads="1"/>
              </p:cNvSpPr>
              <p:nvPr/>
            </p:nvSpPr>
            <p:spPr bwMode="auto">
              <a:xfrm>
                <a:off x="4988379" y="2057165"/>
                <a:ext cx="1143008" cy="831002"/>
              </a:xfrm>
              <a:prstGeom prst="rect">
                <a:avLst/>
              </a:prstGeom>
              <a:noFill/>
              <a:ln w="9525">
                <a:noFill/>
                <a:miter lim="800000"/>
                <a:headEnd/>
                <a:tailEnd/>
              </a:ln>
            </p:spPr>
            <p:txBody>
              <a:bodyPr>
                <a:spAutoFit/>
              </a:bodyPr>
              <a:lstStyle/>
              <a:p>
                <a:pPr eaLnBrk="0" hangingPunct="0"/>
                <a:r>
                  <a:rPr lang="en-US" sz="1200">
                    <a:solidFill>
                      <a:srgbClr val="005294"/>
                    </a:solidFill>
                  </a:rPr>
                  <a:t>Are all the contacts within this ID complete?</a:t>
                </a:r>
              </a:p>
            </p:txBody>
          </p:sp>
        </p:grpSp>
        <p:sp>
          <p:nvSpPr>
            <p:cNvPr id="24604" name="Text Box 8"/>
            <p:cNvSpPr txBox="1">
              <a:spLocks noChangeArrowheads="1"/>
            </p:cNvSpPr>
            <p:nvPr/>
          </p:nvSpPr>
          <p:spPr bwMode="auto">
            <a:xfrm>
              <a:off x="3331481" y="5143500"/>
              <a:ext cx="1643063" cy="428625"/>
            </a:xfrm>
            <a:prstGeom prst="rect">
              <a:avLst/>
            </a:prstGeom>
            <a:solidFill>
              <a:srgbClr val="33CCCC">
                <a:alpha val="41176"/>
              </a:srgbClr>
            </a:solidFill>
            <a:ln w="9525" algn="ctr">
              <a:solidFill>
                <a:schemeClr val="accent1"/>
              </a:solidFill>
              <a:miter lim="800000"/>
              <a:headEnd/>
              <a:tailEnd/>
            </a:ln>
          </p:spPr>
          <p:txBody>
            <a:bodyPr/>
            <a:lstStyle/>
            <a:p>
              <a:pPr eaLnBrk="0" hangingPunct="0"/>
              <a:r>
                <a:rPr lang="en-US" sz="1200">
                  <a:solidFill>
                    <a:srgbClr val="005294"/>
                  </a:solidFill>
                </a:rPr>
                <a:t>Remove the ID from the LIST FILE</a:t>
              </a:r>
            </a:p>
          </p:txBody>
        </p:sp>
        <p:sp>
          <p:nvSpPr>
            <p:cNvPr id="43" name="Arc 42"/>
            <p:cNvSpPr/>
            <p:nvPr/>
          </p:nvSpPr>
          <p:spPr>
            <a:xfrm>
              <a:off x="2987710" y="4929182"/>
              <a:ext cx="857068" cy="357187"/>
            </a:xfrm>
            <a:prstGeom prst="arc">
              <a:avLst>
                <a:gd name="adj1" fmla="val 10831752"/>
                <a:gd name="adj2" fmla="val 12381"/>
              </a:avLst>
            </a:prstGeom>
            <a:ln w="19050">
              <a:solidFill>
                <a:srgbClr val="005294"/>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44" name="Arc 43"/>
            <p:cNvSpPr/>
            <p:nvPr/>
          </p:nvSpPr>
          <p:spPr>
            <a:xfrm>
              <a:off x="1271986" y="4929182"/>
              <a:ext cx="857068" cy="357187"/>
            </a:xfrm>
            <a:prstGeom prst="arc">
              <a:avLst>
                <a:gd name="adj1" fmla="val 10831752"/>
                <a:gd name="adj2" fmla="val 12381"/>
              </a:avLst>
            </a:prstGeom>
            <a:ln w="19050">
              <a:solidFill>
                <a:srgbClr val="005294"/>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50"/>
            </a:p>
          </p:txBody>
        </p:sp>
        <p:sp>
          <p:nvSpPr>
            <p:cNvPr id="24607" name="Rectangle 12"/>
            <p:cNvSpPr>
              <a:spLocks noChangeArrowheads="1"/>
            </p:cNvSpPr>
            <p:nvPr/>
          </p:nvSpPr>
          <p:spPr bwMode="auto">
            <a:xfrm>
              <a:off x="1000101" y="4795075"/>
              <a:ext cx="428627" cy="276999"/>
            </a:xfrm>
            <a:prstGeom prst="rect">
              <a:avLst/>
            </a:prstGeom>
            <a:noFill/>
            <a:ln w="9525">
              <a:noFill/>
              <a:miter lim="800000"/>
              <a:headEnd/>
              <a:tailEnd/>
            </a:ln>
          </p:spPr>
          <p:txBody>
            <a:bodyPr>
              <a:spAutoFit/>
            </a:bodyPr>
            <a:lstStyle/>
            <a:p>
              <a:r>
                <a:rPr lang="en-GB" sz="1200">
                  <a:solidFill>
                    <a:srgbClr val="015294"/>
                  </a:solidFill>
                </a:rPr>
                <a:t>No</a:t>
              </a:r>
            </a:p>
          </p:txBody>
        </p:sp>
        <p:sp>
          <p:nvSpPr>
            <p:cNvPr id="24608" name="Rectangle 12"/>
            <p:cNvSpPr>
              <a:spLocks noChangeArrowheads="1"/>
            </p:cNvSpPr>
            <p:nvPr/>
          </p:nvSpPr>
          <p:spPr bwMode="auto">
            <a:xfrm>
              <a:off x="3571868" y="4780561"/>
              <a:ext cx="500066" cy="276999"/>
            </a:xfrm>
            <a:prstGeom prst="rect">
              <a:avLst/>
            </a:prstGeom>
            <a:noFill/>
            <a:ln w="9525">
              <a:noFill/>
              <a:miter lim="800000"/>
              <a:headEnd/>
              <a:tailEnd/>
            </a:ln>
          </p:spPr>
          <p:txBody>
            <a:bodyPr>
              <a:spAutoFit/>
            </a:bodyPr>
            <a:lstStyle/>
            <a:p>
              <a:r>
                <a:rPr lang="en-GB" sz="1200">
                  <a:solidFill>
                    <a:srgbClr val="015294"/>
                  </a:solidFill>
                </a:rPr>
                <a:t>Yes</a:t>
              </a:r>
            </a:p>
          </p:txBody>
        </p:sp>
      </p:grpSp>
      <p:grpSp>
        <p:nvGrpSpPr>
          <p:cNvPr id="4" name="Group 66"/>
          <p:cNvGrpSpPr>
            <a:grpSpLocks/>
          </p:cNvGrpSpPr>
          <p:nvPr/>
        </p:nvGrpSpPr>
        <p:grpSpPr bwMode="auto">
          <a:xfrm>
            <a:off x="5726113" y="836613"/>
            <a:ext cx="3143272" cy="1090581"/>
            <a:chOff x="4214812" y="4500571"/>
            <a:chExt cx="2731286" cy="1086386"/>
          </a:xfrm>
        </p:grpSpPr>
        <p:graphicFrame>
          <p:nvGraphicFramePr>
            <p:cNvPr id="29" name="Group 48"/>
            <p:cNvGraphicFramePr>
              <a:graphicFrameLocks/>
            </p:cNvGraphicFramePr>
            <p:nvPr/>
          </p:nvGraphicFramePr>
          <p:xfrm>
            <a:off x="4214812" y="4745448"/>
            <a:ext cx="2731286" cy="841509"/>
          </p:xfrm>
          <a:graphic>
            <a:graphicData uri="http://schemas.openxmlformats.org/drawingml/2006/table">
              <a:tbl>
                <a:tblPr/>
                <a:tblGrid>
                  <a:gridCol w="1128354"/>
                  <a:gridCol w="2014918"/>
                </a:tblGrid>
                <a:tr h="30045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8DB1C7"/>
                            </a:solidFill>
                            <a:effectLst/>
                            <a:latin typeface="Arial" charset="0"/>
                            <a:cs typeface="Times New Roman" pitchFamily="18" charset="0"/>
                          </a:rPr>
                          <a:t>ID</a:t>
                        </a:r>
                        <a:endParaRPr kumimoji="0" lang="en-GB"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kern="1200" cap="none" normalizeH="0" baseline="0" dirty="0" smtClean="0">
                            <a:ln>
                              <a:noFill/>
                            </a:ln>
                            <a:solidFill>
                              <a:srgbClr val="8DB1C7"/>
                            </a:solidFill>
                            <a:effectLst/>
                            <a:latin typeface="Arial" charset="0"/>
                            <a:ea typeface="+mn-ea"/>
                            <a:cs typeface="Times New Roman" pitchFamily="18" charset="0"/>
                          </a:rPr>
                          <a:t>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8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GB" altLang="ko-KR" sz="1000" b="0" i="0" u="none" strike="noStrike" kern="1200" cap="none" normalizeH="0" baseline="0" dirty="0" smtClean="0">
                            <a:ln>
                              <a:noFill/>
                            </a:ln>
                            <a:solidFill>
                              <a:schemeClr val="tx1"/>
                            </a:solidFill>
                            <a:effectLst/>
                            <a:latin typeface="Arial" charset="0"/>
                            <a:ea typeface="+mn-ea"/>
                            <a:cs typeface="Times New Roman" pitchFamily="18" charset="0"/>
                          </a:rPr>
                          <a:t>1</a:t>
                        </a:r>
                      </a:p>
                    </a:txBody>
                    <a:tcPr marL="147315" marR="1473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charset="0"/>
                          </a:rPr>
                          <a:t>contract1</a:t>
                        </a:r>
                        <a:r>
                          <a:rPr kumimoji="0" lang="en-GB" sz="1000" b="1" i="0" u="none" strike="noStrike" cap="none" normalizeH="0" baseline="0" dirty="0" smtClean="0">
                            <a:ln>
                              <a:noFill/>
                            </a:ln>
                            <a:solidFill>
                              <a:schemeClr val="tx1"/>
                            </a:solidFill>
                            <a:effectLst/>
                            <a:latin typeface="Arial" charset="0"/>
                          </a:rPr>
                          <a:t>FM</a:t>
                        </a:r>
                        <a:r>
                          <a:rPr kumimoji="0" lang="en-GB" sz="1000" b="0" i="0" u="none" strike="noStrike" cap="none" normalizeH="0" baseline="0" dirty="0" smtClean="0">
                            <a:ln>
                              <a:noFill/>
                            </a:ln>
                            <a:solidFill>
                              <a:schemeClr val="tx1"/>
                            </a:solidFill>
                            <a:effectLst/>
                            <a:latin typeface="Arial" charset="0"/>
                          </a:rPr>
                          <a:t>contract2…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45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GB" altLang="ko-KR" sz="1000" b="0" i="0" u="none" strike="noStrike" kern="1200" cap="none" normalizeH="0" baseline="0" dirty="0" smtClean="0">
                            <a:ln>
                              <a:noFill/>
                            </a:ln>
                            <a:solidFill>
                              <a:schemeClr val="tx1"/>
                            </a:solidFill>
                            <a:effectLst/>
                            <a:latin typeface="Arial" charset="0"/>
                            <a:ea typeface="+mn-ea"/>
                            <a:cs typeface="Times New Roman" pitchFamily="18" charset="0"/>
                          </a:rPr>
                          <a:t>2</a:t>
                        </a:r>
                      </a:p>
                    </a:txBody>
                    <a:tcPr marL="147315" marR="1473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charset="0"/>
                          </a:rPr>
                          <a:t>contract201</a:t>
                        </a:r>
                        <a:r>
                          <a:rPr kumimoji="0" lang="en-GB" sz="1000" b="1" i="0" u="none" strike="noStrike" cap="none" normalizeH="0" baseline="0" dirty="0" smtClean="0">
                            <a:ln>
                              <a:noFill/>
                            </a:ln>
                            <a:solidFill>
                              <a:schemeClr val="tx1"/>
                            </a:solidFill>
                            <a:effectLst/>
                            <a:latin typeface="Arial" charset="0"/>
                          </a:rPr>
                          <a:t>FM</a:t>
                        </a:r>
                        <a:r>
                          <a:rPr kumimoji="0" lang="en-GB" sz="1000" b="0" i="0" u="none" strike="noStrike" cap="none" normalizeH="0" baseline="0" dirty="0" smtClean="0">
                            <a:ln>
                              <a:noFill/>
                            </a:ln>
                            <a:solidFill>
                              <a:schemeClr val="tx1"/>
                            </a:solidFill>
                            <a:effectLst/>
                            <a:latin typeface="Arial" charset="0"/>
                          </a:rPr>
                          <a:t>contract202….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587" name="Rectangle 12"/>
            <p:cNvSpPr>
              <a:spLocks noChangeArrowheads="1"/>
            </p:cNvSpPr>
            <p:nvPr/>
          </p:nvSpPr>
          <p:spPr bwMode="auto">
            <a:xfrm>
              <a:off x="4571968" y="4500571"/>
              <a:ext cx="2000901" cy="276025"/>
            </a:xfrm>
            <a:prstGeom prst="rect">
              <a:avLst/>
            </a:prstGeom>
            <a:noFill/>
            <a:ln w="9525">
              <a:noFill/>
              <a:miter lim="800000"/>
              <a:headEnd/>
              <a:tailEnd/>
            </a:ln>
          </p:spPr>
          <p:txBody>
            <a:bodyPr>
              <a:spAutoFit/>
            </a:bodyPr>
            <a:lstStyle/>
            <a:p>
              <a:pPr algn="ctr"/>
              <a:r>
                <a:rPr lang="en-GB" sz="1200">
                  <a:solidFill>
                    <a:srgbClr val="015294"/>
                  </a:solidFill>
                </a:rPr>
                <a:t>LIST FILE - F.JOB.LIST.2</a:t>
              </a:r>
            </a:p>
          </p:txBody>
        </p:sp>
      </p:grpSp>
      <p:cxnSp>
        <p:nvCxnSpPr>
          <p:cNvPr id="24583" name="Straight Arrow Connector 31"/>
          <p:cNvCxnSpPr>
            <a:cxnSpLocks noChangeShapeType="1"/>
            <a:stCxn id="24593" idx="3"/>
          </p:cNvCxnSpPr>
          <p:nvPr/>
        </p:nvCxnSpPr>
        <p:spPr bwMode="auto">
          <a:xfrm flipV="1">
            <a:off x="3857625" y="1557338"/>
            <a:ext cx="1506538" cy="1322387"/>
          </a:xfrm>
          <a:prstGeom prst="straightConnector1">
            <a:avLst/>
          </a:prstGeom>
          <a:noFill/>
          <a:ln w="19050" algn="ctr">
            <a:solidFill>
              <a:srgbClr val="C00000"/>
            </a:solidFill>
            <a:round/>
            <a:headEnd/>
            <a:tailEnd type="triangle" w="med" len="med"/>
          </a:ln>
        </p:spPr>
      </p:cxnSp>
      <p:sp>
        <p:nvSpPr>
          <p:cNvPr id="24584" name="Oval Callout 32"/>
          <p:cNvSpPr>
            <a:spLocks noChangeArrowheads="1"/>
          </p:cNvSpPr>
          <p:nvPr/>
        </p:nvSpPr>
        <p:spPr bwMode="auto">
          <a:xfrm>
            <a:off x="6500813" y="2060575"/>
            <a:ext cx="1928812" cy="1000125"/>
          </a:xfrm>
          <a:prstGeom prst="wedgeEllipseCallout">
            <a:avLst>
              <a:gd name="adj1" fmla="val -79491"/>
              <a:gd name="adj2" fmla="val -103204"/>
            </a:avLst>
          </a:prstGeom>
          <a:solidFill>
            <a:srgbClr val="33CCCC">
              <a:alpha val="41176"/>
            </a:srgbClr>
          </a:solidFill>
          <a:ln w="9525" algn="ctr">
            <a:solidFill>
              <a:schemeClr val="accent1"/>
            </a:solidFill>
            <a:miter lim="800000"/>
            <a:headEnd/>
            <a:tailEnd/>
          </a:ln>
        </p:spPr>
        <p:txBody>
          <a:bodyPr/>
          <a:lstStyle/>
          <a:p>
            <a:pPr algn="ctr" eaLnBrk="0" hangingPunct="0"/>
            <a:r>
              <a:rPr lang="en-US" sz="1200">
                <a:solidFill>
                  <a:srgbClr val="005294"/>
                </a:solidFill>
              </a:rPr>
              <a:t>Read and Lock a particular record in the LIST file, done by tSA 2</a:t>
            </a:r>
          </a:p>
        </p:txBody>
      </p:sp>
      <p:sp>
        <p:nvSpPr>
          <p:cNvPr id="24585" name="Text Box 35"/>
          <p:cNvSpPr txBox="1">
            <a:spLocks noChangeArrowheads="1"/>
          </p:cNvSpPr>
          <p:nvPr/>
        </p:nvSpPr>
        <p:spPr bwMode="auto">
          <a:xfrm>
            <a:off x="5795963" y="3429000"/>
            <a:ext cx="3097212" cy="1169988"/>
          </a:xfrm>
          <a:prstGeom prst="rect">
            <a:avLst/>
          </a:prstGeom>
          <a:noFill/>
          <a:ln w="9525">
            <a:noFill/>
            <a:miter lim="800000"/>
            <a:headEnd/>
            <a:tailEnd/>
          </a:ln>
        </p:spPr>
        <p:txBody>
          <a:bodyPr>
            <a:spAutoFit/>
          </a:bodyPr>
          <a:lstStyle/>
          <a:p>
            <a:pPr>
              <a:spcBef>
                <a:spcPct val="50000"/>
              </a:spcBef>
            </a:pPr>
            <a:r>
              <a:rPr lang="en-US" sz="1400"/>
              <a:t>If the record routine encounters a ‘manageable’ fatal error then an EB.EOD.ERROR record is created, the ID is removed from the job list and the COB continues.</a:t>
            </a:r>
          </a:p>
        </p:txBody>
      </p:sp>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mtClean="0"/>
              <a:t>TSM and TSA</a:t>
            </a:r>
          </a:p>
        </p:txBody>
      </p:sp>
      <p:graphicFrame>
        <p:nvGraphicFramePr>
          <p:cNvPr id="8" name="Diagram 7"/>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mtClean="0"/>
              <a:t>TSM Setup</a:t>
            </a:r>
          </a:p>
        </p:txBody>
      </p:sp>
      <p:pic>
        <p:nvPicPr>
          <p:cNvPr id="29698" name="Picture 2"/>
          <p:cNvPicPr>
            <a:picLocks noChangeAspect="1" noChangeArrowheads="1"/>
          </p:cNvPicPr>
          <p:nvPr/>
        </p:nvPicPr>
        <p:blipFill>
          <a:blip r:embed="rId3" cstate="print"/>
          <a:srcRect/>
          <a:stretch>
            <a:fillRect/>
          </a:stretch>
        </p:blipFill>
        <p:spPr bwMode="auto">
          <a:xfrm>
            <a:off x="428596" y="928670"/>
            <a:ext cx="8309823" cy="235745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9699" name="Picture 3"/>
          <p:cNvPicPr>
            <a:picLocks noChangeAspect="1" noChangeArrowheads="1"/>
          </p:cNvPicPr>
          <p:nvPr/>
        </p:nvPicPr>
        <p:blipFill>
          <a:blip r:embed="rId4" cstate="print"/>
          <a:srcRect/>
          <a:stretch>
            <a:fillRect/>
          </a:stretch>
        </p:blipFill>
        <p:spPr bwMode="auto">
          <a:xfrm>
            <a:off x="285720" y="4261527"/>
            <a:ext cx="5715040" cy="152492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214282" y="1071546"/>
            <a:ext cx="5217157" cy="43577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71011" name="Rectangle 2"/>
          <p:cNvSpPr>
            <a:spLocks noGrp="1" noChangeArrowheads="1"/>
          </p:cNvSpPr>
          <p:nvPr>
            <p:ph type="title"/>
          </p:nvPr>
        </p:nvSpPr>
        <p:spPr/>
        <p:txBody>
          <a:bodyPr/>
          <a:lstStyle/>
          <a:p>
            <a:r>
              <a:rPr lang="en-US" smtClean="0"/>
              <a:t>COB Scheduler</a:t>
            </a:r>
          </a:p>
        </p:txBody>
      </p:sp>
      <p:sp>
        <p:nvSpPr>
          <p:cNvPr id="7" name="TextBox 6"/>
          <p:cNvSpPr txBox="1">
            <a:spLocks noChangeArrowheads="1"/>
          </p:cNvSpPr>
          <p:nvPr/>
        </p:nvSpPr>
        <p:spPr bwMode="auto">
          <a:xfrm>
            <a:off x="5643591" y="1285875"/>
            <a:ext cx="3000375" cy="523220"/>
          </a:xfrm>
          <a:prstGeom prst="rect">
            <a:avLst/>
          </a:prstGeom>
          <a:solidFill>
            <a:srgbClr val="005294"/>
          </a:solidFill>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en-US" sz="1400" dirty="0">
                <a:solidFill>
                  <a:schemeClr val="bg1"/>
                </a:solidFill>
              </a:rPr>
              <a:t>0 </a:t>
            </a:r>
            <a:r>
              <a:rPr lang="en-US" sz="1400" dirty="0">
                <a:solidFill>
                  <a:schemeClr val="bg1"/>
                </a:solidFill>
                <a:sym typeface="Wingdings" pitchFamily="2" charset="2"/>
              </a:rPr>
              <a:t> Ready, 1  Running, 2  Completed successfully, 3 Error </a:t>
            </a:r>
            <a:endParaRPr lang="en-US" sz="1400" dirty="0">
              <a:solidFill>
                <a:schemeClr val="bg1"/>
              </a:solidFill>
            </a:endParaRPr>
          </a:p>
        </p:txBody>
      </p:sp>
      <p:sp>
        <p:nvSpPr>
          <p:cNvPr id="8" name="TextBox 7"/>
          <p:cNvSpPr txBox="1">
            <a:spLocks noChangeArrowheads="1"/>
          </p:cNvSpPr>
          <p:nvPr/>
        </p:nvSpPr>
        <p:spPr bwMode="auto">
          <a:xfrm>
            <a:off x="6357966" y="2547938"/>
            <a:ext cx="2286000" cy="307777"/>
          </a:xfrm>
          <a:prstGeom prst="rect">
            <a:avLst/>
          </a:prstGeom>
          <a:solidFill>
            <a:srgbClr val="005294"/>
          </a:solidFill>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en-US" sz="1400" dirty="0">
                <a:solidFill>
                  <a:schemeClr val="bg1"/>
                </a:solidFill>
              </a:rPr>
              <a:t>Job Dependency</a:t>
            </a:r>
          </a:p>
        </p:txBody>
      </p:sp>
      <p:sp>
        <p:nvSpPr>
          <p:cNvPr id="9" name="TextBox 8"/>
          <p:cNvSpPr txBox="1">
            <a:spLocks noChangeArrowheads="1"/>
          </p:cNvSpPr>
          <p:nvPr/>
        </p:nvSpPr>
        <p:spPr bwMode="auto">
          <a:xfrm>
            <a:off x="6357950" y="3357562"/>
            <a:ext cx="2286000" cy="307777"/>
          </a:xfrm>
          <a:prstGeom prst="rect">
            <a:avLst/>
          </a:prstGeom>
          <a:solidFill>
            <a:srgbClr val="005294"/>
          </a:solidFill>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en-US" sz="1400" dirty="0">
                <a:solidFill>
                  <a:schemeClr val="bg1"/>
                </a:solidFill>
              </a:rPr>
              <a:t>Frequency</a:t>
            </a:r>
          </a:p>
        </p:txBody>
      </p:sp>
      <p:cxnSp>
        <p:nvCxnSpPr>
          <p:cNvPr id="11" name="Straight Arrow Connector 10"/>
          <p:cNvCxnSpPr>
            <a:stCxn id="0" idx="1"/>
            <a:endCxn id="19" idx="3"/>
          </p:cNvCxnSpPr>
          <p:nvPr/>
        </p:nvCxnSpPr>
        <p:spPr>
          <a:xfrm rot="10800000" flipV="1">
            <a:off x="4357688" y="2701925"/>
            <a:ext cx="2000250" cy="512763"/>
          </a:xfrm>
          <a:prstGeom prst="straightConnector1">
            <a:avLst/>
          </a:prstGeom>
          <a:ln w="19050">
            <a:solidFill>
              <a:srgbClr val="00529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0" idx="1"/>
            <a:endCxn id="20" idx="3"/>
          </p:cNvCxnSpPr>
          <p:nvPr/>
        </p:nvCxnSpPr>
        <p:spPr>
          <a:xfrm rot="10800000" flipV="1">
            <a:off x="3214688" y="3513138"/>
            <a:ext cx="3143250" cy="273050"/>
          </a:xfrm>
          <a:prstGeom prst="straightConnector1">
            <a:avLst/>
          </a:prstGeom>
          <a:ln w="19050">
            <a:solidFill>
              <a:srgbClr val="005294"/>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0" idx="1"/>
            <a:endCxn id="18" idx="3"/>
          </p:cNvCxnSpPr>
          <p:nvPr/>
        </p:nvCxnSpPr>
        <p:spPr>
          <a:xfrm rot="10800000" flipV="1">
            <a:off x="2643188" y="1547813"/>
            <a:ext cx="3000375" cy="738187"/>
          </a:xfrm>
          <a:prstGeom prst="straightConnector1">
            <a:avLst/>
          </a:prstGeom>
          <a:ln w="19050">
            <a:solidFill>
              <a:srgbClr val="005294"/>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214563" y="2143125"/>
            <a:ext cx="428625" cy="285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ounded Rectangle 18"/>
          <p:cNvSpPr/>
          <p:nvPr/>
        </p:nvSpPr>
        <p:spPr>
          <a:xfrm>
            <a:off x="2214563" y="3000375"/>
            <a:ext cx="2143125" cy="428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ounded Rectangle 19"/>
          <p:cNvSpPr/>
          <p:nvPr/>
        </p:nvSpPr>
        <p:spPr>
          <a:xfrm>
            <a:off x="2214563" y="3643313"/>
            <a:ext cx="1000125" cy="285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 Box 5"/>
          <p:cNvSpPr txBox="1">
            <a:spLocks noChangeArrowheads="1"/>
          </p:cNvSpPr>
          <p:nvPr/>
        </p:nvSpPr>
        <p:spPr bwMode="auto">
          <a:xfrm>
            <a:off x="5435600" y="3643313"/>
            <a:ext cx="3708400" cy="2208297"/>
          </a:xfrm>
          <a:prstGeom prst="rect">
            <a:avLst/>
          </a:prstGeom>
          <a:noFill/>
          <a:ln w="9525" algn="ctr">
            <a:noFill/>
            <a:miter lim="800000"/>
            <a:headEnd/>
            <a:tailEnd/>
          </a:ln>
        </p:spPr>
        <p:txBody>
          <a:bodyPr>
            <a:spAutoFit/>
          </a:bodyPr>
          <a:lstStyle/>
          <a:p>
            <a:r>
              <a:rPr lang="en-GB" sz="1050" b="1" dirty="0">
                <a:solidFill>
                  <a:srgbClr val="015294"/>
                </a:solidFill>
              </a:rPr>
              <a:t>Frequency</a:t>
            </a:r>
          </a:p>
          <a:p>
            <a:r>
              <a:rPr lang="en-GB" sz="700" dirty="0">
                <a:solidFill>
                  <a:srgbClr val="015294"/>
                </a:solidFill>
              </a:rPr>
              <a:t> </a:t>
            </a:r>
          </a:p>
          <a:p>
            <a:r>
              <a:rPr lang="en-US" sz="1200" b="1" dirty="0">
                <a:latin typeface="Courier New" pitchFamily="49" charset="0"/>
              </a:rPr>
              <a:t>D   - Every working day.</a:t>
            </a:r>
          </a:p>
          <a:p>
            <a:r>
              <a:rPr lang="en-US" sz="1200" b="1" dirty="0" err="1">
                <a:latin typeface="Courier New" pitchFamily="49" charset="0"/>
              </a:rPr>
              <a:t>Dnn</a:t>
            </a:r>
            <a:r>
              <a:rPr lang="en-US" sz="1200" b="1" dirty="0">
                <a:latin typeface="Courier New" pitchFamily="49" charset="0"/>
              </a:rPr>
              <a:t> - Every </a:t>
            </a:r>
            <a:r>
              <a:rPr lang="en-US" sz="1200" b="1" dirty="0" err="1">
                <a:latin typeface="Courier New" pitchFamily="49" charset="0"/>
              </a:rPr>
              <a:t>nn</a:t>
            </a:r>
            <a:r>
              <a:rPr lang="en-US" sz="1200" b="1" dirty="0">
                <a:latin typeface="Courier New" pitchFamily="49" charset="0"/>
              </a:rPr>
              <a:t> working day.</a:t>
            </a:r>
          </a:p>
          <a:p>
            <a:r>
              <a:rPr lang="en-US" sz="1200" b="1" dirty="0">
                <a:latin typeface="Courier New" pitchFamily="49" charset="0"/>
              </a:rPr>
              <a:t>W   - Weekly every Friday.</a:t>
            </a:r>
          </a:p>
          <a:p>
            <a:r>
              <a:rPr lang="en-US" sz="1200" b="1" dirty="0">
                <a:latin typeface="Courier New" pitchFamily="49" charset="0"/>
              </a:rPr>
              <a:t>M   - Last working day of every month.</a:t>
            </a:r>
          </a:p>
          <a:p>
            <a:r>
              <a:rPr lang="en-US" sz="1200" b="1" dirty="0" err="1">
                <a:latin typeface="Courier New" pitchFamily="49" charset="0"/>
              </a:rPr>
              <a:t>Mnn</a:t>
            </a:r>
            <a:r>
              <a:rPr lang="en-US" sz="1200" b="1" dirty="0">
                <a:latin typeface="Courier New" pitchFamily="49" charset="0"/>
              </a:rPr>
              <a:t> - Every </a:t>
            </a:r>
            <a:r>
              <a:rPr lang="en-US" sz="1200" b="1" dirty="0" err="1">
                <a:latin typeface="Courier New" pitchFamily="49" charset="0"/>
              </a:rPr>
              <a:t>nn</a:t>
            </a:r>
            <a:r>
              <a:rPr lang="en-US" sz="1200" b="1" dirty="0">
                <a:latin typeface="Courier New" pitchFamily="49" charset="0"/>
              </a:rPr>
              <a:t> or previous working day</a:t>
            </a:r>
          </a:p>
          <a:p>
            <a:r>
              <a:rPr lang="en-US" sz="1200" b="1" dirty="0">
                <a:latin typeface="Courier New" pitchFamily="49" charset="0"/>
              </a:rPr>
              <a:t>      of each month.</a:t>
            </a:r>
          </a:p>
          <a:p>
            <a:r>
              <a:rPr lang="en-US" sz="1200" b="1" dirty="0">
                <a:latin typeface="Courier New" pitchFamily="49" charset="0"/>
              </a:rPr>
              <a:t>A   - Ad hoc.</a:t>
            </a:r>
          </a:p>
          <a:p>
            <a:r>
              <a:rPr lang="en-US" sz="1200" b="1" dirty="0">
                <a:latin typeface="Courier New" pitchFamily="49" charset="0"/>
              </a:rPr>
              <a:t>Y   - Last working day of the year.</a:t>
            </a:r>
          </a:p>
          <a:p>
            <a:r>
              <a:rPr lang="en-US" sz="1200" b="1" dirty="0" err="1">
                <a:latin typeface="Courier New" pitchFamily="49" charset="0"/>
              </a:rPr>
              <a:t>Ynn</a:t>
            </a:r>
            <a:r>
              <a:rPr lang="en-US" sz="1200" b="1" dirty="0">
                <a:latin typeface="Courier New" pitchFamily="49" charset="0"/>
              </a:rPr>
              <a:t> - Last working day of the </a:t>
            </a:r>
            <a:r>
              <a:rPr lang="en-US" sz="1200" b="1" dirty="0" err="1">
                <a:latin typeface="Courier New" pitchFamily="49" charset="0"/>
              </a:rPr>
              <a:t>nn'th</a:t>
            </a:r>
            <a:endParaRPr lang="en-US" sz="1200" b="1" dirty="0">
              <a:latin typeface="Courier New" pitchFamily="49" charset="0"/>
            </a:endParaRPr>
          </a:p>
          <a:p>
            <a:r>
              <a:rPr lang="en-US" sz="1200" b="1" dirty="0">
                <a:latin typeface="Courier New" pitchFamily="49" charset="0"/>
              </a:rPr>
              <a:t>      month.</a:t>
            </a:r>
            <a:endParaRPr lang="en-GB" sz="1200" b="1" dirty="0">
              <a:latin typeface="Courier New" pitchFamily="49" charset="0"/>
            </a:endParaRPr>
          </a:p>
        </p:txBody>
      </p:sp>
    </p:spTree>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a:t>
            </a:r>
          </a:p>
        </p:txBody>
      </p:sp>
      <p:sp>
        <p:nvSpPr>
          <p:cNvPr id="3" name="矩形 2"/>
          <p:cNvSpPr/>
          <p:nvPr/>
        </p:nvSpPr>
        <p:spPr>
          <a:xfrm>
            <a:off x="571472" y="887443"/>
            <a:ext cx="7000924" cy="4247317"/>
          </a:xfrm>
          <a:prstGeom prst="rect">
            <a:avLst/>
          </a:prstGeom>
        </p:spPr>
        <p:txBody>
          <a:bodyPr wrap="square" anchor="ctr">
            <a:spAutoFit/>
          </a:bodyPr>
          <a:lstStyle/>
          <a:p>
            <a:r>
              <a:rPr lang="zh-CN" altLang="en-US" b="1" dirty="0" smtClean="0"/>
              <a:t>文件接口处理大体流程为：</a:t>
            </a:r>
            <a:endParaRPr lang="en-US" altLang="zh-CN" b="1" dirty="0" smtClean="0"/>
          </a:p>
          <a:p>
            <a:pPr>
              <a:buFont typeface="Arial" pitchFamily="34" charset="0"/>
              <a:buChar char="•"/>
            </a:pPr>
            <a:endParaRPr lang="en-US" altLang="zh-CN" b="1" dirty="0" smtClean="0"/>
          </a:p>
          <a:p>
            <a:pPr>
              <a:buFont typeface="Arial" pitchFamily="34" charset="0"/>
              <a:buChar char="•"/>
            </a:pPr>
            <a:r>
              <a:rPr lang="en-US" altLang="zh-CN" dirty="0" smtClean="0"/>
              <a:t>TSA.SERVICE &amp; COB</a:t>
            </a:r>
          </a:p>
          <a:p>
            <a:pPr>
              <a:buFont typeface="Arial" pitchFamily="34" charset="0"/>
              <a:buChar char="•"/>
            </a:pPr>
            <a:endParaRPr lang="en-US" altLang="zh-CN" dirty="0" smtClean="0"/>
          </a:p>
          <a:p>
            <a:pPr>
              <a:buFont typeface="Arial" pitchFamily="34" charset="0"/>
              <a:buChar char="•"/>
            </a:pPr>
            <a:r>
              <a:rPr lang="en-US" altLang="zh-CN" dirty="0" smtClean="0"/>
              <a:t>Job E.TEM.FB.MULT.TFILE &amp; E.TEM.FB.MULT.TFILER</a:t>
            </a:r>
          </a:p>
          <a:p>
            <a:pPr>
              <a:buFont typeface="Arial" pitchFamily="34" charset="0"/>
              <a:buChar char="•"/>
            </a:pPr>
            <a:endParaRPr lang="en-US" altLang="zh-CN" dirty="0" smtClean="0"/>
          </a:p>
          <a:p>
            <a:pPr>
              <a:buFont typeface="Arial" pitchFamily="34" charset="0"/>
              <a:buChar char="•"/>
            </a:pPr>
            <a:r>
              <a:rPr lang="en-US" altLang="zh-CN" dirty="0" smtClean="0"/>
              <a:t>BATCH &amp; BATCH.DATA</a:t>
            </a:r>
          </a:p>
          <a:p>
            <a:pPr>
              <a:buFont typeface="Arial" pitchFamily="34" charset="0"/>
              <a:buChar char="•"/>
            </a:pPr>
            <a:endParaRPr lang="en-US" altLang="zh-CN" dirty="0" smtClean="0"/>
          </a:p>
          <a:p>
            <a:pPr>
              <a:buFont typeface="Arial" pitchFamily="34" charset="0"/>
              <a:buChar char="•"/>
            </a:pPr>
            <a:r>
              <a:rPr lang="en-US" altLang="zh-CN" dirty="0" smtClean="0"/>
              <a:t>TEM.FB.TXN.PARA</a:t>
            </a:r>
          </a:p>
          <a:p>
            <a:pPr>
              <a:buFont typeface="Arial" pitchFamily="34" charset="0"/>
              <a:buChar char="•"/>
            </a:pPr>
            <a:endParaRPr lang="en-US" altLang="zh-CN" dirty="0" smtClean="0"/>
          </a:p>
          <a:p>
            <a:pPr>
              <a:buFont typeface="Arial" pitchFamily="34" charset="0"/>
              <a:buChar char="•"/>
            </a:pPr>
            <a:r>
              <a:rPr lang="en-US" altLang="zh-CN" dirty="0" smtClean="0"/>
              <a:t>TEM.TIT.TRANSPORT.FILE</a:t>
            </a:r>
          </a:p>
          <a:p>
            <a:pPr>
              <a:buFont typeface="Arial" pitchFamily="34" charset="0"/>
              <a:buChar char="•"/>
            </a:pPr>
            <a:endParaRPr lang="en-US" altLang="zh-CN" dirty="0" smtClean="0"/>
          </a:p>
          <a:p>
            <a:pPr>
              <a:buFont typeface="Arial" pitchFamily="34" charset="0"/>
              <a:buChar char="•"/>
            </a:pPr>
            <a:r>
              <a:rPr lang="en-US" altLang="zh-CN" dirty="0" smtClean="0"/>
              <a:t>TEM.TIT.MAPPING</a:t>
            </a:r>
          </a:p>
          <a:p>
            <a:pPr>
              <a:buFont typeface="Arial" pitchFamily="34" charset="0"/>
              <a:buChar char="•"/>
            </a:pPr>
            <a:endParaRPr lang="en-US" altLang="zh-CN" dirty="0" smtClean="0"/>
          </a:p>
          <a:p>
            <a:pPr>
              <a:buFont typeface="Arial" pitchFamily="34" charset="0"/>
              <a:buChar char="•"/>
            </a:pPr>
            <a:r>
              <a:rPr lang="en-US" altLang="zh-CN" dirty="0" smtClean="0"/>
              <a:t>TEM.TIT.MESSAGE</a:t>
            </a:r>
          </a:p>
        </p:txBody>
      </p:sp>
    </p:spTree>
  </p:cSld>
  <p:clrMapOvr>
    <a:masterClrMapping/>
  </p:clrMapOvr>
  <p:transition>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a:t>
            </a:r>
            <a:r>
              <a:rPr lang="en-US" altLang="zh-CN" dirty="0" smtClean="0"/>
              <a:t>– TEM.FB.TXN.PARA</a:t>
            </a:r>
            <a:endParaRPr lang="en-GB" dirty="0" smtClean="0"/>
          </a:p>
        </p:txBody>
      </p:sp>
      <p:graphicFrame>
        <p:nvGraphicFramePr>
          <p:cNvPr id="4" name="表格 3"/>
          <p:cNvGraphicFramePr>
            <a:graphicFrameLocks noGrp="1"/>
          </p:cNvGraphicFramePr>
          <p:nvPr/>
        </p:nvGraphicFramePr>
        <p:xfrm>
          <a:off x="428596" y="857232"/>
          <a:ext cx="8286808" cy="5051827"/>
        </p:xfrm>
        <a:graphic>
          <a:graphicData uri="http://schemas.openxmlformats.org/drawingml/2006/table">
            <a:tbl>
              <a:tblPr/>
              <a:tblGrid>
                <a:gridCol w="1431358"/>
                <a:gridCol w="6855450"/>
              </a:tblGrid>
              <a:tr h="164162">
                <a:tc>
                  <a:txBody>
                    <a:bodyPr/>
                    <a:lstStyle/>
                    <a:p>
                      <a:pPr algn="just">
                        <a:spcAft>
                          <a:spcPts val="0"/>
                        </a:spcAft>
                      </a:pPr>
                      <a:r>
                        <a:rPr lang="en-US" sz="1200" kern="100">
                          <a:latin typeface="Times New Roman"/>
                          <a:ea typeface="宋体"/>
                          <a:cs typeface="Times New Roman"/>
                        </a:rPr>
                        <a:t>Field Name</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200" kern="100">
                          <a:latin typeface="Times New Roman"/>
                          <a:ea typeface="宋体"/>
                          <a:cs typeface="Times New Roman"/>
                        </a:rPr>
                        <a:t>Description</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328325">
                <a:tc>
                  <a:txBody>
                    <a:bodyPr/>
                    <a:lstStyle/>
                    <a:p>
                      <a:pPr algn="just">
                        <a:spcAft>
                          <a:spcPts val="0"/>
                        </a:spcAft>
                      </a:pPr>
                      <a:r>
                        <a:rPr lang="en-US" sz="1200" kern="100">
                          <a:latin typeface="Times New Roman"/>
                          <a:ea typeface="宋体"/>
                          <a:cs typeface="Times New Roman"/>
                        </a:rPr>
                        <a:t>ID</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cs typeface="Times New Roman"/>
                        </a:rPr>
                        <a:t>FB.SETUP.ID+.+ TXN.CODE</a:t>
                      </a:r>
                      <a:endParaRPr lang="zh-CN" sz="1200" kern="100">
                        <a:latin typeface="Times New Roman"/>
                        <a:ea typeface="宋体"/>
                        <a:cs typeface="Times New Roman"/>
                      </a:endParaRPr>
                    </a:p>
                    <a:p>
                      <a:pPr algn="just">
                        <a:spcAft>
                          <a:spcPts val="0"/>
                        </a:spcAft>
                      </a:pPr>
                      <a:r>
                        <a:rPr lang="en-US" sz="1200" kern="100">
                          <a:latin typeface="Times New Roman"/>
                          <a:ea typeface="宋体"/>
                          <a:cs typeface="Times New Roman"/>
                        </a:rPr>
                        <a:t>FB047.001</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XX.LL.DESC</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描述</a:t>
                      </a: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FEEBASE.CODE</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cs typeface="Times New Roman"/>
                        </a:rPr>
                        <a:t>FEEBASE ID CODE</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1171">
                <a:tc>
                  <a:txBody>
                    <a:bodyPr/>
                    <a:lstStyle/>
                    <a:p>
                      <a:pPr algn="just">
                        <a:spcAft>
                          <a:spcPts val="0"/>
                        </a:spcAft>
                      </a:pPr>
                      <a:r>
                        <a:rPr lang="en-US" sz="1200" kern="100">
                          <a:latin typeface="Times New Roman"/>
                          <a:ea typeface="宋体"/>
                          <a:cs typeface="Times New Roman"/>
                        </a:rPr>
                        <a:t>UNIQUE.MSGKEY</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用于产生</a:t>
                      </a:r>
                      <a:r>
                        <a:rPr lang="en-US" sz="1200" kern="100">
                          <a:latin typeface="Times New Roman"/>
                          <a:ea typeface="宋体"/>
                          <a:cs typeface="Times New Roman"/>
                        </a:rPr>
                        <a:t>TEM.FB.REQ.MSGKEY</a:t>
                      </a:r>
                      <a:r>
                        <a:rPr lang="zh-CN" sz="1200" kern="100">
                          <a:latin typeface="Times New Roman"/>
                          <a:ea typeface="宋体"/>
                          <a:cs typeface="Times New Roman"/>
                        </a:rPr>
                        <a:t>索引表，且只针对于后台报文有用，可以于</a:t>
                      </a:r>
                      <a:r>
                        <a:rPr lang="en-US" sz="1200" kern="100">
                          <a:latin typeface="Times New Roman"/>
                          <a:ea typeface="宋体"/>
                          <a:cs typeface="Times New Roman"/>
                        </a:rPr>
                        <a:t>REQ.MSGKEY</a:t>
                      </a:r>
                      <a:r>
                        <a:rPr lang="zh-CN" sz="1200" kern="100">
                          <a:latin typeface="Times New Roman"/>
                          <a:ea typeface="宋体"/>
                          <a:cs typeface="Times New Roman"/>
                        </a:rPr>
                        <a:t>不用，与其不同是：本字段用于建索引，而</a:t>
                      </a:r>
                      <a:r>
                        <a:rPr lang="en-US" sz="1200" kern="100">
                          <a:latin typeface="Times New Roman"/>
                          <a:ea typeface="宋体"/>
                          <a:cs typeface="Times New Roman"/>
                        </a:rPr>
                        <a:t>REQ.MSGKEY</a:t>
                      </a:r>
                      <a:r>
                        <a:rPr lang="zh-CN" sz="1200" kern="100">
                          <a:latin typeface="Times New Roman"/>
                          <a:ea typeface="宋体"/>
                          <a:cs typeface="Times New Roman"/>
                        </a:rPr>
                        <a:t>是真正的</a:t>
                      </a:r>
                      <a:r>
                        <a:rPr lang="en-US" sz="1200" kern="100">
                          <a:latin typeface="Times New Roman"/>
                          <a:ea typeface="宋体"/>
                          <a:cs typeface="Times New Roman"/>
                        </a:rPr>
                        <a:t>MAPPING KEY ID.</a:t>
                      </a:r>
                      <a:r>
                        <a:rPr lang="zh-CN" sz="1200" kern="100">
                          <a:latin typeface="Times New Roman"/>
                          <a:ea typeface="宋体"/>
                          <a:cs typeface="Times New Roman"/>
                        </a:rPr>
                        <a:t>这样的话，可以将</a:t>
                      </a:r>
                      <a:r>
                        <a:rPr lang="en-US" sz="1200" kern="100">
                          <a:latin typeface="Times New Roman"/>
                          <a:ea typeface="宋体"/>
                          <a:cs typeface="Times New Roman"/>
                        </a:rPr>
                        <a:t>BFE</a:t>
                      </a:r>
                      <a:r>
                        <a:rPr lang="zh-CN" sz="1200" kern="100">
                          <a:latin typeface="Times New Roman"/>
                          <a:ea typeface="宋体"/>
                          <a:cs typeface="Times New Roman"/>
                        </a:rPr>
                        <a:t>报文中不同的</a:t>
                      </a:r>
                      <a:r>
                        <a:rPr lang="en-US" sz="1200" kern="100">
                          <a:latin typeface="Times New Roman"/>
                          <a:ea typeface="宋体"/>
                          <a:cs typeface="Times New Roman"/>
                        </a:rPr>
                        <a:t>MSG.CODE</a:t>
                      </a:r>
                      <a:r>
                        <a:rPr lang="zh-CN" sz="1200" kern="100">
                          <a:latin typeface="Times New Roman"/>
                          <a:ea typeface="宋体"/>
                          <a:cs typeface="Times New Roman"/>
                        </a:rPr>
                        <a:t>，只用一个</a:t>
                      </a:r>
                      <a:r>
                        <a:rPr lang="en-US" sz="1200" kern="100">
                          <a:latin typeface="Times New Roman"/>
                          <a:ea typeface="宋体"/>
                          <a:cs typeface="Times New Roman"/>
                        </a:rPr>
                        <a:t>MAPPING </a:t>
                      </a:r>
                      <a:r>
                        <a:rPr lang="zh-CN" sz="1200" kern="100">
                          <a:latin typeface="Times New Roman"/>
                          <a:ea typeface="宋体"/>
                          <a:cs typeface="Times New Roman"/>
                        </a:rPr>
                        <a:t>表解析就可以了。</a:t>
                      </a: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REQ.MSGKEY</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请求报文</a:t>
                      </a:r>
                      <a:r>
                        <a:rPr lang="en-US" sz="1200" kern="100">
                          <a:latin typeface="Times New Roman"/>
                          <a:ea typeface="宋体"/>
                          <a:cs typeface="Times New Roman"/>
                        </a:rPr>
                        <a:t>MSGKEY</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RSP.MSGKEY</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应答报文</a:t>
                      </a:r>
                      <a:r>
                        <a:rPr lang="en-US" sz="1200" kern="100">
                          <a:latin typeface="Times New Roman"/>
                          <a:ea typeface="宋体"/>
                          <a:cs typeface="Times New Roman"/>
                        </a:rPr>
                        <a:t>MSGKEY</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58">
                <a:tc>
                  <a:txBody>
                    <a:bodyPr/>
                    <a:lstStyle/>
                    <a:p>
                      <a:pPr algn="just">
                        <a:spcAft>
                          <a:spcPts val="0"/>
                        </a:spcAft>
                      </a:pPr>
                      <a:r>
                        <a:rPr lang="en-US" sz="1200" kern="100">
                          <a:latin typeface="Times New Roman"/>
                          <a:ea typeface="宋体"/>
                          <a:cs typeface="Times New Roman"/>
                        </a:rPr>
                        <a:t>ERR.MSGKEY</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错误报文</a:t>
                      </a:r>
                      <a:r>
                        <a:rPr lang="en-US" sz="1200" kern="100">
                          <a:latin typeface="Times New Roman"/>
                          <a:ea typeface="宋体"/>
                          <a:cs typeface="Times New Roman"/>
                        </a:rPr>
                        <a:t>MSGKEY</a:t>
                      </a:r>
                      <a:r>
                        <a:rPr lang="zh-CN" sz="1200" kern="100">
                          <a:latin typeface="Times New Roman"/>
                          <a:ea typeface="宋体"/>
                          <a:cs typeface="Times New Roman"/>
                        </a:rPr>
                        <a:t>，如为空则默认为</a:t>
                      </a:r>
                      <a:r>
                        <a:rPr lang="en-US" sz="1200" kern="100">
                          <a:latin typeface="Times New Roman"/>
                          <a:ea typeface="宋体"/>
                          <a:cs typeface="Times New Roman"/>
                        </a:rPr>
                        <a:t>TIT.COMM.ERR</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648">
                <a:tc>
                  <a:txBody>
                    <a:bodyPr/>
                    <a:lstStyle/>
                    <a:p>
                      <a:pPr algn="just">
                        <a:spcAft>
                          <a:spcPts val="0"/>
                        </a:spcAft>
                      </a:pPr>
                      <a:r>
                        <a:rPr lang="en-US" sz="1200" kern="100">
                          <a:latin typeface="Times New Roman"/>
                          <a:ea typeface="宋体"/>
                          <a:cs typeface="Times New Roman"/>
                        </a:rPr>
                        <a:t>IGNORE.OFS</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latin typeface="Times New Roman"/>
                          <a:ea typeface="宋体"/>
                          <a:cs typeface="Times New Roman"/>
                        </a:rPr>
                        <a:t>处理方式：</a:t>
                      </a:r>
                    </a:p>
                    <a:p>
                      <a:pPr algn="just">
                        <a:spcAft>
                          <a:spcPts val="0"/>
                        </a:spcAft>
                      </a:pPr>
                      <a:r>
                        <a:rPr lang="en-US" sz="1200" kern="100" dirty="0">
                          <a:latin typeface="Times New Roman"/>
                          <a:ea typeface="宋体"/>
                          <a:cs typeface="Times New Roman"/>
                        </a:rPr>
                        <a:t>1.Y</a:t>
                      </a:r>
                      <a:r>
                        <a:rPr lang="zh-CN" sz="1200" kern="100" dirty="0">
                          <a:latin typeface="Times New Roman"/>
                          <a:ea typeface="宋体"/>
                          <a:cs typeface="Times New Roman"/>
                        </a:rPr>
                        <a:t>不用</a:t>
                      </a:r>
                      <a:r>
                        <a:rPr lang="en-US" sz="1200" kern="100" dirty="0">
                          <a:latin typeface="Times New Roman"/>
                          <a:ea typeface="宋体"/>
                          <a:cs typeface="Times New Roman"/>
                        </a:rPr>
                        <a:t>OFS</a:t>
                      </a:r>
                      <a:r>
                        <a:rPr lang="zh-CN" sz="1200" kern="100" dirty="0">
                          <a:latin typeface="Times New Roman"/>
                          <a:ea typeface="宋体"/>
                          <a:cs typeface="Times New Roman"/>
                        </a:rPr>
                        <a:t>处理。某 些</a:t>
                      </a:r>
                      <a:r>
                        <a:rPr lang="en-US" sz="1200" kern="100" dirty="0">
                          <a:latin typeface="Times New Roman"/>
                          <a:ea typeface="宋体"/>
                          <a:cs typeface="Times New Roman"/>
                        </a:rPr>
                        <a:t>FEEBASE</a:t>
                      </a:r>
                      <a:r>
                        <a:rPr lang="zh-CN" sz="1200" kern="100" dirty="0">
                          <a:latin typeface="Times New Roman"/>
                          <a:ea typeface="宋体"/>
                          <a:cs typeface="Times New Roman"/>
                        </a:rPr>
                        <a:t>交易可能不需要</a:t>
                      </a:r>
                      <a:r>
                        <a:rPr lang="en-US" sz="1200" kern="100" dirty="0">
                          <a:latin typeface="Times New Roman"/>
                          <a:ea typeface="宋体"/>
                          <a:cs typeface="Times New Roman"/>
                        </a:rPr>
                        <a:t>OFS</a:t>
                      </a:r>
                      <a:r>
                        <a:rPr lang="zh-CN" sz="1200" kern="100" dirty="0">
                          <a:latin typeface="Times New Roman"/>
                          <a:ea typeface="宋体"/>
                          <a:cs typeface="Times New Roman"/>
                        </a:rPr>
                        <a:t>处理，例如：签约和部分查询</a:t>
                      </a:r>
                    </a:p>
                    <a:p>
                      <a:pPr algn="just">
                        <a:spcAft>
                          <a:spcPts val="0"/>
                        </a:spcAft>
                      </a:pPr>
                      <a:r>
                        <a:rPr lang="en-US" sz="1200" kern="100" dirty="0">
                          <a:latin typeface="Times New Roman"/>
                          <a:ea typeface="宋体"/>
                          <a:cs typeface="Times New Roman"/>
                        </a:rPr>
                        <a:t>2.N </a:t>
                      </a:r>
                      <a:r>
                        <a:rPr lang="zh-CN" sz="1200" kern="100" dirty="0">
                          <a:latin typeface="Times New Roman"/>
                          <a:ea typeface="宋体"/>
                          <a:cs typeface="Times New Roman"/>
                        </a:rPr>
                        <a:t>用标准</a:t>
                      </a:r>
                      <a:r>
                        <a:rPr lang="en-US" sz="1200" kern="100" dirty="0">
                          <a:latin typeface="Times New Roman"/>
                          <a:ea typeface="宋体"/>
                          <a:cs typeface="Times New Roman"/>
                        </a:rPr>
                        <a:t>OFS</a:t>
                      </a:r>
                      <a:r>
                        <a:rPr lang="zh-CN" sz="1200" kern="100" dirty="0">
                          <a:latin typeface="Times New Roman"/>
                          <a:ea typeface="宋体"/>
                          <a:cs typeface="Times New Roman"/>
                        </a:rPr>
                        <a:t>处理</a:t>
                      </a:r>
                    </a:p>
                    <a:p>
                      <a:pPr algn="just">
                        <a:spcAft>
                          <a:spcPts val="0"/>
                        </a:spcAft>
                      </a:pPr>
                      <a:r>
                        <a:rPr lang="en-US" sz="1200" kern="100" dirty="0">
                          <a:latin typeface="Times New Roman"/>
                          <a:ea typeface="宋体"/>
                          <a:cs typeface="Times New Roman"/>
                        </a:rPr>
                        <a:t>3.EBAC </a:t>
                      </a:r>
                      <a:r>
                        <a:rPr lang="zh-CN" sz="1200" kern="100" dirty="0">
                          <a:latin typeface="Times New Roman"/>
                          <a:ea typeface="宋体"/>
                          <a:cs typeface="Times New Roman"/>
                        </a:rPr>
                        <a:t>不用</a:t>
                      </a:r>
                      <a:r>
                        <a:rPr lang="en-US" sz="1200" kern="100" dirty="0">
                          <a:latin typeface="Times New Roman"/>
                          <a:ea typeface="宋体"/>
                          <a:cs typeface="Times New Roman"/>
                        </a:rPr>
                        <a:t>OFS</a:t>
                      </a:r>
                      <a:r>
                        <a:rPr lang="zh-CN" sz="1200" kern="100" dirty="0">
                          <a:latin typeface="Times New Roman"/>
                          <a:ea typeface="宋体"/>
                          <a:cs typeface="Times New Roman"/>
                        </a:rPr>
                        <a:t>处理，但采用</a:t>
                      </a:r>
                      <a:r>
                        <a:rPr lang="en-US" sz="1200" kern="100" dirty="0">
                          <a:latin typeface="Times New Roman"/>
                          <a:ea typeface="宋体"/>
                          <a:cs typeface="Times New Roman"/>
                        </a:rPr>
                        <a:t>EB.ACCOUNTING</a:t>
                      </a:r>
                      <a:r>
                        <a:rPr lang="zh-CN" sz="1200" kern="100" dirty="0">
                          <a:latin typeface="Times New Roman"/>
                          <a:ea typeface="宋体"/>
                          <a:cs typeface="Times New Roman"/>
                        </a:rPr>
                        <a:t>的方式</a:t>
                      </a: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TFILE.ID</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来盘或导入的文件接口表</a:t>
                      </a:r>
                      <a:r>
                        <a:rPr lang="en-US" sz="1200" kern="100">
                          <a:latin typeface="Times New Roman"/>
                          <a:ea typeface="宋体"/>
                          <a:cs typeface="Times New Roman"/>
                        </a:rPr>
                        <a:t>ID</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solidFill>
                            <a:schemeClr val="tx1"/>
                          </a:solidFill>
                          <a:latin typeface="Times New Roman"/>
                          <a:ea typeface="宋体"/>
                          <a:cs typeface="Times New Roman"/>
                        </a:rPr>
                        <a:t>REV.FLAG</a:t>
                      </a:r>
                      <a:endParaRPr lang="zh-CN" sz="1200" kern="100">
                        <a:solidFill>
                          <a:schemeClr val="tx1"/>
                        </a:solidFill>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solidFill>
                            <a:schemeClr val="tx1"/>
                          </a:solidFill>
                          <a:latin typeface="Times New Roman"/>
                          <a:ea typeface="宋体"/>
                          <a:cs typeface="Times New Roman"/>
                        </a:rPr>
                        <a:t>取消标志</a:t>
                      </a:r>
                      <a:r>
                        <a:rPr lang="en-US" sz="1200" kern="100" dirty="0">
                          <a:solidFill>
                            <a:schemeClr val="tx1"/>
                          </a:solidFill>
                          <a:latin typeface="Times New Roman"/>
                          <a:ea typeface="宋体"/>
                          <a:cs typeface="Times New Roman"/>
                        </a:rPr>
                        <a:t> 1_0</a:t>
                      </a:r>
                      <a:endParaRPr lang="zh-CN" sz="1200" kern="100" dirty="0">
                        <a:solidFill>
                          <a:schemeClr val="tx1"/>
                        </a:solidFill>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PAY.REC.FLAG</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latin typeface="Times New Roman"/>
                          <a:ea typeface="宋体"/>
                          <a:cs typeface="Times New Roman"/>
                        </a:rPr>
                        <a:t>代收代付标志（</a:t>
                      </a:r>
                      <a:r>
                        <a:rPr lang="en-US" sz="1200" kern="100" dirty="0">
                          <a:latin typeface="Times New Roman"/>
                          <a:ea typeface="宋体"/>
                          <a:cs typeface="Times New Roman"/>
                        </a:rPr>
                        <a:t>REC</a:t>
                      </a:r>
                      <a:r>
                        <a:rPr lang="zh-CN" sz="1200" kern="100" dirty="0">
                          <a:latin typeface="Times New Roman"/>
                          <a:ea typeface="宋体"/>
                          <a:cs typeface="Times New Roman"/>
                        </a:rPr>
                        <a:t>代收，</a:t>
                      </a:r>
                      <a:r>
                        <a:rPr lang="en-US" sz="1200" kern="100" dirty="0">
                          <a:latin typeface="Times New Roman"/>
                          <a:ea typeface="宋体"/>
                          <a:cs typeface="Times New Roman"/>
                        </a:rPr>
                        <a:t>PAY</a:t>
                      </a:r>
                      <a:r>
                        <a:rPr lang="zh-CN" sz="1200" kern="100" dirty="0">
                          <a:latin typeface="Times New Roman"/>
                          <a:ea typeface="宋体"/>
                          <a:cs typeface="Times New Roman"/>
                        </a:rPr>
                        <a:t>代付</a:t>
                      </a:r>
                      <a:r>
                        <a:rPr lang="en-US" sz="1200" kern="100" dirty="0">
                          <a:latin typeface="Times New Roman"/>
                          <a:ea typeface="宋体"/>
                          <a:cs typeface="Times New Roman"/>
                        </a:rPr>
                        <a:t>, </a:t>
                      </a:r>
                      <a:r>
                        <a:rPr lang="zh-CN" sz="1200" kern="100" dirty="0">
                          <a:latin typeface="Times New Roman"/>
                          <a:ea typeface="宋体"/>
                          <a:cs typeface="Times New Roman"/>
                        </a:rPr>
                        <a:t>）</a:t>
                      </a: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LOG.DIR</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latin typeface="Times New Roman"/>
                          <a:ea typeface="宋体"/>
                          <a:cs typeface="Times New Roman"/>
                        </a:rPr>
                        <a:t>TRACE</a:t>
                      </a:r>
                      <a:r>
                        <a:rPr lang="zh-CN" sz="1200" kern="100" dirty="0">
                          <a:latin typeface="Times New Roman"/>
                          <a:ea typeface="宋体"/>
                          <a:cs typeface="Times New Roman"/>
                        </a:rPr>
                        <a:t>信息的目录名，默认为</a:t>
                      </a:r>
                      <a:r>
                        <a:rPr lang="en-US" sz="1200" kern="100" dirty="0">
                          <a:latin typeface="Times New Roman"/>
                          <a:ea typeface="宋体"/>
                          <a:cs typeface="Times New Roman"/>
                        </a:rPr>
                        <a:t>LOG</a:t>
                      </a:r>
                      <a:endParaRPr lang="zh-CN" sz="1200" kern="100" dirty="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LOG.NAME</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cs typeface="Times New Roman"/>
                        </a:rPr>
                        <a:t>TRACE</a:t>
                      </a:r>
                      <a:r>
                        <a:rPr lang="zh-CN" sz="1200" kern="100">
                          <a:latin typeface="Times New Roman"/>
                          <a:ea typeface="宋体"/>
                          <a:cs typeface="Times New Roman"/>
                        </a:rPr>
                        <a:t>信息的文件名</a:t>
                      </a:r>
                      <a:r>
                        <a:rPr lang="en-US" sz="1200" kern="100">
                          <a:latin typeface="Times New Roman"/>
                          <a:ea typeface="宋体"/>
                          <a:cs typeface="Times New Roman"/>
                        </a:rPr>
                        <a:t>,</a:t>
                      </a:r>
                      <a:r>
                        <a:rPr lang="zh-CN" sz="1200" kern="100">
                          <a:latin typeface="Times New Roman"/>
                          <a:ea typeface="宋体"/>
                          <a:cs typeface="Times New Roman"/>
                        </a:rPr>
                        <a:t>默认为</a:t>
                      </a:r>
                      <a:r>
                        <a:rPr lang="en-US" sz="1200" kern="100">
                          <a:latin typeface="Times New Roman"/>
                          <a:ea typeface="宋体"/>
                          <a:cs typeface="Times New Roman"/>
                        </a:rPr>
                        <a:t>GLB.LOG</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LOG.LEVEL</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cs typeface="Times New Roman"/>
                        </a:rPr>
                        <a:t>TRACE</a:t>
                      </a:r>
                      <a:r>
                        <a:rPr lang="zh-CN" sz="1200" kern="100">
                          <a:latin typeface="Times New Roman"/>
                          <a:ea typeface="宋体"/>
                          <a:cs typeface="Times New Roman"/>
                        </a:rPr>
                        <a:t>信息的级别</a:t>
                      </a:r>
                      <a:r>
                        <a:rPr lang="en-US" sz="1200" kern="100">
                          <a:latin typeface="Times New Roman"/>
                          <a:ea typeface="宋体"/>
                          <a:cs typeface="Times New Roman"/>
                        </a:rPr>
                        <a:t>, </a:t>
                      </a:r>
                      <a:r>
                        <a:rPr lang="zh-CN" sz="1200" kern="100">
                          <a:latin typeface="Times New Roman"/>
                          <a:ea typeface="宋体"/>
                          <a:cs typeface="Times New Roman"/>
                        </a:rPr>
                        <a:t>默认为</a:t>
                      </a:r>
                      <a:r>
                        <a:rPr lang="en-US" sz="1200" kern="100">
                          <a:latin typeface="Times New Roman"/>
                          <a:ea typeface="宋体"/>
                          <a:cs typeface="Times New Roman"/>
                        </a:rPr>
                        <a:t>DEBUG</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58">
                <a:tc>
                  <a:txBody>
                    <a:bodyPr/>
                    <a:lstStyle/>
                    <a:p>
                      <a:pPr algn="just">
                        <a:spcAft>
                          <a:spcPts val="0"/>
                        </a:spcAft>
                      </a:pPr>
                      <a:r>
                        <a:rPr lang="en-US" sz="1200" kern="100">
                          <a:latin typeface="Times New Roman"/>
                          <a:ea typeface="宋体"/>
                          <a:cs typeface="Times New Roman"/>
                        </a:rPr>
                        <a:t>LOG.MAX.SIZE</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Times New Roman"/>
                          <a:ea typeface="宋体"/>
                          <a:cs typeface="Times New Roman"/>
                        </a:rPr>
                        <a:t>TRACE</a:t>
                      </a:r>
                      <a:r>
                        <a:rPr lang="zh-CN" sz="1200" kern="100">
                          <a:latin typeface="Times New Roman"/>
                          <a:ea typeface="宋体"/>
                          <a:cs typeface="Times New Roman"/>
                        </a:rPr>
                        <a:t>信息文件大小的最大值。默认为为</a:t>
                      </a:r>
                      <a:r>
                        <a:rPr lang="en-US" sz="1200" kern="100">
                          <a:latin typeface="Times New Roman"/>
                          <a:ea typeface="宋体"/>
                          <a:cs typeface="Times New Roman"/>
                        </a:rPr>
                        <a:t>10</a:t>
                      </a:r>
                      <a:r>
                        <a:rPr lang="zh-CN" sz="1200" kern="100">
                          <a:latin typeface="Times New Roman"/>
                          <a:ea typeface="宋体"/>
                          <a:cs typeface="Times New Roman"/>
                        </a:rPr>
                        <a:t>，单位</a:t>
                      </a:r>
                      <a:r>
                        <a:rPr lang="en-US" sz="1200" kern="100">
                          <a:latin typeface="Times New Roman"/>
                          <a:ea typeface="宋体"/>
                          <a:cs typeface="Times New Roman"/>
                        </a:rPr>
                        <a:t>M</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62">
                <a:tc>
                  <a:txBody>
                    <a:bodyPr/>
                    <a:lstStyle/>
                    <a:p>
                      <a:pPr algn="just">
                        <a:spcAft>
                          <a:spcPts val="0"/>
                        </a:spcAft>
                      </a:pPr>
                      <a:r>
                        <a:rPr lang="en-US" sz="1200" kern="100">
                          <a:latin typeface="Times New Roman"/>
                          <a:ea typeface="宋体"/>
                          <a:cs typeface="Times New Roman"/>
                        </a:rPr>
                        <a:t>TIT.LOG.FLAG</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针对格式转换处理的</a:t>
                      </a:r>
                      <a:r>
                        <a:rPr lang="en-US" sz="1200" kern="100">
                          <a:latin typeface="Times New Roman"/>
                          <a:ea typeface="宋体"/>
                          <a:cs typeface="Times New Roman"/>
                        </a:rPr>
                        <a:t>TRACE</a:t>
                      </a:r>
                      <a:r>
                        <a:rPr lang="zh-CN" sz="1200" kern="100">
                          <a:latin typeface="Times New Roman"/>
                          <a:ea typeface="宋体"/>
                          <a:cs typeface="Times New Roman"/>
                        </a:rPr>
                        <a:t>标志</a:t>
                      </a:r>
                      <a:r>
                        <a:rPr lang="en-US" sz="1200" kern="100">
                          <a:latin typeface="Times New Roman"/>
                          <a:ea typeface="宋体"/>
                          <a:cs typeface="Times New Roman"/>
                        </a:rPr>
                        <a:t>Y/N</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586">
                <a:tc>
                  <a:txBody>
                    <a:bodyPr/>
                    <a:lstStyle/>
                    <a:p>
                      <a:pPr algn="just">
                        <a:spcAft>
                          <a:spcPts val="0"/>
                        </a:spcAft>
                      </a:pPr>
                      <a:r>
                        <a:rPr lang="en-US" sz="1200" kern="100">
                          <a:latin typeface="Times New Roman"/>
                          <a:ea typeface="宋体"/>
                          <a:cs typeface="Times New Roman"/>
                        </a:rPr>
                        <a:t>SIGN.ON.FLAG</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如设为</a:t>
                      </a:r>
                      <a:r>
                        <a:rPr lang="en-US" sz="1200" kern="100">
                          <a:latin typeface="Times New Roman"/>
                          <a:ea typeface="宋体"/>
                          <a:cs typeface="Times New Roman"/>
                        </a:rPr>
                        <a:t>Y,</a:t>
                      </a:r>
                      <a:r>
                        <a:rPr lang="zh-CN" sz="1200" kern="100">
                          <a:latin typeface="Times New Roman"/>
                          <a:ea typeface="宋体"/>
                          <a:cs typeface="Times New Roman"/>
                        </a:rPr>
                        <a:t>表时本</a:t>
                      </a:r>
                      <a:r>
                        <a:rPr lang="en-US" sz="1200" kern="100">
                          <a:latin typeface="Times New Roman"/>
                          <a:ea typeface="宋体"/>
                          <a:cs typeface="Times New Roman"/>
                        </a:rPr>
                        <a:t>FB</a:t>
                      </a:r>
                      <a:r>
                        <a:rPr lang="zh-CN" sz="1200" kern="100">
                          <a:latin typeface="Times New Roman"/>
                          <a:ea typeface="宋体"/>
                          <a:cs typeface="Times New Roman"/>
                        </a:rPr>
                        <a:t>的交易需要在</a:t>
                      </a:r>
                      <a:r>
                        <a:rPr lang="en-US" sz="1200" kern="100">
                          <a:latin typeface="Times New Roman"/>
                          <a:ea typeface="宋体"/>
                          <a:cs typeface="Times New Roman"/>
                        </a:rPr>
                        <a:t>C.TEM.FB.TXN.INIT</a:t>
                      </a:r>
                      <a:r>
                        <a:rPr lang="zh-CN" sz="1200" kern="100">
                          <a:latin typeface="Times New Roman"/>
                          <a:ea typeface="宋体"/>
                          <a:cs typeface="Times New Roman"/>
                        </a:rPr>
                        <a:t>中做</a:t>
                      </a:r>
                      <a:r>
                        <a:rPr lang="en-US" sz="1200" kern="100">
                          <a:latin typeface="Times New Roman"/>
                          <a:ea typeface="宋体"/>
                          <a:cs typeface="Times New Roman"/>
                        </a:rPr>
                        <a:t>SIGN.ON</a:t>
                      </a:r>
                      <a:r>
                        <a:rPr lang="zh-CN" sz="1200" kern="100">
                          <a:latin typeface="Times New Roman"/>
                          <a:ea typeface="宋体"/>
                          <a:cs typeface="Times New Roman"/>
                        </a:rPr>
                        <a:t>的调用</a:t>
                      </a:r>
                      <a:r>
                        <a:rPr lang="en-US" sz="1200" kern="100">
                          <a:latin typeface="Times New Roman"/>
                          <a:ea typeface="宋体"/>
                          <a:cs typeface="Times New Roman"/>
                        </a:rPr>
                        <a:t>.</a:t>
                      </a:r>
                      <a:r>
                        <a:rPr lang="zh-CN" sz="1200" kern="100">
                          <a:latin typeface="Times New Roman"/>
                          <a:ea typeface="宋体"/>
                          <a:cs typeface="Times New Roman"/>
                        </a:rPr>
                        <a:t>一般前台的交易不能设为</a:t>
                      </a:r>
                      <a:r>
                        <a:rPr lang="en-US" sz="1200" kern="100">
                          <a:latin typeface="Times New Roman"/>
                          <a:ea typeface="宋体"/>
                          <a:cs typeface="Times New Roman"/>
                        </a:rPr>
                        <a:t>Y</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114">
                <a:tc>
                  <a:txBody>
                    <a:bodyPr/>
                    <a:lstStyle/>
                    <a:p>
                      <a:pPr algn="just">
                        <a:spcAft>
                          <a:spcPts val="0"/>
                        </a:spcAft>
                      </a:pPr>
                      <a:r>
                        <a:rPr lang="en-US" sz="1200" kern="100">
                          <a:latin typeface="Times New Roman"/>
                          <a:ea typeface="宋体"/>
                          <a:cs typeface="Times New Roman"/>
                        </a:rPr>
                        <a:t>NOD.FLAG</a:t>
                      </a:r>
                      <a:endParaRPr lang="zh-CN" sz="1200" kern="100">
                        <a:latin typeface="Times New Roman"/>
                        <a:ea typeface="宋体"/>
                        <a:cs typeface="Times New Roman"/>
                      </a:endParaRP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latin typeface="Times New Roman"/>
                          <a:ea typeface="宋体"/>
                          <a:cs typeface="Times New Roman"/>
                        </a:rPr>
                        <a:t>7*24</a:t>
                      </a:r>
                      <a:r>
                        <a:rPr lang="zh-CN" sz="1200" kern="100" dirty="0">
                          <a:latin typeface="Times New Roman"/>
                          <a:ea typeface="宋体"/>
                          <a:cs typeface="Times New Roman"/>
                        </a:rPr>
                        <a:t>小时的处理标志</a:t>
                      </a:r>
                      <a:r>
                        <a:rPr lang="en-US" sz="1200" kern="100" dirty="0">
                          <a:latin typeface="Times New Roman"/>
                          <a:ea typeface="宋体"/>
                          <a:cs typeface="Times New Roman"/>
                        </a:rPr>
                        <a:t>.</a:t>
                      </a:r>
                      <a:r>
                        <a:rPr lang="zh-CN" sz="1200" kern="100" dirty="0">
                          <a:latin typeface="Times New Roman"/>
                          <a:ea typeface="宋体"/>
                          <a:cs typeface="Times New Roman"/>
                        </a:rPr>
                        <a:t>如设为</a:t>
                      </a:r>
                      <a:r>
                        <a:rPr lang="en-US" sz="1200" kern="100" dirty="0">
                          <a:latin typeface="Times New Roman"/>
                          <a:ea typeface="宋体"/>
                          <a:cs typeface="Times New Roman"/>
                        </a:rPr>
                        <a:t>Y,</a:t>
                      </a:r>
                      <a:r>
                        <a:rPr lang="zh-CN" sz="1200" kern="100" dirty="0">
                          <a:latin typeface="Times New Roman"/>
                          <a:ea typeface="宋体"/>
                          <a:cs typeface="Times New Roman"/>
                        </a:rPr>
                        <a:t>则说明本</a:t>
                      </a:r>
                      <a:r>
                        <a:rPr lang="en-US" sz="1200" kern="100" dirty="0">
                          <a:latin typeface="Times New Roman"/>
                          <a:ea typeface="宋体"/>
                          <a:cs typeface="Times New Roman"/>
                        </a:rPr>
                        <a:t>FB</a:t>
                      </a:r>
                      <a:r>
                        <a:rPr lang="zh-CN" sz="1200" kern="100" dirty="0">
                          <a:latin typeface="Times New Roman"/>
                          <a:ea typeface="宋体"/>
                          <a:cs typeface="Times New Roman"/>
                        </a:rPr>
                        <a:t>是可以</a:t>
                      </a:r>
                      <a:r>
                        <a:rPr lang="en-US" sz="1200" kern="100" dirty="0">
                          <a:latin typeface="Times New Roman"/>
                          <a:ea typeface="宋体"/>
                          <a:cs typeface="Times New Roman"/>
                        </a:rPr>
                        <a:t>7*24</a:t>
                      </a:r>
                      <a:r>
                        <a:rPr lang="zh-CN" sz="1200" kern="100" dirty="0">
                          <a:latin typeface="Times New Roman"/>
                          <a:ea typeface="宋体"/>
                          <a:cs typeface="Times New Roman"/>
                        </a:rPr>
                        <a:t>小时</a:t>
                      </a:r>
                      <a:r>
                        <a:rPr lang="en-US" sz="1200" kern="100" dirty="0">
                          <a:latin typeface="Times New Roman"/>
                          <a:ea typeface="宋体"/>
                          <a:cs typeface="Times New Roman"/>
                        </a:rPr>
                        <a:t>,</a:t>
                      </a:r>
                      <a:r>
                        <a:rPr lang="zh-CN" sz="1200" kern="100" dirty="0">
                          <a:latin typeface="Times New Roman"/>
                          <a:ea typeface="宋体"/>
                          <a:cs typeface="Times New Roman"/>
                        </a:rPr>
                        <a:t>在</a:t>
                      </a:r>
                      <a:r>
                        <a:rPr lang="en-US" sz="1200" kern="100" dirty="0">
                          <a:latin typeface="Times New Roman"/>
                          <a:ea typeface="宋体"/>
                          <a:cs typeface="Times New Roman"/>
                        </a:rPr>
                        <a:t>COB</a:t>
                      </a:r>
                      <a:r>
                        <a:rPr lang="zh-CN" sz="1200" kern="100" dirty="0">
                          <a:latin typeface="Times New Roman"/>
                          <a:ea typeface="宋体"/>
                          <a:cs typeface="Times New Roman"/>
                        </a:rPr>
                        <a:t>阶段将会在记</a:t>
                      </a:r>
                      <a:r>
                        <a:rPr lang="en-US" sz="1200" kern="100" dirty="0">
                          <a:latin typeface="Times New Roman"/>
                          <a:ea typeface="宋体"/>
                          <a:cs typeface="Times New Roman"/>
                        </a:rPr>
                        <a:t>TEM.FB.TXN.DET.TODAY</a:t>
                      </a:r>
                      <a:r>
                        <a:rPr lang="zh-CN" sz="1200" kern="100" dirty="0">
                          <a:latin typeface="Times New Roman"/>
                          <a:ea typeface="宋体"/>
                          <a:cs typeface="Times New Roman"/>
                        </a:rPr>
                        <a:t>时记入</a:t>
                      </a:r>
                      <a:r>
                        <a:rPr lang="en-US" sz="1200" kern="100" dirty="0">
                          <a:latin typeface="Times New Roman"/>
                          <a:ea typeface="宋体"/>
                          <a:cs typeface="Times New Roman"/>
                        </a:rPr>
                        <a:t>NOD.</a:t>
                      </a:r>
                      <a:r>
                        <a:rPr lang="zh-CN" sz="1200" kern="100" dirty="0">
                          <a:latin typeface="Times New Roman"/>
                          <a:ea typeface="宋体"/>
                          <a:cs typeface="Times New Roman"/>
                        </a:rPr>
                        <a:t>的前缀信息以示区分</a:t>
                      </a:r>
                    </a:p>
                  </a:txBody>
                  <a:tcPr marL="45309" marR="45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a:t>
            </a:r>
            <a:r>
              <a:rPr lang="en-US" altLang="zh-CN" dirty="0" smtClean="0"/>
              <a:t>– TEM.TIT.TRANSPORT.FILE</a:t>
            </a:r>
            <a:endParaRPr lang="en-GB" dirty="0" smtClean="0"/>
          </a:p>
        </p:txBody>
      </p:sp>
      <p:graphicFrame>
        <p:nvGraphicFramePr>
          <p:cNvPr id="4" name="表格 3"/>
          <p:cNvGraphicFramePr>
            <a:graphicFrameLocks noGrp="1"/>
          </p:cNvGraphicFramePr>
          <p:nvPr/>
        </p:nvGraphicFramePr>
        <p:xfrm>
          <a:off x="500034" y="928670"/>
          <a:ext cx="8001056" cy="5453245"/>
        </p:xfrm>
        <a:graphic>
          <a:graphicData uri="http://schemas.openxmlformats.org/drawingml/2006/table">
            <a:tbl>
              <a:tblPr/>
              <a:tblGrid>
                <a:gridCol w="2547275"/>
                <a:gridCol w="2637990"/>
                <a:gridCol w="2815791"/>
              </a:tblGrid>
              <a:tr h="116426">
                <a:tc>
                  <a:txBody>
                    <a:bodyPr/>
                    <a:lstStyle/>
                    <a:p>
                      <a:pPr algn="just">
                        <a:spcAft>
                          <a:spcPts val="0"/>
                        </a:spcAft>
                      </a:pPr>
                      <a:r>
                        <a:rPr lang="en-US" sz="1100" kern="100" dirty="0">
                          <a:latin typeface="Times New Roman"/>
                          <a:ea typeface="宋体"/>
                        </a:rPr>
                        <a:t>Field Name</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100" kern="100" dirty="0">
                          <a:latin typeface="Times New Roman"/>
                          <a:ea typeface="宋体"/>
                        </a:rPr>
                        <a:t>Description</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en-US" sz="1100" kern="100">
                          <a:latin typeface="Times New Roman"/>
                          <a:ea typeface="宋体"/>
                        </a:rPr>
                        <a:t>Field Type</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31672">
                <a:tc>
                  <a:txBody>
                    <a:bodyPr/>
                    <a:lstStyle/>
                    <a:p>
                      <a:pPr algn="just">
                        <a:spcAft>
                          <a:spcPts val="0"/>
                        </a:spcAft>
                      </a:pPr>
                      <a:r>
                        <a:rPr lang="en-US" sz="1100" kern="100">
                          <a:latin typeface="Times New Roman"/>
                          <a:ea typeface="宋体"/>
                        </a:rPr>
                        <a:t>ID</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TRANSPORT.ID</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50..C,IN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72">
                <a:tc>
                  <a:txBody>
                    <a:bodyPr/>
                    <a:lstStyle/>
                    <a:p>
                      <a:pPr algn="just">
                        <a:spcAft>
                          <a:spcPts val="0"/>
                        </a:spcAft>
                      </a:pPr>
                      <a:r>
                        <a:rPr lang="en-US" sz="1100" kern="100">
                          <a:latin typeface="Times New Roman"/>
                          <a:ea typeface="宋体"/>
                        </a:rPr>
                        <a:t>XX.LL.DESCRIPTION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描述</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35.1,IN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72">
                <a:tc>
                  <a:txBody>
                    <a:bodyPr/>
                    <a:lstStyle/>
                    <a:p>
                      <a:pPr algn="just">
                        <a:spcAft>
                          <a:spcPts val="0"/>
                        </a:spcAft>
                      </a:pPr>
                      <a:r>
                        <a:rPr lang="en-US" sz="1100" kern="100" dirty="0">
                          <a:latin typeface="Times New Roman"/>
                          <a:ea typeface="宋体"/>
                        </a:rPr>
                        <a:t>IMP.PATH</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文件路径</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129">
                <a:tc>
                  <a:txBody>
                    <a:bodyPr/>
                    <a:lstStyle/>
                    <a:p>
                      <a:pPr algn="just">
                        <a:spcAft>
                          <a:spcPts val="0"/>
                        </a:spcAft>
                      </a:pPr>
                      <a:r>
                        <a:rPr lang="en-US" sz="1100" kern="100">
                          <a:latin typeface="Times New Roman"/>
                          <a:ea typeface="宋体"/>
                        </a:rPr>
                        <a:t>IMP.FNAME</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dirty="0">
                          <a:latin typeface="Times New Roman"/>
                          <a:ea typeface="宋体"/>
                        </a:rPr>
                        <a:t>文件名（支持以</a:t>
                      </a:r>
                      <a:r>
                        <a:rPr lang="en-US" sz="1100" kern="100" dirty="0">
                          <a:latin typeface="Times New Roman"/>
                          <a:ea typeface="宋体"/>
                        </a:rPr>
                        <a:t>@</a:t>
                      </a:r>
                      <a:r>
                        <a:rPr lang="zh-CN" sz="1100" kern="100" dirty="0">
                          <a:latin typeface="Times New Roman"/>
                          <a:ea typeface="宋体"/>
                        </a:rPr>
                        <a:t>开头</a:t>
                      </a:r>
                      <a:r>
                        <a:rPr lang="en-US" sz="1100" kern="100" dirty="0">
                          <a:latin typeface="Times New Roman"/>
                          <a:ea typeface="宋体"/>
                        </a:rPr>
                        <a:t>ROUTINE</a:t>
                      </a:r>
                      <a:r>
                        <a:rPr lang="zh-CN" sz="1100" kern="100" dirty="0" smtClean="0">
                          <a:latin typeface="Times New Roman"/>
                          <a:ea typeface="宋体"/>
                        </a:rPr>
                        <a:t>）为空则处理</a:t>
                      </a:r>
                      <a:r>
                        <a:rPr lang="en-US" sz="1100" kern="100" dirty="0" smtClean="0">
                          <a:latin typeface="Times New Roman"/>
                          <a:ea typeface="宋体"/>
                        </a:rPr>
                        <a:t>PATH</a:t>
                      </a:r>
                      <a:r>
                        <a:rPr lang="zh-CN" sz="1100" kern="100" dirty="0" smtClean="0">
                          <a:latin typeface="Times New Roman"/>
                          <a:ea typeface="宋体"/>
                        </a:rPr>
                        <a:t>中的所有文件，如为</a:t>
                      </a:r>
                      <a:r>
                        <a:rPr lang="en-US" sz="1100" kern="100" dirty="0" smtClean="0">
                          <a:latin typeface="Times New Roman"/>
                          <a:ea typeface="宋体"/>
                        </a:rPr>
                        <a:t>WITH </a:t>
                      </a:r>
                      <a:r>
                        <a:rPr lang="zh-CN" sz="1100" kern="100" dirty="0" smtClean="0">
                          <a:latin typeface="Times New Roman"/>
                          <a:ea typeface="宋体"/>
                        </a:rPr>
                        <a:t>开头的内容则会以相应的条件取出文件。</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dirty="0">
                          <a:latin typeface="Times New Roman"/>
                          <a:ea typeface="宋体"/>
                        </a:rPr>
                        <a:t>EXP.PATH</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BFE</a:t>
                      </a:r>
                      <a:r>
                        <a:rPr lang="zh-CN" sz="1100" kern="100">
                          <a:latin typeface="Times New Roman"/>
                          <a:ea typeface="宋体"/>
                        </a:rPr>
                        <a:t>的文件路径（只在导出文件中用）</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72">
                <a:tc>
                  <a:txBody>
                    <a:bodyPr/>
                    <a:lstStyle/>
                    <a:p>
                      <a:pPr algn="just">
                        <a:spcAft>
                          <a:spcPts val="0"/>
                        </a:spcAft>
                      </a:pPr>
                      <a:r>
                        <a:rPr lang="en-US" sz="1100" kern="100">
                          <a:latin typeface="Times New Roman"/>
                          <a:ea typeface="宋体"/>
                        </a:rPr>
                        <a:t>EXP.FNAME</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dirty="0">
                          <a:latin typeface="Times New Roman"/>
                          <a:ea typeface="宋体"/>
                        </a:rPr>
                        <a:t>IMP.SEL.FG</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Y/N,</a:t>
                      </a:r>
                      <a:r>
                        <a:rPr lang="zh-CN" sz="1100" kern="100">
                          <a:latin typeface="Times New Roman"/>
                          <a:ea typeface="宋体"/>
                        </a:rPr>
                        <a:t>表明是否处理相关目录下的所有文件</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1.,IN2&amp;Y_N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72">
                <a:tc>
                  <a:txBody>
                    <a:bodyPr/>
                    <a:lstStyle/>
                    <a:p>
                      <a:pPr algn="just">
                        <a:spcAft>
                          <a:spcPts val="0"/>
                        </a:spcAft>
                      </a:pPr>
                      <a:r>
                        <a:rPr lang="en-US" sz="1100" kern="100">
                          <a:latin typeface="Times New Roman"/>
                          <a:ea typeface="宋体"/>
                        </a:rPr>
                        <a:t>PROCESS.TYPE</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3.,IN2&amp;IN_OUT_ALL</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278">
                <a:tc>
                  <a:txBody>
                    <a:bodyPr/>
                    <a:lstStyle/>
                    <a:p>
                      <a:pPr algn="just">
                        <a:spcAft>
                          <a:spcPts val="0"/>
                        </a:spcAft>
                      </a:pPr>
                      <a:r>
                        <a:rPr lang="en-US" sz="1100" kern="100">
                          <a:latin typeface="Times New Roman"/>
                          <a:ea typeface="宋体"/>
                        </a:rPr>
                        <a:t>BUILD.LIST.RTN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针对</a:t>
                      </a:r>
                      <a:r>
                        <a:rPr lang="en-US" sz="1100" kern="100">
                          <a:latin typeface="Times New Roman"/>
                          <a:ea typeface="宋体"/>
                        </a:rPr>
                        <a:t>BUILD.LIST</a:t>
                      </a:r>
                      <a:r>
                        <a:rPr lang="zh-CN" sz="1100" kern="100">
                          <a:latin typeface="Times New Roman"/>
                          <a:ea typeface="宋体"/>
                        </a:rPr>
                        <a:t>的</a:t>
                      </a:r>
                      <a:r>
                        <a:rPr lang="en-US" sz="1100" kern="100">
                          <a:latin typeface="Times New Roman"/>
                          <a:ea typeface="宋体"/>
                        </a:rPr>
                        <a:t>RTN</a:t>
                      </a:r>
                      <a:r>
                        <a:rPr lang="zh-CN" sz="1100" kern="100">
                          <a:latin typeface="Times New Roman"/>
                          <a:ea typeface="宋体"/>
                        </a:rPr>
                        <a:t>，在</a:t>
                      </a:r>
                      <a:r>
                        <a:rPr lang="en-US" sz="1100" kern="100">
                          <a:latin typeface="Times New Roman"/>
                          <a:ea typeface="宋体"/>
                        </a:rPr>
                        <a:t>E.TEM.FB.MULT.TFILER</a:t>
                      </a:r>
                      <a:r>
                        <a:rPr lang="zh-CN" sz="1100" kern="100">
                          <a:latin typeface="Times New Roman"/>
                          <a:ea typeface="宋体"/>
                        </a:rPr>
                        <a:t>中调用</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r>
                        <a:rPr lang="zh-CN" sz="1100" kern="100">
                          <a:latin typeface="Times New Roman"/>
                          <a:ea typeface="宋体"/>
                        </a:rPr>
                        <a:t>，</a:t>
                      </a:r>
                      <a:r>
                        <a:rPr lang="en-US" sz="1100" kern="100">
                          <a:latin typeface="Times New Roman"/>
                          <a:ea typeface="宋体"/>
                        </a:rPr>
                        <a:t>CHECKFILE=EB.API</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DETAIL.KEY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明细的解析</a:t>
                      </a:r>
                      <a:r>
                        <a:rPr lang="en-US" sz="1100" kern="100">
                          <a:latin typeface="Times New Roman"/>
                          <a:ea typeface="宋体"/>
                        </a:rPr>
                        <a:t>MAPPING KEYID</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IN.HEAD.KEY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来盘的头解析</a:t>
                      </a:r>
                      <a:r>
                        <a:rPr lang="en-US" sz="1100" kern="100">
                          <a:latin typeface="Times New Roman"/>
                          <a:ea typeface="宋体"/>
                        </a:rPr>
                        <a:t>MAPPING KEYID</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OUT.HEAD.KEY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回盘的头解析</a:t>
                      </a:r>
                      <a:r>
                        <a:rPr lang="en-US" sz="1100" kern="100">
                          <a:latin typeface="Times New Roman"/>
                          <a:ea typeface="宋体"/>
                        </a:rPr>
                        <a:t>MAPPING KEYID</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IN.TAIL.KEY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来盘的尾解析</a:t>
                      </a:r>
                      <a:r>
                        <a:rPr lang="en-US" sz="1100" kern="100">
                          <a:latin typeface="Times New Roman"/>
                          <a:ea typeface="宋体"/>
                        </a:rPr>
                        <a:t>MAPPING KEYID</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OUT.TAIL.KEY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回盘的尾解析</a:t>
                      </a:r>
                      <a:r>
                        <a:rPr lang="en-US" sz="1100" kern="100">
                          <a:latin typeface="Times New Roman"/>
                          <a:ea typeface="宋体"/>
                        </a:rPr>
                        <a:t>MAPPING KEYID</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72">
                <a:tc>
                  <a:txBody>
                    <a:bodyPr/>
                    <a:lstStyle/>
                    <a:p>
                      <a:pPr algn="just">
                        <a:spcAft>
                          <a:spcPts val="0"/>
                        </a:spcAft>
                      </a:pPr>
                      <a:endParaRPr lang="en-US"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OUT.BUILD.IDRTN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BUILD IDRTN (</a:t>
                      </a:r>
                      <a:r>
                        <a:rPr lang="zh-CN" sz="1100" kern="100">
                          <a:latin typeface="Times New Roman"/>
                          <a:ea typeface="宋体"/>
                        </a:rPr>
                        <a:t>仅针对导出文件</a:t>
                      </a:r>
                      <a:r>
                        <a:rPr lang="en-US" sz="1100" kern="100">
                          <a:latin typeface="Times New Roman"/>
                          <a:ea typeface="宋体"/>
                        </a:rPr>
                        <a:t>)</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OUT.PROCESS.RTN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PROCESS RTN (</a:t>
                      </a:r>
                      <a:r>
                        <a:rPr lang="zh-CN" sz="1100" kern="100">
                          <a:latin typeface="Times New Roman"/>
                          <a:ea typeface="宋体"/>
                        </a:rPr>
                        <a:t>仅针对导出文件</a:t>
                      </a:r>
                      <a:r>
                        <a:rPr lang="en-US" sz="1100" kern="100">
                          <a:latin typeface="Times New Roman"/>
                          <a:ea typeface="宋体"/>
                        </a:rPr>
                        <a:t>)</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278">
                <a:tc>
                  <a:txBody>
                    <a:bodyPr/>
                    <a:lstStyle/>
                    <a:p>
                      <a:pPr algn="just">
                        <a:spcAft>
                          <a:spcPts val="0"/>
                        </a:spcAft>
                      </a:pPr>
                      <a:r>
                        <a:rPr lang="en-US" sz="1100" kern="100" dirty="0" smtClean="0">
                          <a:latin typeface="Times New Roman"/>
                          <a:ea typeface="宋体"/>
                        </a:rPr>
                        <a:t>SEND.ROUTINE</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zh-CN" sz="1100" kern="100" dirty="0" smtClean="0">
                          <a:latin typeface="Times New Roman"/>
                          <a:ea typeface="宋体"/>
                        </a:rPr>
                        <a:t>MQID:</a:t>
                      </a:r>
                      <a:r>
                        <a:rPr lang="zh-CN" sz="1100" kern="100" dirty="0" smtClean="0">
                          <a:latin typeface="Times New Roman"/>
                          <a:ea typeface="宋体"/>
                        </a:rPr>
                        <a:t>发送</a:t>
                      </a:r>
                      <a:r>
                        <a:rPr lang="zh-CN" sz="1100" kern="100" dirty="0">
                          <a:latin typeface="Times New Roman"/>
                          <a:ea typeface="宋体"/>
                        </a:rPr>
                        <a:t>文件的</a:t>
                      </a:r>
                      <a:r>
                        <a:rPr lang="en-US" sz="1100" kern="100" dirty="0" smtClean="0">
                          <a:latin typeface="Times New Roman"/>
                          <a:ea typeface="宋体"/>
                        </a:rPr>
                        <a:t>MQ</a:t>
                      </a:r>
                    </a:p>
                    <a:p>
                      <a:pPr algn="just">
                        <a:spcAft>
                          <a:spcPts val="0"/>
                        </a:spcAft>
                      </a:pPr>
                      <a:r>
                        <a:rPr lang="en-US" altLang="zh-CN" sz="1100" kern="100" dirty="0" smtClean="0">
                          <a:latin typeface="Times New Roman"/>
                          <a:ea typeface="宋体"/>
                        </a:rPr>
                        <a:t>@:ROUTINE</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latin typeface="Times New Roman"/>
                          <a:ea typeface="宋体"/>
                        </a:rPr>
                        <a:t>50.,</a:t>
                      </a:r>
                      <a:r>
                        <a:rPr lang="en-US" sz="1100" kern="100" dirty="0" smtClean="0">
                          <a:latin typeface="Times New Roman"/>
                          <a:ea typeface="宋体"/>
                        </a:rPr>
                        <a:t>IN2ANY</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72">
                <a:tc>
                  <a:txBody>
                    <a:bodyPr/>
                    <a:lstStyle/>
                    <a:p>
                      <a:pPr algn="just">
                        <a:spcAft>
                          <a:spcPts val="0"/>
                        </a:spcAft>
                      </a:pPr>
                      <a:r>
                        <a:rPr lang="en-US" sz="1100" kern="100">
                          <a:latin typeface="Times New Roman"/>
                          <a:ea typeface="宋体"/>
                        </a:rPr>
                        <a:t>SEND.PATH</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保留字段</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72">
                <a:tc>
                  <a:txBody>
                    <a:bodyPr/>
                    <a:lstStyle/>
                    <a:p>
                      <a:pPr algn="just">
                        <a:spcAft>
                          <a:spcPts val="0"/>
                        </a:spcAft>
                      </a:pPr>
                      <a:r>
                        <a:rPr lang="en-US" sz="1100" kern="100">
                          <a:latin typeface="Times New Roman"/>
                          <a:ea typeface="宋体"/>
                        </a:rPr>
                        <a:t>SEND.FNAME</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100" kern="100">
                          <a:latin typeface="Times New Roman"/>
                          <a:ea typeface="宋体"/>
                        </a:rPr>
                        <a:t>保留字段</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50.,IN2ANY</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a:latin typeface="Times New Roman"/>
                          <a:ea typeface="宋体"/>
                        </a:rPr>
                        <a:t>FILE.DUP</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Y/N,</a:t>
                      </a:r>
                      <a:r>
                        <a:rPr lang="zh-CN" sz="1100" kern="100">
                          <a:latin typeface="Times New Roman"/>
                          <a:ea typeface="宋体"/>
                        </a:rPr>
                        <a:t>表明是否进行文件的</a:t>
                      </a:r>
                      <a:r>
                        <a:rPr lang="en-US" sz="1100" kern="100">
                          <a:latin typeface="Times New Roman"/>
                          <a:ea typeface="宋体"/>
                        </a:rPr>
                        <a:t>DUP</a:t>
                      </a:r>
                      <a:r>
                        <a:rPr lang="zh-CN" sz="1100" kern="100">
                          <a:latin typeface="Times New Roman"/>
                          <a:ea typeface="宋体"/>
                        </a:rPr>
                        <a:t>检查</a:t>
                      </a: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a:ea typeface="宋体"/>
                        </a:rPr>
                        <a:t>1.,IN2&amp;Y_N</a:t>
                      </a:r>
                      <a:endParaRPr lang="zh-CN" sz="1100" kern="10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52">
                <a:tc>
                  <a:txBody>
                    <a:bodyPr/>
                    <a:lstStyle/>
                    <a:p>
                      <a:pPr algn="just">
                        <a:spcAft>
                          <a:spcPts val="0"/>
                        </a:spcAft>
                      </a:pPr>
                      <a:r>
                        <a:rPr lang="en-US" sz="1100" kern="100" dirty="0">
                          <a:latin typeface="Times New Roman"/>
                          <a:ea typeface="宋体"/>
                        </a:rPr>
                        <a:t>UNIQE.RTN</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latin typeface="Times New Roman"/>
                          <a:ea typeface="宋体"/>
                        </a:rPr>
                        <a:t>Y/N,</a:t>
                      </a:r>
                      <a:r>
                        <a:rPr lang="zh-CN" sz="1100" kern="100" dirty="0">
                          <a:latin typeface="Times New Roman"/>
                          <a:ea typeface="宋体"/>
                        </a:rPr>
                        <a:t>表明是否</a:t>
                      </a:r>
                      <a:r>
                        <a:rPr lang="zh-CN" sz="1100" kern="100" dirty="0" smtClean="0">
                          <a:latin typeface="Times New Roman"/>
                          <a:ea typeface="宋体"/>
                        </a:rPr>
                        <a:t>进行</a:t>
                      </a:r>
                      <a:r>
                        <a:rPr lang="en-US" sz="1100" kern="100" dirty="0" smtClean="0">
                          <a:latin typeface="Times New Roman"/>
                          <a:ea typeface="宋体"/>
                        </a:rPr>
                        <a:t>unique(</a:t>
                      </a:r>
                      <a:r>
                        <a:rPr lang="zh-CN" sz="1100" kern="100" dirty="0">
                          <a:latin typeface="Times New Roman"/>
                          <a:ea typeface="宋体"/>
                        </a:rPr>
                        <a:t>行中的内容做唯一性的排序处理</a:t>
                      </a:r>
                      <a:r>
                        <a:rPr lang="en-US" sz="1100" kern="100" dirty="0">
                          <a:latin typeface="Times New Roman"/>
                          <a:ea typeface="宋体"/>
                        </a:rPr>
                        <a:t>)</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latin typeface="Times New Roman"/>
                          <a:ea typeface="宋体"/>
                        </a:rPr>
                        <a:t>1.,IN2&amp;Y_N</a:t>
                      </a:r>
                      <a:endParaRPr lang="zh-CN" sz="1100" kern="100" dirty="0">
                        <a:latin typeface="Times New Roman"/>
                        <a:ea typeface="宋体"/>
                      </a:endParaRPr>
                    </a:p>
                  </a:txBody>
                  <a:tcPr marL="39424" marR="39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a:t>
            </a:r>
          </a:p>
        </p:txBody>
      </p:sp>
      <p:sp>
        <p:nvSpPr>
          <p:cNvPr id="3" name="矩形 2"/>
          <p:cNvSpPr/>
          <p:nvPr/>
        </p:nvSpPr>
        <p:spPr>
          <a:xfrm>
            <a:off x="1428728" y="1571612"/>
            <a:ext cx="4929222" cy="2031325"/>
          </a:xfrm>
          <a:prstGeom prst="rect">
            <a:avLst/>
          </a:prstGeom>
        </p:spPr>
        <p:txBody>
          <a:bodyPr wrap="square" anchor="ctr">
            <a:spAutoFit/>
          </a:bodyPr>
          <a:lstStyle/>
          <a:p>
            <a:r>
              <a:rPr lang="zh-CN" altLang="en-US" dirty="0" smtClean="0"/>
              <a:t>主要以下三个方面展开</a:t>
            </a:r>
            <a:endParaRPr lang="en-US" altLang="zh-CN" dirty="0" smtClean="0"/>
          </a:p>
          <a:p>
            <a:endParaRPr lang="en-US" altLang="zh-CN" dirty="0" smtClean="0"/>
          </a:p>
          <a:p>
            <a:pPr>
              <a:buFont typeface="Wingdings" pitchFamily="2" charset="2"/>
              <a:buChar char="n"/>
            </a:pPr>
            <a:r>
              <a:rPr lang="zh-CN" altLang="en-US" b="1" dirty="0" smtClean="0"/>
              <a:t>格式转换公共部分（</a:t>
            </a:r>
            <a:r>
              <a:rPr lang="en-US" altLang="zh-CN" b="1" dirty="0" smtClean="0"/>
              <a:t>MESSAGE/MAPPING)</a:t>
            </a:r>
          </a:p>
          <a:p>
            <a:pPr>
              <a:buFont typeface="Wingdings" pitchFamily="2" charset="2"/>
              <a:buChar char="n"/>
            </a:pPr>
            <a:endParaRPr lang="en-US" altLang="zh-CN" b="1" dirty="0" smtClean="0"/>
          </a:p>
          <a:p>
            <a:pPr>
              <a:buFont typeface="Wingdings" pitchFamily="2" charset="2"/>
              <a:buChar char="n"/>
            </a:pPr>
            <a:r>
              <a:rPr lang="zh-CN" altLang="en-US" b="1" dirty="0" smtClean="0"/>
              <a:t>报文处理</a:t>
            </a:r>
            <a:r>
              <a:rPr lang="en-US" altLang="zh-CN" b="1" dirty="0" smtClean="0"/>
              <a:t>(TXN)</a:t>
            </a:r>
          </a:p>
          <a:p>
            <a:pPr>
              <a:buFont typeface="Wingdings" pitchFamily="2" charset="2"/>
              <a:buChar char="n"/>
            </a:pPr>
            <a:endParaRPr lang="en-US" altLang="zh-CN" b="1" dirty="0" smtClean="0"/>
          </a:p>
          <a:p>
            <a:pPr>
              <a:buFont typeface="Wingdings" pitchFamily="2" charset="2"/>
              <a:buChar char="n"/>
            </a:pPr>
            <a:r>
              <a:rPr lang="zh-CN" altLang="en-US" b="1" dirty="0" smtClean="0"/>
              <a:t>文件处理</a:t>
            </a:r>
            <a:r>
              <a:rPr lang="en-US" altLang="zh-CN" b="1" dirty="0" smtClean="0"/>
              <a:t>(TFILE)</a:t>
            </a:r>
            <a:endParaRPr lang="zh-CN" altLang="en-US" b="1" dirty="0"/>
          </a:p>
        </p:txBody>
      </p:sp>
    </p:spTree>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a:t>
            </a:r>
          </a:p>
        </p:txBody>
      </p:sp>
      <p:sp>
        <p:nvSpPr>
          <p:cNvPr id="3" name="矩形 2"/>
          <p:cNvSpPr/>
          <p:nvPr/>
        </p:nvSpPr>
        <p:spPr>
          <a:xfrm>
            <a:off x="571472" y="1214422"/>
            <a:ext cx="7000924" cy="2585323"/>
          </a:xfrm>
          <a:prstGeom prst="rect">
            <a:avLst/>
          </a:prstGeom>
        </p:spPr>
        <p:txBody>
          <a:bodyPr wrap="square" anchor="ctr">
            <a:spAutoFit/>
          </a:bodyPr>
          <a:lstStyle/>
          <a:p>
            <a:r>
              <a:rPr lang="zh-CN" altLang="en-US" dirty="0" smtClean="0"/>
              <a:t>对于文件的处理，在实际的应用中可能有以下几类：</a:t>
            </a:r>
          </a:p>
          <a:p>
            <a:r>
              <a:rPr lang="en-US" altLang="zh-CN" dirty="0" smtClean="0"/>
              <a:t>1</a:t>
            </a:r>
            <a:r>
              <a:rPr lang="zh-CN" altLang="en-US" dirty="0" smtClean="0"/>
              <a:t>．	仅导入不处理，只是导入文件，不做处理，可能回盘。解折文件：由相关文件解折出相关的格式。</a:t>
            </a:r>
            <a:r>
              <a:rPr lang="en-US" altLang="zh-CN" dirty="0" smtClean="0"/>
              <a:t>(CUST-JFILE/APPL)</a:t>
            </a:r>
          </a:p>
          <a:p>
            <a:r>
              <a:rPr lang="en-US" altLang="zh-CN" dirty="0" smtClean="0"/>
              <a:t>2</a:t>
            </a:r>
            <a:r>
              <a:rPr lang="zh-CN" altLang="en-US" dirty="0" smtClean="0"/>
              <a:t>．	导入并记账，由文件入扣账处理，可能回盘。</a:t>
            </a:r>
            <a:r>
              <a:rPr lang="en-US" altLang="zh-CN" dirty="0" smtClean="0"/>
              <a:t>(CUST-JFILE[EB.ACCOUNT]), </a:t>
            </a:r>
            <a:r>
              <a:rPr lang="zh-CN" altLang="en-US" dirty="0" smtClean="0"/>
              <a:t>由相关文件解折出相关的格式</a:t>
            </a:r>
            <a:r>
              <a:rPr lang="en-US" altLang="zh-CN" dirty="0" smtClean="0"/>
              <a:t>,</a:t>
            </a:r>
            <a:r>
              <a:rPr lang="zh-CN" altLang="en-US" dirty="0" smtClean="0"/>
              <a:t>做</a:t>
            </a:r>
            <a:r>
              <a:rPr lang="en-US" altLang="zh-CN" dirty="0" smtClean="0"/>
              <a:t>EB.ACCOUNTING</a:t>
            </a:r>
            <a:r>
              <a:rPr lang="zh-CN" altLang="en-US" dirty="0" smtClean="0"/>
              <a:t>处理。</a:t>
            </a:r>
          </a:p>
          <a:p>
            <a:r>
              <a:rPr lang="en-US" altLang="zh-CN" dirty="0" smtClean="0"/>
              <a:t>3</a:t>
            </a:r>
            <a:r>
              <a:rPr lang="zh-CN" altLang="en-US" dirty="0" smtClean="0"/>
              <a:t>．	导入并对账，由文件对账处理，可能回盘。由相关文件解折出相关的格式，并做对账处理。</a:t>
            </a:r>
          </a:p>
          <a:p>
            <a:r>
              <a:rPr lang="en-US" altLang="zh-CN" dirty="0" smtClean="0"/>
              <a:t>4</a:t>
            </a:r>
            <a:r>
              <a:rPr lang="zh-CN" altLang="en-US" dirty="0" smtClean="0"/>
              <a:t>．	仅导出，将</a:t>
            </a:r>
            <a:r>
              <a:rPr lang="en-US" altLang="zh-CN" dirty="0" smtClean="0"/>
              <a:t>T24</a:t>
            </a:r>
            <a:r>
              <a:rPr lang="zh-CN" altLang="en-US" dirty="0" smtClean="0"/>
              <a:t>相关数据导出（</a:t>
            </a:r>
            <a:r>
              <a:rPr lang="en-US" altLang="zh-CN" dirty="0" smtClean="0"/>
              <a:t>REPORT</a:t>
            </a:r>
            <a:r>
              <a:rPr lang="zh-CN" altLang="en-US" dirty="0" smtClean="0"/>
              <a:t>）</a:t>
            </a:r>
            <a:endParaRPr lang="en-US" altLang="zh-CN" dirty="0" smtClean="0"/>
          </a:p>
        </p:txBody>
      </p:sp>
    </p:spTree>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a:t>
            </a:r>
          </a:p>
        </p:txBody>
      </p:sp>
      <p:sp>
        <p:nvSpPr>
          <p:cNvPr id="3" name="矩形 2"/>
          <p:cNvSpPr/>
          <p:nvPr/>
        </p:nvSpPr>
        <p:spPr>
          <a:xfrm>
            <a:off x="571472" y="1491423"/>
            <a:ext cx="7000924" cy="2031325"/>
          </a:xfrm>
          <a:prstGeom prst="rect">
            <a:avLst/>
          </a:prstGeom>
        </p:spPr>
        <p:txBody>
          <a:bodyPr wrap="square" anchor="ctr">
            <a:spAutoFit/>
          </a:bodyPr>
          <a:lstStyle/>
          <a:p>
            <a:r>
              <a:rPr lang="zh-CN" altLang="en-US" dirty="0" smtClean="0"/>
              <a:t>总结下来，可分有大体上的两类</a:t>
            </a:r>
            <a:endParaRPr lang="en-US" altLang="zh-CN" dirty="0" smtClean="0"/>
          </a:p>
          <a:p>
            <a:endParaRPr lang="en-US" altLang="zh-CN" dirty="0" smtClean="0"/>
          </a:p>
          <a:p>
            <a:r>
              <a:rPr lang="en-US" altLang="zh-CN" dirty="0" smtClean="0"/>
              <a:t>1.</a:t>
            </a:r>
            <a:r>
              <a:rPr lang="zh-CN" altLang="en-US" dirty="0" smtClean="0"/>
              <a:t>有输入来盘文件，通过此文件在</a:t>
            </a:r>
            <a:r>
              <a:rPr lang="en-US" altLang="zh-CN" dirty="0" smtClean="0"/>
              <a:t>T24</a:t>
            </a:r>
            <a:r>
              <a:rPr lang="zh-CN" altLang="en-US" dirty="0" smtClean="0"/>
              <a:t>中做相关处理，无论回盘（返回）相关文件与否，处理方式类似。</a:t>
            </a:r>
            <a:endParaRPr lang="en-US" altLang="zh-CN" dirty="0" smtClean="0"/>
          </a:p>
          <a:p>
            <a:endParaRPr lang="en-US" altLang="zh-CN" dirty="0" smtClean="0"/>
          </a:p>
          <a:p>
            <a:r>
              <a:rPr lang="en-US" altLang="zh-CN" dirty="0" smtClean="0"/>
              <a:t>2.</a:t>
            </a:r>
            <a:r>
              <a:rPr lang="zh-CN" altLang="en-US" dirty="0" smtClean="0"/>
              <a:t>仅输出或从</a:t>
            </a:r>
            <a:r>
              <a:rPr lang="en-US" altLang="zh-CN" dirty="0" smtClean="0"/>
              <a:t>T24</a:t>
            </a:r>
            <a:r>
              <a:rPr lang="zh-CN" altLang="en-US" dirty="0" smtClean="0"/>
              <a:t>中相关数据导出。（类似</a:t>
            </a:r>
            <a:r>
              <a:rPr lang="en-US" altLang="zh-CN" dirty="0" smtClean="0"/>
              <a:t>REPORT)</a:t>
            </a:r>
          </a:p>
          <a:p>
            <a:endParaRPr lang="en-US" altLang="zh-CN" dirty="0" smtClean="0"/>
          </a:p>
        </p:txBody>
      </p:sp>
    </p:spTree>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FILENAME RULE	</a:t>
            </a:r>
          </a:p>
        </p:txBody>
      </p:sp>
      <p:sp>
        <p:nvSpPr>
          <p:cNvPr id="3" name="矩形 2"/>
          <p:cNvSpPr/>
          <p:nvPr/>
        </p:nvSpPr>
        <p:spPr>
          <a:xfrm>
            <a:off x="571472" y="1214422"/>
            <a:ext cx="7000924" cy="369332"/>
          </a:xfrm>
          <a:prstGeom prst="rect">
            <a:avLst/>
          </a:prstGeom>
        </p:spPr>
        <p:txBody>
          <a:bodyPr wrap="square" anchor="ctr">
            <a:spAutoFit/>
          </a:bodyPr>
          <a:lstStyle/>
          <a:p>
            <a:r>
              <a:rPr lang="zh-CN" altLang="en-US" dirty="0" smtClean="0"/>
              <a:t>针对文件名可以有以下的定义本地化。</a:t>
            </a:r>
            <a:endParaRPr lang="en-US" altLang="zh-CN" dirty="0" smtClean="0"/>
          </a:p>
        </p:txBody>
      </p:sp>
      <p:graphicFrame>
        <p:nvGraphicFramePr>
          <p:cNvPr id="4" name="表格 3"/>
          <p:cNvGraphicFramePr>
            <a:graphicFrameLocks noGrp="1"/>
          </p:cNvGraphicFramePr>
          <p:nvPr/>
        </p:nvGraphicFramePr>
        <p:xfrm>
          <a:off x="642910" y="2000240"/>
          <a:ext cx="6096000" cy="2346960"/>
        </p:xfrm>
        <a:graphic>
          <a:graphicData uri="http://schemas.openxmlformats.org/drawingml/2006/table">
            <a:tbl>
              <a:tblPr/>
              <a:tblGrid>
                <a:gridCol w="3300382"/>
                <a:gridCol w="2795618"/>
              </a:tblGrid>
              <a:tr h="159754">
                <a:tc>
                  <a:txBody>
                    <a:bodyPr/>
                    <a:lstStyle/>
                    <a:p>
                      <a:pPr algn="just">
                        <a:spcAft>
                          <a:spcPts val="0"/>
                        </a:spcAft>
                      </a:pPr>
                      <a:r>
                        <a:rPr lang="zh-CN" sz="1400" kern="100" dirty="0">
                          <a:latin typeface="Times New Roman"/>
                          <a:ea typeface="宋体"/>
                          <a:cs typeface="Times New Roman"/>
                        </a:rPr>
                        <a:t>定义</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a:spcAft>
                          <a:spcPts val="0"/>
                        </a:spcAft>
                      </a:pPr>
                      <a:r>
                        <a:rPr lang="zh-CN" sz="1400" kern="100">
                          <a:latin typeface="Times New Roman"/>
                          <a:ea typeface="宋体"/>
                          <a:cs typeface="Times New Roman"/>
                        </a:rPr>
                        <a:t>含义</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319507">
                <a:tc>
                  <a:txBody>
                    <a:bodyPr/>
                    <a:lstStyle/>
                    <a:p>
                      <a:pPr algn="just">
                        <a:spcAft>
                          <a:spcPts val="0"/>
                        </a:spcAft>
                      </a:pPr>
                      <a:r>
                        <a:rPr lang="en-US" sz="1400" kern="100">
                          <a:latin typeface="Times New Roman"/>
                          <a:ea typeface="宋体"/>
                          <a:cs typeface="Times New Roman"/>
                        </a:rPr>
                        <a:t>@</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cs typeface="Times New Roman"/>
                        </a:rPr>
                        <a:t>规则由用户程序而来，有一</a:t>
                      </a:r>
                      <a:r>
                        <a:rPr lang="en-US" sz="1400" kern="100" dirty="0">
                          <a:latin typeface="Times New Roman"/>
                          <a:ea typeface="宋体"/>
                          <a:cs typeface="Times New Roman"/>
                        </a:rPr>
                        <a:t>IO</a:t>
                      </a:r>
                      <a:r>
                        <a:rPr lang="zh-CN" sz="1400" kern="100" dirty="0">
                          <a:latin typeface="Times New Roman"/>
                          <a:ea typeface="宋体"/>
                          <a:cs typeface="Times New Roman"/>
                        </a:rPr>
                        <a:t>参数，为路径和文件名。</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a:latin typeface="Times New Roman"/>
                          <a:ea typeface="宋体"/>
                          <a:cs typeface="Times New Roman"/>
                        </a:rPr>
                        <a:t>&amp;DATE&amp;</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cs typeface="Times New Roman"/>
                        </a:rPr>
                        <a:t>DATE()</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a:latin typeface="Times New Roman"/>
                          <a:ea typeface="宋体"/>
                          <a:cs typeface="Times New Roman"/>
                        </a:rPr>
                        <a:t>&amp;TIME&amp;</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cs typeface="Times New Roman"/>
                        </a:rPr>
                        <a:t>TIME()</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a:latin typeface="Times New Roman"/>
                          <a:ea typeface="宋体"/>
                          <a:cs typeface="Times New Roman"/>
                        </a:rPr>
                        <a:t>&amp;TODAY&amp;</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账务日期</a:t>
                      </a:r>
                      <a:r>
                        <a:rPr lang="en-US" sz="1400" kern="100">
                          <a:latin typeface="Times New Roman"/>
                          <a:ea typeface="宋体"/>
                          <a:cs typeface="Times New Roman"/>
                        </a:rPr>
                        <a:t>TODAY</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a:latin typeface="Times New Roman"/>
                          <a:ea typeface="宋体"/>
                          <a:cs typeface="Times New Roman"/>
                        </a:rPr>
                        <a:t>&amp;LASTWDAY&amp;</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账务日期</a:t>
                      </a:r>
                      <a:r>
                        <a:rPr lang="en-US" sz="1400" kern="100">
                          <a:latin typeface="Times New Roman"/>
                          <a:ea typeface="宋体"/>
                          <a:cs typeface="Times New Roman"/>
                        </a:rPr>
                        <a:t>LASTWDAY</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a:latin typeface="Times New Roman"/>
                          <a:ea typeface="宋体"/>
                          <a:cs typeface="Times New Roman"/>
                        </a:rPr>
                        <a:t>&amp;YYYY&amp;</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四位的年</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dirty="0">
                          <a:latin typeface="Times New Roman"/>
                          <a:ea typeface="宋体"/>
                          <a:cs typeface="Times New Roman"/>
                        </a:rPr>
                        <a:t>&amp;YY&amp;</a:t>
                      </a:r>
                      <a:endParaRPr lang="zh-CN" sz="1400" kern="100" dirty="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二位的年</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a:latin typeface="Times New Roman"/>
                          <a:ea typeface="宋体"/>
                          <a:cs typeface="Times New Roman"/>
                        </a:rPr>
                        <a:t>&amp;MM&amp;</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月</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74">
                <a:tc>
                  <a:txBody>
                    <a:bodyPr/>
                    <a:lstStyle/>
                    <a:p>
                      <a:pPr algn="just">
                        <a:spcAft>
                          <a:spcPts val="0"/>
                        </a:spcAft>
                      </a:pPr>
                      <a:r>
                        <a:rPr lang="en-US" sz="1400" kern="100">
                          <a:latin typeface="Times New Roman"/>
                          <a:ea typeface="宋体"/>
                          <a:cs typeface="Times New Roman"/>
                        </a:rPr>
                        <a:t>&amp;DD&amp;</a:t>
                      </a:r>
                      <a:endParaRPr lang="zh-CN" sz="1400" kern="100">
                        <a:latin typeface="Times New Roman"/>
                        <a:ea typeface="宋体"/>
                        <a:cs typeface="Times New Roman"/>
                      </a:endParaRP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Times New Roman"/>
                          <a:ea typeface="宋体"/>
                          <a:cs typeface="Times New Roman"/>
                        </a:rPr>
                        <a:t>日</a:t>
                      </a:r>
                    </a:p>
                  </a:txBody>
                  <a:tcPr marL="68466" marR="684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IN rule</a:t>
            </a:r>
          </a:p>
        </p:txBody>
      </p:sp>
      <p:sp>
        <p:nvSpPr>
          <p:cNvPr id="3" name="矩形 2"/>
          <p:cNvSpPr/>
          <p:nvPr/>
        </p:nvSpPr>
        <p:spPr>
          <a:xfrm>
            <a:off x="571472" y="788332"/>
            <a:ext cx="7000924" cy="5355312"/>
          </a:xfrm>
          <a:prstGeom prst="rect">
            <a:avLst/>
          </a:prstGeom>
        </p:spPr>
        <p:txBody>
          <a:bodyPr wrap="square" anchor="ctr">
            <a:spAutoFit/>
          </a:bodyPr>
          <a:lstStyle/>
          <a:p>
            <a:r>
              <a:rPr lang="zh-CN" altLang="en-US" dirty="0" smtClean="0"/>
              <a:t>针对输入来盘文件：</a:t>
            </a:r>
            <a:endParaRPr lang="en-US" altLang="zh-CN" dirty="0" smtClean="0"/>
          </a:p>
          <a:p>
            <a:endParaRPr lang="en-US" altLang="zh-CN" dirty="0" smtClean="0"/>
          </a:p>
          <a:p>
            <a:pPr marL="342900" indent="-342900">
              <a:buFont typeface="+mj-lt"/>
              <a:buAutoNum type="arabicPeriod"/>
            </a:pPr>
            <a:r>
              <a:rPr lang="en-US" altLang="zh-CN" dirty="0" smtClean="0"/>
              <a:t>TEM.BP&gt;TEM.FBXXX.BAT.XXX	</a:t>
            </a:r>
            <a:r>
              <a:rPr lang="zh-CN" altLang="en-US" dirty="0" smtClean="0"/>
              <a:t>－针对批量的处理程序，是主要处理内容。定义在</a:t>
            </a:r>
            <a:r>
              <a:rPr lang="en-US" altLang="zh-CN" dirty="0" smtClean="0"/>
              <a:t>TEM.TIT.MESSAGE</a:t>
            </a:r>
            <a:r>
              <a:rPr lang="zh-CN" altLang="en-US" dirty="0" smtClean="0"/>
              <a:t>的</a:t>
            </a:r>
            <a:r>
              <a:rPr lang="en-US" altLang="zh-CN" dirty="0" smtClean="0"/>
              <a:t>MAPPING IN ROUTINE</a:t>
            </a:r>
          </a:p>
          <a:p>
            <a:pPr marL="342900" indent="-342900">
              <a:buFont typeface="+mj-ea"/>
              <a:buAutoNum type="arabicPeriod"/>
            </a:pPr>
            <a:r>
              <a:rPr lang="en-US" altLang="zh-CN" dirty="0" smtClean="0"/>
              <a:t>TEM.TIT.MESSAGE&gt;TFILE.FBXXX.XXX.DET.1</a:t>
            </a:r>
            <a:r>
              <a:rPr lang="zh-CN" altLang="en-US" dirty="0" smtClean="0"/>
              <a:t>－用于定义来盘文件中的明细格式</a:t>
            </a:r>
          </a:p>
          <a:p>
            <a:pPr marL="342900" indent="-342900">
              <a:buFont typeface="+mj-ea"/>
              <a:buAutoNum type="arabicPeriod"/>
            </a:pPr>
            <a:r>
              <a:rPr lang="en-US" altLang="zh-CN" dirty="0" smtClean="0"/>
              <a:t>TEM.TIT.MESSAGE&gt;TFILE.FBXXX.XXX.DET.2</a:t>
            </a:r>
            <a:r>
              <a:rPr lang="zh-CN" altLang="en-US" dirty="0" smtClean="0"/>
              <a:t>－用于定义回盘文件中的明细格式</a:t>
            </a:r>
          </a:p>
          <a:p>
            <a:pPr marL="342900" indent="-342900">
              <a:buFont typeface="+mj-ea"/>
              <a:buAutoNum type="arabicPeriod"/>
            </a:pPr>
            <a:r>
              <a:rPr lang="en-US" altLang="zh-CN" dirty="0" smtClean="0"/>
              <a:t>TEM.TIT.MAPPING&gt;TFILE.FBXXX.XXX.DET</a:t>
            </a:r>
            <a:r>
              <a:rPr lang="zh-CN" altLang="en-US" dirty="0" smtClean="0"/>
              <a:t>－文件中的明细</a:t>
            </a:r>
            <a:r>
              <a:rPr lang="en-US" altLang="zh-CN" dirty="0" smtClean="0"/>
              <a:t>MAPPIN</a:t>
            </a:r>
            <a:r>
              <a:rPr lang="zh-CN" altLang="en-US" dirty="0" smtClean="0"/>
              <a:t>表，定义在</a:t>
            </a:r>
            <a:r>
              <a:rPr lang="en-US" altLang="zh-CN" dirty="0" smtClean="0"/>
              <a:t>TEM.TIT.TRANSPORT.FILE</a:t>
            </a:r>
            <a:r>
              <a:rPr lang="zh-CN" altLang="en-US" dirty="0" smtClean="0"/>
              <a:t>中的</a:t>
            </a:r>
            <a:r>
              <a:rPr lang="en-US" altLang="zh-CN" dirty="0" smtClean="0"/>
              <a:t>DETAIL.KEY</a:t>
            </a:r>
          </a:p>
          <a:p>
            <a:pPr marL="342900" indent="-342900">
              <a:buFont typeface="+mj-ea"/>
              <a:buAutoNum type="arabicPeriod"/>
            </a:pPr>
            <a:r>
              <a:rPr lang="en-US" altLang="zh-CN" dirty="0" smtClean="0"/>
              <a:t>TEM.TIT.MESSAGE&gt;TFILE.FBXXX.XXX.IMP.HD.1</a:t>
            </a:r>
            <a:r>
              <a:rPr lang="zh-CN" altLang="en-US" dirty="0" smtClean="0"/>
              <a:t>－用于定义来盘文件头的格式</a:t>
            </a:r>
          </a:p>
          <a:p>
            <a:pPr marL="342900" indent="-342900">
              <a:buFont typeface="+mj-ea"/>
              <a:buAutoNum type="arabicPeriod"/>
            </a:pPr>
            <a:r>
              <a:rPr lang="en-US" altLang="zh-CN" dirty="0" smtClean="0"/>
              <a:t>TEM.TIT.MESSAGE&gt;TFILE.FBXXX.XXX.IMP.HD.2</a:t>
            </a:r>
            <a:r>
              <a:rPr lang="zh-CN" altLang="en-US" dirty="0" smtClean="0"/>
              <a:t>－用于定义来盘文件头对应的数据存储（</a:t>
            </a:r>
            <a:r>
              <a:rPr lang="en-US" altLang="zh-CN" dirty="0" smtClean="0"/>
              <a:t>TEM.TIT.TFILE.INFO)</a:t>
            </a:r>
          </a:p>
          <a:p>
            <a:pPr marL="342900" indent="-342900">
              <a:buFont typeface="+mj-ea"/>
              <a:buAutoNum type="arabicPeriod"/>
            </a:pPr>
            <a:r>
              <a:rPr lang="en-US" altLang="zh-CN" dirty="0" smtClean="0"/>
              <a:t>TEM.TIT.MAPPING&gt;TFILE.FBXXX.XXX.IMP.HD</a:t>
            </a:r>
            <a:r>
              <a:rPr lang="zh-CN" altLang="en-US" dirty="0" smtClean="0"/>
              <a:t>－来盘文件头的</a:t>
            </a:r>
            <a:r>
              <a:rPr lang="en-US" altLang="zh-CN" dirty="0" smtClean="0"/>
              <a:t>MAPPING</a:t>
            </a:r>
            <a:r>
              <a:rPr lang="zh-CN" altLang="en-US" dirty="0" smtClean="0"/>
              <a:t>表</a:t>
            </a:r>
            <a:r>
              <a:rPr lang="en-US" altLang="zh-CN" dirty="0" smtClean="0"/>
              <a:t>,</a:t>
            </a:r>
            <a:r>
              <a:rPr lang="zh-CN" altLang="en-US" dirty="0" smtClean="0"/>
              <a:t>定义在</a:t>
            </a:r>
            <a:r>
              <a:rPr lang="en-US" altLang="zh-CN" dirty="0" smtClean="0"/>
              <a:t>TEM.TIT.TRANSPORT.FILE</a:t>
            </a:r>
            <a:r>
              <a:rPr lang="zh-CN" altLang="en-US" dirty="0" smtClean="0"/>
              <a:t>中的</a:t>
            </a:r>
            <a:r>
              <a:rPr lang="en-US" altLang="zh-CN" dirty="0" smtClean="0"/>
              <a:t>IN.HEAD.KEY</a:t>
            </a:r>
          </a:p>
        </p:txBody>
      </p:sp>
    </p:spTree>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IN rule</a:t>
            </a:r>
          </a:p>
        </p:txBody>
      </p:sp>
      <p:sp>
        <p:nvSpPr>
          <p:cNvPr id="3" name="矩形 2"/>
          <p:cNvSpPr/>
          <p:nvPr/>
        </p:nvSpPr>
        <p:spPr>
          <a:xfrm>
            <a:off x="571472" y="493828"/>
            <a:ext cx="7000924" cy="5355312"/>
          </a:xfrm>
          <a:prstGeom prst="rect">
            <a:avLst/>
          </a:prstGeom>
        </p:spPr>
        <p:txBody>
          <a:bodyPr wrap="square" anchor="ctr">
            <a:spAutoFit/>
          </a:bodyPr>
          <a:lstStyle/>
          <a:p>
            <a:r>
              <a:rPr lang="zh-CN" altLang="en-US" dirty="0" smtClean="0"/>
              <a:t>针对输入来盘文件：</a:t>
            </a:r>
            <a:endParaRPr lang="en-US" altLang="zh-CN" dirty="0" smtClean="0"/>
          </a:p>
          <a:p>
            <a:endParaRPr lang="en-US" altLang="zh-CN" dirty="0" smtClean="0"/>
          </a:p>
          <a:p>
            <a:pPr marL="342900" indent="-342900">
              <a:buFont typeface="+mj-lt"/>
              <a:buAutoNum type="arabicPeriod" startAt="8"/>
            </a:pPr>
            <a:r>
              <a:rPr lang="en-US" altLang="zh-CN" dirty="0" smtClean="0"/>
              <a:t>TEM.TIT.MESSAGE&gt;TFILE.FBXXX.XXX.RTN.HD.1</a:t>
            </a:r>
            <a:r>
              <a:rPr lang="zh-CN" altLang="en-US" dirty="0" smtClean="0"/>
              <a:t>－用于定义回盘文件头对应的数据存储（</a:t>
            </a:r>
            <a:r>
              <a:rPr lang="en-US" altLang="zh-CN" dirty="0" smtClean="0"/>
              <a:t>TEM.TIT.TFILE.INFO)</a:t>
            </a:r>
          </a:p>
          <a:p>
            <a:pPr marL="342900" indent="-342900">
              <a:buFont typeface="+mj-ea"/>
              <a:buAutoNum type="arabicPeriod" startAt="8"/>
            </a:pPr>
            <a:r>
              <a:rPr lang="en-US" altLang="zh-CN" dirty="0" smtClean="0"/>
              <a:t>TEM.TIT.MESSAGE&gt;TFILE.FBXXX.XXX.RTN.HD.2</a:t>
            </a:r>
            <a:r>
              <a:rPr lang="zh-CN" altLang="en-US" dirty="0" smtClean="0"/>
              <a:t>－用于定义回盘文件头的格式</a:t>
            </a:r>
          </a:p>
          <a:p>
            <a:pPr marL="342900" indent="-342900">
              <a:buFont typeface="+mj-ea"/>
              <a:buAutoNum type="arabicPeriod" startAt="8"/>
            </a:pPr>
            <a:r>
              <a:rPr lang="en-US" altLang="zh-CN" dirty="0" smtClean="0"/>
              <a:t>TEM.TIT.MAPPING&gt;TFILE.FBXXX.XXX.RTN.HD</a:t>
            </a:r>
            <a:r>
              <a:rPr lang="zh-CN" altLang="en-US" dirty="0" smtClean="0"/>
              <a:t>－回盘文件头的</a:t>
            </a:r>
            <a:r>
              <a:rPr lang="en-US" altLang="zh-CN" dirty="0" smtClean="0"/>
              <a:t>MAPPING</a:t>
            </a:r>
            <a:r>
              <a:rPr lang="zh-CN" altLang="en-US" dirty="0" smtClean="0"/>
              <a:t>表</a:t>
            </a:r>
            <a:r>
              <a:rPr lang="en-US" altLang="zh-CN" dirty="0" smtClean="0"/>
              <a:t>, </a:t>
            </a:r>
            <a:r>
              <a:rPr lang="zh-CN" altLang="en-US" dirty="0" smtClean="0"/>
              <a:t>定义在</a:t>
            </a:r>
            <a:r>
              <a:rPr lang="en-US" altLang="zh-CN" dirty="0" smtClean="0"/>
              <a:t>TEM.TIT.TRANSPORT.FILE</a:t>
            </a:r>
            <a:r>
              <a:rPr lang="zh-CN" altLang="en-US" dirty="0" smtClean="0"/>
              <a:t>中的</a:t>
            </a:r>
            <a:r>
              <a:rPr lang="en-US" altLang="zh-CN" dirty="0" smtClean="0"/>
              <a:t>OUT.HEAD.KEY(</a:t>
            </a:r>
            <a:r>
              <a:rPr lang="zh-CN" altLang="en-US" dirty="0" smtClean="0"/>
              <a:t>可以使用全局变量</a:t>
            </a:r>
            <a:r>
              <a:rPr lang="en-US" altLang="zh-CN" dirty="0" smtClean="0"/>
              <a:t>R.TEM.TIT.TFILE.INFO.COMM</a:t>
            </a:r>
            <a:r>
              <a:rPr lang="zh-CN" altLang="en-US" dirty="0" smtClean="0"/>
              <a:t>做为</a:t>
            </a:r>
            <a:r>
              <a:rPr lang="en-US" altLang="zh-CN" dirty="0" smtClean="0"/>
              <a:t>INFO</a:t>
            </a:r>
            <a:r>
              <a:rPr lang="zh-CN" altLang="en-US" dirty="0" smtClean="0"/>
              <a:t>文件的更新包括以下</a:t>
            </a:r>
            <a:r>
              <a:rPr lang="en-US" altLang="zh-CN" dirty="0" smtClean="0"/>
              <a:t>8/9/10)</a:t>
            </a:r>
          </a:p>
          <a:p>
            <a:pPr marL="342900" indent="-342900">
              <a:buFont typeface="+mj-ea"/>
              <a:buAutoNum type="arabicPeriod" startAt="8"/>
            </a:pPr>
            <a:r>
              <a:rPr lang="en-US" altLang="zh-CN" dirty="0" smtClean="0"/>
              <a:t>TEM.TIT.TRANSPORT.FILE&gt;FBXXX.XXX</a:t>
            </a:r>
            <a:r>
              <a:rPr lang="zh-CN" altLang="en-US" dirty="0" smtClean="0"/>
              <a:t>－批量文件的处理定义定义在</a:t>
            </a:r>
            <a:r>
              <a:rPr lang="en-US" altLang="zh-CN" dirty="0" smtClean="0"/>
              <a:t>TEM.FB.TXN.PARA</a:t>
            </a:r>
            <a:r>
              <a:rPr lang="zh-CN" altLang="en-US" dirty="0" smtClean="0"/>
              <a:t>中的</a:t>
            </a:r>
            <a:r>
              <a:rPr lang="en-US" altLang="zh-CN" dirty="0" smtClean="0"/>
              <a:t>TFILE.ID</a:t>
            </a:r>
            <a:r>
              <a:rPr lang="zh-CN" altLang="en-US" dirty="0" smtClean="0"/>
              <a:t>中</a:t>
            </a:r>
          </a:p>
          <a:p>
            <a:pPr marL="342900" indent="-342900">
              <a:buFont typeface="+mj-ea"/>
              <a:buAutoNum type="arabicPeriod" startAt="8"/>
            </a:pPr>
            <a:r>
              <a:rPr lang="en-US" altLang="zh-CN" dirty="0" smtClean="0"/>
              <a:t>TEM.FB.TXN.PARA&gt;FBXXX.XXX	FB </a:t>
            </a:r>
            <a:r>
              <a:rPr lang="zh-CN" altLang="en-US" dirty="0" smtClean="0"/>
              <a:t>－交易类型定义，定义于</a:t>
            </a:r>
            <a:r>
              <a:rPr lang="en-US" altLang="zh-CN" dirty="0" smtClean="0"/>
              <a:t>BATCH</a:t>
            </a:r>
            <a:r>
              <a:rPr lang="zh-CN" altLang="en-US" dirty="0" smtClean="0"/>
              <a:t>相应的</a:t>
            </a:r>
            <a:r>
              <a:rPr lang="en-US" altLang="zh-CN" dirty="0" smtClean="0"/>
              <a:t>DATA</a:t>
            </a:r>
            <a:r>
              <a:rPr lang="zh-CN" altLang="en-US" dirty="0" smtClean="0"/>
              <a:t>字段，一个</a:t>
            </a:r>
            <a:r>
              <a:rPr lang="en-US" altLang="zh-CN" dirty="0" smtClean="0"/>
              <a:t>DATA</a:t>
            </a:r>
            <a:r>
              <a:rPr lang="zh-CN" altLang="en-US" dirty="0" smtClean="0"/>
              <a:t>字段只能定义一个</a:t>
            </a:r>
            <a:r>
              <a:rPr lang="en-US" altLang="zh-CN" dirty="0" smtClean="0"/>
              <a:t>FB</a:t>
            </a:r>
            <a:r>
              <a:rPr lang="zh-CN" altLang="en-US" dirty="0" smtClean="0"/>
              <a:t>参数，如有多个，需要重复定义</a:t>
            </a:r>
            <a:r>
              <a:rPr lang="en-US" altLang="zh-CN" dirty="0" smtClean="0"/>
              <a:t>JOB.NAME</a:t>
            </a:r>
            <a:r>
              <a:rPr lang="zh-CN" altLang="en-US" dirty="0" smtClean="0"/>
              <a:t>字段</a:t>
            </a:r>
          </a:p>
          <a:p>
            <a:pPr marL="342900" indent="-342900">
              <a:buFont typeface="+mj-ea"/>
              <a:buAutoNum type="arabicPeriod" startAt="8"/>
            </a:pPr>
            <a:r>
              <a:rPr lang="en-US" altLang="zh-CN" dirty="0" smtClean="0"/>
              <a:t>BATCH&gt;BNK/FBXXX.XXX</a:t>
            </a:r>
            <a:r>
              <a:rPr lang="zh-CN" altLang="en-US" dirty="0" smtClean="0"/>
              <a:t>－定义在</a:t>
            </a:r>
            <a:r>
              <a:rPr lang="en-US" altLang="zh-CN" dirty="0" smtClean="0"/>
              <a:t>BATCH JOB</a:t>
            </a:r>
            <a:r>
              <a:rPr lang="zh-CN" altLang="en-US" dirty="0" smtClean="0"/>
              <a:t>里的</a:t>
            </a:r>
            <a:endParaRPr lang="en-US" altLang="zh-CN" dirty="0" smtClean="0"/>
          </a:p>
          <a:p>
            <a:pPr marL="342900" indent="-342900">
              <a:buFont typeface="+mj-ea"/>
              <a:buAutoNum type="arabicPeriod" startAt="8"/>
            </a:pPr>
            <a:r>
              <a:rPr lang="en-US" altLang="zh-CN" dirty="0" smtClean="0"/>
              <a:t>TSA.SERVICE&gt;BNK/FBXXX.XXX</a:t>
            </a:r>
          </a:p>
          <a:p>
            <a:endParaRPr lang="en-US" altLang="zh-CN" dirty="0" smtClean="0"/>
          </a:p>
        </p:txBody>
      </p:sp>
    </p:spTree>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OUT rule</a:t>
            </a:r>
          </a:p>
        </p:txBody>
      </p:sp>
      <p:sp>
        <p:nvSpPr>
          <p:cNvPr id="3" name="矩形 2"/>
          <p:cNvSpPr/>
          <p:nvPr/>
        </p:nvSpPr>
        <p:spPr>
          <a:xfrm>
            <a:off x="571472" y="1186323"/>
            <a:ext cx="7000924" cy="3970318"/>
          </a:xfrm>
          <a:prstGeom prst="rect">
            <a:avLst/>
          </a:prstGeom>
        </p:spPr>
        <p:txBody>
          <a:bodyPr wrap="square" anchor="ctr">
            <a:spAutoFit/>
          </a:bodyPr>
          <a:lstStyle/>
          <a:p>
            <a:r>
              <a:rPr lang="zh-CN" altLang="en-US" dirty="0" smtClean="0"/>
              <a:t>针对仅只用导出文件：</a:t>
            </a:r>
            <a:endParaRPr lang="en-US" altLang="zh-CN" dirty="0" smtClean="0"/>
          </a:p>
          <a:p>
            <a:endParaRPr lang="en-US" altLang="zh-CN" dirty="0" smtClean="0"/>
          </a:p>
          <a:p>
            <a:pPr marL="342900" indent="-342900">
              <a:buFont typeface="+mj-lt"/>
              <a:buAutoNum type="arabicPeriod"/>
            </a:pPr>
            <a:r>
              <a:rPr lang="en-US" altLang="zh-CN" dirty="0" smtClean="0"/>
              <a:t>OUT PROCESS ROUTINE</a:t>
            </a:r>
            <a:r>
              <a:rPr lang="zh-CN" altLang="en-US" dirty="0" smtClean="0"/>
              <a:t>－针对导出文件的处理程序。对应于</a:t>
            </a:r>
            <a:r>
              <a:rPr lang="en-US" altLang="zh-CN" dirty="0" smtClean="0"/>
              <a:t>TEM.TIT.TRANSPORT.FILE</a:t>
            </a:r>
            <a:r>
              <a:rPr lang="zh-CN" altLang="en-US" dirty="0" smtClean="0"/>
              <a:t>中的</a:t>
            </a:r>
            <a:r>
              <a:rPr lang="en-US" altLang="zh-CN" dirty="0" smtClean="0"/>
              <a:t>OUT.BUILD.IDRTN</a:t>
            </a:r>
            <a:r>
              <a:rPr lang="zh-CN" altLang="en-US" dirty="0" smtClean="0"/>
              <a:t>字段参数为：（</a:t>
            </a:r>
            <a:r>
              <a:rPr lang="en-US" altLang="zh-CN" dirty="0" smtClean="0"/>
              <a:t>Y.OUT,Y.ERR</a:t>
            </a:r>
            <a:r>
              <a:rPr lang="zh-CN" altLang="en-US" dirty="0" smtClean="0"/>
              <a:t>）</a:t>
            </a:r>
          </a:p>
          <a:p>
            <a:pPr marL="800100" lvl="1" indent="-342900">
              <a:buFont typeface="+mj-ea"/>
              <a:buAutoNum type="circleNumDbPlain"/>
            </a:pPr>
            <a:r>
              <a:rPr lang="en-US" altLang="zh-CN" dirty="0" smtClean="0"/>
              <a:t>Y.OUT</a:t>
            </a:r>
            <a:r>
              <a:rPr lang="zh-CN" altLang="en-US" dirty="0" smtClean="0"/>
              <a:t>：返回的导出文件串内容</a:t>
            </a:r>
          </a:p>
          <a:p>
            <a:pPr marL="800100" lvl="1" indent="-342900">
              <a:buFont typeface="+mj-ea"/>
              <a:buAutoNum type="circleNumDbPlain"/>
            </a:pPr>
            <a:r>
              <a:rPr lang="en-US" altLang="zh-CN" dirty="0" smtClean="0"/>
              <a:t>Y.ERR.</a:t>
            </a:r>
            <a:r>
              <a:rPr lang="zh-CN" altLang="en-US" dirty="0" smtClean="0"/>
              <a:t>返回或报错。</a:t>
            </a:r>
          </a:p>
          <a:p>
            <a:pPr marL="342900" indent="-342900">
              <a:buFont typeface="+mj-lt"/>
              <a:buAutoNum type="arabicPeriod"/>
            </a:pPr>
            <a:r>
              <a:rPr lang="en-US" altLang="zh-CN" dirty="0" smtClean="0"/>
              <a:t>TEM.TIT.TRANSPORT.FILE&gt;FBXXX.XXX</a:t>
            </a:r>
            <a:r>
              <a:rPr lang="zh-CN" altLang="en-US" dirty="0" smtClean="0"/>
              <a:t>－批量文件的处理定义定义在</a:t>
            </a:r>
            <a:r>
              <a:rPr lang="en-US" altLang="zh-CN" dirty="0" smtClean="0"/>
              <a:t>TEM.FB.TXN.PARA</a:t>
            </a:r>
            <a:r>
              <a:rPr lang="zh-CN" altLang="en-US" dirty="0" smtClean="0"/>
              <a:t>中的</a:t>
            </a:r>
            <a:r>
              <a:rPr lang="en-US" altLang="zh-CN" dirty="0" smtClean="0"/>
              <a:t>TFILE.ID</a:t>
            </a:r>
            <a:r>
              <a:rPr lang="zh-CN" altLang="en-US" dirty="0" smtClean="0"/>
              <a:t>中</a:t>
            </a:r>
          </a:p>
          <a:p>
            <a:pPr marL="342900" indent="-342900">
              <a:buFont typeface="+mj-lt"/>
              <a:buAutoNum type="arabicPeriod"/>
            </a:pPr>
            <a:r>
              <a:rPr lang="en-US" altLang="zh-CN" dirty="0" smtClean="0"/>
              <a:t>TEM.FB.TXN.PARA&gt;FBXXX.XXX</a:t>
            </a:r>
            <a:r>
              <a:rPr lang="zh-CN" altLang="en-US" dirty="0" smtClean="0"/>
              <a:t>－</a:t>
            </a:r>
            <a:r>
              <a:rPr lang="en-US" altLang="zh-CN" dirty="0" smtClean="0"/>
              <a:t>FB </a:t>
            </a:r>
            <a:r>
              <a:rPr lang="zh-CN" altLang="en-US" dirty="0" smtClean="0"/>
              <a:t>交易类型定义，定义于</a:t>
            </a:r>
            <a:r>
              <a:rPr lang="en-US" altLang="zh-CN" dirty="0" smtClean="0"/>
              <a:t>BATCH</a:t>
            </a:r>
            <a:r>
              <a:rPr lang="zh-CN" altLang="en-US" dirty="0" smtClean="0"/>
              <a:t>相应的</a:t>
            </a:r>
            <a:r>
              <a:rPr lang="en-US" altLang="zh-CN" dirty="0" smtClean="0"/>
              <a:t>DATA</a:t>
            </a:r>
            <a:r>
              <a:rPr lang="zh-CN" altLang="en-US" dirty="0" smtClean="0"/>
              <a:t>字段，一个</a:t>
            </a:r>
            <a:r>
              <a:rPr lang="en-US" altLang="zh-CN" dirty="0" smtClean="0"/>
              <a:t>DATA</a:t>
            </a:r>
            <a:r>
              <a:rPr lang="zh-CN" altLang="en-US" dirty="0" smtClean="0"/>
              <a:t>字段只能定义一个</a:t>
            </a:r>
            <a:r>
              <a:rPr lang="en-US" altLang="zh-CN" dirty="0" smtClean="0"/>
              <a:t>FB</a:t>
            </a:r>
            <a:r>
              <a:rPr lang="zh-CN" altLang="en-US" dirty="0" smtClean="0"/>
              <a:t>参数，如有多个，需要重复定义</a:t>
            </a:r>
            <a:r>
              <a:rPr lang="en-US" altLang="zh-CN" dirty="0" smtClean="0"/>
              <a:t>JOB.NAME</a:t>
            </a:r>
            <a:r>
              <a:rPr lang="zh-CN" altLang="en-US" dirty="0" smtClean="0"/>
              <a:t>字段</a:t>
            </a:r>
          </a:p>
          <a:p>
            <a:pPr marL="342900" indent="-342900">
              <a:buFont typeface="+mj-lt"/>
              <a:buAutoNum type="arabicPeriod"/>
            </a:pPr>
            <a:r>
              <a:rPr lang="en-US" altLang="zh-CN" dirty="0" smtClean="0"/>
              <a:t>BATCH&gt;BNK/FBXXX.XXX</a:t>
            </a:r>
            <a:r>
              <a:rPr lang="zh-CN" altLang="en-US" dirty="0" smtClean="0"/>
              <a:t>－定义在</a:t>
            </a:r>
            <a:r>
              <a:rPr lang="en-US" altLang="zh-CN" dirty="0" smtClean="0"/>
              <a:t>BATCH JOB</a:t>
            </a:r>
            <a:r>
              <a:rPr lang="zh-CN" altLang="en-US" dirty="0" smtClean="0"/>
              <a:t>里的。</a:t>
            </a:r>
          </a:p>
          <a:p>
            <a:endParaRPr lang="en-US" altLang="zh-CN" dirty="0" smtClean="0"/>
          </a:p>
        </p:txBody>
      </p:sp>
    </p:spTree>
  </p:cSld>
  <p:clrMapOvr>
    <a:masterClrMapping/>
  </p:clrMapOvr>
  <p:transition>
    <p:dissolv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ENQ &amp; Monitor</a:t>
            </a:r>
          </a:p>
        </p:txBody>
      </p:sp>
      <p:sp>
        <p:nvSpPr>
          <p:cNvPr id="3" name="矩形 2"/>
          <p:cNvSpPr/>
          <p:nvPr/>
        </p:nvSpPr>
        <p:spPr>
          <a:xfrm>
            <a:off x="571472" y="493834"/>
            <a:ext cx="7000924" cy="5355312"/>
          </a:xfrm>
          <a:prstGeom prst="rect">
            <a:avLst/>
          </a:prstGeom>
        </p:spPr>
        <p:txBody>
          <a:bodyPr wrap="square" anchor="ctr">
            <a:spAutoFit/>
          </a:bodyPr>
          <a:lstStyle/>
          <a:p>
            <a:r>
              <a:rPr lang="zh-CN" altLang="en-US" dirty="0" smtClean="0"/>
              <a:t>文件处理的监控：</a:t>
            </a:r>
            <a:endParaRPr lang="en-US" altLang="zh-CN" dirty="0" smtClean="0"/>
          </a:p>
          <a:p>
            <a:endParaRPr lang="en-US" altLang="zh-CN" dirty="0" smtClean="0"/>
          </a:p>
          <a:p>
            <a:r>
              <a:rPr lang="zh-CN" altLang="en-US" dirty="0" smtClean="0"/>
              <a:t>可以针对以下信息文件的内容监控以满足当前功能</a:t>
            </a:r>
            <a:endParaRPr lang="en-US" altLang="zh-CN" dirty="0" smtClean="0"/>
          </a:p>
          <a:p>
            <a:endParaRPr lang="en-US" altLang="zh-CN" dirty="0" smtClean="0"/>
          </a:p>
          <a:p>
            <a:r>
              <a:rPr lang="en-US" altLang="zh-CN" dirty="0" smtClean="0"/>
              <a:t>TEM.TIT.TFILE.INFO </a:t>
            </a:r>
            <a:r>
              <a:rPr lang="zh-CN" altLang="en-US" dirty="0" smtClean="0"/>
              <a:t>： 全局文件处理信息文件，每个文件都有一个</a:t>
            </a:r>
            <a:r>
              <a:rPr lang="en-US" altLang="zh-CN" dirty="0" smtClean="0"/>
              <a:t>INFO</a:t>
            </a:r>
            <a:r>
              <a:rPr lang="zh-CN" altLang="en-US" dirty="0" smtClean="0"/>
              <a:t>文件，里面详细记录当前文件处理情况，有，</a:t>
            </a:r>
            <a:endParaRPr lang="en-US" altLang="zh-CN" dirty="0" smtClean="0"/>
          </a:p>
          <a:p>
            <a:r>
              <a:rPr lang="en-US" altLang="zh-CN" dirty="0" smtClean="0"/>
              <a:t>	ID</a:t>
            </a:r>
            <a:r>
              <a:rPr lang="zh-CN" altLang="en-US" dirty="0" smtClean="0"/>
              <a:t>，以日期＋文件类型的唯一标识</a:t>
            </a:r>
            <a:endParaRPr lang="en-US" altLang="zh-CN" dirty="0" smtClean="0"/>
          </a:p>
          <a:p>
            <a:r>
              <a:rPr lang="en-US" altLang="zh-CN" dirty="0" smtClean="0"/>
              <a:t>	</a:t>
            </a:r>
            <a:r>
              <a:rPr lang="zh-CN" altLang="en-US" dirty="0" smtClean="0"/>
              <a:t>来盘回盘文件名</a:t>
            </a:r>
            <a:endParaRPr lang="en-US" altLang="zh-CN" dirty="0" smtClean="0"/>
          </a:p>
          <a:p>
            <a:r>
              <a:rPr lang="en-US" altLang="zh-CN" dirty="0" smtClean="0"/>
              <a:t>	</a:t>
            </a:r>
            <a:r>
              <a:rPr lang="zh-CN" altLang="en-US" dirty="0" smtClean="0"/>
              <a:t>总笔数／金额及成功／失败的笔数金额</a:t>
            </a:r>
            <a:endParaRPr lang="en-US" altLang="zh-CN" dirty="0" smtClean="0"/>
          </a:p>
          <a:p>
            <a:r>
              <a:rPr lang="en-US" altLang="zh-CN" dirty="0" smtClean="0"/>
              <a:t>	</a:t>
            </a:r>
            <a:r>
              <a:rPr lang="zh-CN" altLang="en-US" dirty="0" smtClean="0"/>
              <a:t>网点号：是哪个网点上传的 文件</a:t>
            </a:r>
            <a:endParaRPr lang="en-US" altLang="zh-CN" dirty="0" smtClean="0"/>
          </a:p>
          <a:p>
            <a:r>
              <a:rPr lang="en-US" altLang="zh-CN" dirty="0" smtClean="0"/>
              <a:t>	</a:t>
            </a:r>
            <a:r>
              <a:rPr lang="zh-CN" altLang="en-US" dirty="0" smtClean="0"/>
              <a:t>处理状态：</a:t>
            </a:r>
            <a:r>
              <a:rPr lang="en-US" altLang="zh-CN" dirty="0" smtClean="0"/>
              <a:t>SELECTED/POSTING/RETRY/FINISHED</a:t>
            </a:r>
          </a:p>
          <a:p>
            <a:endParaRPr lang="en-US" altLang="zh-CN" dirty="0" smtClean="0"/>
          </a:p>
          <a:p>
            <a:r>
              <a:rPr lang="en-US" altLang="zh-CN" dirty="0" smtClean="0"/>
              <a:t>TEM.TIT.TFILE.IDLIST : CONCAT</a:t>
            </a:r>
            <a:r>
              <a:rPr lang="zh-CN" altLang="en-US" dirty="0" smtClean="0"/>
              <a:t>表，</a:t>
            </a:r>
            <a:r>
              <a:rPr lang="en-US" altLang="zh-CN" dirty="0" smtClean="0"/>
              <a:t>ID</a:t>
            </a:r>
            <a:r>
              <a:rPr lang="zh-CN" altLang="en-US" dirty="0" smtClean="0"/>
              <a:t>同</a:t>
            </a:r>
            <a:r>
              <a:rPr lang="en-US" altLang="zh-CN" dirty="0" smtClean="0"/>
              <a:t>INOFO</a:t>
            </a:r>
            <a:r>
              <a:rPr lang="zh-CN" altLang="en-US" dirty="0" smtClean="0"/>
              <a:t>文件的</a:t>
            </a:r>
            <a:r>
              <a:rPr lang="en-US" altLang="zh-CN" dirty="0" smtClean="0"/>
              <a:t>ID</a:t>
            </a:r>
            <a:r>
              <a:rPr lang="zh-CN" altLang="en-US" dirty="0" smtClean="0"/>
              <a:t>，内容为所有的明细</a:t>
            </a:r>
            <a:r>
              <a:rPr lang="en-US" altLang="zh-CN" dirty="0" smtClean="0"/>
              <a:t>ID</a:t>
            </a:r>
            <a:r>
              <a:rPr lang="zh-CN" altLang="en-US" dirty="0" smtClean="0"/>
              <a:t>。</a:t>
            </a:r>
            <a:endParaRPr lang="en-US" altLang="zh-CN" dirty="0" smtClean="0"/>
          </a:p>
          <a:p>
            <a:endParaRPr lang="en-US" altLang="zh-CN" dirty="0" smtClean="0"/>
          </a:p>
          <a:p>
            <a:r>
              <a:rPr lang="en-US" altLang="zh-CN" dirty="0" smtClean="0"/>
              <a:t>TEM.TIT.TFILE.DET</a:t>
            </a:r>
            <a:r>
              <a:rPr lang="zh-CN" altLang="en-US" dirty="0" smtClean="0"/>
              <a:t>：具体的明细处理文件。</a:t>
            </a:r>
            <a:endParaRPr lang="en-US" altLang="zh-CN" dirty="0" smtClean="0"/>
          </a:p>
          <a:p>
            <a:endParaRPr lang="en-US" altLang="zh-CN" dirty="0" smtClean="0"/>
          </a:p>
          <a:p>
            <a:r>
              <a:rPr lang="zh-CN" altLang="en-US" dirty="0" smtClean="0"/>
              <a:t>可以针对这三个信息表来定制有关的</a:t>
            </a:r>
            <a:r>
              <a:rPr lang="en-US" altLang="zh-CN" dirty="0" smtClean="0"/>
              <a:t>ENQUIRY</a:t>
            </a:r>
            <a:r>
              <a:rPr lang="zh-CN" altLang="en-US" dirty="0" smtClean="0"/>
              <a:t>，可以增强监控的效果。在设计上已经充分考虑过性能的问题。</a:t>
            </a:r>
            <a:endParaRPr lang="en-US" altLang="zh-CN" dirty="0" smtClean="0"/>
          </a:p>
        </p:txBody>
      </p:sp>
    </p:spTree>
  </p:cSld>
  <p:clrMapOvr>
    <a:masterClrMapping/>
  </p:clrMapOvr>
  <p:transition>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WS</a:t>
            </a:r>
          </a:p>
        </p:txBody>
      </p:sp>
      <p:graphicFrame>
        <p:nvGraphicFramePr>
          <p:cNvPr id="4" name="表格 3"/>
          <p:cNvGraphicFramePr>
            <a:graphicFrameLocks noGrp="1"/>
          </p:cNvGraphicFramePr>
          <p:nvPr/>
        </p:nvGraphicFramePr>
        <p:xfrm>
          <a:off x="428596" y="1928802"/>
          <a:ext cx="8358246" cy="2670186"/>
        </p:xfrm>
        <a:graphic>
          <a:graphicData uri="http://schemas.openxmlformats.org/drawingml/2006/table">
            <a:tbl>
              <a:tblPr/>
              <a:tblGrid>
                <a:gridCol w="799240"/>
                <a:gridCol w="862741"/>
                <a:gridCol w="815116"/>
                <a:gridCol w="815116"/>
                <a:gridCol w="1464403"/>
                <a:gridCol w="537303"/>
                <a:gridCol w="3064327"/>
              </a:tblGrid>
              <a:tr h="147700">
                <a:tc>
                  <a:txBody>
                    <a:bodyPr/>
                    <a:lstStyle/>
                    <a:p>
                      <a:pPr algn="ctr" fontAlgn="b"/>
                      <a:r>
                        <a:rPr lang="zh-CN" altLang="en-US" sz="1200" b="0" i="0" u="none" strike="noStrike" dirty="0">
                          <a:solidFill>
                            <a:srgbClr val="C0C0C0"/>
                          </a:solidFill>
                          <a:latin typeface="新細明體"/>
                        </a:rPr>
                        <a:t>檔案類別</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金額欄位</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總筆數欄位</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總金額欄位</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每行長度</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目錄</a:t>
                      </a:r>
                    </a:p>
                  </a:txBody>
                  <a:tcPr marL="6714" marR="6714" marT="6714" marB="0" anchor="b">
                    <a:lnL>
                      <a:noFill/>
                    </a:lnL>
                    <a:lnR>
                      <a:noFill/>
                    </a:lnR>
                    <a:lnT>
                      <a:noFill/>
                    </a:lnT>
                    <a:lnB>
                      <a:noFill/>
                    </a:lnB>
                    <a:solidFill>
                      <a:srgbClr val="333399"/>
                    </a:solidFill>
                  </a:tcPr>
                </a:tc>
                <a:tc>
                  <a:txBody>
                    <a:bodyPr/>
                    <a:lstStyle/>
                    <a:p>
                      <a:pPr algn="ctr" fontAlgn="b"/>
                      <a:r>
                        <a:rPr lang="zh-CN" altLang="en-US" sz="1200" b="0" i="0" u="none" strike="noStrike">
                          <a:solidFill>
                            <a:srgbClr val="C0C0C0"/>
                          </a:solidFill>
                          <a:latin typeface="新細明體"/>
                        </a:rPr>
                        <a:t>檔名</a:t>
                      </a:r>
                    </a:p>
                  </a:txBody>
                  <a:tcPr marL="6714" marR="6714" marT="6714" marB="0" anchor="b">
                    <a:lnL>
                      <a:noFill/>
                    </a:lnL>
                    <a:lnR>
                      <a:noFill/>
                    </a:lnR>
                    <a:lnT>
                      <a:noFill/>
                    </a:lnT>
                    <a:lnB>
                      <a:noFill/>
                    </a:lnB>
                    <a:solidFill>
                      <a:srgbClr val="333399"/>
                    </a:solidFill>
                  </a:tcPr>
                </a:tc>
              </a:tr>
              <a:tr h="239034">
                <a:tc>
                  <a:txBody>
                    <a:bodyPr/>
                    <a:lstStyle/>
                    <a:p>
                      <a:pPr algn="l" fontAlgn="b"/>
                      <a:r>
                        <a:rPr lang="zh-CN" altLang="en-US" sz="1200" b="0" i="0" u="none" strike="noStrike">
                          <a:latin typeface="新細明體"/>
                        </a:rPr>
                        <a:t>來源檔</a:t>
                      </a:r>
                    </a:p>
                  </a:txBody>
                  <a:tcPr marL="6714" marR="6714" marT="6714" marB="0" anchor="b">
                    <a:lnL>
                      <a:noFill/>
                    </a:lnL>
                    <a:lnR>
                      <a:noFill/>
                    </a:lnR>
                    <a:lnT>
                      <a:noFill/>
                    </a:lnT>
                    <a:lnB>
                      <a:noFill/>
                    </a:lnB>
                  </a:tcPr>
                </a:tc>
                <a:tc>
                  <a:txBody>
                    <a:bodyPr/>
                    <a:lstStyle/>
                    <a:p>
                      <a:pPr algn="l" fontAlgn="b"/>
                      <a:endParaRPr lang="zh-CN" altLang="en-US" sz="1200" b="0" i="0" u="none" strike="noStrike">
                        <a:latin typeface="新細明體"/>
                      </a:endParaRPr>
                    </a:p>
                  </a:txBody>
                  <a:tcPr marL="6714" marR="6714" marT="6714" marB="0" anchor="b">
                    <a:lnL>
                      <a:noFill/>
                    </a:lnL>
                    <a:lnR>
                      <a:noFill/>
                    </a:lnR>
                    <a:lnT>
                      <a:noFill/>
                    </a:lnT>
                    <a:lnB>
                      <a:noFill/>
                    </a:lnB>
                  </a:tcPr>
                </a:tc>
                <a:tc>
                  <a:txBody>
                    <a:bodyPr/>
                    <a:lstStyle/>
                    <a:p>
                      <a:pPr algn="l" fontAlgn="b"/>
                      <a:endParaRPr lang="zh-CN" altLang="en-US" sz="1200" b="0" i="0" u="none" strike="noStrike">
                        <a:latin typeface="新細明體"/>
                      </a:endParaRPr>
                    </a:p>
                  </a:txBody>
                  <a:tcPr marL="6714" marR="6714" marT="6714" marB="0" anchor="b">
                    <a:lnL>
                      <a:noFill/>
                    </a:lnL>
                    <a:lnR>
                      <a:noFill/>
                    </a:lnR>
                    <a:lnT>
                      <a:noFill/>
                    </a:lnT>
                    <a:lnB>
                      <a:noFill/>
                    </a:lnB>
                  </a:tcPr>
                </a:tc>
                <a:tc>
                  <a:txBody>
                    <a:bodyPr/>
                    <a:lstStyle/>
                    <a:p>
                      <a:pPr algn="l" fontAlgn="b"/>
                      <a:endParaRPr lang="zh-CN" altLang="en-US" sz="1200" b="0" i="0" u="none" strike="noStrike">
                        <a:latin typeface="新細明體"/>
                      </a:endParaRPr>
                    </a:p>
                  </a:txBody>
                  <a:tcPr marL="6714" marR="6714" marT="6714" marB="0" anchor="b">
                    <a:lnL>
                      <a:noFill/>
                    </a:lnL>
                    <a:lnR>
                      <a:noFill/>
                    </a:lnR>
                    <a:lnT>
                      <a:noFill/>
                    </a:lnT>
                    <a:lnB>
                      <a:noFill/>
                    </a:lnB>
                  </a:tcPr>
                </a:tc>
                <a:tc>
                  <a:txBody>
                    <a:bodyPr/>
                    <a:lstStyle/>
                    <a:p>
                      <a:pPr algn="r" fontAlgn="b"/>
                      <a:r>
                        <a:rPr lang="en-US" altLang="zh-CN" sz="1200" b="0" i="0" u="none" strike="noStrike">
                          <a:latin typeface="新細明體"/>
                        </a:rPr>
                        <a:t>36</a:t>
                      </a:r>
                    </a:p>
                  </a:txBody>
                  <a:tcPr marL="6714" marR="6714" marT="6714" marB="0" anchor="b">
                    <a:lnL>
                      <a:noFill/>
                    </a:lnL>
                    <a:lnR>
                      <a:noFill/>
                    </a:lnR>
                    <a:lnT>
                      <a:noFill/>
                    </a:lnT>
                    <a:lnB>
                      <a:noFill/>
                    </a:lnB>
                  </a:tcPr>
                </a:tc>
                <a:tc>
                  <a:txBody>
                    <a:bodyPr/>
                    <a:lstStyle/>
                    <a:p>
                      <a:pPr algn="l" fontAlgn="b"/>
                      <a:r>
                        <a:rPr lang="en-US" sz="1200" b="0" i="0" u="none" strike="noStrike">
                          <a:latin typeface="新細明體"/>
                        </a:rPr>
                        <a:t>ECARD</a:t>
                      </a:r>
                    </a:p>
                  </a:txBody>
                  <a:tcPr marL="6714" marR="6714" marT="6714" marB="0" anchor="b">
                    <a:lnL>
                      <a:noFill/>
                    </a:lnL>
                    <a:lnR>
                      <a:noFill/>
                    </a:lnR>
                    <a:lnT>
                      <a:noFill/>
                    </a:lnT>
                    <a:lnB>
                      <a:noFill/>
                    </a:lnB>
                  </a:tcPr>
                </a:tc>
                <a:tc>
                  <a:txBody>
                    <a:bodyPr/>
                    <a:lstStyle/>
                    <a:p>
                      <a:pPr algn="l" fontAlgn="b"/>
                      <a:r>
                        <a:rPr lang="en-US" sz="1200" b="0" i="0" u="none" strike="noStrike" dirty="0">
                          <a:latin typeface="新細明體"/>
                        </a:rPr>
                        <a:t>CARDTOBANK_MKFLAG_YYYYMMDD.TXT</a:t>
                      </a:r>
                    </a:p>
                  </a:txBody>
                  <a:tcPr marL="6714" marR="6714" marT="6714" marB="0" anchor="b">
                    <a:lnL>
                      <a:noFill/>
                    </a:lnL>
                    <a:lnR>
                      <a:noFill/>
                    </a:lnR>
                    <a:lnT>
                      <a:noFill/>
                    </a:lnT>
                    <a:lnB>
                      <a:noFill/>
                    </a:lnB>
                  </a:tcPr>
                </a:tc>
              </a:tr>
              <a:tr h="147700">
                <a:tc>
                  <a:txBody>
                    <a:bodyPr/>
                    <a:lstStyle/>
                    <a:p>
                      <a:pPr algn="ctr" fontAlgn="b"/>
                      <a:r>
                        <a:rPr lang="en-US" sz="1200" b="0" i="0" u="none" strike="noStrike">
                          <a:latin typeface="新細明體"/>
                        </a:rPr>
                        <a:t>Record Type</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欄位名稱</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dirty="0">
                          <a:latin typeface="新細明體"/>
                        </a:rPr>
                        <a:t>欄位格式</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存放值</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說明</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型態</a:t>
                      </a:r>
                    </a:p>
                  </a:txBody>
                  <a:tcPr marL="6714" marR="6714" marT="6714" marB="0" anchor="b">
                    <a:lnL>
                      <a:noFill/>
                    </a:lnL>
                    <a:lnR>
                      <a:noFill/>
                    </a:lnR>
                    <a:lnT>
                      <a:noFill/>
                    </a:lnT>
                    <a:lnB>
                      <a:noFill/>
                    </a:lnB>
                    <a:solidFill>
                      <a:srgbClr val="969696"/>
                    </a:solidFill>
                  </a:tcPr>
                </a:tc>
                <a:tc>
                  <a:txBody>
                    <a:bodyPr/>
                    <a:lstStyle/>
                    <a:p>
                      <a:pPr algn="ctr" fontAlgn="b"/>
                      <a:r>
                        <a:rPr lang="zh-CN" altLang="en-US" sz="1200" b="0" i="0" u="none" strike="noStrike">
                          <a:latin typeface="新細明體"/>
                        </a:rPr>
                        <a:t>長度</a:t>
                      </a:r>
                    </a:p>
                  </a:txBody>
                  <a:tcPr marL="6714" marR="6714" marT="6714" marB="0" anchor="b">
                    <a:lnL>
                      <a:noFill/>
                    </a:lnL>
                    <a:lnR>
                      <a:noFill/>
                    </a:lnR>
                    <a:lnT>
                      <a:noFill/>
                    </a:lnT>
                    <a:lnB>
                      <a:noFill/>
                    </a:lnB>
                    <a:solidFill>
                      <a:srgbClr val="969696"/>
                    </a:solidFill>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CIFKEY</a:t>
                      </a:r>
                    </a:p>
                  </a:txBody>
                  <a:tcPr marL="6714" marR="6714" marT="6714" marB="0">
                    <a:lnL>
                      <a:noFill/>
                    </a:lnL>
                    <a:lnR>
                      <a:noFill/>
                    </a:lnR>
                    <a:lnT>
                      <a:noFill/>
                    </a:lnT>
                    <a:lnB>
                      <a:noFill/>
                    </a:lnB>
                  </a:tcPr>
                </a:tc>
                <a:tc>
                  <a:txBody>
                    <a:bodyPr/>
                    <a:lstStyle/>
                    <a:p>
                      <a:pPr algn="l" fontAlgn="t"/>
                      <a:r>
                        <a:rPr lang="en-US" sz="1200" b="0" i="0" u="none" strike="noStrike">
                          <a:latin typeface="新細明體"/>
                        </a:rPr>
                        <a:t>X(10)</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TW" altLang="en-US" sz="1200" b="0" i="0" u="none" strike="noStrike">
                          <a:solidFill>
                            <a:srgbClr val="000000"/>
                          </a:solidFill>
                          <a:latin typeface="新細明體"/>
                        </a:rPr>
                        <a:t>統一編號</a:t>
                      </a:r>
                      <a:r>
                        <a:rPr lang="en-US" altLang="zh-TW" sz="1200" b="0" i="0" u="none" strike="noStrike">
                          <a:solidFill>
                            <a:srgbClr val="000000"/>
                          </a:solidFill>
                          <a:latin typeface="新細明體"/>
                        </a:rPr>
                        <a:t>/</a:t>
                      </a:r>
                      <a:r>
                        <a:rPr lang="zh-TW" altLang="en-US" sz="1200" b="0" i="0" u="none" strike="noStrike">
                          <a:solidFill>
                            <a:srgbClr val="000000"/>
                          </a:solidFill>
                          <a:latin typeface="新細明體"/>
                        </a:rPr>
                        <a:t>身分證字號</a:t>
                      </a:r>
                    </a:p>
                  </a:txBody>
                  <a:tcPr marL="6714" marR="6714" marT="6714" marB="0">
                    <a:lnL>
                      <a:noFill/>
                    </a:lnL>
                    <a:lnR>
                      <a:noFill/>
                    </a:lnR>
                    <a:lnT>
                      <a:noFill/>
                    </a:lnT>
                    <a:lnB>
                      <a:noFill/>
                    </a:lnB>
                  </a:tcPr>
                </a:tc>
                <a:tc>
                  <a:txBody>
                    <a:bodyPr/>
                    <a:lstStyle/>
                    <a:p>
                      <a:pPr algn="l" fontAlgn="t"/>
                      <a:r>
                        <a:rPr lang="en-US" sz="1200" b="0" i="0" u="none" strike="noStrike">
                          <a:latin typeface="新細明體"/>
                        </a:rPr>
                        <a:t>string</a:t>
                      </a:r>
                    </a:p>
                  </a:txBody>
                  <a:tcPr marL="6714" marR="6714" marT="6714" marB="0">
                    <a:lnL>
                      <a:noFill/>
                    </a:lnL>
                    <a:lnR>
                      <a:noFill/>
                    </a:lnR>
                    <a:lnT>
                      <a:noFill/>
                    </a:lnT>
                    <a:lnB>
                      <a:noFill/>
                    </a:lnB>
                  </a:tcPr>
                </a:tc>
                <a:tc>
                  <a:txBody>
                    <a:bodyPr/>
                    <a:lstStyle/>
                    <a:p>
                      <a:pPr algn="r" fontAlgn="b"/>
                      <a:r>
                        <a:rPr lang="en-US" altLang="zh-CN" sz="1200" b="0" i="0" u="none" strike="noStrike">
                          <a:latin typeface="新細明體"/>
                        </a:rPr>
                        <a:t>10</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BIRTHDATE</a:t>
                      </a:r>
                    </a:p>
                  </a:txBody>
                  <a:tcPr marL="6714" marR="6714" marT="6714" marB="0">
                    <a:lnL>
                      <a:noFill/>
                    </a:lnL>
                    <a:lnR>
                      <a:noFill/>
                    </a:lnR>
                    <a:lnT>
                      <a:noFill/>
                    </a:lnT>
                    <a:lnB>
                      <a:noFill/>
                    </a:lnB>
                  </a:tcPr>
                </a:tc>
                <a:tc>
                  <a:txBody>
                    <a:bodyPr/>
                    <a:lstStyle/>
                    <a:p>
                      <a:pPr algn="l" fontAlgn="t"/>
                      <a:r>
                        <a:rPr lang="en-US" altLang="zh-CN" sz="1200" b="0" i="0" u="none" strike="noStrike">
                          <a:latin typeface="新細明體"/>
                        </a:rPr>
                        <a:t>9(08)</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a:solidFill>
                            <a:srgbClr val="000000"/>
                          </a:solidFill>
                          <a:latin typeface="新細明體"/>
                        </a:rPr>
                        <a:t>出生日期</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a:latin typeface="新細明體"/>
                        </a:rPr>
                        <a:t>8</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SELLFG</a:t>
                      </a:r>
                    </a:p>
                  </a:txBody>
                  <a:tcPr marL="6714" marR="6714" marT="6714" marB="0">
                    <a:lnL>
                      <a:noFill/>
                    </a:lnL>
                    <a:lnR>
                      <a:noFill/>
                    </a:lnR>
                    <a:lnT>
                      <a:noFill/>
                    </a:lnT>
                    <a:lnB>
                      <a:noFill/>
                    </a:lnB>
                  </a:tcPr>
                </a:tc>
                <a:tc>
                  <a:txBody>
                    <a:bodyPr/>
                    <a:lstStyle/>
                    <a:p>
                      <a:pPr algn="l" fontAlgn="t"/>
                      <a:r>
                        <a:rPr lang="en-US" altLang="zh-CN" sz="1200" b="0" i="0" u="none" strike="noStrike">
                          <a:latin typeface="新細明體"/>
                        </a:rPr>
                        <a:t>9(01)</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a:solidFill>
                            <a:srgbClr val="000000"/>
                          </a:solidFill>
                          <a:latin typeface="新細明體"/>
                        </a:rPr>
                        <a:t>銷售記號</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dirty="0">
                          <a:latin typeface="新細明體"/>
                        </a:rPr>
                        <a:t>1</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TBSDY</a:t>
                      </a:r>
                    </a:p>
                  </a:txBody>
                  <a:tcPr marL="6714" marR="6714" marT="6714" marB="0">
                    <a:lnL>
                      <a:noFill/>
                    </a:lnL>
                    <a:lnR>
                      <a:noFill/>
                    </a:lnR>
                    <a:lnT>
                      <a:noFill/>
                    </a:lnT>
                    <a:lnB>
                      <a:noFill/>
                    </a:lnB>
                  </a:tcPr>
                </a:tc>
                <a:tc>
                  <a:txBody>
                    <a:bodyPr/>
                    <a:lstStyle/>
                    <a:p>
                      <a:pPr algn="l" fontAlgn="t"/>
                      <a:r>
                        <a:rPr lang="en-US" altLang="zh-CN" sz="1200" b="0" i="0" u="none" strike="noStrike">
                          <a:latin typeface="新細明體"/>
                        </a:rPr>
                        <a:t>9(08)</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a:solidFill>
                            <a:srgbClr val="000000"/>
                          </a:solidFill>
                          <a:latin typeface="新細明體"/>
                        </a:rPr>
                        <a:t>異動日期</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a:latin typeface="新細明體"/>
                        </a:rPr>
                        <a:t>8</a:t>
                      </a:r>
                    </a:p>
                  </a:txBody>
                  <a:tcPr marL="6714" marR="6714" marT="6714" marB="0" anchor="b">
                    <a:lnL>
                      <a:noFill/>
                    </a:lnL>
                    <a:lnR>
                      <a:noFill/>
                    </a:lnR>
                    <a:lnT>
                      <a:noFill/>
                    </a:lnT>
                    <a:lnB>
                      <a:noFill/>
                    </a:lnB>
                  </a:tcPr>
                </a:tc>
              </a:tr>
              <a:tr h="147700">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TIME</a:t>
                      </a:r>
                    </a:p>
                  </a:txBody>
                  <a:tcPr marL="6714" marR="6714" marT="6714" marB="0">
                    <a:lnL>
                      <a:noFill/>
                    </a:lnL>
                    <a:lnR>
                      <a:noFill/>
                    </a:lnR>
                    <a:lnT>
                      <a:noFill/>
                    </a:lnT>
                    <a:lnB>
                      <a:noFill/>
                    </a:lnB>
                  </a:tcPr>
                </a:tc>
                <a:tc>
                  <a:txBody>
                    <a:bodyPr/>
                    <a:lstStyle/>
                    <a:p>
                      <a:pPr algn="l" fontAlgn="t"/>
                      <a:r>
                        <a:rPr lang="en-US" altLang="zh-CN" sz="1200" b="0" i="0" u="none" strike="noStrike" dirty="0">
                          <a:latin typeface="新細明體"/>
                        </a:rPr>
                        <a:t>9(06)</a:t>
                      </a:r>
                    </a:p>
                  </a:txBody>
                  <a:tcPr marL="6714" marR="6714" marT="6714" marB="0">
                    <a:lnL>
                      <a:noFill/>
                    </a:lnL>
                    <a:lnR>
                      <a:noFill/>
                    </a:lnR>
                    <a:lnT>
                      <a:noFill/>
                    </a:lnT>
                    <a:lnB>
                      <a:noFill/>
                    </a:lnB>
                  </a:tcPr>
                </a:tc>
                <a:tc>
                  <a:txBody>
                    <a:bodyPr/>
                    <a:lstStyle/>
                    <a:p>
                      <a:pPr algn="l" fontAlgn="t"/>
                      <a:endParaRPr lang="zh-CN" altLang="en-US" sz="1200" b="0" i="0" u="none" strike="noStrike">
                        <a:latin typeface="新細明體"/>
                      </a:endParaRPr>
                    </a:p>
                  </a:txBody>
                  <a:tcPr marL="6714" marR="6714" marT="6714" marB="0">
                    <a:lnL>
                      <a:noFill/>
                    </a:lnL>
                    <a:lnR>
                      <a:noFill/>
                    </a:lnR>
                    <a:lnT>
                      <a:noFill/>
                    </a:lnT>
                    <a:lnB>
                      <a:noFill/>
                    </a:lnB>
                  </a:tcPr>
                </a:tc>
                <a:tc>
                  <a:txBody>
                    <a:bodyPr/>
                    <a:lstStyle/>
                    <a:p>
                      <a:pPr algn="l" fontAlgn="t"/>
                      <a:r>
                        <a:rPr lang="zh-CN" altLang="en-US" sz="1200" b="0" i="0" u="none" strike="noStrike">
                          <a:solidFill>
                            <a:srgbClr val="000000"/>
                          </a:solidFill>
                          <a:latin typeface="新細明體"/>
                        </a:rPr>
                        <a:t>異動時間</a:t>
                      </a:r>
                    </a:p>
                  </a:txBody>
                  <a:tcPr marL="6714" marR="6714" marT="6714" marB="0">
                    <a:lnL>
                      <a:noFill/>
                    </a:lnL>
                    <a:lnR>
                      <a:noFill/>
                    </a:lnR>
                    <a:lnT>
                      <a:noFill/>
                    </a:lnT>
                    <a:lnB>
                      <a:noFill/>
                    </a:lnB>
                  </a:tcPr>
                </a:tc>
                <a:tc>
                  <a:txBody>
                    <a:bodyPr/>
                    <a:lstStyle/>
                    <a:p>
                      <a:pPr algn="l" fontAlgn="t"/>
                      <a:r>
                        <a:rPr lang="en-US" sz="1200" b="0" i="0" u="none" strike="noStrike">
                          <a:latin typeface="新細明體"/>
                        </a:rPr>
                        <a:t>int</a:t>
                      </a:r>
                    </a:p>
                  </a:txBody>
                  <a:tcPr marL="6714" marR="6714" marT="6714" marB="0">
                    <a:lnL>
                      <a:noFill/>
                    </a:lnL>
                    <a:lnR>
                      <a:noFill/>
                    </a:lnR>
                    <a:lnT>
                      <a:noFill/>
                    </a:lnT>
                    <a:lnB>
                      <a:noFill/>
                    </a:lnB>
                  </a:tcPr>
                </a:tc>
                <a:tc>
                  <a:txBody>
                    <a:bodyPr/>
                    <a:lstStyle/>
                    <a:p>
                      <a:pPr algn="r" fontAlgn="b"/>
                      <a:r>
                        <a:rPr lang="en-US" altLang="zh-CN" sz="1200" b="0" i="0" u="none" strike="noStrike">
                          <a:latin typeface="新細明體"/>
                        </a:rPr>
                        <a:t>6</a:t>
                      </a:r>
                    </a:p>
                  </a:txBody>
                  <a:tcPr marL="6714" marR="6714" marT="6714" marB="0" anchor="b">
                    <a:lnL>
                      <a:noFill/>
                    </a:lnL>
                    <a:lnR>
                      <a:noFill/>
                    </a:lnR>
                    <a:lnT>
                      <a:noFill/>
                    </a:lnT>
                    <a:lnB>
                      <a:noFill/>
                    </a:lnB>
                  </a:tcPr>
                </a:tc>
              </a:tr>
              <a:tr h="886203">
                <a:tc>
                  <a:txBody>
                    <a:bodyPr/>
                    <a:lstStyle/>
                    <a:p>
                      <a:pPr algn="l" fontAlgn="t"/>
                      <a:r>
                        <a:rPr lang="en-US" sz="1200" b="0" i="0" u="none" strike="noStrike">
                          <a:latin typeface="新細明體"/>
                        </a:rPr>
                        <a:t>B</a:t>
                      </a:r>
                    </a:p>
                  </a:txBody>
                  <a:tcPr marL="6714" marR="6714" marT="6714" marB="0">
                    <a:lnL>
                      <a:noFill/>
                    </a:lnL>
                    <a:lnR>
                      <a:noFill/>
                    </a:lnR>
                    <a:lnT>
                      <a:noFill/>
                    </a:lnT>
                    <a:lnB>
                      <a:noFill/>
                    </a:lnB>
                  </a:tcPr>
                </a:tc>
                <a:tc>
                  <a:txBody>
                    <a:bodyPr/>
                    <a:lstStyle/>
                    <a:p>
                      <a:pPr algn="l" fontAlgn="t"/>
                      <a:r>
                        <a:rPr lang="en-US" sz="1200" b="0" i="0" u="none" strike="noStrike">
                          <a:latin typeface="新細明體"/>
                        </a:rPr>
                        <a:t>KIND</a:t>
                      </a:r>
                    </a:p>
                  </a:txBody>
                  <a:tcPr marL="6714" marR="6714" marT="6714" marB="0">
                    <a:lnL>
                      <a:noFill/>
                    </a:lnL>
                    <a:lnR>
                      <a:noFill/>
                    </a:lnR>
                    <a:lnT>
                      <a:noFill/>
                    </a:lnT>
                    <a:lnB>
                      <a:noFill/>
                    </a:lnB>
                  </a:tcPr>
                </a:tc>
                <a:tc>
                  <a:txBody>
                    <a:bodyPr/>
                    <a:lstStyle/>
                    <a:p>
                      <a:pPr algn="l" fontAlgn="t"/>
                      <a:r>
                        <a:rPr lang="en-US" sz="1200" b="0" i="0" u="none" strike="noStrike" dirty="0">
                          <a:latin typeface="新細明體"/>
                        </a:rPr>
                        <a:t>X(03)</a:t>
                      </a:r>
                    </a:p>
                  </a:txBody>
                  <a:tcPr marL="6714" marR="6714" marT="6714" marB="0">
                    <a:lnL>
                      <a:noFill/>
                    </a:lnL>
                    <a:lnR>
                      <a:noFill/>
                    </a:lnR>
                    <a:lnT>
                      <a:noFill/>
                    </a:lnT>
                    <a:lnB>
                      <a:noFill/>
                    </a:lnB>
                  </a:tcPr>
                </a:tc>
                <a:tc>
                  <a:txBody>
                    <a:bodyPr/>
                    <a:lstStyle/>
                    <a:p>
                      <a:pPr algn="l" fontAlgn="t"/>
                      <a:endParaRPr lang="zh-CN" altLang="en-US" sz="1200" b="0" i="0" u="none" strike="noStrike" dirty="0">
                        <a:latin typeface="新細明體"/>
                      </a:endParaRPr>
                    </a:p>
                  </a:txBody>
                  <a:tcPr marL="6714" marR="6714" marT="6714" marB="0">
                    <a:lnL>
                      <a:noFill/>
                    </a:lnL>
                    <a:lnR>
                      <a:noFill/>
                    </a:lnR>
                    <a:lnT>
                      <a:noFill/>
                    </a:lnT>
                    <a:lnB>
                      <a:noFill/>
                    </a:lnB>
                  </a:tcPr>
                </a:tc>
                <a:tc>
                  <a:txBody>
                    <a:bodyPr/>
                    <a:lstStyle/>
                    <a:p>
                      <a:pPr algn="l" fontAlgn="t"/>
                      <a:r>
                        <a:rPr lang="zh-TW" altLang="en-US" sz="1200" b="0" i="0" u="none" strike="noStrike" dirty="0">
                          <a:solidFill>
                            <a:srgbClr val="000000"/>
                          </a:solidFill>
                          <a:latin typeface="新細明體"/>
                        </a:rPr>
                        <a:t>異動類別</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XF :</a:t>
                      </a:r>
                      <a:r>
                        <a:rPr lang="zh-TW" altLang="en-US" sz="1200" b="0" i="0" u="none" strike="noStrike" dirty="0">
                          <a:solidFill>
                            <a:srgbClr val="000000"/>
                          </a:solidFill>
                          <a:latin typeface="新細明體"/>
                        </a:rPr>
                        <a:t>共同行銷記號</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TM :TM  </a:t>
                      </a:r>
                      <a:r>
                        <a:rPr lang="zh-TW" altLang="en-US" sz="1200" b="0" i="0" u="none" strike="noStrike" dirty="0">
                          <a:solidFill>
                            <a:srgbClr val="000000"/>
                          </a:solidFill>
                          <a:latin typeface="新細明體"/>
                        </a:rPr>
                        <a:t>銷售方式</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SMS:SMS </a:t>
                      </a:r>
                      <a:r>
                        <a:rPr lang="zh-TW" altLang="en-US" sz="1200" b="0" i="0" u="none" strike="noStrike" dirty="0">
                          <a:solidFill>
                            <a:srgbClr val="000000"/>
                          </a:solidFill>
                          <a:latin typeface="新細明體"/>
                        </a:rPr>
                        <a:t>銷售方式</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DM :DM  </a:t>
                      </a:r>
                      <a:r>
                        <a:rPr lang="zh-TW" altLang="en-US" sz="1200" b="0" i="0" u="none" strike="noStrike" dirty="0">
                          <a:solidFill>
                            <a:srgbClr val="000000"/>
                          </a:solidFill>
                          <a:latin typeface="新細明體"/>
                        </a:rPr>
                        <a:t>銷售方式</a:t>
                      </a:r>
                      <a:br>
                        <a:rPr lang="zh-TW" altLang="en-US" sz="1200" b="0" i="0" u="none" strike="noStrike" dirty="0">
                          <a:solidFill>
                            <a:srgbClr val="000000"/>
                          </a:solidFill>
                          <a:latin typeface="新細明體"/>
                        </a:rPr>
                      </a:br>
                      <a:r>
                        <a:rPr lang="en-US" altLang="zh-TW" sz="1200" b="0" i="0" u="none" strike="noStrike" dirty="0">
                          <a:solidFill>
                            <a:srgbClr val="000000"/>
                          </a:solidFill>
                          <a:latin typeface="新細明體"/>
                        </a:rPr>
                        <a:t>EDM:EDM </a:t>
                      </a:r>
                      <a:r>
                        <a:rPr lang="zh-TW" altLang="en-US" sz="1200" b="0" i="0" u="none" strike="noStrike" dirty="0">
                          <a:solidFill>
                            <a:srgbClr val="000000"/>
                          </a:solidFill>
                          <a:latin typeface="新細明體"/>
                        </a:rPr>
                        <a:t>銷售方式</a:t>
                      </a:r>
                    </a:p>
                  </a:txBody>
                  <a:tcPr marL="6714" marR="6714" marT="6714" marB="0">
                    <a:lnL>
                      <a:noFill/>
                    </a:lnL>
                    <a:lnR>
                      <a:noFill/>
                    </a:lnR>
                    <a:lnT>
                      <a:noFill/>
                    </a:lnT>
                    <a:lnB>
                      <a:noFill/>
                    </a:lnB>
                  </a:tcPr>
                </a:tc>
                <a:tc>
                  <a:txBody>
                    <a:bodyPr/>
                    <a:lstStyle/>
                    <a:p>
                      <a:pPr algn="l" fontAlgn="t"/>
                      <a:r>
                        <a:rPr lang="en-US" sz="1200" b="0" i="0" u="none" strike="noStrike">
                          <a:latin typeface="新細明體"/>
                        </a:rPr>
                        <a:t>string</a:t>
                      </a:r>
                    </a:p>
                  </a:txBody>
                  <a:tcPr marL="6714" marR="6714" marT="6714" marB="0">
                    <a:lnL>
                      <a:noFill/>
                    </a:lnL>
                    <a:lnR>
                      <a:noFill/>
                    </a:lnR>
                    <a:lnT>
                      <a:noFill/>
                    </a:lnT>
                    <a:lnB>
                      <a:noFill/>
                    </a:lnB>
                  </a:tcPr>
                </a:tc>
                <a:tc>
                  <a:txBody>
                    <a:bodyPr/>
                    <a:lstStyle/>
                    <a:p>
                      <a:pPr algn="r" fontAlgn="b"/>
                      <a:r>
                        <a:rPr lang="en-US" altLang="zh-CN" sz="1200" b="0" i="0" u="none" strike="noStrike" dirty="0">
                          <a:latin typeface="新細明體"/>
                        </a:rPr>
                        <a:t>3</a:t>
                      </a:r>
                    </a:p>
                  </a:txBody>
                  <a:tcPr marL="6714" marR="6714" marT="6714" marB="0" anchor="b">
                    <a:lnL>
                      <a:noFill/>
                    </a:lnL>
                    <a:lnR>
                      <a:noFill/>
                    </a:lnR>
                    <a:lnT>
                      <a:noFill/>
                    </a:lnT>
                    <a:lnB>
                      <a:noFill/>
                    </a:lnB>
                  </a:tcPr>
                </a:tc>
              </a:tr>
            </a:tbl>
          </a:graphicData>
        </a:graphic>
      </p:graphicFrame>
      <p:sp>
        <p:nvSpPr>
          <p:cNvPr id="6" name="矩形 5"/>
          <p:cNvSpPr/>
          <p:nvPr/>
        </p:nvSpPr>
        <p:spPr>
          <a:xfrm>
            <a:off x="500034" y="928670"/>
            <a:ext cx="7000924" cy="646331"/>
          </a:xfrm>
          <a:prstGeom prst="rect">
            <a:avLst/>
          </a:prstGeom>
        </p:spPr>
        <p:txBody>
          <a:bodyPr wrap="square" anchor="ctr">
            <a:spAutoFit/>
          </a:bodyPr>
          <a:lstStyle/>
          <a:p>
            <a:r>
              <a:rPr lang="en-US" altLang="zh-CN" dirty="0" smtClean="0"/>
              <a:t>Sample format : FCS_0001(ALL:IN/OUT) without head</a:t>
            </a:r>
          </a:p>
          <a:p>
            <a:endParaRPr lang="en-US" altLang="zh-CN" dirty="0" smtClean="0"/>
          </a:p>
        </p:txBody>
      </p:sp>
      <p:pic>
        <p:nvPicPr>
          <p:cNvPr id="258050" name="Picture 2"/>
          <p:cNvPicPr>
            <a:picLocks noChangeAspect="1" noChangeArrowheads="1"/>
          </p:cNvPicPr>
          <p:nvPr/>
        </p:nvPicPr>
        <p:blipFill>
          <a:blip r:embed="rId3" cstate="print"/>
          <a:srcRect/>
          <a:stretch>
            <a:fillRect/>
          </a:stretch>
        </p:blipFill>
        <p:spPr bwMode="auto">
          <a:xfrm>
            <a:off x="285720" y="5072074"/>
            <a:ext cx="3600450" cy="942975"/>
          </a:xfrm>
          <a:prstGeom prst="rect">
            <a:avLst/>
          </a:prstGeom>
          <a:noFill/>
          <a:ln w="9525">
            <a:noFill/>
            <a:miter lim="800000"/>
            <a:headEnd/>
            <a:tailEnd/>
          </a:ln>
        </p:spPr>
      </p:pic>
      <p:pic>
        <p:nvPicPr>
          <p:cNvPr id="258051" name="Picture 3"/>
          <p:cNvPicPr>
            <a:picLocks noChangeAspect="1" noChangeArrowheads="1"/>
          </p:cNvPicPr>
          <p:nvPr/>
        </p:nvPicPr>
        <p:blipFill>
          <a:blip r:embed="rId4" cstate="print"/>
          <a:srcRect/>
          <a:stretch>
            <a:fillRect/>
          </a:stretch>
        </p:blipFill>
        <p:spPr bwMode="auto">
          <a:xfrm>
            <a:off x="4776817" y="5072074"/>
            <a:ext cx="4010025" cy="923925"/>
          </a:xfrm>
          <a:prstGeom prst="rect">
            <a:avLst/>
          </a:prstGeom>
          <a:noFill/>
          <a:ln w="9525">
            <a:noFill/>
            <a:miter lim="800000"/>
            <a:headEnd/>
            <a:tailEnd/>
          </a:ln>
        </p:spPr>
      </p:pic>
      <p:sp>
        <p:nvSpPr>
          <p:cNvPr id="9" name="右箭头 8"/>
          <p:cNvSpPr/>
          <p:nvPr/>
        </p:nvSpPr>
        <p:spPr>
          <a:xfrm flipV="1">
            <a:off x="4143372" y="5429264"/>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IN rule</a:t>
            </a:r>
          </a:p>
        </p:txBody>
      </p:sp>
      <p:sp>
        <p:nvSpPr>
          <p:cNvPr id="3" name="矩形 2"/>
          <p:cNvSpPr/>
          <p:nvPr/>
        </p:nvSpPr>
        <p:spPr>
          <a:xfrm>
            <a:off x="571472" y="95839"/>
            <a:ext cx="8286808" cy="6740307"/>
          </a:xfrm>
          <a:prstGeom prst="rect">
            <a:avLst/>
          </a:prstGeom>
        </p:spPr>
        <p:txBody>
          <a:bodyPr wrap="square" anchor="ctr">
            <a:spAutoFit/>
          </a:bodyPr>
          <a:lstStyle/>
          <a:p>
            <a:r>
              <a:rPr lang="zh-CN" altLang="en-US" dirty="0" smtClean="0"/>
              <a:t>可參考以下步驟：</a:t>
            </a:r>
            <a:endParaRPr lang="en-US" altLang="zh-CN" dirty="0" smtClean="0"/>
          </a:p>
          <a:p>
            <a:pPr marL="342900" indent="-342900">
              <a:buFont typeface="+mj-lt"/>
              <a:buAutoNum type="arabicPeriod"/>
            </a:pPr>
            <a:r>
              <a:rPr lang="en-US" altLang="zh-CN" dirty="0" smtClean="0">
                <a:solidFill>
                  <a:srgbClr val="FF0000"/>
                </a:solidFill>
              </a:rPr>
              <a:t>ROUTINE:TEM.BP&gt;TEM.FBXXX.BAT.XXX&lt;no need&gt;</a:t>
            </a:r>
          </a:p>
          <a:p>
            <a:pPr marL="342900" indent="-342900">
              <a:buFont typeface="+mj-ea"/>
              <a:buAutoNum type="arabicPeriod"/>
            </a:pPr>
            <a:r>
              <a:rPr lang="en-US" altLang="zh-CN" dirty="0" smtClean="0"/>
              <a:t>TEM.TIT.MESSAGE&gt;TFILE.FCSDEMO.XXX.DET.1</a:t>
            </a:r>
            <a:endParaRPr lang="zh-CN" altLang="en-US" dirty="0" smtClean="0"/>
          </a:p>
          <a:p>
            <a:pPr marL="342900" indent="-342900">
              <a:buFont typeface="+mj-ea"/>
              <a:buAutoNum type="arabicPeriod"/>
            </a:pPr>
            <a:r>
              <a:rPr lang="en-US" altLang="zh-CN" dirty="0" smtClean="0"/>
              <a:t>TEM.TIT.MESSAGE&gt;TFILE. FCSDEMO.XXX.DET.2</a:t>
            </a:r>
            <a:endParaRPr lang="zh-CN" altLang="en-US" dirty="0" smtClean="0"/>
          </a:p>
          <a:p>
            <a:pPr marL="342900" indent="-342900">
              <a:buFont typeface="+mj-ea"/>
              <a:buAutoNum type="arabicPeriod"/>
            </a:pPr>
            <a:r>
              <a:rPr lang="en-US" altLang="zh-CN" dirty="0" smtClean="0"/>
              <a:t>TEM.TIT.MAPPING&gt;TFILE. FCSDEMO.XXX.DET</a:t>
            </a:r>
          </a:p>
          <a:p>
            <a:pPr marL="342900" indent="-342900">
              <a:buFont typeface="+mj-lt"/>
              <a:buAutoNum type="arabicPeriod"/>
            </a:pPr>
            <a:r>
              <a:rPr lang="en-US" altLang="zh-CN" dirty="0" smtClean="0">
                <a:solidFill>
                  <a:srgbClr val="FF0000"/>
                </a:solidFill>
              </a:rPr>
              <a:t>TEM.TIT.MESSAGE&gt;TFILE. FCSDEMO.XXX.IMP.HD.1&lt;no need&gt;</a:t>
            </a:r>
            <a:endParaRPr lang="zh-CN" altLang="en-US" dirty="0" smtClean="0">
              <a:solidFill>
                <a:srgbClr val="FF0000"/>
              </a:solidFill>
            </a:endParaRPr>
          </a:p>
          <a:p>
            <a:pPr marL="342900" indent="-342900">
              <a:buFont typeface="+mj-lt"/>
              <a:buAutoNum type="arabicPeriod"/>
            </a:pPr>
            <a:r>
              <a:rPr lang="en-US" altLang="zh-CN" dirty="0" smtClean="0">
                <a:solidFill>
                  <a:srgbClr val="FF0000"/>
                </a:solidFill>
              </a:rPr>
              <a:t>TEM.TIT.MESSAGE&gt;TFILE. FCSDEMO.XXX.IMP.HD.2&lt;no need&gt;</a:t>
            </a:r>
          </a:p>
          <a:p>
            <a:pPr marL="342900" indent="-342900">
              <a:buFont typeface="+mj-lt"/>
              <a:buAutoNum type="arabicPeriod"/>
            </a:pPr>
            <a:r>
              <a:rPr lang="en-US" altLang="zh-CN" dirty="0" smtClean="0">
                <a:solidFill>
                  <a:srgbClr val="FF0000"/>
                </a:solidFill>
              </a:rPr>
              <a:t>TEM.TIT.MAPPING&gt;TFILE. FCSDEMO.XXX.IMP.HD&lt;no need&gt;</a:t>
            </a:r>
          </a:p>
          <a:p>
            <a:pPr marL="342900" indent="-342900">
              <a:buFont typeface="+mj-lt"/>
              <a:buAutoNum type="arabicPeriod"/>
            </a:pPr>
            <a:r>
              <a:rPr lang="en-US" altLang="zh-CN" dirty="0" smtClean="0">
                <a:solidFill>
                  <a:srgbClr val="FF0000"/>
                </a:solidFill>
              </a:rPr>
              <a:t>TEM.TIT.MESSAGE&gt;TFILE. FCSDEMO.XXX.RTN.HD.1&lt;no need&gt;</a:t>
            </a:r>
          </a:p>
          <a:p>
            <a:pPr marL="342900" indent="-342900">
              <a:buFont typeface="+mj-lt"/>
              <a:buAutoNum type="arabicPeriod"/>
            </a:pPr>
            <a:r>
              <a:rPr lang="en-US" altLang="zh-CN" dirty="0" smtClean="0">
                <a:solidFill>
                  <a:srgbClr val="FF0000"/>
                </a:solidFill>
              </a:rPr>
              <a:t>TEM.TIT.MESSAGE&gt;TFILE. FCSDEMO.XXX.RTN.HD.2&lt;no need&gt;</a:t>
            </a:r>
            <a:endParaRPr lang="zh-CN" altLang="en-US" dirty="0" smtClean="0">
              <a:solidFill>
                <a:srgbClr val="FF0000"/>
              </a:solidFill>
            </a:endParaRPr>
          </a:p>
          <a:p>
            <a:pPr marL="342900" indent="-342900">
              <a:buFont typeface="+mj-lt"/>
              <a:buAutoNum type="arabicPeriod"/>
            </a:pPr>
            <a:r>
              <a:rPr lang="en-US" altLang="zh-CN" dirty="0" smtClean="0">
                <a:solidFill>
                  <a:srgbClr val="FF0000"/>
                </a:solidFill>
              </a:rPr>
              <a:t>TEM.TIT.MAPPING&gt;TFILE. FCSDEMO.XXX.RTN.HD&lt;no need&gt;</a:t>
            </a:r>
          </a:p>
          <a:p>
            <a:pPr marL="342900" indent="-342900">
              <a:buFont typeface="+mj-ea"/>
              <a:buAutoNum type="arabicPeriod"/>
            </a:pPr>
            <a:r>
              <a:rPr lang="en-US" altLang="zh-CN" dirty="0" smtClean="0"/>
              <a:t>TEM.TIT.TRANSPORT.FILE&gt;FCSDEMO.XXX</a:t>
            </a:r>
            <a:endParaRPr lang="zh-CN" altLang="en-US" dirty="0" smtClean="0"/>
          </a:p>
          <a:p>
            <a:pPr marL="342900" indent="-342900">
              <a:buFont typeface="+mj-ea"/>
              <a:buAutoNum type="arabicPeriod"/>
            </a:pPr>
            <a:r>
              <a:rPr lang="en-US" altLang="zh-CN" dirty="0" smtClean="0"/>
              <a:t>TEM.FB.TXN.PARA&gt;FB.FCSDEMO.XXX	</a:t>
            </a:r>
            <a:endParaRPr lang="zh-CN" altLang="en-US" dirty="0" smtClean="0"/>
          </a:p>
          <a:p>
            <a:pPr marL="342900" indent="-342900">
              <a:buFont typeface="+mj-ea"/>
              <a:buAutoNum type="arabicPeriod"/>
            </a:pPr>
            <a:r>
              <a:rPr lang="en-US" altLang="zh-CN" dirty="0" smtClean="0"/>
              <a:t>BATCH&gt;BNK/FCSDEMO.XXX</a:t>
            </a:r>
          </a:p>
          <a:p>
            <a:pPr marL="342900" indent="-342900">
              <a:buFont typeface="+mj-ea"/>
              <a:buAutoNum type="arabicPeriod"/>
            </a:pPr>
            <a:r>
              <a:rPr lang="en-US" altLang="zh-CN" dirty="0" smtClean="0"/>
              <a:t>TSA.SERVICE&gt;BNK/FCSDEMO.XXX</a:t>
            </a:r>
          </a:p>
          <a:p>
            <a:pPr marL="342900" indent="-342900">
              <a:buFont typeface="+mj-ea"/>
              <a:buAutoNum type="arabicPeriod"/>
            </a:pPr>
            <a:endParaRPr lang="en-US" altLang="zh-CN" dirty="0" smtClean="0"/>
          </a:p>
          <a:p>
            <a:pPr marL="342900" indent="-342900"/>
            <a:r>
              <a:rPr lang="en-US" altLang="zh-CN" dirty="0" smtClean="0">
                <a:solidFill>
                  <a:srgbClr val="FF0000"/>
                </a:solidFill>
              </a:rPr>
              <a:t>IMP.PATH:../</a:t>
            </a:r>
            <a:r>
              <a:rPr lang="en-US" altLang="zh-CN" dirty="0" err="1" smtClean="0">
                <a:solidFill>
                  <a:srgbClr val="FF0000"/>
                </a:solidFill>
              </a:rPr>
              <a:t>bnk.interface</a:t>
            </a:r>
            <a:r>
              <a:rPr lang="en-US" altLang="zh-CN" dirty="0" smtClean="0">
                <a:solidFill>
                  <a:srgbClr val="FF0000"/>
                </a:solidFill>
              </a:rPr>
              <a:t>/ECARD/IN</a:t>
            </a:r>
          </a:p>
          <a:p>
            <a:pPr marL="342900" indent="-342900"/>
            <a:r>
              <a:rPr lang="en-US" altLang="zh-CN" dirty="0" smtClean="0">
                <a:solidFill>
                  <a:srgbClr val="FF0000"/>
                </a:solidFill>
              </a:rPr>
              <a:t>IMP.FNAME:CARDTOBANK_MKFLAG_IN.TXT</a:t>
            </a:r>
          </a:p>
          <a:p>
            <a:pPr marL="342900" indent="-342900"/>
            <a:r>
              <a:rPr lang="en-US" altLang="zh-CN" dirty="0" smtClean="0">
                <a:solidFill>
                  <a:srgbClr val="FF0000"/>
                </a:solidFill>
              </a:rPr>
              <a:t>EXP.PATH:../</a:t>
            </a:r>
            <a:r>
              <a:rPr lang="en-US" altLang="zh-CN" dirty="0" err="1" smtClean="0">
                <a:solidFill>
                  <a:srgbClr val="FF0000"/>
                </a:solidFill>
              </a:rPr>
              <a:t>bnk.interface</a:t>
            </a:r>
            <a:r>
              <a:rPr lang="en-US" altLang="zh-CN" dirty="0" smtClean="0">
                <a:solidFill>
                  <a:srgbClr val="FF0000"/>
                </a:solidFill>
              </a:rPr>
              <a:t>/ECARD/OUT</a:t>
            </a:r>
          </a:p>
          <a:p>
            <a:pPr marL="342900" indent="-342900"/>
            <a:r>
              <a:rPr lang="en-US" altLang="zh-CN" dirty="0" smtClean="0"/>
              <a:t>EXP.FNAME:CARDTOBANK_MKFLAG_&amp;YYYY&amp;&amp;MM&amp;&amp;DD&amp;.[</a:t>
            </a:r>
            <a:r>
              <a:rPr lang="en-US" altLang="zh-CN" b="1" dirty="0" smtClean="0"/>
              <a:t>USER</a:t>
            </a:r>
            <a:r>
              <a:rPr lang="en-US" altLang="zh-CN" dirty="0" smtClean="0"/>
              <a:t>].TXT</a:t>
            </a:r>
          </a:p>
          <a:p>
            <a:pPr marL="342900" indent="-342900"/>
            <a:endParaRPr lang="en-US" altLang="zh-CN" dirty="0" smtClean="0"/>
          </a:p>
          <a:p>
            <a:pPr marL="342900" indent="-342900"/>
            <a:r>
              <a:rPr lang="en-US" altLang="zh-CN" dirty="0" smtClean="0"/>
              <a:t>UPLOAD</a:t>
            </a:r>
            <a:r>
              <a:rPr lang="zh-CN" altLang="en-US" dirty="0" smtClean="0"/>
              <a:t> </a:t>
            </a:r>
            <a:r>
              <a:rPr lang="en-US" altLang="zh-CN" dirty="0" smtClean="0"/>
              <a:t>&amp;</a:t>
            </a:r>
            <a:r>
              <a:rPr lang="zh-CN" altLang="en-US" dirty="0" smtClean="0"/>
              <a:t> </a:t>
            </a:r>
            <a:r>
              <a:rPr lang="en-US" altLang="zh-CN" dirty="0" smtClean="0"/>
              <a:t>SAVE</a:t>
            </a:r>
            <a:r>
              <a:rPr lang="zh-CN" altLang="en-US" dirty="0" smtClean="0"/>
              <a:t> </a:t>
            </a:r>
            <a:r>
              <a:rPr lang="en-US" altLang="zh-CN" dirty="0" smtClean="0"/>
              <a:t>TO</a:t>
            </a:r>
            <a:r>
              <a:rPr lang="zh-CN" altLang="en-US" dirty="0" smtClean="0"/>
              <a:t> </a:t>
            </a:r>
            <a:r>
              <a:rPr lang="en-US" altLang="zh-CN" dirty="0" smtClean="0"/>
              <a:t>TEM.SPH.TBL.TITDEMO</a:t>
            </a:r>
            <a:r>
              <a:rPr lang="zh-CN" altLang="en-US" dirty="0" smtClean="0"/>
              <a:t> </a:t>
            </a:r>
            <a:r>
              <a:rPr lang="en-US" altLang="zh-CN" dirty="0" smtClean="0"/>
              <a:t>(USER:!NEWID)</a:t>
            </a:r>
            <a:r>
              <a:rPr lang="zh-CN" altLang="en-US" dirty="0" smtClean="0"/>
              <a:t> </a:t>
            </a:r>
            <a:r>
              <a:rPr lang="en-US" altLang="zh-CN" dirty="0" smtClean="0"/>
              <a:t>–</a:t>
            </a:r>
            <a:r>
              <a:rPr lang="zh-CN" altLang="en-US" dirty="0" smtClean="0"/>
              <a:t> </a:t>
            </a:r>
            <a:r>
              <a:rPr lang="en-US" altLang="zh-CN" dirty="0" smtClean="0"/>
              <a:t>EXT,</a:t>
            </a:r>
            <a:r>
              <a:rPr lang="zh-CN" altLang="en-US" dirty="0" smtClean="0"/>
              <a:t> </a:t>
            </a:r>
            <a:r>
              <a:rPr lang="en-US" altLang="zh-CN" dirty="0" smtClean="0"/>
              <a:t>!NEWID</a:t>
            </a:r>
          </a:p>
          <a:p>
            <a:pPr marL="342900" indent="-342900">
              <a:buFont typeface="+mj-ea"/>
              <a:buAutoNum type="arabicPeriod"/>
            </a:pPr>
            <a:endParaRPr lang="en-US" altLang="zh-CN" dirty="0" smtClean="0"/>
          </a:p>
        </p:txBody>
      </p:sp>
    </p:spTree>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Development	</a:t>
            </a:r>
          </a:p>
        </p:txBody>
      </p:sp>
      <p:sp>
        <p:nvSpPr>
          <p:cNvPr id="3" name="矩形 2"/>
          <p:cNvSpPr/>
          <p:nvPr/>
        </p:nvSpPr>
        <p:spPr>
          <a:xfrm>
            <a:off x="571472" y="874740"/>
            <a:ext cx="7000924" cy="5078313"/>
          </a:xfrm>
          <a:prstGeom prst="rect">
            <a:avLst/>
          </a:prstGeom>
        </p:spPr>
        <p:txBody>
          <a:bodyPr wrap="square" anchor="ctr">
            <a:spAutoFit/>
          </a:bodyPr>
          <a:lstStyle/>
          <a:p>
            <a:r>
              <a:rPr lang="en-US" altLang="zh-CN" dirty="0" smtClean="0"/>
              <a:t>We can support the following interface for TFILE development</a:t>
            </a:r>
          </a:p>
          <a:p>
            <a:endParaRPr lang="en-US" altLang="zh-CN" dirty="0" smtClean="0"/>
          </a:p>
          <a:p>
            <a:pPr>
              <a:buFont typeface="Arial" pitchFamily="34" charset="0"/>
              <a:buChar char="•"/>
            </a:pPr>
            <a:r>
              <a:rPr lang="en-US" altLang="zh-CN" dirty="0" smtClean="0"/>
              <a:t>File name &amp; Path fields : </a:t>
            </a:r>
          </a:p>
          <a:p>
            <a:r>
              <a:rPr lang="en-US" altLang="zh-CN" dirty="0" smtClean="0"/>
              <a:t>	routine(Y.PATH.FNAME)</a:t>
            </a:r>
          </a:p>
          <a:p>
            <a:endParaRPr lang="en-US" altLang="zh-CN" dirty="0" smtClean="0"/>
          </a:p>
          <a:p>
            <a:pPr>
              <a:buFont typeface="Arial" pitchFamily="34" charset="0"/>
              <a:buChar char="•"/>
            </a:pPr>
            <a:r>
              <a:rPr lang="en-US" altLang="zh-CN" dirty="0" smtClean="0"/>
              <a:t>UNIQUE.RTN: for UNIQUE key from each line , we can use UNIQUE key to handle multi lock problem – will be assigned the same list id file</a:t>
            </a:r>
          </a:p>
          <a:p>
            <a:r>
              <a:rPr lang="en-US" altLang="zh-CN" dirty="0" smtClean="0"/>
              <a:t>	routine(Y.LINE,YKEY.UNIQUE.ID)</a:t>
            </a:r>
          </a:p>
          <a:p>
            <a:endParaRPr lang="en-US" altLang="zh-CN" dirty="0" smtClean="0"/>
          </a:p>
          <a:p>
            <a:pPr>
              <a:buFont typeface="Arial" pitchFamily="34" charset="0"/>
              <a:buChar char="•"/>
            </a:pPr>
            <a:r>
              <a:rPr lang="en-US" altLang="zh-CN" dirty="0" smtClean="0"/>
              <a:t>SEND.ROUTINE:</a:t>
            </a:r>
          </a:p>
          <a:p>
            <a:r>
              <a:rPr lang="en-US" altLang="zh-CN" dirty="0" smtClean="0"/>
              <a:t>	routine(YREMOTE,Y.LOCAL,Y.ERR)</a:t>
            </a:r>
          </a:p>
          <a:p>
            <a:endParaRPr lang="en-US" altLang="zh-CN" dirty="0" smtClean="0"/>
          </a:p>
          <a:p>
            <a:pPr>
              <a:buFont typeface="Arial" pitchFamily="34" charset="0"/>
              <a:buChar char="•"/>
            </a:pPr>
            <a:r>
              <a:rPr lang="en-US" altLang="zh-CN" dirty="0" smtClean="0"/>
              <a:t>OUT.PROCESS.RTN(when PROCESS.TYPE is RTN)</a:t>
            </a:r>
          </a:p>
          <a:p>
            <a:r>
              <a:rPr lang="en-US" altLang="zh-CN" dirty="0" smtClean="0"/>
              <a:t>	routine, no parameter</a:t>
            </a:r>
          </a:p>
          <a:p>
            <a:endParaRPr lang="en-US" altLang="zh-CN" dirty="0" smtClean="0"/>
          </a:p>
          <a:p>
            <a:pPr>
              <a:buFont typeface="Arial" pitchFamily="34" charset="0"/>
              <a:buChar char="•"/>
            </a:pPr>
            <a:r>
              <a:rPr lang="en-US" altLang="zh-CN" dirty="0" smtClean="0"/>
              <a:t>OUT.BUILD.IDRTN(after TFILE head MAPPING)</a:t>
            </a:r>
          </a:p>
          <a:p>
            <a:r>
              <a:rPr lang="en-US" altLang="zh-CN" dirty="0" smtClean="0"/>
              <a:t>	routine(Y.ARR.OUT.MSG,Y.ERR.CODE)</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a:t>
            </a:r>
          </a:p>
        </p:txBody>
      </p:sp>
      <p:sp>
        <p:nvSpPr>
          <p:cNvPr id="3" name="矩形 2"/>
          <p:cNvSpPr/>
          <p:nvPr/>
        </p:nvSpPr>
        <p:spPr>
          <a:xfrm>
            <a:off x="2000232" y="2505176"/>
            <a:ext cx="4929222" cy="369332"/>
          </a:xfrm>
          <a:prstGeom prst="rect">
            <a:avLst/>
          </a:prstGeom>
        </p:spPr>
        <p:txBody>
          <a:bodyPr wrap="square" anchor="ctr">
            <a:spAutoFit/>
          </a:bodyPr>
          <a:lstStyle/>
          <a:p>
            <a:pPr>
              <a:buFont typeface="Wingdings" pitchFamily="2" charset="2"/>
              <a:buChar char="n"/>
            </a:pPr>
            <a:r>
              <a:rPr lang="zh-CN" altLang="en-US" b="1" dirty="0" smtClean="0"/>
              <a:t>格式转换公共部分（</a:t>
            </a:r>
            <a:r>
              <a:rPr lang="en-US" altLang="zh-CN" b="1" dirty="0" smtClean="0"/>
              <a:t>MESSAGE/MAPPING)</a:t>
            </a:r>
          </a:p>
        </p:txBody>
      </p:sp>
    </p:spTree>
  </p:cSld>
  <p:clrMapOvr>
    <a:masterClrMapping/>
  </p:clrMapOvr>
  <p:transition>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WS EXPORT T24TABLE</a:t>
            </a:r>
          </a:p>
        </p:txBody>
      </p:sp>
      <p:sp>
        <p:nvSpPr>
          <p:cNvPr id="6" name="矩形 5"/>
          <p:cNvSpPr/>
          <p:nvPr/>
        </p:nvSpPr>
        <p:spPr>
          <a:xfrm>
            <a:off x="571472" y="718733"/>
            <a:ext cx="6929486" cy="1754326"/>
          </a:xfrm>
          <a:prstGeom prst="rect">
            <a:avLst/>
          </a:prstGeom>
        </p:spPr>
        <p:txBody>
          <a:bodyPr wrap="square" anchor="ctr">
            <a:spAutoFit/>
          </a:bodyPr>
          <a:lstStyle/>
          <a:p>
            <a:r>
              <a:rPr lang="en-US" altLang="zh-CN" dirty="0" smtClean="0"/>
              <a:t>WS: </a:t>
            </a:r>
          </a:p>
          <a:p>
            <a:r>
              <a:rPr lang="en-US" altLang="zh-CN" dirty="0" smtClean="0"/>
              <a:t>Export all customer table to one txt file</a:t>
            </a:r>
          </a:p>
          <a:p>
            <a:r>
              <a:rPr lang="en-US" altLang="zh-CN" dirty="0" smtClean="0"/>
              <a:t>Export the following field : </a:t>
            </a:r>
          </a:p>
          <a:p>
            <a:r>
              <a:rPr lang="en-US" altLang="zh-CN" dirty="0" smtClean="0"/>
              <a:t>SHORT.NAME , NAME.1 , SECTOR , INDUSTRY</a:t>
            </a:r>
          </a:p>
          <a:p>
            <a:r>
              <a:rPr lang="en-US" altLang="zh-CN" dirty="0" smtClean="0"/>
              <a:t>And split these items using ‘|’</a:t>
            </a:r>
          </a:p>
          <a:p>
            <a:endParaRPr lang="en-US" altLang="zh-CN" dirty="0" smtClean="0"/>
          </a:p>
        </p:txBody>
      </p:sp>
      <p:pic>
        <p:nvPicPr>
          <p:cNvPr id="249858" name="Picture 2"/>
          <p:cNvPicPr>
            <a:picLocks noChangeAspect="1" noChangeArrowheads="1"/>
          </p:cNvPicPr>
          <p:nvPr/>
        </p:nvPicPr>
        <p:blipFill>
          <a:blip r:embed="rId3" cstate="print"/>
          <a:srcRect/>
          <a:stretch>
            <a:fillRect/>
          </a:stretch>
        </p:blipFill>
        <p:spPr bwMode="auto">
          <a:xfrm>
            <a:off x="642910" y="2214554"/>
            <a:ext cx="5992191" cy="285752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WS </a:t>
            </a:r>
            <a:r>
              <a:rPr lang="en-GB" altLang="zh-CN" dirty="0" smtClean="0"/>
              <a:t>EXPORT T24TABLE</a:t>
            </a:r>
            <a:endParaRPr lang="en-GB" dirty="0" smtClean="0"/>
          </a:p>
        </p:txBody>
      </p:sp>
      <p:sp>
        <p:nvSpPr>
          <p:cNvPr id="6" name="矩形 5"/>
          <p:cNvSpPr/>
          <p:nvPr/>
        </p:nvSpPr>
        <p:spPr>
          <a:xfrm>
            <a:off x="571472" y="422390"/>
            <a:ext cx="6572296" cy="5355312"/>
          </a:xfrm>
          <a:prstGeom prst="rect">
            <a:avLst/>
          </a:prstGeom>
        </p:spPr>
        <p:txBody>
          <a:bodyPr wrap="square" anchor="ctr">
            <a:spAutoFit/>
          </a:bodyPr>
          <a:lstStyle/>
          <a:p>
            <a:r>
              <a:rPr lang="en-US" altLang="zh-CN" dirty="0" smtClean="0"/>
              <a:t>Solution:</a:t>
            </a:r>
          </a:p>
          <a:p>
            <a:endParaRPr lang="en-US" altLang="zh-CN" dirty="0" smtClean="0"/>
          </a:p>
          <a:p>
            <a:pPr marL="342900" indent="-342900">
              <a:buFont typeface="+mj-lt"/>
              <a:buAutoNum type="arabicPeriod"/>
            </a:pPr>
            <a:r>
              <a:rPr lang="en-US" altLang="zh-CN" dirty="0" smtClean="0"/>
              <a:t>Writing routine(</a:t>
            </a:r>
            <a:r>
              <a:rPr lang="en-US" altLang="zh-CN" b="1" dirty="0" smtClean="0">
                <a:solidFill>
                  <a:srgbClr val="FF0000"/>
                </a:solidFill>
              </a:rPr>
              <a:t>select all customer and read each record and got the following field : SHORT.NAME , NAME.1 , SECTOR , INDUSTRY</a:t>
            </a:r>
            <a:r>
              <a:rPr lang="en-US" altLang="zh-CN" dirty="0" smtClean="0"/>
              <a:t>) </a:t>
            </a:r>
          </a:p>
          <a:p>
            <a:pPr marL="342900" indent="-342900">
              <a:buFont typeface="+mj-lt"/>
              <a:buAutoNum type="arabicPeriod"/>
            </a:pPr>
            <a:r>
              <a:rPr lang="en-US" altLang="zh-CN" dirty="0" smtClean="0"/>
              <a:t>Routine’s parameter is  </a:t>
            </a:r>
            <a:r>
              <a:rPr lang="en-US" altLang="zh-CN" dirty="0" smtClean="0">
                <a:solidFill>
                  <a:srgbClr val="FF0000"/>
                </a:solidFill>
              </a:rPr>
              <a:t>ROUTINE(Y.OUT,Y.ERR)</a:t>
            </a:r>
            <a:endParaRPr lang="zh-CN" altLang="en-US" dirty="0" smtClean="0">
              <a:solidFill>
                <a:srgbClr val="FF0000"/>
              </a:solidFill>
            </a:endParaRPr>
          </a:p>
          <a:p>
            <a:pPr marL="800100" lvl="1" indent="-342900">
              <a:buFont typeface="+mj-ea"/>
              <a:buAutoNum type="circleNumDbPlain"/>
            </a:pPr>
            <a:r>
              <a:rPr lang="en-US" altLang="zh-CN" dirty="0" smtClean="0"/>
              <a:t>Y.OUT</a:t>
            </a:r>
            <a:r>
              <a:rPr lang="zh-CN" altLang="en-US" dirty="0" smtClean="0"/>
              <a:t>：</a:t>
            </a:r>
            <a:r>
              <a:rPr lang="en-US" altLang="zh-CN" dirty="0" smtClean="0"/>
              <a:t>it’s the array value to return and save to file, same as NOFILE enquiry routine passed by FM for each line</a:t>
            </a:r>
            <a:endParaRPr lang="zh-CN" altLang="en-US" dirty="0" smtClean="0"/>
          </a:p>
          <a:p>
            <a:pPr marL="800100" lvl="1" indent="-342900">
              <a:buFont typeface="+mj-ea"/>
              <a:buAutoNum type="circleNumDbPlain"/>
            </a:pPr>
            <a:r>
              <a:rPr lang="en-US" altLang="zh-CN" dirty="0" err="1" smtClean="0"/>
              <a:t>Y.ERR:Return</a:t>
            </a:r>
            <a:r>
              <a:rPr lang="en-US" altLang="zh-CN" dirty="0" smtClean="0"/>
              <a:t> code</a:t>
            </a:r>
          </a:p>
          <a:p>
            <a:pPr marL="342900" indent="-342900">
              <a:buFont typeface="+mj-lt"/>
              <a:buAutoNum type="arabicPeriod"/>
            </a:pPr>
            <a:r>
              <a:rPr lang="en-US" altLang="zh-CN" dirty="0" smtClean="0"/>
              <a:t>Set it into the field OUT.BUILD.IDRTN in table TEM.TIT.TRANSPORT.FILE</a:t>
            </a:r>
          </a:p>
          <a:p>
            <a:pPr marL="800100" lvl="1" indent="-342900">
              <a:buFont typeface="Arial" pitchFamily="34" charset="0"/>
              <a:buChar char="•"/>
            </a:pPr>
            <a:r>
              <a:rPr lang="en-US" altLang="zh-CN" dirty="0" smtClean="0"/>
              <a:t>@ID : FCSDEMO.CUSTEXP.[USER]</a:t>
            </a:r>
          </a:p>
          <a:p>
            <a:pPr marL="800100" lvl="1" indent="-342900">
              <a:buFont typeface="Arial" pitchFamily="34" charset="0"/>
              <a:buChar char="•"/>
            </a:pPr>
            <a:r>
              <a:rPr lang="en-US" altLang="zh-CN" dirty="0" smtClean="0"/>
              <a:t>PROCESS.TYPE should be define OUT</a:t>
            </a:r>
          </a:p>
          <a:p>
            <a:pPr marL="342900" indent="-342900"/>
            <a:endParaRPr lang="en-US" altLang="zh-CN" dirty="0" smtClean="0"/>
          </a:p>
          <a:p>
            <a:pPr marL="342900" indent="-342900"/>
            <a:r>
              <a:rPr lang="en-US" altLang="zh-CN" dirty="0" smtClean="0">
                <a:solidFill>
                  <a:srgbClr val="FF0000"/>
                </a:solidFill>
              </a:rPr>
              <a:t>EXP.PATH:../</a:t>
            </a:r>
            <a:r>
              <a:rPr lang="en-US" altLang="zh-CN" dirty="0" err="1" smtClean="0">
                <a:solidFill>
                  <a:srgbClr val="FF0000"/>
                </a:solidFill>
              </a:rPr>
              <a:t>bnk.interface</a:t>
            </a:r>
            <a:r>
              <a:rPr lang="en-US" altLang="zh-CN" dirty="0" smtClean="0">
                <a:solidFill>
                  <a:srgbClr val="FF0000"/>
                </a:solidFill>
              </a:rPr>
              <a:t>/ECARD/OUT</a:t>
            </a:r>
          </a:p>
          <a:p>
            <a:pPr marL="342900" indent="-342900"/>
            <a:r>
              <a:rPr lang="en-US" altLang="zh-CN" dirty="0" smtClean="0"/>
              <a:t>EXP.FNAME:CUST.EXP.[</a:t>
            </a:r>
            <a:r>
              <a:rPr lang="en-US" altLang="zh-CN" b="1" dirty="0" smtClean="0"/>
              <a:t>USER</a:t>
            </a:r>
            <a:r>
              <a:rPr lang="en-US" altLang="zh-CN" dirty="0" smtClean="0"/>
              <a:t>].TXT</a:t>
            </a:r>
          </a:p>
          <a:p>
            <a:pPr marL="342900" indent="-342900"/>
            <a:endParaRPr lang="en-US" altLang="zh-CN" dirty="0" smtClean="0"/>
          </a:p>
          <a:p>
            <a:pPr marL="342900" indent="-342900"/>
            <a:r>
              <a:rPr lang="en-US" altLang="zh-CN" dirty="0" smtClean="0"/>
              <a:t>No need IMP.PATH &amp; IMP.FNAME</a:t>
            </a:r>
          </a:p>
        </p:txBody>
      </p:sp>
    </p:spTree>
  </p:cSld>
  <p:clrMapOvr>
    <a:masterClrMapping/>
  </p:clrMapOvr>
  <p:transition>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WS</a:t>
            </a:r>
          </a:p>
        </p:txBody>
      </p:sp>
      <p:sp>
        <p:nvSpPr>
          <p:cNvPr id="3" name="矩形 2"/>
          <p:cNvSpPr/>
          <p:nvPr/>
        </p:nvSpPr>
        <p:spPr>
          <a:xfrm>
            <a:off x="571472" y="1463328"/>
            <a:ext cx="7000924" cy="3416320"/>
          </a:xfrm>
          <a:prstGeom prst="rect">
            <a:avLst/>
          </a:prstGeom>
        </p:spPr>
        <p:txBody>
          <a:bodyPr wrap="square" anchor="ctr">
            <a:spAutoFit/>
          </a:bodyPr>
          <a:lstStyle/>
          <a:p>
            <a:pPr algn="ctr"/>
            <a:r>
              <a:rPr lang="en-US" altLang="zh-CN" dirty="0" smtClean="0"/>
              <a:t>One more WS:</a:t>
            </a:r>
          </a:p>
          <a:p>
            <a:pPr algn="ctr"/>
            <a:endParaRPr lang="en-US" altLang="zh-CN" dirty="0" smtClean="0"/>
          </a:p>
          <a:p>
            <a:pPr>
              <a:buFont typeface="Arial" pitchFamily="34" charset="0"/>
              <a:buChar char="•"/>
            </a:pPr>
            <a:r>
              <a:rPr lang="en-US" altLang="zh-CN" dirty="0" smtClean="0"/>
              <a:t>We want to add customer name to return file, how to?</a:t>
            </a:r>
          </a:p>
          <a:p>
            <a:pPr>
              <a:buFont typeface="Arial" pitchFamily="34" charset="0"/>
              <a:buChar char="•"/>
            </a:pPr>
            <a:r>
              <a:rPr lang="en-US" altLang="zh-CN" dirty="0" smtClean="0">
                <a:solidFill>
                  <a:srgbClr val="FF0000"/>
                </a:solidFill>
              </a:rPr>
              <a:t>1.TXN.CODE Cr – ‘154’</a:t>
            </a:r>
          </a:p>
          <a:p>
            <a:pPr>
              <a:buFont typeface="Arial" pitchFamily="34" charset="0"/>
              <a:buChar char="•"/>
            </a:pPr>
            <a:r>
              <a:rPr lang="en-US" altLang="zh-CN" dirty="0" smtClean="0">
                <a:solidFill>
                  <a:srgbClr val="FF0000"/>
                </a:solidFill>
              </a:rPr>
              <a:t>2.SYSTEM.ID – ‘TIT’</a:t>
            </a:r>
          </a:p>
          <a:p>
            <a:pPr>
              <a:buFont typeface="Arial" pitchFamily="34" charset="0"/>
              <a:buChar char="•"/>
            </a:pPr>
            <a:endParaRPr lang="en-US" altLang="zh-CN" dirty="0" smtClean="0">
              <a:solidFill>
                <a:srgbClr val="FF0000"/>
              </a:solidFill>
            </a:endParaRPr>
          </a:p>
          <a:p>
            <a:pPr>
              <a:buFont typeface="Arial" pitchFamily="34" charset="0"/>
              <a:buChar char="•"/>
            </a:pPr>
            <a:r>
              <a:rPr lang="en-US" altLang="zh-CN" dirty="0" smtClean="0">
                <a:solidFill>
                  <a:srgbClr val="FF0000"/>
                </a:solidFill>
              </a:rPr>
              <a:t>TEM.TIT.MAPPING&gt;FCS.AGENT.[USER].HD</a:t>
            </a:r>
          </a:p>
          <a:p>
            <a:endParaRPr lang="en-US" altLang="zh-CN" dirty="0" smtClean="0">
              <a:solidFill>
                <a:srgbClr val="FF0000"/>
              </a:solidFill>
            </a:endParaRPr>
          </a:p>
          <a:p>
            <a:pPr>
              <a:buFont typeface="Arial" pitchFamily="34" charset="0"/>
              <a:buChar char="•"/>
            </a:pPr>
            <a:r>
              <a:rPr lang="en-US" altLang="zh-CN" dirty="0" smtClean="0"/>
              <a:t>Review two accounting routine</a:t>
            </a:r>
          </a:p>
          <a:p>
            <a:pPr>
              <a:buFont typeface="Arial" pitchFamily="34" charset="0"/>
              <a:buChar char="•"/>
            </a:pPr>
            <a:r>
              <a:rPr lang="en-US" altLang="zh-CN" dirty="0" smtClean="0"/>
              <a:t>Learn to how to enquiry the entry of account.</a:t>
            </a:r>
          </a:p>
          <a:p>
            <a:pPr>
              <a:buFont typeface="Arial" pitchFamily="34" charset="0"/>
              <a:buChar char="•"/>
            </a:pPr>
            <a:r>
              <a:rPr lang="en-US" altLang="zh-CN" dirty="0" smtClean="0"/>
              <a:t>Learn to how to write EB.ACCOUNTING routine here.</a:t>
            </a:r>
          </a:p>
          <a:p>
            <a:pPr>
              <a:buFont typeface="Arial" pitchFamily="34" charset="0"/>
              <a:buChar char="•"/>
            </a:pPr>
            <a:endParaRPr lang="en-US" altLang="zh-CN" dirty="0" smtClean="0"/>
          </a:p>
        </p:txBody>
      </p:sp>
    </p:spTree>
  </p:cSld>
  <p:clrMapOvr>
    <a:masterClrMapping/>
  </p:clrMapOvr>
  <p:transition>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 TFILE WS</a:t>
            </a:r>
          </a:p>
        </p:txBody>
      </p:sp>
      <p:sp>
        <p:nvSpPr>
          <p:cNvPr id="3" name="矩形 2"/>
          <p:cNvSpPr/>
          <p:nvPr/>
        </p:nvSpPr>
        <p:spPr>
          <a:xfrm>
            <a:off x="571472" y="1463328"/>
            <a:ext cx="8001056" cy="3416320"/>
          </a:xfrm>
          <a:prstGeom prst="rect">
            <a:avLst/>
          </a:prstGeom>
        </p:spPr>
        <p:txBody>
          <a:bodyPr wrap="square" anchor="ctr">
            <a:spAutoFit/>
          </a:bodyPr>
          <a:lstStyle/>
          <a:p>
            <a:r>
              <a:rPr lang="en-US" altLang="zh-CN" dirty="0" smtClean="0"/>
              <a:t>How to use this TIT tool for OFS request?</a:t>
            </a:r>
          </a:p>
          <a:p>
            <a:endParaRPr lang="en-US" altLang="zh-CN" dirty="0" smtClean="0"/>
          </a:p>
          <a:p>
            <a:pPr marL="342900" indent="-342900">
              <a:buFont typeface="+mj-lt"/>
              <a:buAutoNum type="arabicPeriod"/>
            </a:pPr>
            <a:r>
              <a:rPr lang="en-US" altLang="zh-CN" dirty="0" smtClean="0"/>
              <a:t>Same as other TFILE parameter setting.</a:t>
            </a:r>
          </a:p>
          <a:p>
            <a:pPr marL="800100" lvl="1" indent="-342900"/>
            <a:r>
              <a:rPr lang="en-US" altLang="zh-CN" dirty="0" smtClean="0"/>
              <a:t>TSA-&gt;BATCH-&gt;TEM.FB.TXN.PARA-&gt;TFILE-&gt;MAPPING</a:t>
            </a:r>
          </a:p>
          <a:p>
            <a:pPr marL="342900" indent="-342900">
              <a:buFont typeface="+mj-lt"/>
              <a:buAutoNum type="arabicPeriod"/>
            </a:pPr>
            <a:r>
              <a:rPr lang="en-US" altLang="zh-CN" dirty="0" smtClean="0"/>
              <a:t>Write one routine and set to MAP.IN.RTN in DET.1 INMESSAGE parameter. There are the following step within this routine.</a:t>
            </a:r>
          </a:p>
          <a:p>
            <a:pPr marL="800100" lvl="1" indent="-342900">
              <a:buFont typeface="+mj-lt"/>
              <a:buAutoNum type="alphaLcParenR"/>
            </a:pPr>
            <a:r>
              <a:rPr lang="en-US" altLang="zh-CN" dirty="0" smtClean="0"/>
              <a:t>It’s MAPPING routine , TEM.MIO.FBXXX.TEMPLATE</a:t>
            </a:r>
          </a:p>
          <a:p>
            <a:pPr marL="800100" lvl="1" indent="-342900">
              <a:buFont typeface="+mj-lt"/>
              <a:buAutoNum type="alphaLcParenR"/>
            </a:pPr>
            <a:r>
              <a:rPr lang="en-US" altLang="zh-CN" dirty="0" smtClean="0"/>
              <a:t>Get field value</a:t>
            </a:r>
          </a:p>
          <a:p>
            <a:pPr marL="800100" lvl="1" indent="-342900">
              <a:buFont typeface="+mj-lt"/>
              <a:buAutoNum type="alphaLcParenR"/>
            </a:pPr>
            <a:r>
              <a:rPr lang="en-US" altLang="zh-CN" dirty="0" smtClean="0"/>
              <a:t>Preparing OFS string and OFS.SOURCE for CALL OFS.</a:t>
            </a:r>
          </a:p>
          <a:p>
            <a:pPr marL="800100" lvl="1" indent="-342900">
              <a:buFont typeface="+mj-lt"/>
              <a:buAutoNum type="alphaLcParenR"/>
            </a:pPr>
            <a:r>
              <a:rPr lang="en-US" altLang="zh-CN" dirty="0" smtClean="0"/>
              <a:t>CALL OFS.POST.MESSAGE or else OFS </a:t>
            </a:r>
          </a:p>
          <a:p>
            <a:endParaRPr lang="en-US" altLang="zh-CN" dirty="0" smtClean="0"/>
          </a:p>
          <a:p>
            <a:endParaRPr lang="en-US" altLang="zh-CN" dirty="0" smtClean="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p>
        </p:txBody>
      </p:sp>
      <p:sp>
        <p:nvSpPr>
          <p:cNvPr id="3" name="矩形 2"/>
          <p:cNvSpPr/>
          <p:nvPr/>
        </p:nvSpPr>
        <p:spPr>
          <a:xfrm>
            <a:off x="785786" y="1290237"/>
            <a:ext cx="7572428" cy="1200329"/>
          </a:xfrm>
          <a:prstGeom prst="rect">
            <a:avLst/>
          </a:prstGeom>
        </p:spPr>
        <p:txBody>
          <a:bodyPr wrap="square" anchor="ctr">
            <a:spAutoFit/>
          </a:bodyPr>
          <a:lstStyle/>
          <a:p>
            <a:r>
              <a:rPr lang="en-US" altLang="zh-CN" dirty="0" smtClean="0"/>
              <a:t>TIT</a:t>
            </a:r>
            <a:r>
              <a:rPr lang="zh-CN" altLang="zh-CN" dirty="0" smtClean="0"/>
              <a:t>模块是用于应对</a:t>
            </a:r>
            <a:r>
              <a:rPr lang="en-US" altLang="zh-CN" dirty="0" smtClean="0"/>
              <a:t>T24</a:t>
            </a:r>
            <a:r>
              <a:rPr lang="zh-CN" altLang="zh-CN" dirty="0" smtClean="0"/>
              <a:t>同第三方接口而设计</a:t>
            </a:r>
            <a:endParaRPr lang="en-US" altLang="zh-CN" dirty="0" smtClean="0"/>
          </a:p>
          <a:p>
            <a:endParaRPr lang="en-US" altLang="zh-CN" dirty="0" smtClean="0"/>
          </a:p>
          <a:p>
            <a:r>
              <a:rPr lang="zh-CN" altLang="zh-CN" dirty="0" smtClean="0"/>
              <a:t>主要目的是满足同</a:t>
            </a:r>
            <a:r>
              <a:rPr lang="en-US" altLang="zh-CN" dirty="0" smtClean="0"/>
              <a:t>T24</a:t>
            </a:r>
            <a:r>
              <a:rPr lang="zh-CN" altLang="zh-CN" dirty="0" smtClean="0"/>
              <a:t>系统有关的不同的格式间的转换</a:t>
            </a:r>
            <a:r>
              <a:rPr lang="en-US" altLang="zh-CN" dirty="0" smtClean="0"/>
              <a:t>,</a:t>
            </a:r>
            <a:r>
              <a:rPr lang="zh-CN" altLang="en-US" dirty="0" smtClean="0"/>
              <a:t>目前可支持以下格式：</a:t>
            </a:r>
            <a:endParaRPr lang="zh-CN" altLang="en-US" dirty="0"/>
          </a:p>
        </p:txBody>
      </p:sp>
      <p:sp>
        <p:nvSpPr>
          <p:cNvPr id="4" name="矩形 3"/>
          <p:cNvSpPr/>
          <p:nvPr/>
        </p:nvSpPr>
        <p:spPr>
          <a:xfrm>
            <a:off x="928662" y="2786058"/>
            <a:ext cx="6715172" cy="2031325"/>
          </a:xfrm>
          <a:prstGeom prst="rect">
            <a:avLst/>
          </a:prstGeom>
        </p:spPr>
        <p:txBody>
          <a:bodyPr wrap="square">
            <a:spAutoFit/>
          </a:bodyPr>
          <a:lstStyle/>
          <a:p>
            <a:pPr>
              <a:buFont typeface="Arial" pitchFamily="34" charset="0"/>
              <a:buChar char="•"/>
            </a:pPr>
            <a:r>
              <a:rPr lang="en-US" altLang="zh-CN" dirty="0" smtClean="0"/>
              <a:t>OFS : Standard OFS request format</a:t>
            </a:r>
          </a:p>
          <a:p>
            <a:pPr>
              <a:buFont typeface="Arial" pitchFamily="34" charset="0"/>
              <a:buChar char="•"/>
            </a:pPr>
            <a:r>
              <a:rPr lang="en-US" altLang="zh-CN" dirty="0" smtClean="0"/>
              <a:t>OFSR : Standard OFS response format</a:t>
            </a:r>
          </a:p>
          <a:p>
            <a:pPr>
              <a:buFont typeface="Arial" pitchFamily="34" charset="0"/>
              <a:buChar char="•"/>
            </a:pPr>
            <a:r>
              <a:rPr lang="en-US" altLang="zh-CN" dirty="0" smtClean="0"/>
              <a:t>OFSML : Standard OFSML request format</a:t>
            </a:r>
          </a:p>
          <a:p>
            <a:pPr>
              <a:buFont typeface="Arial" pitchFamily="34" charset="0"/>
              <a:buChar char="•"/>
            </a:pPr>
            <a:r>
              <a:rPr lang="en-US" altLang="zh-CN" dirty="0" smtClean="0"/>
              <a:t>OFSMLR : Standard OFSML response format</a:t>
            </a:r>
          </a:p>
          <a:p>
            <a:pPr>
              <a:buFont typeface="Arial" pitchFamily="34" charset="0"/>
              <a:buChar char="•"/>
            </a:pPr>
            <a:r>
              <a:rPr lang="en-US" altLang="zh-CN" dirty="0" smtClean="0"/>
              <a:t>APPL : Application format</a:t>
            </a:r>
          </a:p>
          <a:p>
            <a:pPr>
              <a:buFont typeface="Arial" pitchFamily="34" charset="0"/>
              <a:buChar char="•"/>
            </a:pPr>
            <a:r>
              <a:rPr lang="en-US" altLang="zh-CN" dirty="0" smtClean="0"/>
              <a:t>CUST : Customized format</a:t>
            </a:r>
          </a:p>
          <a:p>
            <a:pPr>
              <a:buFont typeface="Arial" pitchFamily="34" charset="0"/>
              <a:buChar char="•"/>
            </a:pPr>
            <a:r>
              <a:rPr lang="en-US" altLang="zh-CN" dirty="0" smtClean="0"/>
              <a:t>JFILE : </a:t>
            </a:r>
            <a:r>
              <a:rPr lang="en-US" altLang="zh-CN" dirty="0" err="1" smtClean="0"/>
              <a:t>jBase</a:t>
            </a:r>
            <a:r>
              <a:rPr lang="en-US" altLang="zh-CN" dirty="0" smtClean="0"/>
              <a:t> file format(@FM)</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2"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40002" y="4040852"/>
            <a:ext cx="3438525" cy="173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5109" name="Rectangle 5"/>
          <p:cNvSpPr>
            <a:spLocks noGrp="1" noChangeArrowheads="1"/>
          </p:cNvSpPr>
          <p:nvPr>
            <p:ph type="title"/>
          </p:nvPr>
        </p:nvSpPr>
        <p:spPr/>
        <p:txBody>
          <a:bodyPr/>
          <a:lstStyle/>
          <a:p>
            <a:r>
              <a:rPr lang="en-GB" dirty="0" smtClean="0"/>
              <a:t>T24 TIT</a:t>
            </a:r>
          </a:p>
        </p:txBody>
      </p:sp>
      <p:pic>
        <p:nvPicPr>
          <p:cNvPr id="7577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15091" y="620688"/>
            <a:ext cx="6924675"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5780"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55576" y="4050938"/>
            <a:ext cx="3038475" cy="426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矩形 1"/>
          <p:cNvSpPr/>
          <p:nvPr/>
        </p:nvSpPr>
        <p:spPr>
          <a:xfrm>
            <a:off x="1967837" y="1232377"/>
            <a:ext cx="720080"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35696" y="4050938"/>
            <a:ext cx="792998"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580112" y="4050938"/>
            <a:ext cx="792088"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979712" y="1484784"/>
            <a:ext cx="720080" cy="216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肘形连接符 4"/>
          <p:cNvCxnSpPr>
            <a:stCxn id="2" idx="1"/>
            <a:endCxn id="9" idx="1"/>
          </p:cNvCxnSpPr>
          <p:nvPr/>
        </p:nvCxnSpPr>
        <p:spPr>
          <a:xfrm rot="10800000" flipV="1">
            <a:off x="1835697" y="1340388"/>
            <a:ext cx="132141" cy="2818561"/>
          </a:xfrm>
          <a:prstGeom prst="bentConnector3">
            <a:avLst>
              <a:gd name="adj1" fmla="val 272997"/>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a:off x="2699792" y="1592796"/>
            <a:ext cx="3480421" cy="2458142"/>
          </a:xfrm>
          <a:prstGeom prst="bent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65165925"/>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GB" dirty="0" smtClean="0"/>
              <a:t>T24 TIT MAPPING</a:t>
            </a:r>
          </a:p>
        </p:txBody>
      </p:sp>
      <p:sp>
        <p:nvSpPr>
          <p:cNvPr id="3" name="矩形 2"/>
          <p:cNvSpPr/>
          <p:nvPr/>
        </p:nvSpPr>
        <p:spPr>
          <a:xfrm>
            <a:off x="785786" y="1361675"/>
            <a:ext cx="7572428" cy="2585323"/>
          </a:xfrm>
          <a:prstGeom prst="rect">
            <a:avLst/>
          </a:prstGeom>
        </p:spPr>
        <p:txBody>
          <a:bodyPr wrap="square" anchor="ctr">
            <a:spAutoFit/>
          </a:bodyPr>
          <a:lstStyle/>
          <a:p>
            <a:r>
              <a:rPr lang="en-US" altLang="zh-CN" dirty="0" smtClean="0"/>
              <a:t>TIT</a:t>
            </a:r>
            <a:r>
              <a:rPr lang="zh-CN" altLang="zh-CN" dirty="0" smtClean="0"/>
              <a:t>模块内核为</a:t>
            </a:r>
            <a:r>
              <a:rPr lang="en-US" altLang="zh-CN" dirty="0" smtClean="0"/>
              <a:t>C.TEM.TIT.MAPPING.PROCESS</a:t>
            </a:r>
            <a:r>
              <a:rPr lang="zh-CN" altLang="zh-CN" dirty="0" smtClean="0"/>
              <a:t>主处理程序</a:t>
            </a:r>
            <a:endParaRPr lang="en-US" altLang="zh-CN" dirty="0" smtClean="0"/>
          </a:p>
          <a:p>
            <a:endParaRPr lang="en-US" altLang="zh-CN" dirty="0" smtClean="0"/>
          </a:p>
          <a:p>
            <a:r>
              <a:rPr lang="zh-CN" altLang="zh-CN" dirty="0" smtClean="0"/>
              <a:t>在充分考虑到了实用性和方便性的基础上全新设计了参数表</a:t>
            </a:r>
            <a:r>
              <a:rPr lang="zh-CN" altLang="en-US" dirty="0" smtClean="0"/>
              <a:t>：</a:t>
            </a:r>
            <a:endParaRPr lang="en-US" altLang="zh-CN" dirty="0" smtClean="0"/>
          </a:p>
          <a:p>
            <a:endParaRPr lang="en-US" altLang="zh-CN" dirty="0" smtClean="0"/>
          </a:p>
          <a:p>
            <a:endParaRPr lang="en-US" altLang="zh-CN" dirty="0" smtClean="0"/>
          </a:p>
          <a:p>
            <a:pPr>
              <a:buFont typeface="Arial" pitchFamily="34" charset="0"/>
              <a:buChar char="•"/>
            </a:pPr>
            <a:r>
              <a:rPr lang="en-US" altLang="zh-CN" b="1" dirty="0" smtClean="0"/>
              <a:t>TEM.TIT.MESSAGE</a:t>
            </a:r>
            <a:r>
              <a:rPr lang="en-US" altLang="zh-CN" dirty="0" smtClean="0"/>
              <a:t>:</a:t>
            </a:r>
            <a:r>
              <a:rPr lang="zh-CN" altLang="zh-CN" dirty="0" smtClean="0"/>
              <a:t>主要是对各种格式的定义／描述／检查处理</a:t>
            </a:r>
            <a:endParaRPr lang="en-US" altLang="zh-CN" dirty="0" smtClean="0"/>
          </a:p>
          <a:p>
            <a:endParaRPr lang="en-US" altLang="zh-CN" dirty="0" smtClean="0"/>
          </a:p>
          <a:p>
            <a:pPr>
              <a:buFont typeface="Arial" pitchFamily="34" charset="0"/>
              <a:buChar char="•"/>
            </a:pPr>
            <a:endParaRPr lang="en-US" altLang="zh-CN" dirty="0" smtClean="0"/>
          </a:p>
          <a:p>
            <a:pPr>
              <a:buFont typeface="Arial" pitchFamily="34" charset="0"/>
              <a:buChar char="•"/>
            </a:pPr>
            <a:r>
              <a:rPr lang="en-US" altLang="zh-CN" b="1" dirty="0" smtClean="0"/>
              <a:t>TEM.TIT.MAPPING</a:t>
            </a:r>
            <a:r>
              <a:rPr lang="en-US" altLang="zh-CN" dirty="0" smtClean="0"/>
              <a:t>:</a:t>
            </a:r>
            <a:r>
              <a:rPr lang="zh-CN" altLang="zh-CN" dirty="0" smtClean="0"/>
              <a:t>对不同两个格式间</a:t>
            </a:r>
            <a:r>
              <a:rPr lang="en-US" altLang="zh-CN" dirty="0" smtClean="0"/>
              <a:t>MAPPING</a:t>
            </a:r>
            <a:r>
              <a:rPr lang="zh-CN" altLang="zh-CN" dirty="0" smtClean="0"/>
              <a:t>规则的定义和处理</a:t>
            </a:r>
            <a:endParaRPr lang="zh-CN" altLang="en-US" dirty="0"/>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Temenos standard">
  <a:themeElements>
    <a:clrScheme name="">
      <a:dk1>
        <a:srgbClr val="000000"/>
      </a:dk1>
      <a:lt1>
        <a:srgbClr val="FFFFFF"/>
      </a:lt1>
      <a:dk2>
        <a:srgbClr val="FFFFFF"/>
      </a:dk2>
      <a:lt2>
        <a:srgbClr val="808080"/>
      </a:lt2>
      <a:accent1>
        <a:srgbClr val="99CCFF"/>
      </a:accent1>
      <a:accent2>
        <a:srgbClr val="3333CC"/>
      </a:accent2>
      <a:accent3>
        <a:srgbClr val="FFFFFF"/>
      </a:accent3>
      <a:accent4>
        <a:srgbClr val="000000"/>
      </a:accent4>
      <a:accent5>
        <a:srgbClr val="CAE2FF"/>
      </a:accent5>
      <a:accent6>
        <a:srgbClr val="2D2DB9"/>
      </a:accent6>
      <a:hlink>
        <a:srgbClr val="CCCCFF"/>
      </a:hlink>
      <a:folHlink>
        <a:srgbClr val="B2B2B2"/>
      </a:folHlink>
    </a:clrScheme>
    <a:fontScheme name="Temenos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enos standar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enos standar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enos standar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enos standar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enos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enos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enos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Temenos standard</Template>
  <TotalTime>32621</TotalTime>
  <Words>5432</Words>
  <Application>Microsoft Office PowerPoint</Application>
  <PresentationFormat>全屏显示(4:3)</PresentationFormat>
  <Paragraphs>2691</Paragraphs>
  <Slides>63</Slides>
  <Notes>63</Notes>
  <HiddenSlides>1</HiddenSlides>
  <MMClips>0</MMClips>
  <ScaleCrop>false</ScaleCrop>
  <HeadingPairs>
    <vt:vector size="8" baseType="variant">
      <vt:variant>
        <vt:lpstr>主题</vt:lpstr>
      </vt:variant>
      <vt:variant>
        <vt:i4>1</vt:i4>
      </vt:variant>
      <vt:variant>
        <vt:lpstr>嵌入 OLE 服务器</vt:lpstr>
      </vt:variant>
      <vt:variant>
        <vt:i4>1</vt:i4>
      </vt:variant>
      <vt:variant>
        <vt:lpstr>幻灯片标题</vt:lpstr>
      </vt:variant>
      <vt:variant>
        <vt:i4>63</vt:i4>
      </vt:variant>
      <vt:variant>
        <vt:lpstr>自定义放映</vt:lpstr>
      </vt:variant>
      <vt:variant>
        <vt:i4>4</vt:i4>
      </vt:variant>
    </vt:vector>
  </HeadingPairs>
  <TitlesOfParts>
    <vt:vector size="69" baseType="lpstr">
      <vt:lpstr>Temenos standard</vt:lpstr>
      <vt:lpstr>CorelPhotoPaint.Image.11</vt:lpstr>
      <vt:lpstr>T24 TIT</vt:lpstr>
      <vt:lpstr>T24 TIT - AGENDA</vt:lpstr>
      <vt:lpstr>T24 TIT - BACKGROUD</vt:lpstr>
      <vt:lpstr>T24 TIT</vt:lpstr>
      <vt:lpstr>T24 TIT</vt:lpstr>
      <vt:lpstr>T24 TIT</vt:lpstr>
      <vt:lpstr>T24 TIT MAPPING</vt:lpstr>
      <vt:lpstr>T24 TIT</vt:lpstr>
      <vt:lpstr>T24 TIT MAPPING</vt:lpstr>
      <vt:lpstr>T24 TIT MAPPING</vt:lpstr>
      <vt:lpstr>T24 TIT MAPPING</vt:lpstr>
      <vt:lpstr>T24 TIT MESSAGE-Define</vt:lpstr>
      <vt:lpstr>T24 TIT MAPPING-Define</vt:lpstr>
      <vt:lpstr>T24 TIT MAPPING/MESSAGE WS</vt:lpstr>
      <vt:lpstr>T24 TIT – TFILE WS</vt:lpstr>
      <vt:lpstr>T24 TIT MAPPING/MESSAGE WS</vt:lpstr>
      <vt:lpstr>T24 TIT MAPPING/MESSAGE WS</vt:lpstr>
      <vt:lpstr>T24 TIT – TFILE WS CUST-&gt;CUST+APPL</vt:lpstr>
      <vt:lpstr>T24 TIT Development</vt:lpstr>
      <vt:lpstr>T24 TIT Development － T24API INXXX</vt:lpstr>
      <vt:lpstr>T24 TIT – TFILE IN2 &amp; IN2A</vt:lpstr>
      <vt:lpstr>T24 TIT – TFILE IN2 &amp; IN2A</vt:lpstr>
      <vt:lpstr>T24 TIT Development － T24API FMT</vt:lpstr>
      <vt:lpstr>T24 TIT – WorkShop TFILE FMT</vt:lpstr>
      <vt:lpstr>T24 TIT Development － T24API ICONV</vt:lpstr>
      <vt:lpstr>T24 TIT Development － T24API OCONV</vt:lpstr>
      <vt:lpstr>T24 TIT Development - ROUTINE</vt:lpstr>
      <vt:lpstr>T24 TIT Development - ROUTINE</vt:lpstr>
      <vt:lpstr>T24 TIT Development - ROUTINE</vt:lpstr>
      <vt:lpstr>T24 TIT Development - ROUTINE</vt:lpstr>
      <vt:lpstr>T24 TIT Development - ROUTINE</vt:lpstr>
      <vt:lpstr>T24 TIT Development － Internal</vt:lpstr>
      <vt:lpstr>T24 TIT Development WorkShop - EXT</vt:lpstr>
      <vt:lpstr>T24 TIT Development - Internal</vt:lpstr>
      <vt:lpstr>T24 TIT Development - Internal</vt:lpstr>
      <vt:lpstr>T24 TIT– 其它</vt:lpstr>
      <vt:lpstr>T24 TIT - TXN</vt:lpstr>
      <vt:lpstr>T24 TIT - TXN</vt:lpstr>
      <vt:lpstr>T24 TIT – TXN 流程示例</vt:lpstr>
      <vt:lpstr>T24 TIT - TFILE</vt:lpstr>
      <vt:lpstr>Multi-threaded job</vt:lpstr>
      <vt:lpstr>Multi-threaded job</vt:lpstr>
      <vt:lpstr>幻灯片 43</vt:lpstr>
      <vt:lpstr>TSM and TSA</vt:lpstr>
      <vt:lpstr>TSM Setup</vt:lpstr>
      <vt:lpstr>COB Scheduler</vt:lpstr>
      <vt:lpstr>T24 TIT - TFILE</vt:lpstr>
      <vt:lpstr>T24 TIT – TFILE – TEM.FB.TXN.PARA</vt:lpstr>
      <vt:lpstr>T24 TIT – TFILE – TEM.TIT.TRANSPORT.FILE</vt:lpstr>
      <vt:lpstr>T24 TIT - TFILE</vt:lpstr>
      <vt:lpstr>T24 TIT - TFILE</vt:lpstr>
      <vt:lpstr>T24 TIT – TFILE FILENAME RULE </vt:lpstr>
      <vt:lpstr>T24 TIT – TFILE IN rule</vt:lpstr>
      <vt:lpstr>T24 TIT – TFILE IN rule</vt:lpstr>
      <vt:lpstr>T24 TIT – TFILE OUT rule</vt:lpstr>
      <vt:lpstr>T24 TIT – TFILE ENQ &amp; Monitor</vt:lpstr>
      <vt:lpstr>T24 TIT – TFILE WS</vt:lpstr>
      <vt:lpstr>T24 TIT – TFILE IN rule</vt:lpstr>
      <vt:lpstr>T24 TIT – TFILE Development </vt:lpstr>
      <vt:lpstr>T24 TIT – TFILE WS EXPORT T24TABLE</vt:lpstr>
      <vt:lpstr>T24 TIT – TFILE WS EXPORT T24TABLE</vt:lpstr>
      <vt:lpstr>T24 TIT – TFILE WS</vt:lpstr>
      <vt:lpstr>T24 TIT – TFILE WS</vt:lpstr>
      <vt:lpstr>Temenos product evolution</vt:lpstr>
      <vt:lpstr>T24 architecture</vt:lpstr>
      <vt:lpstr>T24 technical architecture</vt:lpstr>
      <vt:lpstr>T24 global deployment options</vt:lpstr>
    </vt:vector>
  </TitlesOfParts>
  <Company>TEMENOS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TEMENOS Summary for NAB</dc:title>
  <dc:creator>Mike McCauley</dc:creator>
  <cp:lastModifiedBy>雨林木风</cp:lastModifiedBy>
  <cp:revision>623</cp:revision>
  <dcterms:created xsi:type="dcterms:W3CDTF">2006-06-07T15:32:17Z</dcterms:created>
  <dcterms:modified xsi:type="dcterms:W3CDTF">2011-07-29T07:16:40Z</dcterms:modified>
</cp:coreProperties>
</file>