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7" r:id="rId22"/>
    <p:sldId id="288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9" r:id="rId52"/>
    <p:sldId id="311" r:id="rId53"/>
    <p:sldId id="306" r:id="rId54"/>
    <p:sldId id="307" r:id="rId55"/>
    <p:sldId id="308" r:id="rId56"/>
    <p:sldId id="310" r:id="rId57"/>
    <p:sldId id="312" r:id="rId58"/>
    <p:sldId id="313" r:id="rId59"/>
    <p:sldId id="314" r:id="rId60"/>
    <p:sldId id="315" r:id="rId61"/>
    <p:sldId id="320" r:id="rId62"/>
    <p:sldId id="316" r:id="rId63"/>
    <p:sldId id="318" r:id="rId64"/>
    <p:sldId id="319" r:id="rId65"/>
    <p:sldId id="321" r:id="rId66"/>
    <p:sldId id="317" r:id="rId67"/>
    <p:sldId id="322" r:id="rId68"/>
    <p:sldId id="323" r:id="rId69"/>
    <p:sldId id="32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AF08546-F9E4-44C2-BF29-3032B22289DE}" type="datetimeFigureOut">
              <a:rPr lang="en-US" smtClean="0"/>
              <a:t>07/01/2023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4468886-EF6B-4CBF-B9E0-6CEF19C31A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sbt.org/download.html" TargetMode="External"/><Relationship Id="rId2" Type="http://schemas.openxmlformats.org/officeDocument/2006/relationships/hyperlink" Target="https://docs.scala-lang.org/getting-started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 </a:t>
            </a:r>
            <a:r>
              <a:rPr lang="en-US" dirty="0" err="1" smtClean="0"/>
              <a:t>Nilesh</a:t>
            </a:r>
            <a:r>
              <a:rPr lang="en-US" dirty="0"/>
              <a:t> </a:t>
            </a:r>
            <a:r>
              <a:rPr lang="en-US" dirty="0" err="1" smtClean="0"/>
              <a:t>Magar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305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90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Installation of Java : set path and JAVA_HOME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Installation of Compiler:</a:t>
            </a:r>
          </a:p>
          <a:p>
            <a:r>
              <a:rPr lang="it-IT" dirty="0">
                <a:hlinkClick r:id="rId2"/>
              </a:rPr>
              <a:t>Getting Started | Scala Documentation (scala-lang.org)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hlinkClick r:id="rId3"/>
              </a:rPr>
              <a:t>https://www.scala-sbt.org/download.html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3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Mutable </a:t>
            </a:r>
            <a:r>
              <a:rPr lang="en-US" dirty="0" smtClean="0"/>
              <a:t>Variable</a:t>
            </a:r>
          </a:p>
          <a:p>
            <a:pPr lvl="1"/>
            <a:r>
              <a:rPr lang="en-US" b="1" dirty="0" err="1"/>
              <a:t>var</a:t>
            </a:r>
            <a:r>
              <a:rPr lang="en-US" dirty="0"/>
              <a:t> data = 100  </a:t>
            </a:r>
          </a:p>
          <a:p>
            <a:pPr lvl="1"/>
            <a:r>
              <a:rPr lang="en-US" dirty="0"/>
              <a:t>data = 101  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data:</a:t>
            </a:r>
            <a:r>
              <a:rPr lang="en-US" b="1" dirty="0" err="1"/>
              <a:t>Int</a:t>
            </a:r>
            <a:r>
              <a:rPr lang="en-US" dirty="0"/>
              <a:t> = 100  </a:t>
            </a:r>
          </a:p>
          <a:p>
            <a:r>
              <a:rPr lang="en-US" dirty="0" smtClean="0"/>
              <a:t>Im</a:t>
            </a:r>
            <a:r>
              <a:rPr lang="en-US" dirty="0"/>
              <a:t>m</a:t>
            </a:r>
            <a:r>
              <a:rPr lang="en-US" dirty="0" smtClean="0"/>
              <a:t>utable Variable:</a:t>
            </a:r>
          </a:p>
          <a:p>
            <a:pPr lvl="1"/>
            <a:r>
              <a:rPr lang="nn-NO" b="1" dirty="0"/>
              <a:t>val</a:t>
            </a:r>
            <a:r>
              <a:rPr lang="nn-NO" dirty="0"/>
              <a:t> data = 100  </a:t>
            </a:r>
          </a:p>
          <a:p>
            <a:pPr lvl="1"/>
            <a:r>
              <a:rPr lang="nn-NO" dirty="0"/>
              <a:t>data = 101 // Error</a:t>
            </a:r>
          </a:p>
          <a:p>
            <a:pPr lvl="1"/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1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Much </a:t>
            </a:r>
            <a:r>
              <a:rPr lang="en-US" sz="3200" dirty="0">
                <a:solidFill>
                  <a:srgbClr val="7030A0"/>
                </a:solidFill>
              </a:rPr>
              <a:t>similar to java in terms of their </a:t>
            </a:r>
            <a:endParaRPr lang="en-US" sz="3200" dirty="0" smtClean="0">
              <a:solidFill>
                <a:srgbClr val="7030A0"/>
              </a:solidFill>
            </a:endParaRPr>
          </a:p>
          <a:p>
            <a:pPr lvl="1"/>
            <a:r>
              <a:rPr lang="en-US" sz="2800" dirty="0" smtClean="0">
                <a:solidFill>
                  <a:srgbClr val="7030A0"/>
                </a:solidFill>
              </a:rPr>
              <a:t>storage</a:t>
            </a:r>
            <a:r>
              <a:rPr lang="en-US" sz="2800" dirty="0">
                <a:solidFill>
                  <a:srgbClr val="7030A0"/>
                </a:solidFill>
              </a:rPr>
              <a:t>, </a:t>
            </a:r>
            <a:endParaRPr lang="en-US" sz="2800" dirty="0" smtClean="0">
              <a:solidFill>
                <a:srgbClr val="7030A0"/>
              </a:solidFill>
            </a:endParaRPr>
          </a:p>
          <a:p>
            <a:pPr lvl="1"/>
            <a:r>
              <a:rPr lang="en-US" sz="2800" dirty="0" smtClean="0">
                <a:solidFill>
                  <a:srgbClr val="7030A0"/>
                </a:solidFill>
              </a:rPr>
              <a:t>length </a:t>
            </a:r>
          </a:p>
          <a:p>
            <a:pPr lvl="1"/>
            <a:r>
              <a:rPr lang="en-US" sz="2800" dirty="0" smtClean="0">
                <a:solidFill>
                  <a:srgbClr val="7030A0"/>
                </a:solidFill>
              </a:rPr>
              <a:t>Except:  no </a:t>
            </a:r>
            <a:r>
              <a:rPr lang="en-US" sz="2800" dirty="0">
                <a:solidFill>
                  <a:srgbClr val="7030A0"/>
                </a:solidFill>
              </a:rPr>
              <a:t>concept of primitive data </a:t>
            </a:r>
            <a:r>
              <a:rPr lang="en-US" sz="2800" dirty="0" smtClean="0">
                <a:solidFill>
                  <a:srgbClr val="7030A0"/>
                </a:solidFill>
              </a:rPr>
              <a:t>types :</a:t>
            </a:r>
            <a:r>
              <a:rPr lang="en-US" sz="2800" b="1" dirty="0" smtClean="0">
                <a:solidFill>
                  <a:srgbClr val="7030A0"/>
                </a:solidFill>
              </a:rPr>
              <a:t>object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and starts with capital </a:t>
            </a:r>
            <a:r>
              <a:rPr lang="en-US" sz="2800" dirty="0" smtClean="0">
                <a:solidFill>
                  <a:srgbClr val="7030A0"/>
                </a:solidFill>
              </a:rPr>
              <a:t>letter</a:t>
            </a:r>
          </a:p>
          <a:p>
            <a:pPr lvl="1"/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1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FF0000"/>
                </a:solidFill>
              </a:rPr>
              <a:t> Any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447800"/>
            <a:ext cx="8955087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14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Program of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ScalaExample</a:t>
            </a:r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args:Array</a:t>
            </a:r>
            <a:r>
              <a:rPr lang="en-US" dirty="0"/>
              <a:t>[String]){  </a:t>
            </a:r>
          </a:p>
          <a:p>
            <a:r>
              <a:rPr lang="en-US" dirty="0"/>
              <a:t>        </a:t>
            </a:r>
            <a:r>
              <a:rPr lang="en-US" dirty="0" err="1"/>
              <a:t>println</a:t>
            </a:r>
            <a:r>
              <a:rPr lang="en-US" dirty="0"/>
              <a:t> </a:t>
            </a:r>
            <a:r>
              <a:rPr lang="en-US" dirty="0" smtClean="0"/>
              <a:t>("</a:t>
            </a:r>
            <a:r>
              <a:rPr lang="en-US" dirty="0"/>
              <a:t>Hello </a:t>
            </a:r>
            <a:r>
              <a:rPr lang="en-US" dirty="0" err="1"/>
              <a:t>Scala</a:t>
            </a:r>
            <a:r>
              <a:rPr lang="en-US" dirty="0" smtClean="0"/>
              <a:t>");</a:t>
            </a:r>
            <a:r>
              <a:rPr lang="en-US" dirty="0"/>
              <a:t>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9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2 no’s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object </a:t>
            </a:r>
            <a:r>
              <a:rPr lang="en-US" dirty="0" err="1"/>
              <a:t>ScalaExample</a:t>
            </a:r>
            <a:r>
              <a:rPr lang="en-US" dirty="0"/>
              <a:t>{  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args:Array</a:t>
            </a:r>
            <a:r>
              <a:rPr lang="en-US" dirty="0"/>
              <a:t>[String]){ 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a:Int=30;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b:Int=20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println</a:t>
            </a:r>
            <a:r>
              <a:rPr lang="en-US" dirty="0"/>
              <a:t>("Addition of a and b is ",c); 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0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Conditional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If statement</a:t>
            </a:r>
          </a:p>
          <a:p>
            <a:pPr>
              <a:lnSpc>
                <a:spcPct val="250000"/>
              </a:lnSpc>
            </a:pPr>
            <a:r>
              <a:rPr lang="en-US" dirty="0"/>
              <a:t>If-else statement</a:t>
            </a:r>
          </a:p>
          <a:p>
            <a:pPr>
              <a:lnSpc>
                <a:spcPct val="250000"/>
              </a:lnSpc>
            </a:pPr>
            <a:r>
              <a:rPr lang="en-US" dirty="0"/>
              <a:t>Nested if-else statement</a:t>
            </a:r>
          </a:p>
          <a:p>
            <a:pPr>
              <a:lnSpc>
                <a:spcPct val="250000"/>
              </a:lnSpc>
            </a:pPr>
            <a:r>
              <a:rPr lang="en-US" dirty="0"/>
              <a:t>If-else-if ladder statement</a:t>
            </a:r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28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if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(condition){  </a:t>
            </a:r>
          </a:p>
          <a:p>
            <a:r>
              <a:rPr lang="en-US" dirty="0"/>
              <a:t>    // Statements to be executed  </a:t>
            </a:r>
          </a:p>
          <a:p>
            <a:r>
              <a:rPr lang="en-US" dirty="0"/>
              <a:t>}  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age:</a:t>
            </a:r>
            <a:r>
              <a:rPr lang="en-US" b="1" dirty="0" err="1"/>
              <a:t>Int</a:t>
            </a:r>
            <a:r>
              <a:rPr lang="en-US" dirty="0"/>
              <a:t> = 20;  </a:t>
            </a:r>
          </a:p>
          <a:p>
            <a:r>
              <a:rPr lang="en-US" b="1" dirty="0"/>
              <a:t>if</a:t>
            </a:r>
            <a:r>
              <a:rPr lang="en-US" dirty="0"/>
              <a:t>(age &gt; 18){  </a:t>
            </a:r>
          </a:p>
          <a:p>
            <a:r>
              <a:rPr lang="en-US" dirty="0"/>
              <a:t>    </a:t>
            </a:r>
            <a:r>
              <a:rPr lang="en-US" dirty="0" err="1"/>
              <a:t>println</a:t>
            </a:r>
            <a:r>
              <a:rPr lang="en-US" dirty="0"/>
              <a:t> ("Age is </a:t>
            </a:r>
            <a:r>
              <a:rPr lang="en-US" dirty="0" err="1"/>
              <a:t>greate</a:t>
            </a:r>
            <a:r>
              <a:rPr lang="en-US" dirty="0"/>
              <a:t> than 18")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6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If-Else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953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if</a:t>
            </a:r>
            <a:r>
              <a:rPr lang="en-US" dirty="0"/>
              <a:t>(condition){  </a:t>
            </a:r>
          </a:p>
          <a:p>
            <a:r>
              <a:rPr lang="en-US" dirty="0"/>
              <a:t>    // If block statements to be executed  </a:t>
            </a:r>
          </a:p>
          <a:p>
            <a:r>
              <a:rPr lang="en-US" dirty="0"/>
              <a:t>} </a:t>
            </a:r>
            <a:r>
              <a:rPr lang="en-US" b="1" dirty="0"/>
              <a:t>else</a:t>
            </a:r>
            <a:r>
              <a:rPr lang="en-US" dirty="0"/>
              <a:t> {  </a:t>
            </a:r>
          </a:p>
          <a:p>
            <a:r>
              <a:rPr lang="en-US" dirty="0"/>
              <a:t>    // Else bock statements to be executed  </a:t>
            </a:r>
          </a:p>
          <a:p>
            <a:r>
              <a:rPr lang="en-US" dirty="0"/>
              <a:t>}  </a:t>
            </a:r>
          </a:p>
          <a:p>
            <a:endParaRPr lang="en-US" dirty="0" smtClean="0"/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number:</a:t>
            </a:r>
            <a:r>
              <a:rPr lang="en-US" b="1" dirty="0" err="1"/>
              <a:t>Int</a:t>
            </a:r>
            <a:r>
              <a:rPr lang="en-US" dirty="0"/>
              <a:t> = 21  </a:t>
            </a:r>
          </a:p>
          <a:p>
            <a:r>
              <a:rPr lang="en-US" b="1" dirty="0"/>
              <a:t>if</a:t>
            </a:r>
            <a:r>
              <a:rPr lang="en-US" dirty="0"/>
              <a:t>(number%2==0){  </a:t>
            </a:r>
          </a:p>
          <a:p>
            <a:r>
              <a:rPr lang="en-US" dirty="0"/>
              <a:t>    </a:t>
            </a:r>
            <a:r>
              <a:rPr lang="en-US" dirty="0" err="1"/>
              <a:t>println</a:t>
            </a:r>
            <a:r>
              <a:rPr lang="en-US" dirty="0"/>
              <a:t>("Even number")  </a:t>
            </a:r>
          </a:p>
          <a:p>
            <a:r>
              <a:rPr lang="en-US" dirty="0"/>
              <a:t>}</a:t>
            </a:r>
            <a:r>
              <a:rPr lang="en-US" b="1" dirty="0"/>
              <a:t>else</a:t>
            </a:r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dirty="0" err="1"/>
              <a:t>println</a:t>
            </a:r>
            <a:r>
              <a:rPr lang="en-US" dirty="0"/>
              <a:t>("Odd number")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5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Scala</a:t>
            </a:r>
            <a:r>
              <a:rPr lang="en-US" dirty="0"/>
              <a:t> If-Else-If Ladder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if</a:t>
            </a:r>
            <a:r>
              <a:rPr lang="en-US" dirty="0"/>
              <a:t> (condition1){    </a:t>
            </a:r>
          </a:p>
          <a:p>
            <a:r>
              <a:rPr lang="en-US" dirty="0"/>
              <a:t>//Code to be executed if condition1 is true    </a:t>
            </a:r>
          </a:p>
          <a:p>
            <a:r>
              <a:rPr lang="en-US" dirty="0"/>
              <a:t>}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 (condition2){    </a:t>
            </a:r>
          </a:p>
          <a:p>
            <a:r>
              <a:rPr lang="en-US" dirty="0"/>
              <a:t>//Code to be executed if condition2 is true    </a:t>
            </a:r>
          </a:p>
          <a:p>
            <a:r>
              <a:rPr lang="en-US" dirty="0"/>
              <a:t>}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 (condition3){    </a:t>
            </a:r>
          </a:p>
          <a:p>
            <a:r>
              <a:rPr lang="en-US" dirty="0"/>
              <a:t>//Code to be executed if condition3 is true    </a:t>
            </a:r>
          </a:p>
          <a:p>
            <a:r>
              <a:rPr lang="en-US" dirty="0"/>
              <a:t>}    </a:t>
            </a:r>
          </a:p>
          <a:p>
            <a:r>
              <a:rPr lang="en-US" dirty="0"/>
              <a:t>...    </a:t>
            </a:r>
          </a:p>
          <a:p>
            <a:r>
              <a:rPr lang="en-US" b="1" dirty="0"/>
              <a:t>else</a:t>
            </a:r>
            <a:r>
              <a:rPr lang="en-US" dirty="0"/>
              <a:t> {    </a:t>
            </a:r>
          </a:p>
          <a:p>
            <a:r>
              <a:rPr lang="en-US" dirty="0"/>
              <a:t>//Code to be executed if all the conditions are false    </a:t>
            </a:r>
          </a:p>
          <a:p>
            <a:r>
              <a:rPr lang="en-US" dirty="0"/>
              <a:t>} 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4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Intro: 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733550"/>
            <a:ext cx="9096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77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if else 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smtClean="0"/>
              <a:t>the grade </a:t>
            </a:r>
            <a:r>
              <a:rPr lang="en-US" dirty="0" smtClean="0"/>
              <a:t>of the student based </a:t>
            </a:r>
            <a:r>
              <a:rPr lang="en-US" smtClean="0"/>
              <a:t>on his marks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4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Scala</a:t>
            </a:r>
            <a:r>
              <a:rPr lang="en-US" b="1" dirty="0"/>
              <a:t> – Read </a:t>
            </a:r>
            <a:r>
              <a:rPr lang="en-US" b="1" dirty="0" smtClean="0"/>
              <a:t>data from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a </a:t>
            </a:r>
            <a:r>
              <a:rPr lang="en-US" dirty="0" smtClean="0"/>
              <a:t>Data from </a:t>
            </a:r>
            <a:r>
              <a:rPr lang="en-US" dirty="0"/>
              <a:t>console input, we </a:t>
            </a:r>
            <a:r>
              <a:rPr lang="en-US" dirty="0" smtClean="0"/>
              <a:t>need to import:</a:t>
            </a:r>
          </a:p>
          <a:p>
            <a:pPr lvl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scala.io.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.readLine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scala.io.StdIn.readInt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(), 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scala.io.StdIn.readFloat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604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4373563"/>
          </a:xfrm>
        </p:spPr>
        <p:txBody>
          <a:bodyPr>
            <a:noAutofit/>
          </a:bodyPr>
          <a:lstStyle/>
          <a:p>
            <a:r>
              <a:rPr lang="en-US" sz="3200" dirty="0"/>
              <a:t>import </a:t>
            </a:r>
            <a:r>
              <a:rPr lang="en-US" sz="3200" dirty="0" err="1"/>
              <a:t>scala.io.StdIn</a:t>
            </a:r>
            <a:endParaRPr lang="en-US" sz="3200" dirty="0"/>
          </a:p>
          <a:p>
            <a:r>
              <a:rPr lang="en-US" sz="3200" dirty="0"/>
              <a:t>object </a:t>
            </a:r>
            <a:r>
              <a:rPr lang="en-US" sz="3200" dirty="0" err="1"/>
              <a:t>ReadInt</a:t>
            </a:r>
            <a:r>
              <a:rPr lang="en-US" sz="3200" dirty="0"/>
              <a:t>{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def</a:t>
            </a:r>
            <a:r>
              <a:rPr lang="en-US" sz="3200" dirty="0"/>
              <a:t> main(</a:t>
            </a:r>
            <a:r>
              <a:rPr lang="en-US" sz="3200" dirty="0" err="1"/>
              <a:t>args</a:t>
            </a:r>
            <a:r>
              <a:rPr lang="en-US" sz="3200" dirty="0"/>
              <a:t>: Array[String]) {</a:t>
            </a:r>
          </a:p>
          <a:p>
            <a:r>
              <a:rPr lang="en-US" sz="3200" dirty="0"/>
              <a:t>    print("Enter a number: ")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var</a:t>
            </a:r>
            <a:r>
              <a:rPr lang="en-US" sz="3200" dirty="0"/>
              <a:t> hours = </a:t>
            </a:r>
            <a:r>
              <a:rPr lang="en-US" sz="3200" dirty="0" err="1"/>
              <a:t>readInt</a:t>
            </a:r>
            <a:r>
              <a:rPr lang="en-US" sz="3200" dirty="0"/>
              <a:t>()</a:t>
            </a:r>
          </a:p>
          <a:p>
            <a:r>
              <a:rPr lang="en-US" sz="3200" dirty="0"/>
              <a:t>    hours = hours + 1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println</a:t>
            </a:r>
            <a:r>
              <a:rPr lang="en-US" sz="3200" dirty="0"/>
              <a:t>("Your entry + 1 : "+hours)</a:t>
            </a:r>
          </a:p>
          <a:p>
            <a:r>
              <a:rPr lang="en-US" sz="3200" dirty="0"/>
              <a:t>  </a:t>
            </a:r>
            <a:r>
              <a:rPr lang="en-US" sz="3200" dirty="0" smtClean="0"/>
              <a:t>}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638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Scala</a:t>
            </a:r>
            <a:r>
              <a:rPr lang="en-US" sz="3200" b="1" dirty="0"/>
              <a:t> Pattern </a:t>
            </a:r>
            <a:r>
              <a:rPr lang="en-US" sz="3200" b="1" dirty="0" smtClean="0"/>
              <a:t>Matching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991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feature of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/>
              <a:t>same as switch case in other programming </a:t>
            </a:r>
            <a:r>
              <a:rPr lang="en-US" dirty="0" smtClean="0"/>
              <a:t>languages</a:t>
            </a:r>
          </a:p>
          <a:p>
            <a:endParaRPr lang="en-US" dirty="0"/>
          </a:p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{  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var</a:t>
            </a:r>
            <a:r>
              <a:rPr lang="en-US" dirty="0"/>
              <a:t> a = 1  </a:t>
            </a:r>
          </a:p>
          <a:p>
            <a:r>
              <a:rPr lang="en-US" dirty="0"/>
              <a:t>        a </a:t>
            </a:r>
            <a:r>
              <a:rPr lang="en-US" b="1" dirty="0"/>
              <a:t>match</a:t>
            </a:r>
            <a:r>
              <a:rPr lang="en-US" dirty="0"/>
              <a:t>{  </a:t>
            </a:r>
          </a:p>
          <a:p>
            <a:r>
              <a:rPr lang="en-US" dirty="0"/>
              <a:t>            </a:t>
            </a:r>
            <a:r>
              <a:rPr lang="en-US" b="1" dirty="0"/>
              <a:t>case</a:t>
            </a:r>
            <a:r>
              <a:rPr lang="en-US" dirty="0"/>
              <a:t> 1 =&gt; </a:t>
            </a:r>
            <a:r>
              <a:rPr lang="en-US" dirty="0" err="1"/>
              <a:t>println</a:t>
            </a:r>
            <a:r>
              <a:rPr lang="en-US" dirty="0"/>
              <a:t>("One")  </a:t>
            </a:r>
          </a:p>
          <a:p>
            <a:r>
              <a:rPr lang="en-US" dirty="0"/>
              <a:t>            </a:t>
            </a:r>
            <a:r>
              <a:rPr lang="en-US" b="1" dirty="0"/>
              <a:t>case</a:t>
            </a:r>
            <a:r>
              <a:rPr lang="en-US" dirty="0"/>
              <a:t> 2 =&gt; </a:t>
            </a:r>
            <a:r>
              <a:rPr lang="en-US" dirty="0" err="1"/>
              <a:t>println</a:t>
            </a:r>
            <a:r>
              <a:rPr lang="en-US" dirty="0"/>
              <a:t>("Two")  </a:t>
            </a:r>
          </a:p>
          <a:p>
            <a:r>
              <a:rPr lang="en-US" dirty="0"/>
              <a:t>            </a:t>
            </a:r>
            <a:r>
              <a:rPr lang="en-US" b="1" dirty="0"/>
              <a:t>case</a:t>
            </a:r>
            <a:r>
              <a:rPr lang="en-US" dirty="0"/>
              <a:t> _ =&gt; </a:t>
            </a:r>
            <a:r>
              <a:rPr lang="en-US" dirty="0" err="1"/>
              <a:t>println</a:t>
            </a:r>
            <a:r>
              <a:rPr lang="en-US" dirty="0"/>
              <a:t>("No")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52096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iterate code till the specified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Tests </a:t>
            </a:r>
            <a:r>
              <a:rPr lang="en-US" dirty="0" err="1"/>
              <a:t>boolean</a:t>
            </a:r>
            <a:r>
              <a:rPr lang="en-US" dirty="0"/>
              <a:t> expression and iterates again and </a:t>
            </a:r>
            <a:r>
              <a:rPr lang="en-US" dirty="0" smtClean="0"/>
              <a:t>again</a:t>
            </a:r>
          </a:p>
          <a:p>
            <a:r>
              <a:rPr lang="en-US" dirty="0" smtClean="0"/>
              <a:t>If you </a:t>
            </a:r>
            <a:r>
              <a:rPr lang="en-US" dirty="0"/>
              <a:t>don't know number of iterations </a:t>
            </a:r>
            <a:r>
              <a:rPr lang="en-US" dirty="0" smtClean="0"/>
              <a:t>prior</a:t>
            </a:r>
          </a:p>
          <a:p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 expression){  </a:t>
            </a:r>
          </a:p>
          <a:p>
            <a:r>
              <a:rPr lang="en-US" dirty="0"/>
              <a:t>    // Statements to be executed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55837"/>
            <a:ext cx="8915400" cy="4373563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object </a:t>
            </a:r>
            <a:r>
              <a:rPr lang="en-US" b="1" dirty="0" err="1"/>
              <a:t>MainObjectWhile</a:t>
            </a:r>
            <a:r>
              <a:rPr lang="en-US" b="1" dirty="0"/>
              <a:t> {  </a:t>
            </a:r>
          </a:p>
          <a:p>
            <a:pPr marL="114300" indent="0">
              <a:buNone/>
            </a:pPr>
            <a:r>
              <a:rPr lang="en-US" b="1" dirty="0"/>
              <a:t>   </a:t>
            </a:r>
            <a:r>
              <a:rPr lang="en-US" b="1" dirty="0" err="1"/>
              <a:t>def</a:t>
            </a:r>
            <a:r>
              <a:rPr lang="en-US" b="1" dirty="0"/>
              <a:t> main(</a:t>
            </a:r>
            <a:r>
              <a:rPr lang="en-US" b="1" dirty="0" err="1"/>
              <a:t>args</a:t>
            </a:r>
            <a:r>
              <a:rPr lang="en-US" b="1" dirty="0"/>
              <a:t>: Array[String]) {  </a:t>
            </a:r>
          </a:p>
          <a:p>
            <a:pPr marL="11430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var</a:t>
            </a:r>
            <a:r>
              <a:rPr lang="en-US" b="1" dirty="0"/>
              <a:t> a = 10;                       </a:t>
            </a:r>
          </a:p>
          <a:p>
            <a:pPr marL="114300" indent="0">
              <a:buNone/>
            </a:pPr>
            <a:r>
              <a:rPr lang="en-US" b="1" dirty="0"/>
              <a:t>      while( a&lt;=20 ){              </a:t>
            </a:r>
          </a:p>
          <a:p>
            <a:pPr marL="114300" indent="0">
              <a:buNone/>
            </a:pPr>
            <a:r>
              <a:rPr lang="en-US" b="1" dirty="0"/>
              <a:t>         </a:t>
            </a:r>
            <a:r>
              <a:rPr lang="en-US" b="1" dirty="0" err="1"/>
              <a:t>println</a:t>
            </a:r>
            <a:r>
              <a:rPr lang="en-US" b="1" dirty="0"/>
              <a:t>(a);  </a:t>
            </a:r>
          </a:p>
          <a:p>
            <a:pPr marL="114300" indent="0">
              <a:buNone/>
            </a:pPr>
            <a:r>
              <a:rPr lang="en-US" b="1" dirty="0"/>
              <a:t>         a = a+2                        </a:t>
            </a:r>
          </a:p>
          <a:p>
            <a:pPr marL="114300" indent="0">
              <a:buNone/>
            </a:pPr>
            <a:r>
              <a:rPr lang="en-US" b="1" dirty="0"/>
              <a:t>      }  </a:t>
            </a:r>
          </a:p>
          <a:p>
            <a:pPr marL="114300" indent="0">
              <a:buNone/>
            </a:pPr>
            <a:r>
              <a:rPr lang="en-US" b="1" dirty="0"/>
              <a:t>   }  </a:t>
            </a:r>
          </a:p>
          <a:p>
            <a:pPr marL="114300" indent="0">
              <a:buNone/>
            </a:pPr>
            <a:r>
              <a:rPr lang="en-US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08043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do-while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object </a:t>
            </a:r>
            <a:r>
              <a:rPr lang="en-US" dirty="0" err="1"/>
              <a:t>MainObjectdoWhile</a:t>
            </a:r>
            <a:r>
              <a:rPr lang="en-US" dirty="0"/>
              <a:t> {  </a:t>
            </a:r>
          </a:p>
          <a:p>
            <a:pPr marL="11430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</a:t>
            </a:r>
            <a:r>
              <a:rPr lang="en-US" dirty="0"/>
              <a:t>: Array[String]) {  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a = 10;           </a:t>
            </a:r>
          </a:p>
          <a:p>
            <a:pPr marL="114300" indent="0">
              <a:buNone/>
            </a:pPr>
            <a:r>
              <a:rPr lang="en-US" dirty="0"/>
              <a:t>        do {  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println</a:t>
            </a:r>
            <a:r>
              <a:rPr lang="en-US" dirty="0"/>
              <a:t>( a );  </a:t>
            </a:r>
          </a:p>
          <a:p>
            <a:pPr marL="114300" indent="0">
              <a:buNone/>
            </a:pPr>
            <a:r>
              <a:rPr lang="en-US" dirty="0"/>
              <a:t>            a = a + 2;      </a:t>
            </a:r>
          </a:p>
          <a:p>
            <a:pPr marL="114300" indent="0">
              <a:buNone/>
            </a:pPr>
            <a:r>
              <a:rPr lang="en-US" dirty="0"/>
              <a:t>        }  </a:t>
            </a:r>
          </a:p>
          <a:p>
            <a:pPr marL="114300" indent="0">
              <a:buNone/>
            </a:pPr>
            <a:r>
              <a:rPr lang="en-US" dirty="0"/>
              <a:t>        while( a &lt;= 20 )     </a:t>
            </a:r>
          </a:p>
          <a:p>
            <a:pPr marL="114300" indent="0">
              <a:buNone/>
            </a:pPr>
            <a:r>
              <a:rPr lang="en-US" dirty="0"/>
              <a:t>   }  </a:t>
            </a:r>
          </a:p>
          <a:p>
            <a:pPr marL="11430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48110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for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15400" cy="5334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</a:t>
            </a:r>
            <a:r>
              <a:rPr lang="en-US" dirty="0"/>
              <a:t>( i &lt;- range){  </a:t>
            </a:r>
          </a:p>
          <a:p>
            <a:r>
              <a:rPr lang="en-US" dirty="0"/>
              <a:t>    // statements to be executed  </a:t>
            </a:r>
          </a:p>
          <a:p>
            <a:r>
              <a:rPr lang="en-US" dirty="0"/>
              <a:t>}  </a:t>
            </a:r>
          </a:p>
          <a:p>
            <a:endParaRPr lang="en-US" dirty="0" smtClean="0"/>
          </a:p>
          <a:p>
            <a:r>
              <a:rPr lang="en-US" b="1" dirty="0"/>
              <a:t>range</a:t>
            </a:r>
            <a:r>
              <a:rPr lang="en-US" dirty="0"/>
              <a:t> is a value which has </a:t>
            </a:r>
            <a:r>
              <a:rPr lang="en-US" i="1" dirty="0"/>
              <a:t>start</a:t>
            </a:r>
            <a:r>
              <a:rPr lang="en-US" dirty="0"/>
              <a:t> and </a:t>
            </a:r>
            <a:r>
              <a:rPr lang="en-US" i="1" dirty="0"/>
              <a:t>end</a:t>
            </a:r>
            <a:r>
              <a:rPr lang="en-US" dirty="0"/>
              <a:t> </a:t>
            </a:r>
            <a:r>
              <a:rPr lang="en-US" dirty="0" smtClean="0"/>
              <a:t>point </a:t>
            </a:r>
          </a:p>
          <a:p>
            <a:r>
              <a:rPr lang="en-US" dirty="0" smtClean="0"/>
              <a:t>You </a:t>
            </a:r>
            <a:r>
              <a:rPr lang="en-US" dirty="0"/>
              <a:t>can pass range by using </a:t>
            </a:r>
            <a:r>
              <a:rPr lang="en-US" b="1" dirty="0"/>
              <a:t>to</a:t>
            </a:r>
            <a:r>
              <a:rPr lang="en-US" dirty="0"/>
              <a:t> or </a:t>
            </a:r>
            <a:r>
              <a:rPr lang="en-US" b="1" dirty="0"/>
              <a:t>until</a:t>
            </a:r>
            <a:r>
              <a:rPr lang="en-US" dirty="0"/>
              <a:t> </a:t>
            </a:r>
            <a:r>
              <a:rPr lang="en-US" dirty="0" smtClean="0"/>
              <a:t>keyword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object</a:t>
            </a:r>
            <a:r>
              <a:rPr lang="en-US" sz="2000" dirty="0"/>
              <a:t> </a:t>
            </a:r>
            <a:r>
              <a:rPr lang="en-US" sz="2000" dirty="0" err="1"/>
              <a:t>MainObject</a:t>
            </a:r>
            <a:r>
              <a:rPr lang="en-US" sz="2000" dirty="0"/>
              <a:t> {  </a:t>
            </a:r>
          </a:p>
          <a:p>
            <a:r>
              <a:rPr lang="en-US" sz="2000" dirty="0"/>
              <a:t>   </a:t>
            </a:r>
            <a:r>
              <a:rPr lang="en-US" sz="2000" b="1" dirty="0" err="1"/>
              <a:t>def</a:t>
            </a:r>
            <a:r>
              <a:rPr lang="en-US" sz="2000" dirty="0"/>
              <a:t> main(</a:t>
            </a:r>
            <a:r>
              <a:rPr lang="en-US" sz="2000" dirty="0" err="1"/>
              <a:t>args</a:t>
            </a:r>
            <a:r>
              <a:rPr lang="en-US" sz="2000" dirty="0"/>
              <a:t>: Array[String]) {  </a:t>
            </a:r>
          </a:p>
          <a:p>
            <a:r>
              <a:rPr lang="en-US" sz="2000" dirty="0"/>
              <a:t>        </a:t>
            </a:r>
            <a:r>
              <a:rPr lang="en-US" sz="2000" b="1" dirty="0"/>
              <a:t>for</a:t>
            </a:r>
            <a:r>
              <a:rPr lang="en-US" sz="2000" dirty="0"/>
              <a:t>( a &lt;- 1 </a:t>
            </a:r>
            <a:r>
              <a:rPr lang="en-US" sz="2000" b="1" dirty="0"/>
              <a:t>to</a:t>
            </a:r>
            <a:r>
              <a:rPr lang="en-US" sz="2000" dirty="0"/>
              <a:t> 10 ){  </a:t>
            </a:r>
          </a:p>
          <a:p>
            <a:r>
              <a:rPr lang="en-US" sz="2000" dirty="0"/>
              <a:t>         </a:t>
            </a:r>
            <a:r>
              <a:rPr lang="en-US" sz="2000" dirty="0" err="1"/>
              <a:t>println</a:t>
            </a:r>
            <a:r>
              <a:rPr lang="en-US" sz="2000" dirty="0"/>
              <a:t>(a);  </a:t>
            </a:r>
          </a:p>
          <a:p>
            <a:r>
              <a:rPr lang="en-US" sz="2000" dirty="0"/>
              <a:t>      }  </a:t>
            </a:r>
          </a:p>
          <a:p>
            <a:r>
              <a:rPr lang="en-US" sz="2000" dirty="0"/>
              <a:t>   }  </a:t>
            </a:r>
          </a:p>
          <a:p>
            <a:r>
              <a:rPr lang="en-US" sz="2000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8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 </a:t>
            </a:r>
            <a:r>
              <a:rPr lang="en-US" dirty="0"/>
              <a:t>using </a:t>
            </a:r>
            <a:r>
              <a:rPr lang="en-US" i="1" dirty="0"/>
              <a:t>until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{  </a:t>
            </a:r>
          </a:p>
          <a:p>
            <a:r>
              <a:rPr lang="en-US" dirty="0"/>
              <a:t>        </a:t>
            </a:r>
            <a:r>
              <a:rPr lang="en-US" b="1" dirty="0"/>
              <a:t>for</a:t>
            </a:r>
            <a:r>
              <a:rPr lang="en-US" dirty="0"/>
              <a:t>( a &lt;- 1 </a:t>
            </a:r>
            <a:r>
              <a:rPr lang="en-US" b="1" dirty="0"/>
              <a:t>until</a:t>
            </a:r>
            <a:r>
              <a:rPr lang="en-US" dirty="0"/>
              <a:t> 10 ){  </a:t>
            </a:r>
          </a:p>
          <a:p>
            <a:r>
              <a:rPr lang="en-US" dirty="0"/>
              <a:t>         </a:t>
            </a:r>
            <a:r>
              <a:rPr lang="en-US" dirty="0" err="1"/>
              <a:t>println</a:t>
            </a:r>
            <a:r>
              <a:rPr lang="en-US" dirty="0"/>
              <a:t>(a);  </a:t>
            </a:r>
          </a:p>
          <a:p>
            <a:r>
              <a:rPr lang="en-US" dirty="0"/>
              <a:t>      }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}  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for-loop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{  </a:t>
            </a:r>
          </a:p>
          <a:p>
            <a:r>
              <a:rPr lang="en-US" dirty="0"/>
              <a:t>        </a:t>
            </a:r>
            <a:r>
              <a:rPr lang="en-US" b="1" dirty="0"/>
              <a:t>for</a:t>
            </a:r>
            <a:r>
              <a:rPr lang="en-US" dirty="0"/>
              <a:t>( a &lt;- 1 </a:t>
            </a:r>
            <a:r>
              <a:rPr lang="en-US" b="1" dirty="0"/>
              <a:t>to</a:t>
            </a:r>
            <a:r>
              <a:rPr lang="en-US" dirty="0"/>
              <a:t> 10 </a:t>
            </a:r>
            <a:r>
              <a:rPr lang="en-US" b="1" dirty="0"/>
              <a:t>if</a:t>
            </a:r>
            <a:r>
              <a:rPr lang="en-US" dirty="0"/>
              <a:t> a%2==0 ){  </a:t>
            </a:r>
          </a:p>
          <a:p>
            <a:r>
              <a:rPr lang="en-US" dirty="0"/>
              <a:t>         </a:t>
            </a:r>
            <a:r>
              <a:rPr lang="en-US" dirty="0" err="1"/>
              <a:t>println</a:t>
            </a:r>
            <a:r>
              <a:rPr lang="en-US" dirty="0"/>
              <a:t>(a);  </a:t>
            </a:r>
          </a:p>
          <a:p>
            <a:r>
              <a:rPr lang="en-US" dirty="0"/>
              <a:t>      }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" y="228600"/>
            <a:ext cx="9140757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024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 using</a:t>
            </a:r>
            <a:r>
              <a:rPr lang="en-US" dirty="0"/>
              <a:t> </a:t>
            </a:r>
            <a:r>
              <a:rPr lang="en-US" i="1" dirty="0"/>
              <a:t>yield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91600" cy="4953000"/>
          </a:xfrm>
        </p:spPr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can use</a:t>
            </a:r>
            <a:r>
              <a:rPr lang="en-US" dirty="0"/>
              <a:t> </a:t>
            </a:r>
            <a:r>
              <a:rPr lang="en-US" i="1" dirty="0"/>
              <a:t>yield</a:t>
            </a:r>
            <a:r>
              <a:rPr lang="en-US" dirty="0"/>
              <a:t> keyword which returns a result after completing of loop </a:t>
            </a:r>
            <a:r>
              <a:rPr lang="en-US" dirty="0" smtClean="0"/>
              <a:t>iterations:</a:t>
            </a:r>
          </a:p>
          <a:p>
            <a:endParaRPr lang="en-US" dirty="0"/>
          </a:p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{  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var</a:t>
            </a:r>
            <a:r>
              <a:rPr lang="en-US" dirty="0"/>
              <a:t> result = </a:t>
            </a:r>
            <a:r>
              <a:rPr lang="en-US" b="1" dirty="0"/>
              <a:t>for</a:t>
            </a:r>
            <a:r>
              <a:rPr lang="en-US" dirty="0"/>
              <a:t>( a &lt;- 1 </a:t>
            </a:r>
            <a:r>
              <a:rPr lang="en-US" b="1" dirty="0"/>
              <a:t>to</a:t>
            </a:r>
            <a:r>
              <a:rPr lang="en-US" dirty="0"/>
              <a:t> 10) yield a  </a:t>
            </a:r>
          </a:p>
          <a:p>
            <a:r>
              <a:rPr lang="en-US" dirty="0"/>
              <a:t>        </a:t>
            </a:r>
            <a:r>
              <a:rPr lang="en-US" b="1" dirty="0"/>
              <a:t>for</a:t>
            </a:r>
            <a:r>
              <a:rPr lang="en-US" dirty="0"/>
              <a:t>(i&lt;-result){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println</a:t>
            </a:r>
            <a:r>
              <a:rPr lang="en-US" dirty="0"/>
              <a:t>(i)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for-loop o</a:t>
            </a:r>
            <a:r>
              <a:rPr lang="en-US" dirty="0" smtClean="0"/>
              <a:t>n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{  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var</a:t>
            </a:r>
            <a:r>
              <a:rPr lang="en-US" dirty="0"/>
              <a:t> list = List(1,2,3,4,5,6,7,8,9)            </a:t>
            </a:r>
          </a:p>
          <a:p>
            <a:r>
              <a:rPr lang="en-US" dirty="0"/>
              <a:t>        </a:t>
            </a:r>
            <a:r>
              <a:rPr lang="en-US" b="1" dirty="0"/>
              <a:t>for</a:t>
            </a:r>
            <a:r>
              <a:rPr lang="en-US" dirty="0"/>
              <a:t>( i &lt;- list){                       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println</a:t>
            </a:r>
            <a:r>
              <a:rPr lang="en-US" dirty="0"/>
              <a:t>(i)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    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08372"/>
            <a:ext cx="8915400" cy="1039427"/>
          </a:xfrm>
        </p:spPr>
        <p:txBody>
          <a:bodyPr>
            <a:normAutofit fontScale="90000"/>
          </a:bodyPr>
          <a:lstStyle/>
          <a:p>
            <a:r>
              <a:rPr lang="en-US" dirty="0"/>
              <a:t>for-each loop </a:t>
            </a:r>
            <a:r>
              <a:rPr lang="en-US" dirty="0" smtClean="0"/>
              <a:t>for </a:t>
            </a:r>
            <a:r>
              <a:rPr lang="en-US" dirty="0"/>
              <a:t>Iterating </a:t>
            </a:r>
            <a:r>
              <a:rPr lang="en-US" dirty="0" smtClean="0"/>
              <a:t>on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r>
              <a:rPr lang="en-US" dirty="0"/>
              <a:t>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{  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var</a:t>
            </a:r>
            <a:r>
              <a:rPr lang="en-US" dirty="0"/>
              <a:t> list = List(1,2,3,4,5,6,7,8,9)   </a:t>
            </a:r>
          </a:p>
          <a:p>
            <a:r>
              <a:rPr lang="en-US" dirty="0"/>
              <a:t>        </a:t>
            </a:r>
            <a:r>
              <a:rPr lang="en-US" dirty="0" err="1"/>
              <a:t>list.foreach</a:t>
            </a:r>
            <a:r>
              <a:rPr lang="en-US" dirty="0"/>
              <a:t>{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println</a:t>
            </a:r>
            <a:r>
              <a:rPr lang="en-US" dirty="0"/>
              <a:t>     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     </a:t>
            </a:r>
            <a:r>
              <a:rPr lang="en-US" dirty="0" err="1"/>
              <a:t>list.foreach</a:t>
            </a:r>
            <a:r>
              <a:rPr lang="en-US" dirty="0"/>
              <a:t>(print)  </a:t>
            </a:r>
          </a:p>
          <a:p>
            <a:r>
              <a:rPr lang="en-US" dirty="0"/>
              <a:t>        </a:t>
            </a:r>
            <a:r>
              <a:rPr lang="en-US" dirty="0" err="1"/>
              <a:t>println</a:t>
            </a:r>
            <a:r>
              <a:rPr lang="en-US" dirty="0"/>
              <a:t>  </a:t>
            </a:r>
          </a:p>
          <a:p>
            <a:r>
              <a:rPr lang="en-US" dirty="0"/>
              <a:t>        </a:t>
            </a:r>
            <a:r>
              <a:rPr lang="en-US" dirty="0" err="1"/>
              <a:t>list.foreach</a:t>
            </a:r>
            <a:r>
              <a:rPr lang="en-US" dirty="0"/>
              <a:t>((</a:t>
            </a:r>
            <a:r>
              <a:rPr lang="en-US" dirty="0" err="1"/>
              <a:t>element:</a:t>
            </a:r>
            <a:r>
              <a:rPr lang="en-US" b="1" dirty="0" err="1"/>
              <a:t>Int</a:t>
            </a:r>
            <a:r>
              <a:rPr lang="en-US" dirty="0"/>
              <a:t>)=&gt;print(element+" "))      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Scala</a:t>
            </a:r>
            <a:r>
              <a:rPr lang="en-US" dirty="0"/>
              <a:t> for-loop </a:t>
            </a:r>
            <a:r>
              <a:rPr lang="en-US" dirty="0" smtClean="0"/>
              <a:t>using</a:t>
            </a:r>
            <a:r>
              <a:rPr lang="en-US" dirty="0"/>
              <a:t> </a:t>
            </a:r>
            <a:r>
              <a:rPr lang="en-US" i="1" dirty="0"/>
              <a:t>by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by</a:t>
            </a:r>
            <a:r>
              <a:rPr lang="en-US" dirty="0"/>
              <a:t> keyword is used to skip the </a:t>
            </a:r>
            <a:r>
              <a:rPr lang="en-US" dirty="0" smtClean="0"/>
              <a:t>iteration</a:t>
            </a:r>
          </a:p>
          <a:p>
            <a:endParaRPr lang="en-US" dirty="0"/>
          </a:p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 smtClean="0"/>
              <a:t>MainObjectusingBy</a:t>
            </a:r>
            <a:r>
              <a:rPr lang="en-US" dirty="0"/>
              <a:t> {  </a:t>
            </a:r>
          </a:p>
          <a:p>
            <a:r>
              <a:rPr lang="en-US" dirty="0"/>
              <a:t>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{  </a:t>
            </a:r>
          </a:p>
          <a:p>
            <a:r>
              <a:rPr lang="en-US" dirty="0"/>
              <a:t>        </a:t>
            </a:r>
            <a:r>
              <a:rPr lang="en-US" b="1" dirty="0"/>
              <a:t>for</a:t>
            </a:r>
            <a:r>
              <a:rPr lang="en-US" dirty="0"/>
              <a:t>(i&lt;-1 </a:t>
            </a:r>
            <a:r>
              <a:rPr lang="en-US" b="1" dirty="0"/>
              <a:t>to</a:t>
            </a:r>
            <a:r>
              <a:rPr lang="en-US" dirty="0"/>
              <a:t> 10 by 2){  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println</a:t>
            </a:r>
            <a:r>
              <a:rPr lang="en-US" dirty="0"/>
              <a:t>(i)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067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used to break a loop or program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It </a:t>
            </a:r>
            <a:r>
              <a:rPr lang="en-US" dirty="0"/>
              <a:t>skips the current </a:t>
            </a:r>
            <a:r>
              <a:rPr lang="en-US" dirty="0" smtClean="0"/>
              <a:t>execution </a:t>
            </a:r>
          </a:p>
          <a:p>
            <a:r>
              <a:rPr lang="en-US" dirty="0" smtClean="0"/>
              <a:t>Inside </a:t>
            </a:r>
            <a:r>
              <a:rPr lang="en-US" dirty="0"/>
              <a:t>inner loop it breaks the execution of inner </a:t>
            </a:r>
            <a:r>
              <a:rPr lang="en-US" dirty="0" smtClean="0"/>
              <a:t>loop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import </a:t>
            </a:r>
            <a:r>
              <a:rPr lang="en-US" b="1" dirty="0" err="1"/>
              <a:t>scala.util.control.Breaks</a:t>
            </a:r>
            <a:r>
              <a:rPr lang="en-US" b="1" dirty="0"/>
              <a:t>._                    </a:t>
            </a:r>
          </a:p>
          <a:p>
            <a:pPr marL="114300" indent="0">
              <a:buNone/>
            </a:pPr>
            <a:r>
              <a:rPr lang="en-US" b="1" dirty="0"/>
              <a:t>object </a:t>
            </a:r>
            <a:r>
              <a:rPr lang="en-US" b="1" dirty="0" err="1"/>
              <a:t>BreakExample</a:t>
            </a:r>
            <a:r>
              <a:rPr lang="en-US" b="1" dirty="0"/>
              <a:t> {  </a:t>
            </a:r>
          </a:p>
          <a:p>
            <a:pPr marL="114300" indent="0">
              <a:buNone/>
            </a:pPr>
            <a:r>
              <a:rPr lang="en-US" b="1" dirty="0"/>
              <a:t>   </a:t>
            </a:r>
            <a:r>
              <a:rPr lang="en-US" b="1" dirty="0" err="1"/>
              <a:t>def</a:t>
            </a:r>
            <a:r>
              <a:rPr lang="en-US" b="1" dirty="0"/>
              <a:t> main(</a:t>
            </a:r>
            <a:r>
              <a:rPr lang="en-US" b="1" dirty="0" err="1"/>
              <a:t>args</a:t>
            </a:r>
            <a:r>
              <a:rPr lang="en-US" b="1" dirty="0"/>
              <a:t>: Array[String]) {  </a:t>
            </a:r>
          </a:p>
          <a:p>
            <a:pPr marL="114300" indent="0">
              <a:buNone/>
            </a:pPr>
            <a:r>
              <a:rPr lang="en-US" b="1" dirty="0"/>
              <a:t>         breakable{                                  </a:t>
            </a:r>
          </a:p>
          <a:p>
            <a:pPr marL="114300" indent="0">
              <a:buNone/>
            </a:pPr>
            <a:r>
              <a:rPr lang="en-US" b="1" dirty="0"/>
              <a:t>            for(i&lt;-1 to 10 by 2){  </a:t>
            </a:r>
          </a:p>
          <a:p>
            <a:pPr marL="114300" indent="0">
              <a:buNone/>
            </a:pPr>
            <a:r>
              <a:rPr lang="en-US" b="1" dirty="0"/>
              <a:t>                if(i==7)   </a:t>
            </a:r>
          </a:p>
          <a:p>
            <a:pPr marL="114300" indent="0">
              <a:buNone/>
            </a:pPr>
            <a:r>
              <a:rPr lang="en-US" b="1" dirty="0"/>
              <a:t>                    break                            </a:t>
            </a:r>
          </a:p>
          <a:p>
            <a:pPr marL="114300" indent="0">
              <a:buNone/>
            </a:pPr>
            <a:r>
              <a:rPr lang="en-US" b="1" dirty="0"/>
              <a:t>                else  </a:t>
            </a:r>
          </a:p>
          <a:p>
            <a:pPr marL="114300" indent="0">
              <a:buNone/>
            </a:pPr>
            <a:r>
              <a:rPr lang="en-US" b="1" dirty="0"/>
              <a:t>                    </a:t>
            </a:r>
            <a:r>
              <a:rPr lang="en-US" b="1" dirty="0" err="1"/>
              <a:t>println</a:t>
            </a:r>
            <a:r>
              <a:rPr lang="en-US" b="1" dirty="0"/>
              <a:t>(i)  </a:t>
            </a:r>
          </a:p>
          <a:p>
            <a:pPr marL="114300" indent="0">
              <a:buNone/>
            </a:pPr>
            <a:r>
              <a:rPr lang="en-US" b="1" dirty="0"/>
              <a:t>            }  </a:t>
            </a:r>
            <a:r>
              <a:rPr lang="en-US" b="1" dirty="0" smtClean="0"/>
              <a:t>        </a:t>
            </a:r>
            <a:r>
              <a:rPr lang="en-US" b="1" dirty="0"/>
              <a:t>}  </a:t>
            </a:r>
            <a:r>
              <a:rPr lang="en-US" b="1" dirty="0" smtClean="0"/>
              <a:t>    </a:t>
            </a:r>
            <a:r>
              <a:rPr lang="en-US" b="1" dirty="0"/>
              <a:t>}  </a:t>
            </a:r>
            <a:r>
              <a:rPr lang="en-US" b="1" dirty="0" smtClean="0"/>
              <a:t>}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4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Different ways to use import </a:t>
            </a:r>
            <a:r>
              <a:rPr lang="en-US" b="1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Importing all public members of </a:t>
            </a:r>
            <a:r>
              <a:rPr lang="en-US" sz="2800" dirty="0" smtClean="0"/>
              <a:t>package	</a:t>
            </a:r>
          </a:p>
          <a:p>
            <a:pPr marL="617220" lvl="2">
              <a:buClr>
                <a:schemeClr val="accent1"/>
              </a:buClr>
            </a:pPr>
            <a:r>
              <a:rPr lang="en-US" sz="2200" b="1" dirty="0" smtClean="0"/>
              <a:t>import </a:t>
            </a:r>
            <a:r>
              <a:rPr lang="en-US" sz="2200" b="1" dirty="0"/>
              <a:t>college</a:t>
            </a:r>
            <a:r>
              <a:rPr lang="en-US" sz="2200" b="1" dirty="0" smtClean="0"/>
              <a:t>._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600" dirty="0" smtClean="0"/>
          </a:p>
          <a:p>
            <a:pPr marL="342900" lvl="1">
              <a:buClr>
                <a:schemeClr val="accent1"/>
              </a:buClr>
            </a:pPr>
            <a:r>
              <a:rPr lang="en-US" sz="2800" dirty="0"/>
              <a:t>Imports only selected members of a </a:t>
            </a:r>
            <a:r>
              <a:rPr lang="en-US" sz="2800" dirty="0" smtClean="0"/>
              <a:t>package</a:t>
            </a:r>
          </a:p>
          <a:p>
            <a:pPr marL="617220" lvl="2">
              <a:buClr>
                <a:schemeClr val="accent1"/>
              </a:buClr>
            </a:pPr>
            <a:r>
              <a:rPr lang="en-US" sz="2200" b="1" dirty="0"/>
              <a:t>import </a:t>
            </a:r>
            <a:r>
              <a:rPr lang="en-US" sz="2200" b="1" dirty="0" err="1"/>
              <a:t>ollege</a:t>
            </a:r>
            <a:r>
              <a:rPr lang="en-US" sz="2200" b="1" dirty="0"/>
              <a:t>.{faculty, </a:t>
            </a:r>
            <a:r>
              <a:rPr lang="en-US" sz="2200" b="1" dirty="0" err="1"/>
              <a:t>houseKeeping</a:t>
            </a:r>
            <a:r>
              <a:rPr lang="en-US" sz="2200" b="1" dirty="0" smtClean="0"/>
              <a:t>}</a:t>
            </a:r>
          </a:p>
          <a:p>
            <a:pPr marL="388620" lvl="2" indent="0">
              <a:buClr>
                <a:schemeClr val="accent1"/>
              </a:buClr>
              <a:buNone/>
            </a:pPr>
            <a:endParaRPr lang="en-US" sz="2200" b="1" dirty="0" smtClean="0"/>
          </a:p>
          <a:p>
            <a:pPr marL="339725" lvl="2" indent="-227013">
              <a:buClr>
                <a:schemeClr val="accent1"/>
              </a:buClr>
            </a:pPr>
            <a:r>
              <a:rPr lang="en-US" sz="2800" dirty="0"/>
              <a:t>Imports and rename the </a:t>
            </a:r>
            <a:r>
              <a:rPr lang="en-US" sz="2800" dirty="0" err="1" smtClean="0"/>
              <a:t>members.import</a:t>
            </a:r>
            <a:endParaRPr lang="en-US" sz="2800" dirty="0"/>
          </a:p>
          <a:p>
            <a:pPr marL="617220" lvl="2">
              <a:buClr>
                <a:schemeClr val="accent1"/>
              </a:buClr>
            </a:pPr>
            <a:r>
              <a:rPr lang="en-US" sz="2200" b="1" dirty="0" smtClean="0"/>
              <a:t>college</a:t>
            </a:r>
            <a:r>
              <a:rPr lang="en-US" sz="2200" b="1" dirty="0"/>
              <a:t>.{student =&gt; </a:t>
            </a:r>
            <a:r>
              <a:rPr lang="en-US" sz="2200" b="1" dirty="0" err="1"/>
              <a:t>stu</a:t>
            </a:r>
            <a:r>
              <a:rPr lang="en-US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</a:t>
            </a: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In </a:t>
            </a:r>
            <a:r>
              <a:rPr lang="en-US" sz="3200" dirty="0" err="1"/>
              <a:t>scala</a:t>
            </a:r>
            <a:r>
              <a:rPr lang="en-US" sz="3200" dirty="0"/>
              <a:t>, there are three types of comments</a:t>
            </a:r>
          </a:p>
          <a:p>
            <a:pPr lvl="1"/>
            <a:r>
              <a:rPr lang="en-US" sz="2800" dirty="0"/>
              <a:t>Single line </a:t>
            </a:r>
            <a:r>
              <a:rPr lang="en-US" sz="2800" dirty="0" smtClean="0"/>
              <a:t>comment:  //</a:t>
            </a:r>
            <a:endParaRPr lang="en-US" sz="2800" dirty="0"/>
          </a:p>
          <a:p>
            <a:pPr lvl="1"/>
            <a:r>
              <a:rPr lang="en-US" sz="2800" dirty="0"/>
              <a:t>Multiline </a:t>
            </a:r>
            <a:r>
              <a:rPr lang="en-US" sz="2800" dirty="0" smtClean="0"/>
              <a:t>comment: /* statements*/</a:t>
            </a:r>
            <a:endParaRPr lang="en-US" sz="2800" dirty="0"/>
          </a:p>
          <a:p>
            <a:r>
              <a:rPr lang="en-US" sz="2800" dirty="0"/>
              <a:t>Documentation </a:t>
            </a:r>
            <a:r>
              <a:rPr lang="en-US" sz="2800" dirty="0" smtClean="0"/>
              <a:t>comment:</a:t>
            </a:r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dirty="0"/>
              <a:t>/** 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*Author name: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*Date of development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*/</a:t>
            </a:r>
            <a:endParaRPr lang="en-US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86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257800"/>
          </a:xfrm>
        </p:spPr>
        <p:txBody>
          <a:bodyPr/>
          <a:lstStyle/>
          <a:p>
            <a:r>
              <a:rPr lang="en-US" dirty="0"/>
              <a:t>It provides rich set of built-in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We </a:t>
            </a:r>
            <a:r>
              <a:rPr lang="en-US" dirty="0"/>
              <a:t>can create function by using </a:t>
            </a:r>
            <a:r>
              <a:rPr lang="en-US" b="1" dirty="0" err="1"/>
              <a:t>def</a:t>
            </a:r>
            <a:r>
              <a:rPr lang="en-US" dirty="0"/>
              <a:t> </a:t>
            </a:r>
            <a:r>
              <a:rPr lang="en-US" dirty="0" smtClean="0"/>
              <a:t>keyword</a:t>
            </a:r>
          </a:p>
          <a:p>
            <a:r>
              <a:rPr lang="en-US" dirty="0" smtClean="0"/>
              <a:t>Data type </a:t>
            </a:r>
            <a:r>
              <a:rPr lang="en-US" dirty="0"/>
              <a:t>of </a:t>
            </a:r>
            <a:r>
              <a:rPr lang="en-US" dirty="0" smtClean="0"/>
              <a:t>parameters is must while function return is optional </a:t>
            </a:r>
          </a:p>
          <a:p>
            <a:r>
              <a:rPr lang="en-US" dirty="0" smtClean="0"/>
              <a:t>If </a:t>
            </a:r>
            <a:r>
              <a:rPr lang="en-US" dirty="0"/>
              <a:t>you don't specify return type of a function, default return type is </a:t>
            </a:r>
            <a:r>
              <a:rPr lang="en-US" dirty="0" smtClean="0"/>
              <a:t>Unit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functionName</a:t>
            </a:r>
            <a:r>
              <a:rPr lang="en-US" dirty="0">
                <a:solidFill>
                  <a:srgbClr val="FF0000"/>
                </a:solidFill>
              </a:rPr>
              <a:t>(parameters : </a:t>
            </a:r>
            <a:r>
              <a:rPr lang="en-US" dirty="0" err="1">
                <a:solidFill>
                  <a:srgbClr val="FF0000"/>
                </a:solidFill>
              </a:rPr>
              <a:t>typeofparameters</a:t>
            </a:r>
            <a:r>
              <a:rPr lang="en-US" dirty="0">
                <a:solidFill>
                  <a:srgbClr val="FF0000"/>
                </a:solidFill>
              </a:rPr>
              <a:t>) : </a:t>
            </a:r>
            <a:r>
              <a:rPr lang="en-US" dirty="0" err="1">
                <a:solidFill>
                  <a:srgbClr val="FF0000"/>
                </a:solidFill>
              </a:rPr>
              <a:t>returntypeoffunction</a:t>
            </a:r>
            <a:r>
              <a:rPr lang="en-US" dirty="0">
                <a:solidFill>
                  <a:srgbClr val="FF0000"/>
                </a:solidFill>
              </a:rPr>
              <a:t> = {  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 statements to be executed  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}  </a:t>
            </a:r>
          </a:p>
          <a:p>
            <a:r>
              <a:rPr lang="en-US" dirty="0" smtClean="0"/>
              <a:t>We can </a:t>
            </a:r>
            <a:r>
              <a:rPr lang="en-US" dirty="0"/>
              <a:t>create function with or without = (equal) operator</a:t>
            </a:r>
          </a:p>
        </p:txBody>
      </p:sp>
    </p:spTree>
    <p:extLst>
      <p:ext uri="{BB962C8B-B14F-4D97-AF65-F5344CB8AC3E}">
        <p14:creationId xmlns:p14="http://schemas.microsoft.com/office/powerpoint/2010/main" val="127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 </a:t>
            </a:r>
            <a:r>
              <a:rPr lang="en-US" sz="2800" dirty="0" smtClean="0"/>
              <a:t>Function without </a:t>
            </a:r>
            <a:r>
              <a:rPr lang="en-US" sz="2800" dirty="0"/>
              <a:t>using = </a:t>
            </a:r>
            <a:r>
              <a:rPr lang="en-US" sz="2800" dirty="0" smtClean="0"/>
              <a:t>Operator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/>
              <a:t>object</a:t>
            </a:r>
            <a:r>
              <a:rPr lang="en-US" sz="2800" dirty="0"/>
              <a:t> </a:t>
            </a:r>
            <a:r>
              <a:rPr lang="en-US" sz="2800" dirty="0" err="1"/>
              <a:t>MainObject</a:t>
            </a:r>
            <a:r>
              <a:rPr lang="en-US" sz="2800" dirty="0"/>
              <a:t> {  </a:t>
            </a:r>
          </a:p>
          <a:p>
            <a:pPr marL="114300" indent="0">
              <a:buNone/>
            </a:pPr>
            <a:r>
              <a:rPr lang="en-US" sz="2800" dirty="0"/>
              <a:t>   </a:t>
            </a:r>
            <a:r>
              <a:rPr lang="en-US" sz="2800" b="1" dirty="0" err="1"/>
              <a:t>def</a:t>
            </a:r>
            <a:r>
              <a:rPr lang="en-US" sz="2800" dirty="0"/>
              <a:t> main(</a:t>
            </a:r>
            <a:r>
              <a:rPr lang="en-US" sz="2800" dirty="0" err="1"/>
              <a:t>args</a:t>
            </a:r>
            <a:r>
              <a:rPr lang="en-US" sz="2800" dirty="0"/>
              <a:t>: Array[String]) {  </a:t>
            </a:r>
          </a:p>
          <a:p>
            <a:pPr marL="114300" indent="0">
              <a:buNone/>
            </a:pPr>
            <a:r>
              <a:rPr lang="en-US" sz="2800" dirty="0"/>
              <a:t>        </a:t>
            </a:r>
            <a:r>
              <a:rPr lang="en-US" sz="2800" dirty="0" err="1"/>
              <a:t>functionExample</a:t>
            </a:r>
            <a:r>
              <a:rPr lang="en-US" sz="2800" dirty="0"/>
              <a:t>()             </a:t>
            </a:r>
          </a:p>
          <a:p>
            <a:pPr marL="114300" indent="0">
              <a:buNone/>
            </a:pPr>
            <a:r>
              <a:rPr lang="en-US" sz="2800" dirty="0"/>
              <a:t>    }  </a:t>
            </a:r>
          </a:p>
          <a:p>
            <a:pPr marL="114300" indent="0">
              <a:buNone/>
            </a:pPr>
            <a:r>
              <a:rPr lang="en-US" sz="2800" dirty="0"/>
              <a:t>    </a:t>
            </a:r>
            <a:r>
              <a:rPr lang="en-US" sz="2800" b="1" dirty="0" err="1"/>
              <a:t>def</a:t>
            </a:r>
            <a:r>
              <a:rPr lang="en-US" sz="2800" dirty="0"/>
              <a:t> </a:t>
            </a:r>
            <a:r>
              <a:rPr lang="en-US" sz="2800" dirty="0" err="1"/>
              <a:t>functionExample</a:t>
            </a:r>
            <a:r>
              <a:rPr lang="en-US" sz="2800" dirty="0"/>
              <a:t>()  {          </a:t>
            </a:r>
          </a:p>
          <a:p>
            <a:pPr marL="114300" indent="0">
              <a:buNone/>
            </a:pPr>
            <a:r>
              <a:rPr lang="en-US" sz="2800" dirty="0"/>
              <a:t>          </a:t>
            </a:r>
            <a:r>
              <a:rPr lang="en-US" sz="2800" dirty="0" err="1"/>
              <a:t>println</a:t>
            </a:r>
            <a:r>
              <a:rPr lang="en-US" sz="2800" dirty="0"/>
              <a:t>("This is a simple function")  </a:t>
            </a:r>
          </a:p>
          <a:p>
            <a:pPr marL="114300" indent="0">
              <a:buNone/>
            </a:pPr>
            <a:r>
              <a:rPr lang="en-US" sz="2800" dirty="0"/>
              <a:t>    }  </a:t>
            </a:r>
          </a:p>
          <a:p>
            <a:pPr marL="114300" indent="0">
              <a:buNone/>
            </a:pPr>
            <a:r>
              <a:rPr lang="en-US" sz="2800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=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50292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MainObject</a:t>
            </a:r>
            <a:r>
              <a:rPr lang="en-US" dirty="0">
                <a:solidFill>
                  <a:srgbClr val="FF0000"/>
                </a:solidFill>
              </a:rPr>
              <a:t> {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main(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: Array[String]) {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 result = </a:t>
            </a:r>
            <a:r>
              <a:rPr lang="en-US" dirty="0" err="1">
                <a:solidFill>
                  <a:srgbClr val="FF0000"/>
                </a:solidFill>
              </a:rPr>
              <a:t>functionExample</a:t>
            </a:r>
            <a:r>
              <a:rPr lang="en-US" dirty="0">
                <a:solidFill>
                  <a:srgbClr val="FF0000"/>
                </a:solidFill>
              </a:rPr>
              <a:t>()          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rgbClr val="FF0000"/>
                </a:solidFill>
              </a:rPr>
              <a:t>(result)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}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functionExample</a:t>
            </a:r>
            <a:r>
              <a:rPr lang="en-US" dirty="0">
                <a:solidFill>
                  <a:srgbClr val="FF0000"/>
                </a:solidFill>
              </a:rPr>
              <a:t>() = {     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  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 a = 10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  a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  <a:r>
              <a:rPr lang="en-US" dirty="0">
                <a:solidFill>
                  <a:srgbClr val="FF0000"/>
                </a:solidFill>
              </a:rPr>
              <a:t>  </a:t>
            </a:r>
          </a:p>
          <a:p>
            <a:endParaRPr lang="en-US" dirty="0" smtClean="0"/>
          </a:p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/>
              <a:t>functions </a:t>
            </a:r>
            <a:r>
              <a:rPr lang="en-US" dirty="0" smtClean="0"/>
              <a:t>don’t </a:t>
            </a:r>
            <a:r>
              <a:rPr lang="en-US" dirty="0"/>
              <a:t>use return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Return </a:t>
            </a:r>
            <a:r>
              <a:rPr lang="en-US" dirty="0"/>
              <a:t>type infers by compiler from the last expression or statement present in the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General-purpose </a:t>
            </a:r>
            <a:r>
              <a:rPr lang="en-US" sz="2800" b="1" dirty="0">
                <a:solidFill>
                  <a:srgbClr val="7030A0"/>
                </a:solidFill>
              </a:rPr>
              <a:t>programming language.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Supports Object </a:t>
            </a:r>
            <a:r>
              <a:rPr lang="en-US" sz="2800" b="1" dirty="0">
                <a:solidFill>
                  <a:srgbClr val="7030A0"/>
                </a:solidFill>
              </a:rPr>
              <a:t>oriented, functional and imperative programming </a:t>
            </a:r>
            <a:r>
              <a:rPr lang="en-US" sz="2800" b="1" dirty="0" smtClean="0">
                <a:solidFill>
                  <a:srgbClr val="7030A0"/>
                </a:solidFill>
              </a:rPr>
              <a:t>approaches 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Strong </a:t>
            </a:r>
            <a:r>
              <a:rPr lang="en-US" sz="2800" b="1" dirty="0">
                <a:solidFill>
                  <a:srgbClr val="7030A0"/>
                </a:solidFill>
              </a:rPr>
              <a:t>static type language.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Does </a:t>
            </a:r>
            <a:r>
              <a:rPr lang="en-US" sz="2800" b="1" dirty="0">
                <a:solidFill>
                  <a:srgbClr val="7030A0"/>
                </a:solidFill>
              </a:rPr>
              <a:t>not have concept of primitive </a:t>
            </a:r>
            <a:r>
              <a:rPr lang="en-US" sz="2800" b="1" dirty="0" smtClean="0">
                <a:solidFill>
                  <a:srgbClr val="7030A0"/>
                </a:solidFill>
              </a:rPr>
              <a:t>data</a:t>
            </a:r>
          </a:p>
          <a:p>
            <a:r>
              <a:rPr lang="en-US" sz="2800" b="1" dirty="0" err="1">
                <a:solidFill>
                  <a:srgbClr val="7030A0"/>
                </a:solidFill>
              </a:rPr>
              <a:t>Scala</a:t>
            </a:r>
            <a:r>
              <a:rPr lang="en-US" sz="2800" b="1" dirty="0">
                <a:solidFill>
                  <a:srgbClr val="7030A0"/>
                </a:solidFill>
              </a:rPr>
              <a:t> is influenced by Java, Haskell, Lisp, </a:t>
            </a:r>
            <a:r>
              <a:rPr lang="en-US" sz="2800" b="1" dirty="0" smtClean="0">
                <a:solidFill>
                  <a:srgbClr val="7030A0"/>
                </a:solidFill>
              </a:rPr>
              <a:t>Pizza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File extension of </a:t>
            </a:r>
            <a:r>
              <a:rPr lang="en-US" sz="2800" b="1" dirty="0" err="1">
                <a:solidFill>
                  <a:srgbClr val="7030A0"/>
                </a:solidFill>
              </a:rPr>
              <a:t>scala</a:t>
            </a:r>
            <a:r>
              <a:rPr lang="en-US" sz="2800" b="1" dirty="0">
                <a:solidFill>
                  <a:srgbClr val="7030A0"/>
                </a:solidFill>
              </a:rPr>
              <a:t> source </a:t>
            </a:r>
            <a:r>
              <a:rPr lang="en-US" sz="2800" b="1" dirty="0" smtClean="0">
                <a:solidFill>
                  <a:srgbClr val="7030A0"/>
                </a:solidFill>
              </a:rPr>
              <a:t>file: </a:t>
            </a:r>
            <a:r>
              <a:rPr lang="en-US" sz="2800" b="1" dirty="0">
                <a:solidFill>
                  <a:srgbClr val="7030A0"/>
                </a:solidFill>
              </a:rPr>
              <a:t>.</a:t>
            </a:r>
            <a:r>
              <a:rPr lang="en-US" sz="2800" b="1" dirty="0" err="1">
                <a:solidFill>
                  <a:srgbClr val="7030A0"/>
                </a:solidFill>
              </a:rPr>
              <a:t>scala</a:t>
            </a:r>
            <a:r>
              <a:rPr lang="en-US" sz="2800" b="1" dirty="0">
                <a:solidFill>
                  <a:srgbClr val="7030A0"/>
                </a:solidFill>
              </a:rPr>
              <a:t> or .sc.</a:t>
            </a:r>
          </a:p>
          <a:p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5305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080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Parameterized </a:t>
            </a:r>
            <a:r>
              <a:rPr lang="en-US" dirty="0" smtClean="0"/>
              <a:t>Functio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object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 err="1">
                <a:solidFill>
                  <a:srgbClr val="FF0000"/>
                </a:solidFill>
              </a:rPr>
              <a:t>MainObject</a:t>
            </a:r>
            <a:r>
              <a:rPr lang="en-US" sz="2800" dirty="0">
                <a:solidFill>
                  <a:srgbClr val="FF0000"/>
                </a:solidFill>
              </a:rPr>
              <a:t> {  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   </a:t>
            </a:r>
            <a:r>
              <a:rPr lang="en-US" sz="2800" b="1" dirty="0" err="1">
                <a:solidFill>
                  <a:srgbClr val="FF0000"/>
                </a:solidFill>
              </a:rPr>
              <a:t>def</a:t>
            </a:r>
            <a:r>
              <a:rPr lang="en-US" sz="2800" dirty="0">
                <a:solidFill>
                  <a:srgbClr val="FF0000"/>
                </a:solidFill>
              </a:rPr>
              <a:t> main(</a:t>
            </a:r>
            <a:r>
              <a:rPr lang="en-US" sz="2800" dirty="0" err="1">
                <a:solidFill>
                  <a:srgbClr val="FF0000"/>
                </a:solidFill>
              </a:rPr>
              <a:t>args</a:t>
            </a:r>
            <a:r>
              <a:rPr lang="en-US" sz="2800" dirty="0">
                <a:solidFill>
                  <a:srgbClr val="FF0000"/>
                </a:solidFill>
              </a:rPr>
              <a:t>: Array[String]) = {  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        </a:t>
            </a:r>
            <a:r>
              <a:rPr lang="en-US" sz="2800" dirty="0" err="1">
                <a:solidFill>
                  <a:srgbClr val="FF0000"/>
                </a:solidFill>
              </a:rPr>
              <a:t>functionExample</a:t>
            </a:r>
            <a:r>
              <a:rPr lang="en-US" sz="2800" dirty="0">
                <a:solidFill>
                  <a:srgbClr val="FF0000"/>
                </a:solidFill>
              </a:rPr>
              <a:t>(10,20)   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    }  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    </a:t>
            </a:r>
            <a:r>
              <a:rPr lang="en-US" sz="2800" b="1" dirty="0" err="1">
                <a:solidFill>
                  <a:srgbClr val="FF0000"/>
                </a:solidFill>
              </a:rPr>
              <a:t>def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 err="1">
                <a:solidFill>
                  <a:srgbClr val="FF0000"/>
                </a:solidFill>
              </a:rPr>
              <a:t>functionExample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a:</a:t>
            </a:r>
            <a:r>
              <a:rPr lang="en-US" sz="2800" b="1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, b:</a:t>
            </a:r>
            <a:r>
              <a:rPr lang="en-US" sz="2800" b="1" dirty="0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) = {  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          </a:t>
            </a:r>
            <a:r>
              <a:rPr lang="en-US" sz="2800" b="1" dirty="0" err="1">
                <a:solidFill>
                  <a:srgbClr val="FF0000"/>
                </a:solidFill>
              </a:rPr>
              <a:t>var</a:t>
            </a:r>
            <a:r>
              <a:rPr lang="en-US" sz="2800" dirty="0">
                <a:solidFill>
                  <a:srgbClr val="FF0000"/>
                </a:solidFill>
              </a:rPr>
              <a:t> c = </a:t>
            </a:r>
            <a:r>
              <a:rPr lang="en-US" sz="2800" dirty="0" err="1">
                <a:solidFill>
                  <a:srgbClr val="FF0000"/>
                </a:solidFill>
              </a:rPr>
              <a:t>a+b</a:t>
            </a:r>
            <a:r>
              <a:rPr lang="en-US" sz="2800" dirty="0">
                <a:solidFill>
                  <a:srgbClr val="FF0000"/>
                </a:solidFill>
              </a:rPr>
              <a:t>  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          </a:t>
            </a:r>
            <a:r>
              <a:rPr lang="en-US" sz="2800" dirty="0" err="1">
                <a:solidFill>
                  <a:srgbClr val="FF0000"/>
                </a:solidFill>
              </a:rPr>
              <a:t>println</a:t>
            </a:r>
            <a:r>
              <a:rPr lang="en-US" sz="2800" dirty="0">
                <a:solidFill>
                  <a:srgbClr val="FF0000"/>
                </a:solidFill>
              </a:rPr>
              <a:t>(c)  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    }  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}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Multiplying </a:t>
            </a:r>
            <a:r>
              <a:rPr lang="en-US" dirty="0"/>
              <a:t>two numbers by using recursive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MainObject</a:t>
            </a:r>
            <a:r>
              <a:rPr lang="en-US" dirty="0">
                <a:solidFill>
                  <a:srgbClr val="FF0000"/>
                </a:solidFill>
              </a:rPr>
              <a:t> {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main(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: Array[String]) = {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 result = </a:t>
            </a:r>
            <a:r>
              <a:rPr lang="en-US" dirty="0" err="1">
                <a:solidFill>
                  <a:srgbClr val="FF0000"/>
                </a:solidFill>
              </a:rPr>
              <a:t>functionExample</a:t>
            </a:r>
            <a:r>
              <a:rPr lang="en-US" dirty="0">
                <a:solidFill>
                  <a:srgbClr val="FF0000"/>
                </a:solidFill>
              </a:rPr>
              <a:t>(15,2) 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rgbClr val="FF0000"/>
                </a:solidFill>
              </a:rPr>
              <a:t>(result)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}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functionExample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a: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 b:</a:t>
            </a: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):</a:t>
            </a: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= {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(b == 0)          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 0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>
                <a:solidFill>
                  <a:srgbClr val="FF0000"/>
                </a:solidFill>
              </a:rPr>
              <a:t>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 </a:t>
            </a:r>
            <a:r>
              <a:rPr lang="en-US" dirty="0" err="1">
                <a:solidFill>
                  <a:srgbClr val="FF0000"/>
                </a:solidFill>
              </a:rPr>
              <a:t>a+functionExample</a:t>
            </a:r>
            <a:r>
              <a:rPr lang="en-US" dirty="0">
                <a:solidFill>
                  <a:srgbClr val="FF0000"/>
                </a:solidFill>
              </a:rPr>
              <a:t>(a,b-1)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} 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}  </a:t>
            </a:r>
          </a:p>
          <a:p>
            <a:pPr marL="11430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8372"/>
            <a:ext cx="9067800" cy="1039427"/>
          </a:xfrm>
        </p:spPr>
        <p:txBody>
          <a:bodyPr>
            <a:normAutofit/>
          </a:bodyPr>
          <a:lstStyle/>
          <a:p>
            <a:r>
              <a:rPr lang="en-US" sz="2800" dirty="0"/>
              <a:t>Function Parameter example with default </a:t>
            </a:r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9154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pPr marL="114300" indent="0">
              <a:buNone/>
            </a:pPr>
            <a:r>
              <a:rPr lang="en-US" dirty="0"/>
              <a:t>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= {  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b="1" dirty="0" err="1"/>
              <a:t>var</a:t>
            </a:r>
            <a:r>
              <a:rPr lang="en-US" dirty="0"/>
              <a:t> result1 = </a:t>
            </a:r>
            <a:r>
              <a:rPr lang="en-US" dirty="0" err="1"/>
              <a:t>functionExample</a:t>
            </a:r>
            <a:r>
              <a:rPr lang="en-US" dirty="0"/>
              <a:t>(15,2)       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b="1" dirty="0" err="1"/>
              <a:t>var</a:t>
            </a:r>
            <a:r>
              <a:rPr lang="en-US" dirty="0"/>
              <a:t> result2 = </a:t>
            </a:r>
            <a:r>
              <a:rPr lang="en-US" dirty="0" err="1"/>
              <a:t>functionExample</a:t>
            </a:r>
            <a:r>
              <a:rPr lang="en-US" dirty="0"/>
              <a:t>(15)    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b="1" dirty="0" err="1"/>
              <a:t>var</a:t>
            </a:r>
            <a:r>
              <a:rPr lang="en-US" dirty="0"/>
              <a:t> result3 = </a:t>
            </a:r>
            <a:r>
              <a:rPr lang="en-US" dirty="0" err="1"/>
              <a:t>functionExample</a:t>
            </a:r>
            <a:r>
              <a:rPr lang="en-US" dirty="0"/>
              <a:t>()       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dirty="0" err="1"/>
              <a:t>println</a:t>
            </a:r>
            <a:r>
              <a:rPr lang="en-US" dirty="0"/>
              <a:t>(result1+"\n"+result2+"\n"+result3)  </a:t>
            </a:r>
          </a:p>
          <a:p>
            <a:pPr marL="114300" indent="0">
              <a:buNone/>
            </a:pPr>
            <a:r>
              <a:rPr lang="en-US" dirty="0"/>
              <a:t>    }  </a:t>
            </a:r>
          </a:p>
          <a:p>
            <a:pPr marL="114300" indent="0">
              <a:buNone/>
            </a:pPr>
            <a:r>
              <a:rPr lang="en-US" dirty="0"/>
              <a:t>    </a:t>
            </a:r>
            <a:r>
              <a:rPr lang="en-US" b="1" dirty="0" err="1"/>
              <a:t>def</a:t>
            </a:r>
            <a:r>
              <a:rPr lang="en-US" dirty="0"/>
              <a:t> </a:t>
            </a:r>
            <a:r>
              <a:rPr lang="en-US" dirty="0" err="1"/>
              <a:t>functionExample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b="1" dirty="0" err="1"/>
              <a:t>Int</a:t>
            </a:r>
            <a:r>
              <a:rPr lang="en-US" dirty="0"/>
              <a:t> = 0, b:</a:t>
            </a:r>
            <a:r>
              <a:rPr lang="en-US" b="1" dirty="0"/>
              <a:t>Int</a:t>
            </a:r>
            <a:r>
              <a:rPr lang="en-US" dirty="0"/>
              <a:t> = 0):</a:t>
            </a:r>
            <a:r>
              <a:rPr lang="en-US" b="1" dirty="0" err="1"/>
              <a:t>Int</a:t>
            </a:r>
            <a:r>
              <a:rPr lang="en-US" dirty="0"/>
              <a:t> = {    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dirty="0" err="1"/>
              <a:t>a+b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  }  </a:t>
            </a:r>
          </a:p>
          <a:p>
            <a:pPr marL="114300" indent="0">
              <a:buNone/>
            </a:pPr>
            <a:r>
              <a:rPr lang="en-US" dirty="0"/>
              <a:t>}  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Named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991600" cy="5029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 {  </a:t>
            </a:r>
          </a:p>
          <a:p>
            <a:pPr marL="114300" indent="0">
              <a:buNone/>
            </a:pPr>
            <a:r>
              <a:rPr lang="en-US" dirty="0"/>
              <a:t>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</a:t>
            </a:r>
            <a:r>
              <a:rPr lang="en-US" dirty="0"/>
              <a:t>: Array[String]) = {  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b="1" dirty="0" err="1"/>
              <a:t>var</a:t>
            </a:r>
            <a:r>
              <a:rPr lang="en-US" dirty="0"/>
              <a:t> result1 = </a:t>
            </a:r>
            <a:r>
              <a:rPr lang="en-US" dirty="0" err="1"/>
              <a:t>functionExample</a:t>
            </a:r>
            <a:r>
              <a:rPr lang="en-US" dirty="0"/>
              <a:t>(a = 15, b = 2)      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b="1" dirty="0" err="1"/>
              <a:t>var</a:t>
            </a:r>
            <a:r>
              <a:rPr lang="en-US" dirty="0"/>
              <a:t> result2 = </a:t>
            </a:r>
            <a:r>
              <a:rPr lang="en-US" dirty="0" err="1"/>
              <a:t>functionExample</a:t>
            </a:r>
            <a:r>
              <a:rPr lang="en-US" dirty="0"/>
              <a:t>(b = 15, a = 2)      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b="1" dirty="0" err="1"/>
              <a:t>var</a:t>
            </a:r>
            <a:r>
              <a:rPr lang="en-US" dirty="0"/>
              <a:t> result3 = </a:t>
            </a:r>
            <a:r>
              <a:rPr lang="en-US" dirty="0" err="1"/>
              <a:t>functionExample</a:t>
            </a:r>
            <a:r>
              <a:rPr lang="en-US" dirty="0"/>
              <a:t>(15,2)               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dirty="0" err="1"/>
              <a:t>println</a:t>
            </a:r>
            <a:r>
              <a:rPr lang="en-US" dirty="0"/>
              <a:t>(result1+"\n"+result2+"\n"+result3)  </a:t>
            </a:r>
          </a:p>
          <a:p>
            <a:pPr marL="114300" indent="0">
              <a:buNone/>
            </a:pPr>
            <a:r>
              <a:rPr lang="en-US" dirty="0"/>
              <a:t>    }  </a:t>
            </a:r>
          </a:p>
          <a:p>
            <a:pPr marL="114300" indent="0">
              <a:buNone/>
            </a:pPr>
            <a:r>
              <a:rPr lang="en-US" dirty="0"/>
              <a:t>    </a:t>
            </a:r>
            <a:r>
              <a:rPr lang="en-US" b="1" dirty="0" err="1"/>
              <a:t>def</a:t>
            </a:r>
            <a:r>
              <a:rPr lang="en-US" dirty="0"/>
              <a:t> </a:t>
            </a:r>
            <a:r>
              <a:rPr lang="en-US" dirty="0" err="1"/>
              <a:t>functionExample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b="1" dirty="0" err="1"/>
              <a:t>Int</a:t>
            </a:r>
            <a:r>
              <a:rPr lang="en-US" dirty="0"/>
              <a:t>, b:</a:t>
            </a:r>
            <a:r>
              <a:rPr lang="en-US" b="1" dirty="0"/>
              <a:t>Int</a:t>
            </a:r>
            <a:r>
              <a:rPr lang="en-US" dirty="0"/>
              <a:t>):</a:t>
            </a:r>
            <a:r>
              <a:rPr lang="en-US" b="1" dirty="0"/>
              <a:t>Int</a:t>
            </a:r>
            <a:r>
              <a:rPr lang="en-US" dirty="0"/>
              <a:t> = {  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dirty="0" err="1"/>
              <a:t>a+b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  }  </a:t>
            </a:r>
          </a:p>
          <a:p>
            <a:pPr marL="114300" indent="0">
              <a:buNone/>
            </a:pPr>
            <a:r>
              <a:rPr lang="en-US" dirty="0"/>
              <a:t>}  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5029200"/>
          </a:xfrm>
        </p:spPr>
        <p:txBody>
          <a:bodyPr/>
          <a:lstStyle/>
          <a:p>
            <a:r>
              <a:rPr lang="en-US" dirty="0"/>
              <a:t>Array is a collection of mutable </a:t>
            </a:r>
            <a:r>
              <a:rPr lang="en-US" dirty="0" smtClean="0"/>
              <a:t>values</a:t>
            </a:r>
          </a:p>
          <a:p>
            <a:r>
              <a:rPr lang="en-US" dirty="0"/>
              <a:t>It is an index based data structure which starts from 0 index to n-1 </a:t>
            </a:r>
            <a:endParaRPr lang="en-US" dirty="0" smtClean="0"/>
          </a:p>
          <a:p>
            <a:r>
              <a:rPr lang="en-US" dirty="0" err="1"/>
              <a:t>Scala</a:t>
            </a:r>
            <a:r>
              <a:rPr lang="en-US" dirty="0"/>
              <a:t> arrays can be </a:t>
            </a:r>
            <a:r>
              <a:rPr lang="en-US" dirty="0" smtClean="0"/>
              <a:t>generic, means</a:t>
            </a:r>
            <a:r>
              <a:rPr lang="en-US" dirty="0"/>
              <a:t>, you can have an Array[T], where T is a type parameter or abstract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r>
              <a:rPr lang="en-US" b="1" dirty="0" err="1"/>
              <a:t>Scala</a:t>
            </a:r>
            <a:r>
              <a:rPr lang="en-US" b="1" dirty="0"/>
              <a:t> Types of array</a:t>
            </a:r>
          </a:p>
          <a:p>
            <a:pPr lvl="1"/>
            <a:r>
              <a:rPr lang="en-US" dirty="0"/>
              <a:t>Single dimensional array</a:t>
            </a:r>
          </a:p>
          <a:p>
            <a:pPr lvl="1"/>
            <a:r>
              <a:rPr lang="en-US" dirty="0"/>
              <a:t>Multidimensional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6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Scala</a:t>
            </a:r>
            <a:r>
              <a:rPr lang="en-US" dirty="0"/>
              <a:t> Single Dimensional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8768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elements in linear </a:t>
            </a:r>
            <a:r>
              <a:rPr lang="en-US" dirty="0" smtClean="0"/>
              <a:t>order</a:t>
            </a:r>
          </a:p>
          <a:p>
            <a:r>
              <a:rPr lang="en-US" dirty="0"/>
              <a:t>elements are stored in contiguous memory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Index based operations</a:t>
            </a:r>
          </a:p>
          <a:p>
            <a:r>
              <a:rPr lang="en-US" b="1" dirty="0"/>
              <a:t>Syntax</a:t>
            </a:r>
          </a:p>
          <a:p>
            <a:r>
              <a:rPr lang="en-US" sz="2000" b="1" dirty="0" err="1"/>
              <a:t>var</a:t>
            </a:r>
            <a:r>
              <a:rPr lang="en-US" sz="2000" dirty="0"/>
              <a:t> </a:t>
            </a:r>
            <a:r>
              <a:rPr lang="en-US" sz="2000" dirty="0" err="1"/>
              <a:t>arrayName</a:t>
            </a:r>
            <a:r>
              <a:rPr lang="en-US" sz="2000" dirty="0"/>
              <a:t> : Array[</a:t>
            </a:r>
            <a:r>
              <a:rPr lang="en-US" sz="2000" dirty="0" err="1"/>
              <a:t>arrayType</a:t>
            </a:r>
            <a:r>
              <a:rPr lang="en-US" sz="2000" dirty="0"/>
              <a:t>] = </a:t>
            </a:r>
            <a:r>
              <a:rPr lang="en-US" sz="2000" b="1" dirty="0"/>
              <a:t>new</a:t>
            </a:r>
            <a:r>
              <a:rPr lang="en-US" sz="2000" dirty="0"/>
              <a:t> Array[</a:t>
            </a:r>
            <a:r>
              <a:rPr lang="en-US" sz="2000" dirty="0" err="1"/>
              <a:t>arrayType</a:t>
            </a:r>
            <a:r>
              <a:rPr lang="en-US" sz="2000" dirty="0"/>
              <a:t>](</a:t>
            </a:r>
            <a:r>
              <a:rPr lang="en-US" sz="2000" dirty="0" err="1"/>
              <a:t>arraySize</a:t>
            </a:r>
            <a:r>
              <a:rPr lang="en-US" sz="2000" dirty="0"/>
              <a:t>);</a:t>
            </a:r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/>
              <a:t>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arrayName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Array[</a:t>
            </a:r>
            <a:r>
              <a:rPr lang="en-US" dirty="0" err="1"/>
              <a:t>arrayType</a:t>
            </a:r>
            <a:r>
              <a:rPr lang="en-US" dirty="0"/>
              <a:t>](</a:t>
            </a:r>
            <a:r>
              <a:rPr lang="en-US" dirty="0" err="1"/>
              <a:t>arraySize</a:t>
            </a:r>
            <a:r>
              <a:rPr lang="en-US" dirty="0"/>
              <a:t>)  </a:t>
            </a:r>
            <a:r>
              <a:rPr lang="en-US" dirty="0">
                <a:solidFill>
                  <a:srgbClr val="FF0000"/>
                </a:solidFill>
              </a:rPr>
              <a:t>or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arrayName</a:t>
            </a:r>
            <a:r>
              <a:rPr lang="en-US" dirty="0"/>
              <a:t> : Array[</a:t>
            </a:r>
            <a:r>
              <a:rPr lang="en-US" dirty="0" err="1"/>
              <a:t>arrayType</a:t>
            </a:r>
            <a:r>
              <a:rPr lang="en-US" dirty="0"/>
              <a:t>] = </a:t>
            </a:r>
            <a:r>
              <a:rPr lang="en-US" b="1" dirty="0"/>
              <a:t>new</a:t>
            </a:r>
            <a:r>
              <a:rPr lang="en-US" dirty="0"/>
              <a:t> Array(</a:t>
            </a:r>
            <a:r>
              <a:rPr lang="en-US" dirty="0" err="1"/>
              <a:t>arraySize</a:t>
            </a:r>
            <a:r>
              <a:rPr lang="en-US" dirty="0"/>
              <a:t>);  </a:t>
            </a:r>
            <a:r>
              <a:rPr lang="en-US" dirty="0">
                <a:solidFill>
                  <a:srgbClr val="FF0000"/>
                </a:solidFill>
              </a:rPr>
              <a:t> or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arrayName</a:t>
            </a:r>
            <a:r>
              <a:rPr lang="en-US" dirty="0"/>
              <a:t> = Array(element1, element2 ... </a:t>
            </a:r>
            <a:r>
              <a:rPr lang="en-US" dirty="0" err="1"/>
              <a:t>elementN</a:t>
            </a:r>
            <a:r>
              <a:rPr lang="en-US" dirty="0"/>
              <a:t>) 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Singel</a:t>
            </a:r>
            <a:r>
              <a:rPr lang="en-US" dirty="0" smtClean="0"/>
              <a:t> </a:t>
            </a:r>
            <a:r>
              <a:rPr lang="en-US" dirty="0" err="1" smtClean="0"/>
              <a:t>domensional</a:t>
            </a:r>
            <a:r>
              <a:rPr lang="en-US" dirty="0" smtClean="0"/>
              <a:t> array 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4297363"/>
          </a:xfrm>
        </p:spPr>
        <p:txBody>
          <a:bodyPr>
            <a:normAutofit/>
          </a:bodyPr>
          <a:lstStyle/>
          <a:p>
            <a:r>
              <a:rPr lang="en-US" b="1" dirty="0"/>
              <a:t>object SingleDiemnsionalArray1{  </a:t>
            </a:r>
          </a:p>
          <a:p>
            <a:r>
              <a:rPr lang="en-US" b="1" dirty="0"/>
              <a:t>    </a:t>
            </a:r>
            <a:r>
              <a:rPr lang="en-US" b="1" dirty="0" err="1"/>
              <a:t>def</a:t>
            </a:r>
            <a:r>
              <a:rPr lang="en-US" b="1" dirty="0"/>
              <a:t> main(</a:t>
            </a:r>
            <a:r>
              <a:rPr lang="en-US" b="1" dirty="0" err="1"/>
              <a:t>args:Array</a:t>
            </a:r>
            <a:r>
              <a:rPr lang="en-US" b="1" dirty="0"/>
              <a:t>[String]){  </a:t>
            </a:r>
          </a:p>
          <a:p>
            <a:r>
              <a:rPr lang="en-US" b="1" dirty="0"/>
              <a:t>    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 = Array(1,2,3,4,5)  </a:t>
            </a:r>
          </a:p>
          <a:p>
            <a:r>
              <a:rPr lang="en-US" b="1" dirty="0"/>
              <a:t>  for(a&lt;-</a:t>
            </a:r>
            <a:r>
              <a:rPr lang="en-US" b="1" dirty="0" err="1"/>
              <a:t>arr</a:t>
            </a:r>
            <a:r>
              <a:rPr lang="en-US" b="1" dirty="0"/>
              <a:t>)                      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println</a:t>
            </a:r>
            <a:r>
              <a:rPr lang="en-US" b="1" dirty="0"/>
              <a:t>(a)  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println</a:t>
            </a:r>
            <a:r>
              <a:rPr lang="en-US" b="1" dirty="0"/>
              <a:t>("Third Element  = "+ </a:t>
            </a:r>
            <a:r>
              <a:rPr lang="en-US" b="1" dirty="0" err="1"/>
              <a:t>arr</a:t>
            </a:r>
            <a:r>
              <a:rPr lang="en-US" b="1" dirty="0"/>
              <a:t>(2)) </a:t>
            </a:r>
          </a:p>
          <a:p>
            <a:r>
              <a:rPr lang="en-US" b="1" dirty="0"/>
              <a:t>    }  </a:t>
            </a:r>
          </a:p>
          <a:p>
            <a:r>
              <a:rPr lang="en-US" b="1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3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Singel</a:t>
            </a:r>
            <a:r>
              <a:rPr lang="en-US" dirty="0" smtClean="0"/>
              <a:t> </a:t>
            </a:r>
            <a:r>
              <a:rPr lang="en-US" dirty="0" err="1" smtClean="0"/>
              <a:t>domensional</a:t>
            </a:r>
            <a:r>
              <a:rPr lang="en-US" dirty="0" smtClean="0"/>
              <a:t> array 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4297363"/>
          </a:xfrm>
        </p:spPr>
        <p:txBody>
          <a:bodyPr>
            <a:normAutofit/>
          </a:bodyPr>
          <a:lstStyle/>
          <a:p>
            <a:r>
              <a:rPr lang="en-US" b="1" dirty="0"/>
              <a:t>object SingleDiemnsionalArray1{  </a:t>
            </a:r>
          </a:p>
          <a:p>
            <a:r>
              <a:rPr lang="en-US" b="1" dirty="0"/>
              <a:t>    </a:t>
            </a:r>
            <a:r>
              <a:rPr lang="en-US" b="1" dirty="0" err="1"/>
              <a:t>def</a:t>
            </a:r>
            <a:r>
              <a:rPr lang="en-US" b="1" dirty="0"/>
              <a:t> main(</a:t>
            </a:r>
            <a:r>
              <a:rPr lang="en-US" b="1" dirty="0" err="1"/>
              <a:t>args:Array</a:t>
            </a:r>
            <a:r>
              <a:rPr lang="en-US" b="1" dirty="0"/>
              <a:t>[String]){  </a:t>
            </a:r>
          </a:p>
          <a:p>
            <a:r>
              <a:rPr lang="en-US" b="1" dirty="0"/>
              <a:t>        </a:t>
            </a:r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Array[</a:t>
            </a:r>
            <a:r>
              <a:rPr lang="en-US" b="1" dirty="0" err="1"/>
              <a:t>Int</a:t>
            </a:r>
            <a:r>
              <a:rPr lang="en-US" dirty="0"/>
              <a:t>](5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/>
              <a:t>arr</a:t>
            </a:r>
            <a:r>
              <a:rPr lang="en-US" b="1" dirty="0" smtClean="0"/>
              <a:t>(0)=10</a:t>
            </a:r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println</a:t>
            </a:r>
            <a:r>
              <a:rPr lang="en-US" b="1" dirty="0"/>
              <a:t>("Third Element  = "+ </a:t>
            </a:r>
            <a:r>
              <a:rPr lang="en-US" b="1" dirty="0" err="1" smtClean="0"/>
              <a:t>arr</a:t>
            </a:r>
            <a:r>
              <a:rPr lang="en-US" b="1" dirty="0" smtClean="0"/>
              <a:t>(0)) </a:t>
            </a:r>
            <a:endParaRPr lang="en-US" b="1" dirty="0"/>
          </a:p>
          <a:p>
            <a:r>
              <a:rPr lang="en-US" b="1" dirty="0"/>
              <a:t>    }  </a:t>
            </a:r>
          </a:p>
          <a:p>
            <a:r>
              <a:rPr lang="en-US" b="1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17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Scala</a:t>
            </a:r>
            <a:r>
              <a:rPr lang="en-US" sz="2800" dirty="0"/>
              <a:t> Passing Array into </a:t>
            </a:r>
            <a:r>
              <a:rPr lang="en-US" sz="2800" dirty="0" smtClean="0"/>
              <a:t>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object </a:t>
            </a:r>
            <a:r>
              <a:rPr lang="en-US" dirty="0" err="1"/>
              <a:t>ArrayToFunction</a:t>
            </a:r>
            <a:r>
              <a:rPr lang="en-US" dirty="0"/>
              <a:t>{  </a:t>
            </a:r>
            <a:endParaRPr lang="en-US" dirty="0" smtClean="0"/>
          </a:p>
          <a:p>
            <a:r>
              <a:rPr lang="en-US" dirty="0" err="1"/>
              <a:t>def</a:t>
            </a:r>
            <a:r>
              <a:rPr lang="en-US" dirty="0"/>
              <a:t> show(</a:t>
            </a:r>
            <a:r>
              <a:rPr lang="en-US" dirty="0" err="1"/>
              <a:t>arr:Array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]){  </a:t>
            </a:r>
          </a:p>
          <a:p>
            <a:r>
              <a:rPr lang="en-US" dirty="0"/>
              <a:t>        for(a&lt;-</a:t>
            </a:r>
            <a:r>
              <a:rPr lang="en-US" dirty="0" err="1"/>
              <a:t>arr</a:t>
            </a:r>
            <a:r>
              <a:rPr lang="en-US" dirty="0"/>
              <a:t>)                 </a:t>
            </a:r>
          </a:p>
          <a:p>
            <a:r>
              <a:rPr lang="en-US" dirty="0"/>
              <a:t>            </a:t>
            </a:r>
            <a:r>
              <a:rPr lang="en-US" dirty="0" err="1"/>
              <a:t>println</a:t>
            </a:r>
            <a:r>
              <a:rPr lang="en-US" dirty="0"/>
              <a:t>(a)  </a:t>
            </a:r>
          </a:p>
          <a:p>
            <a:r>
              <a:rPr lang="en-US" dirty="0"/>
              <a:t>        </a:t>
            </a:r>
            <a:r>
              <a:rPr lang="en-US" dirty="0" err="1"/>
              <a:t>println</a:t>
            </a:r>
            <a:r>
              <a:rPr lang="en-US" dirty="0"/>
              <a:t>("Third Element = "+ </a:t>
            </a:r>
            <a:r>
              <a:rPr lang="en-US" dirty="0" err="1"/>
              <a:t>arr</a:t>
            </a:r>
            <a:r>
              <a:rPr lang="en-US" dirty="0"/>
              <a:t>(2))       </a:t>
            </a:r>
          </a:p>
          <a:p>
            <a:r>
              <a:rPr lang="en-US" dirty="0"/>
              <a:t>    }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args:Array</a:t>
            </a:r>
            <a:r>
              <a:rPr lang="en-US" dirty="0"/>
              <a:t>[String]){  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Array(1,2,3,4,5,6)      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a = new </a:t>
            </a:r>
            <a:r>
              <a:rPr lang="en-US" dirty="0" err="1"/>
              <a:t>ArrayExample</a:t>
            </a:r>
            <a:r>
              <a:rPr lang="en-US" dirty="0"/>
              <a:t>()  </a:t>
            </a:r>
          </a:p>
          <a:p>
            <a:r>
              <a:rPr lang="en-US" dirty="0"/>
              <a:t>        </a:t>
            </a:r>
            <a:r>
              <a:rPr lang="en-US" dirty="0" err="1"/>
              <a:t>a.show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                  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71048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By using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5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4350"/>
            <a:ext cx="9144001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300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dirty="0" err="1"/>
              <a:t>MainObject</a:t>
            </a:r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b="1" dirty="0" err="1"/>
              <a:t>def</a:t>
            </a:r>
            <a:r>
              <a:rPr lang="en-US" dirty="0"/>
              <a:t> main(</a:t>
            </a:r>
            <a:r>
              <a:rPr lang="en-US" dirty="0" err="1"/>
              <a:t>args:Array</a:t>
            </a:r>
            <a:r>
              <a:rPr lang="en-US" dirty="0"/>
              <a:t>[String]){  </a:t>
            </a:r>
            <a:endParaRPr lang="en-US" dirty="0" smtClean="0"/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Array(1,2,3,4,5)       </a:t>
            </a:r>
          </a:p>
          <a:p>
            <a:r>
              <a:rPr lang="en-US" dirty="0"/>
              <a:t>    </a:t>
            </a:r>
            <a:r>
              <a:rPr lang="en-US" dirty="0" err="1"/>
              <a:t>arr.foreach</a:t>
            </a:r>
            <a:r>
              <a:rPr lang="en-US" dirty="0"/>
              <a:t>((</a:t>
            </a:r>
            <a:r>
              <a:rPr lang="en-US" dirty="0" err="1"/>
              <a:t>element:</a:t>
            </a:r>
            <a:r>
              <a:rPr lang="en-US" b="1" dirty="0" err="1"/>
              <a:t>Int</a:t>
            </a:r>
            <a:r>
              <a:rPr lang="en-US" dirty="0"/>
              <a:t>)=&gt;</a:t>
            </a:r>
            <a:r>
              <a:rPr lang="en-US" dirty="0" err="1"/>
              <a:t>println</a:t>
            </a:r>
            <a:r>
              <a:rPr lang="en-US" dirty="0"/>
              <a:t>(element))        </a:t>
            </a:r>
          </a:p>
          <a:p>
            <a:pPr marL="114300" indent="0">
              <a:buNone/>
            </a:pPr>
            <a:r>
              <a:rPr lang="en-US" dirty="0"/>
              <a:t>  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71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of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029200"/>
          </a:xfrm>
        </p:spPr>
        <p:txBody>
          <a:bodyPr>
            <a:noAutofit/>
          </a:bodyPr>
          <a:lstStyle/>
          <a:p>
            <a:pPr fontAlgn="base"/>
            <a:r>
              <a:rPr lang="en-US" sz="2000" dirty="0"/>
              <a:t>import Array._</a:t>
            </a:r>
          </a:p>
          <a:p>
            <a:pPr fontAlgn="base"/>
            <a:r>
              <a:rPr lang="en-US" sz="2000" dirty="0"/>
              <a:t>object </a:t>
            </a:r>
            <a:r>
              <a:rPr lang="en-US" sz="2000" dirty="0" err="1"/>
              <a:t>Concat</a:t>
            </a:r>
            <a:r>
              <a:rPr lang="en-US" sz="2000" dirty="0"/>
              <a:t>{</a:t>
            </a:r>
          </a:p>
          <a:p>
            <a:pPr fontAlgn="base"/>
            <a:r>
              <a:rPr lang="en-US" sz="2000" dirty="0"/>
              <a:t> </a:t>
            </a: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/>
              <a:t>main(</a:t>
            </a:r>
            <a:r>
              <a:rPr lang="en-US" sz="2000" dirty="0" err="1"/>
              <a:t>args</a:t>
            </a:r>
            <a:r>
              <a:rPr lang="en-US" sz="2000" dirty="0"/>
              <a:t>: Array[String])</a:t>
            </a:r>
          </a:p>
          <a:p>
            <a:pPr fontAlgn="base"/>
            <a:r>
              <a:rPr lang="en-US" sz="2000" dirty="0"/>
              <a:t>{</a:t>
            </a:r>
          </a:p>
          <a:p>
            <a:pPr fontAlgn="base"/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arr1 = Array(1, 2, 3, 4)</a:t>
            </a:r>
          </a:p>
          <a:p>
            <a:pPr fontAlgn="base"/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arr2 = Array(5, 6, 7, 8)</a:t>
            </a:r>
          </a:p>
          <a:p>
            <a:pPr fontAlgn="base"/>
            <a:r>
              <a:rPr lang="en-US" sz="2000" dirty="0"/>
              <a:t>  </a:t>
            </a:r>
            <a:r>
              <a:rPr lang="en-US" sz="2000" dirty="0" smtClean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arr3 = </a:t>
            </a:r>
            <a:r>
              <a:rPr lang="en-US" sz="2000" dirty="0" err="1"/>
              <a:t>concat</a:t>
            </a:r>
            <a:r>
              <a:rPr lang="en-US" sz="2000" dirty="0"/>
              <a:t>( arr1, arr2)</a:t>
            </a:r>
          </a:p>
          <a:p>
            <a:pPr fontAlgn="base"/>
            <a:r>
              <a:rPr lang="en-US" sz="2000" dirty="0"/>
              <a:t>      </a:t>
            </a:r>
            <a:r>
              <a:rPr lang="en-US" sz="2000" dirty="0" smtClean="0"/>
              <a:t>    </a:t>
            </a:r>
            <a:r>
              <a:rPr lang="en-US" sz="2000" dirty="0"/>
              <a:t>for ( x &lt;- arr3 ) </a:t>
            </a:r>
          </a:p>
          <a:p>
            <a:pPr fontAlgn="base"/>
            <a:r>
              <a:rPr lang="en-US" sz="2000" dirty="0"/>
              <a:t>    {</a:t>
            </a:r>
          </a:p>
          <a:p>
            <a:pPr fontAlgn="base"/>
            <a:r>
              <a:rPr lang="en-US" sz="2000" dirty="0"/>
              <a:t>        </a:t>
            </a:r>
            <a:r>
              <a:rPr lang="en-US" sz="2000" dirty="0" err="1"/>
              <a:t>println</a:t>
            </a:r>
            <a:r>
              <a:rPr lang="en-US" sz="2000" dirty="0"/>
              <a:t>( x )</a:t>
            </a:r>
          </a:p>
          <a:p>
            <a:pPr fontAlgn="base"/>
            <a:r>
              <a:rPr lang="en-US" sz="2000" dirty="0"/>
              <a:t>    }</a:t>
            </a:r>
          </a:p>
          <a:p>
            <a:pPr fontAlgn="base"/>
            <a:r>
              <a:rPr lang="en-US" sz="2000" dirty="0" smtClean="0"/>
              <a:t>}}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2260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Array with </a:t>
            </a:r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067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Array._</a:t>
            </a:r>
          </a:p>
          <a:p>
            <a:r>
              <a:rPr lang="en-US" dirty="0" smtClean="0"/>
              <a:t>object </a:t>
            </a:r>
            <a:r>
              <a:rPr lang="en-US" dirty="0" err="1"/>
              <a:t>RangeArray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</a:t>
            </a:r>
            <a:r>
              <a:rPr lang="en-US" dirty="0"/>
              <a:t>: Array[String]) {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myList1 = range(10, 20, 2)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myList2 = range(10,20)</a:t>
            </a:r>
          </a:p>
          <a:p>
            <a:r>
              <a:rPr lang="en-US" dirty="0" smtClean="0"/>
              <a:t>      </a:t>
            </a:r>
            <a:r>
              <a:rPr lang="en-US" dirty="0"/>
              <a:t>for ( x &lt;- myList1 ) {</a:t>
            </a:r>
          </a:p>
          <a:p>
            <a:r>
              <a:rPr lang="en-US" dirty="0"/>
              <a:t>         print( " " + x 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smtClean="0"/>
              <a:t>     </a:t>
            </a:r>
            <a:r>
              <a:rPr lang="en-US" dirty="0" err="1"/>
              <a:t>println</a:t>
            </a:r>
            <a:r>
              <a:rPr lang="en-US" dirty="0"/>
              <a:t>()</a:t>
            </a:r>
          </a:p>
          <a:p>
            <a:r>
              <a:rPr lang="en-US" dirty="0"/>
              <a:t>      for ( x &lt;- myList2 ) {</a:t>
            </a:r>
          </a:p>
          <a:p>
            <a:r>
              <a:rPr lang="en-US" dirty="0"/>
              <a:t>         print( " " + x 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653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Multidimensional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an array which store data in matrix </a:t>
            </a:r>
            <a:r>
              <a:rPr lang="en-US" dirty="0" smtClean="0"/>
              <a:t>form</a:t>
            </a:r>
          </a:p>
          <a:p>
            <a:endParaRPr lang="en-US" dirty="0"/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arrayName</a:t>
            </a:r>
            <a:r>
              <a:rPr lang="en-US" dirty="0"/>
              <a:t> = </a:t>
            </a:r>
            <a:r>
              <a:rPr lang="en-US" dirty="0" err="1"/>
              <a:t>Array.ofDim</a:t>
            </a:r>
            <a:r>
              <a:rPr lang="en-US" dirty="0"/>
              <a:t>[</a:t>
            </a:r>
            <a:r>
              <a:rPr lang="en-US" dirty="0" err="1"/>
              <a:t>ArrayType</a:t>
            </a:r>
            <a:r>
              <a:rPr lang="en-US" dirty="0"/>
              <a:t>](</a:t>
            </a:r>
            <a:r>
              <a:rPr lang="en-US" dirty="0" err="1"/>
              <a:t>NoOfRows,NoOfColumns</a:t>
            </a:r>
            <a:r>
              <a:rPr lang="en-US" dirty="0"/>
              <a:t>) or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arrayName</a:t>
            </a:r>
            <a:r>
              <a:rPr lang="en-US" dirty="0"/>
              <a:t> = Array(Array(element...), Array(element...), ...)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79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Scala</a:t>
            </a:r>
            <a:r>
              <a:rPr lang="en-US" dirty="0"/>
              <a:t> Multidimensional Array Example by using </a:t>
            </a:r>
            <a:r>
              <a:rPr lang="en-US" dirty="0" err="1" smtClean="0"/>
              <a:t>ofDim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object </a:t>
            </a:r>
            <a:r>
              <a:rPr lang="en-US" b="1" dirty="0" err="1"/>
              <a:t>MulArrayDim</a:t>
            </a:r>
            <a:r>
              <a:rPr lang="en-US" b="1" dirty="0"/>
              <a:t>{  </a:t>
            </a:r>
          </a:p>
          <a:p>
            <a:pPr marL="114300" indent="0">
              <a:buNone/>
            </a:pPr>
            <a:r>
              <a:rPr lang="en-US" b="1" dirty="0"/>
              <a:t>    </a:t>
            </a:r>
            <a:r>
              <a:rPr lang="en-US" b="1" dirty="0" err="1"/>
              <a:t>def</a:t>
            </a:r>
            <a:r>
              <a:rPr lang="en-US" b="1" dirty="0"/>
              <a:t> main(</a:t>
            </a:r>
            <a:r>
              <a:rPr lang="en-US" b="1" dirty="0" err="1"/>
              <a:t>args:Array</a:t>
            </a:r>
            <a:r>
              <a:rPr lang="en-US" b="1" dirty="0"/>
              <a:t>[String]){  </a:t>
            </a:r>
          </a:p>
          <a:p>
            <a:pPr marL="114300" indent="0"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 = </a:t>
            </a:r>
            <a:r>
              <a:rPr lang="en-US" b="1" dirty="0" err="1"/>
              <a:t>Array.ofDim</a:t>
            </a:r>
            <a:r>
              <a:rPr lang="en-US" b="1" dirty="0"/>
              <a:t>[</a:t>
            </a:r>
            <a:r>
              <a:rPr lang="en-US" b="1" dirty="0" err="1"/>
              <a:t>Int</a:t>
            </a:r>
            <a:r>
              <a:rPr lang="en-US" b="1" dirty="0"/>
              <a:t>](2,2) 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(0)(0) = 15 </a:t>
            </a:r>
          </a:p>
          <a:p>
            <a:pPr marL="114300" indent="0">
              <a:buNone/>
            </a:pPr>
            <a:r>
              <a:rPr lang="en-US" b="1" dirty="0"/>
              <a:t> for(i&lt;-0 to 1){                       </a:t>
            </a:r>
          </a:p>
          <a:p>
            <a:pPr marL="114300" indent="0">
              <a:buNone/>
            </a:pPr>
            <a:r>
              <a:rPr lang="en-US" b="1" dirty="0"/>
              <a:t>           for(j&lt;-0 to 1){  </a:t>
            </a:r>
          </a:p>
          <a:p>
            <a:pPr marL="114300" indent="0">
              <a:buNone/>
            </a:pPr>
            <a:r>
              <a:rPr lang="en-US" b="1" dirty="0"/>
              <a:t>                print(" "+</a:t>
            </a:r>
            <a:r>
              <a:rPr lang="en-US" b="1" dirty="0" err="1"/>
              <a:t>arr</a:t>
            </a:r>
            <a:r>
              <a:rPr lang="en-US" b="1" dirty="0"/>
              <a:t>(i)(j))  </a:t>
            </a:r>
          </a:p>
          <a:p>
            <a:pPr marL="114300" indent="0">
              <a:buNone/>
            </a:pPr>
            <a:r>
              <a:rPr lang="en-US" b="1" dirty="0"/>
              <a:t>            }  }</a:t>
            </a:r>
          </a:p>
          <a:p>
            <a:pPr marL="114300" indent="0">
              <a:buNone/>
            </a:pPr>
            <a:r>
              <a:rPr lang="en-US" b="1" dirty="0"/>
              <a:t>}</a:t>
            </a:r>
          </a:p>
          <a:p>
            <a:pPr marL="114300" indent="0">
              <a:buNone/>
            </a:pP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7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Scala</a:t>
            </a:r>
            <a:r>
              <a:rPr lang="en-US" dirty="0"/>
              <a:t> Multidimensional Array by using Array of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ArrayOfArray</a:t>
            </a:r>
            <a:r>
              <a:rPr lang="en-US" dirty="0"/>
              <a:t>{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args:Array</a:t>
            </a:r>
            <a:r>
              <a:rPr lang="en-US" dirty="0"/>
              <a:t>[String]){  </a:t>
            </a:r>
          </a:p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Array(Array(1,2,3,4,5), Array(6,7,8,9,10))   </a:t>
            </a:r>
          </a:p>
          <a:p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(0)(0) = 15 </a:t>
            </a:r>
          </a:p>
          <a:p>
            <a:r>
              <a:rPr lang="en-US" dirty="0"/>
              <a:t> for(i&lt;-0 to 1){                       </a:t>
            </a:r>
          </a:p>
          <a:p>
            <a:r>
              <a:rPr lang="en-US" dirty="0"/>
              <a:t>           for(j&lt;-0 to 1){  </a:t>
            </a:r>
          </a:p>
          <a:p>
            <a:r>
              <a:rPr lang="en-US" dirty="0"/>
              <a:t>                print(" "+</a:t>
            </a:r>
            <a:r>
              <a:rPr lang="en-US" dirty="0" err="1"/>
              <a:t>arr</a:t>
            </a:r>
            <a:r>
              <a:rPr lang="en-US" dirty="0"/>
              <a:t>(i)(j))  </a:t>
            </a:r>
          </a:p>
          <a:p>
            <a:r>
              <a:rPr lang="en-US" dirty="0"/>
              <a:t>            }  </a:t>
            </a:r>
          </a:p>
          <a:p>
            <a:r>
              <a:rPr lang="en-US" dirty="0" err="1"/>
              <a:t>println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097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Concatenation of </a:t>
            </a:r>
            <a:r>
              <a:rPr lang="en-US" dirty="0" smtClean="0"/>
              <a:t>Multi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29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</a:t>
            </a:r>
            <a:r>
              <a:rPr lang="en-US" dirty="0" err="1" smtClean="0"/>
              <a:t>scala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</a:t>
            </a:r>
            <a:r>
              <a:rPr lang="en-US" dirty="0" smtClean="0"/>
              <a:t>characters</a:t>
            </a:r>
          </a:p>
          <a:p>
            <a:r>
              <a:rPr lang="en-US" dirty="0"/>
              <a:t>It is index based data structure and use linear approach to store data into </a:t>
            </a:r>
            <a:r>
              <a:rPr lang="en-US" dirty="0" smtClean="0"/>
              <a:t>memory</a:t>
            </a:r>
          </a:p>
          <a:p>
            <a:r>
              <a:rPr lang="en-US" dirty="0"/>
              <a:t>String is immutable in </a:t>
            </a:r>
            <a:r>
              <a:rPr lang="en-US" dirty="0" err="1"/>
              <a:t>scala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greeting = "Hello world!"; </a:t>
            </a:r>
            <a:endParaRPr lang="en-US" dirty="0" smtClean="0"/>
          </a:p>
          <a:p>
            <a:r>
              <a:rPr lang="en-US" dirty="0" smtClean="0"/>
              <a:t>            or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greeting:String</a:t>
            </a:r>
            <a:r>
              <a:rPr lang="en-US" dirty="0"/>
              <a:t> = "Hello world!";</a:t>
            </a:r>
          </a:p>
        </p:txBody>
      </p:sp>
    </p:spTree>
    <p:extLst>
      <p:ext uri="{BB962C8B-B14F-4D97-AF65-F5344CB8AC3E}">
        <p14:creationId xmlns:p14="http://schemas.microsoft.com/office/powerpoint/2010/main" val="4217703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StringLength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</a:t>
            </a:r>
            <a:r>
              <a:rPr lang="en-US" dirty="0"/>
              <a:t>: Array[String]) {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palindrome = "Dot saw I was </a:t>
            </a:r>
            <a:r>
              <a:rPr lang="en-US" dirty="0" err="1"/>
              <a:t>Tod</a:t>
            </a:r>
            <a:r>
              <a:rPr lang="en-US" dirty="0"/>
              <a:t>";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palindrome.length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</a:t>
            </a:r>
            <a:r>
              <a:rPr lang="en-US" dirty="0" err="1"/>
              <a:t>println</a:t>
            </a:r>
            <a:r>
              <a:rPr lang="en-US" dirty="0"/>
              <a:t>( "String Length is : " + </a:t>
            </a:r>
            <a:r>
              <a:rPr lang="en-US" dirty="0" err="1"/>
              <a:t>len</a:t>
            </a:r>
            <a:r>
              <a:rPr lang="en-US" dirty="0"/>
              <a:t> 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3561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string1.concat(string2</a:t>
            </a:r>
            <a:r>
              <a:rPr lang="en-US" dirty="0" smtClean="0"/>
              <a:t>);</a:t>
            </a:r>
          </a:p>
          <a:p>
            <a:r>
              <a:rPr lang="en-US" dirty="0"/>
              <a:t>"My name is ".</a:t>
            </a:r>
            <a:r>
              <a:rPr lang="en-US" dirty="0" err="1"/>
              <a:t>concat</a:t>
            </a:r>
            <a:r>
              <a:rPr lang="en-US" dirty="0"/>
              <a:t>("Zara</a:t>
            </a:r>
            <a:r>
              <a:rPr lang="en-US" dirty="0" smtClean="0"/>
              <a:t>");</a:t>
            </a:r>
          </a:p>
          <a:p>
            <a:r>
              <a:rPr lang="en-US" dirty="0"/>
              <a:t>"Hello," + " world" + "!"</a:t>
            </a:r>
          </a:p>
        </p:txBody>
      </p:sp>
    </p:spTree>
    <p:extLst>
      <p:ext uri="{BB962C8B-B14F-4D97-AF65-F5344CB8AC3E}">
        <p14:creationId xmlns:p14="http://schemas.microsoft.com/office/powerpoint/2010/main" val="16302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Scala</a:t>
            </a:r>
            <a:r>
              <a:rPr lang="en-US" b="1" dirty="0" smtClean="0">
                <a:solidFill>
                  <a:srgbClr val="7030A0"/>
                </a:solidFill>
              </a:rPr>
              <a:t> Over other languages: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4297363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Java is platform independent but problem of boiler plate code: ex: setter, getter, JDBC etc.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Ruby: Simplicity &amp; Productivity but static typing and compile by code is better in </a:t>
            </a:r>
            <a:r>
              <a:rPr lang="en-US" sz="3200" b="1" dirty="0" err="1" smtClean="0">
                <a:solidFill>
                  <a:srgbClr val="7030A0"/>
                </a:solidFill>
              </a:rPr>
              <a:t>Scala</a:t>
            </a:r>
            <a:r>
              <a:rPr lang="en-US" sz="3200" b="1" dirty="0" smtClean="0">
                <a:solidFill>
                  <a:srgbClr val="7030A0"/>
                </a:solidFill>
              </a:rPr>
              <a:t>. 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Functional goodness and 	concurrency support like </a:t>
            </a:r>
            <a:r>
              <a:rPr lang="en-US" sz="3200" b="1" dirty="0" err="1" smtClean="0">
                <a:solidFill>
                  <a:srgbClr val="7030A0"/>
                </a:solidFill>
              </a:rPr>
              <a:t>Haskel</a:t>
            </a:r>
            <a:r>
              <a:rPr lang="en-US" sz="3200" b="1" dirty="0" smtClean="0">
                <a:solidFill>
                  <a:srgbClr val="7030A0"/>
                </a:solidFill>
              </a:rPr>
              <a:t> but with benefits of OOP</a:t>
            </a:r>
          </a:p>
          <a:p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0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 </a:t>
            </a:r>
            <a:r>
              <a:rPr lang="en-US" b="1" dirty="0" err="1"/>
              <a:t>charAt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index)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compareTo</a:t>
            </a:r>
            <a:r>
              <a:rPr lang="en-US" b="1" dirty="0"/>
              <a:t>(Object o</a:t>
            </a:r>
            <a:r>
              <a:rPr lang="en-US" b="1" dirty="0" smtClean="0"/>
              <a:t>)</a:t>
            </a:r>
            <a:r>
              <a:rPr lang="en-US" b="1" dirty="0">
                <a:solidFill>
                  <a:srgbClr val="FF0000"/>
                </a:solidFill>
              </a:rPr>
              <a:t> (Contents are checked)</a:t>
            </a:r>
            <a:endParaRPr lang="en-US" b="1" dirty="0" smtClean="0"/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compareToIgnoreCase</a:t>
            </a:r>
            <a:r>
              <a:rPr lang="en-US" b="1" dirty="0"/>
              <a:t>(String </a:t>
            </a:r>
            <a:r>
              <a:rPr lang="en-US" b="1" dirty="0" err="1"/>
              <a:t>str</a:t>
            </a:r>
            <a:r>
              <a:rPr lang="en-US" b="1" dirty="0" smtClean="0"/>
              <a:t>)//</a:t>
            </a:r>
          </a:p>
          <a:p>
            <a:r>
              <a:rPr lang="en-US" b="1" dirty="0"/>
              <a:t>String </a:t>
            </a:r>
            <a:r>
              <a:rPr lang="en-US" b="1" dirty="0" err="1"/>
              <a:t>concat</a:t>
            </a:r>
            <a:r>
              <a:rPr lang="en-US" b="1" dirty="0"/>
              <a:t>(String </a:t>
            </a:r>
            <a:r>
              <a:rPr lang="en-US" b="1" dirty="0" err="1"/>
              <a:t>str</a:t>
            </a:r>
            <a:r>
              <a:rPr lang="en-US" b="1" dirty="0" smtClean="0"/>
              <a:t>)</a:t>
            </a:r>
          </a:p>
          <a:p>
            <a:r>
              <a:rPr lang="en-US" b="1" dirty="0" err="1"/>
              <a:t>boolean</a:t>
            </a:r>
            <a:r>
              <a:rPr lang="en-US" b="1" dirty="0"/>
              <a:t> equals(Object </a:t>
            </a:r>
            <a:r>
              <a:rPr lang="en-US" b="1" dirty="0" err="1"/>
              <a:t>anObject</a:t>
            </a:r>
            <a:r>
              <a:rPr lang="en-US" b="1" dirty="0" smtClean="0"/>
              <a:t>)</a:t>
            </a:r>
            <a:r>
              <a:rPr lang="en-US" b="1" dirty="0" smtClean="0">
                <a:solidFill>
                  <a:srgbClr val="FF0000"/>
                </a:solidFill>
              </a:rPr>
              <a:t>(Contents are checked)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==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67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953000"/>
          </a:xfrm>
        </p:spPr>
        <p:txBody>
          <a:bodyPr>
            <a:noAutofit/>
          </a:bodyPr>
          <a:lstStyle/>
          <a:p>
            <a:r>
              <a:rPr lang="en-US" sz="1800" dirty="0"/>
              <a:t>object Palindrome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/>
              <a:t>def</a:t>
            </a:r>
            <a:r>
              <a:rPr lang="en-US" sz="1800" dirty="0"/>
              <a:t> palindrome(x: String): String=</a:t>
            </a:r>
          </a:p>
          <a:p>
            <a:r>
              <a:rPr lang="en-US" sz="1800" dirty="0"/>
              <a:t> 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rev: String=""</a:t>
            </a:r>
          </a:p>
          <a:p>
            <a:r>
              <a:rPr lang="en-US" sz="1800" dirty="0"/>
              <a:t>if(</a:t>
            </a:r>
            <a:r>
              <a:rPr lang="en-US" sz="1800" dirty="0" err="1"/>
              <a:t>x.toString.length</a:t>
            </a:r>
            <a:r>
              <a:rPr lang="en-US" sz="1800" dirty="0"/>
              <a:t>&gt; 1)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</a:t>
            </a:r>
            <a:r>
              <a:rPr lang="en-US" sz="1800" dirty="0" smtClean="0"/>
              <a:t>rev=</a:t>
            </a:r>
            <a:r>
              <a:rPr lang="en-US" sz="1800" dirty="0" err="1" smtClean="0"/>
              <a:t>x.toString.reverse</a:t>
            </a:r>
            <a:r>
              <a:rPr lang="en-US" sz="1800" dirty="0" smtClean="0"/>
              <a:t>    </a:t>
            </a:r>
            <a:r>
              <a:rPr lang="en-US" sz="1800" dirty="0"/>
              <a:t>}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</a:t>
            </a:r>
            <a:r>
              <a:rPr lang="en-US" sz="1800" dirty="0"/>
              <a:t>else if(</a:t>
            </a:r>
            <a:r>
              <a:rPr lang="en-US" sz="1800" dirty="0" err="1"/>
              <a:t>x.length</a:t>
            </a:r>
            <a:r>
              <a:rPr lang="en-US" sz="1800" dirty="0"/>
              <a:t> &gt; 1)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</a:t>
            </a:r>
            <a:r>
              <a:rPr lang="en-US" sz="1800" dirty="0" smtClean="0"/>
              <a:t>rev=</a:t>
            </a:r>
            <a:r>
              <a:rPr lang="en-US" sz="1800" dirty="0" err="1" smtClean="0"/>
              <a:t>x.reverse</a:t>
            </a:r>
            <a:r>
              <a:rPr lang="en-US" sz="1800" dirty="0" smtClean="0"/>
              <a:t>    </a:t>
            </a:r>
            <a:r>
              <a:rPr lang="en-US" sz="1800" dirty="0"/>
              <a:t>}</a:t>
            </a:r>
          </a:p>
          <a:p>
            <a:r>
              <a:rPr lang="en-US" sz="1800" dirty="0"/>
              <a:t>    if (rev==x) return ("Value is a palindrome")</a:t>
            </a:r>
          </a:p>
          <a:p>
            <a:r>
              <a:rPr lang="en-US" sz="1800" dirty="0"/>
              <a:t>    else return ("Value is not a palindrome")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</a:t>
            </a:r>
            <a:r>
              <a:rPr lang="en-US" sz="1800" dirty="0"/>
              <a:t>}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def</a:t>
            </a:r>
            <a:r>
              <a:rPr lang="en-US" sz="1800" dirty="0"/>
              <a:t> main(</a:t>
            </a:r>
            <a:r>
              <a:rPr lang="en-US" sz="1800" dirty="0" err="1"/>
              <a:t>args</a:t>
            </a:r>
            <a:r>
              <a:rPr lang="en-US" sz="1800" dirty="0"/>
              <a:t>: Array[String]): Unit = {</a:t>
            </a:r>
          </a:p>
          <a:p>
            <a:r>
              <a:rPr lang="en-US" sz="1800" dirty="0"/>
              <a:t>	  </a:t>
            </a:r>
            <a:r>
              <a:rPr lang="en-US" sz="1800" dirty="0" err="1"/>
              <a:t>println</a:t>
            </a:r>
            <a:r>
              <a:rPr lang="en-US" sz="1800" dirty="0"/>
              <a:t>(palindrome("MADAM1".toString))</a:t>
            </a:r>
          </a:p>
          <a:p>
            <a:r>
              <a:rPr lang="en-US" sz="1800" dirty="0" smtClean="0"/>
              <a:t>}}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7666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- Classes &amp;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 class is a blueprint for </a:t>
            </a:r>
            <a:r>
              <a:rPr lang="en-US" dirty="0" smtClean="0"/>
              <a:t>objects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Once </a:t>
            </a:r>
            <a:r>
              <a:rPr lang="en-US" dirty="0"/>
              <a:t>you define a class, you can create objects from the class blueprint with the keyword 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Through </a:t>
            </a:r>
            <a:r>
              <a:rPr lang="en-US" dirty="0"/>
              <a:t>the object you can use all functionalities of the defined class.</a:t>
            </a:r>
          </a:p>
        </p:txBody>
      </p:sp>
    </p:spTree>
    <p:extLst>
      <p:ext uri="{BB962C8B-B14F-4D97-AF65-F5344CB8AC3E}">
        <p14:creationId xmlns:p14="http://schemas.microsoft.com/office/powerpoint/2010/main" val="225818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9067800" cy="5105400"/>
          </a:xfrm>
        </p:spPr>
        <p:txBody>
          <a:bodyPr>
            <a:noAutofit/>
          </a:bodyPr>
          <a:lstStyle/>
          <a:p>
            <a:r>
              <a:rPr lang="en-US" sz="2800" dirty="0"/>
              <a:t>class Student{ 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id:Int</a:t>
            </a:r>
            <a:r>
              <a:rPr lang="en-US" sz="2800" dirty="0"/>
              <a:t> = 101;                         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name:String</a:t>
            </a:r>
            <a:r>
              <a:rPr lang="en-US" sz="2800" dirty="0"/>
              <a:t> = "</a:t>
            </a:r>
            <a:r>
              <a:rPr lang="en-US" sz="2800" dirty="0" err="1"/>
              <a:t>Nilesh</a:t>
            </a:r>
            <a:r>
              <a:rPr lang="en-US" sz="2800" dirty="0"/>
              <a:t>";  </a:t>
            </a:r>
          </a:p>
          <a:p>
            <a:r>
              <a:rPr lang="en-US" sz="2800" dirty="0"/>
              <a:t>}  </a:t>
            </a:r>
          </a:p>
          <a:p>
            <a:r>
              <a:rPr lang="en-US" sz="2800" dirty="0"/>
              <a:t>object </a:t>
            </a:r>
            <a:r>
              <a:rPr lang="en-US" sz="2800" dirty="0" err="1"/>
              <a:t>ScalaClass</a:t>
            </a:r>
            <a:r>
              <a:rPr lang="en-US" sz="2800" dirty="0"/>
              <a:t>{ 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def</a:t>
            </a:r>
            <a:r>
              <a:rPr lang="en-US" sz="2800" dirty="0"/>
              <a:t> main(</a:t>
            </a:r>
            <a:r>
              <a:rPr lang="en-US" sz="2800" dirty="0" err="1"/>
              <a:t>args:Array</a:t>
            </a:r>
            <a:r>
              <a:rPr lang="en-US" sz="2800" dirty="0"/>
              <a:t>[String]){  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var</a:t>
            </a:r>
            <a:r>
              <a:rPr lang="en-US" sz="2800" dirty="0"/>
              <a:t> s = new Student()               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println</a:t>
            </a:r>
            <a:r>
              <a:rPr lang="en-US" sz="2800" dirty="0"/>
              <a:t>(s.id+" "+s.name);  </a:t>
            </a:r>
          </a:p>
          <a:p>
            <a:r>
              <a:rPr lang="en-US" sz="2800" dirty="0"/>
              <a:t>    }  </a:t>
            </a:r>
            <a:r>
              <a:rPr lang="en-US" sz="2800" dirty="0" smtClean="0"/>
              <a:t>}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02556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067800" cy="5105400"/>
          </a:xfrm>
        </p:spPr>
        <p:txBody>
          <a:bodyPr>
            <a:noAutofit/>
          </a:bodyPr>
          <a:lstStyle/>
          <a:p>
            <a:r>
              <a:rPr lang="en-US" dirty="0"/>
              <a:t>class Student1{  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id:Int</a:t>
            </a:r>
            <a:r>
              <a:rPr lang="en-US" dirty="0"/>
              <a:t> = 101;                          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name:String</a:t>
            </a:r>
            <a:r>
              <a:rPr lang="en-US" dirty="0"/>
              <a:t> = "</a:t>
            </a:r>
            <a:r>
              <a:rPr lang="en-US" dirty="0" err="1"/>
              <a:t>Nilesh</a:t>
            </a:r>
            <a:r>
              <a:rPr lang="en-US" dirty="0"/>
              <a:t>";  </a:t>
            </a:r>
          </a:p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show(){  </a:t>
            </a:r>
          </a:p>
          <a:p>
            <a:r>
              <a:rPr lang="en-US" dirty="0"/>
              <a:t>      </a:t>
            </a:r>
            <a:r>
              <a:rPr lang="en-US" dirty="0" err="1"/>
              <a:t>println</a:t>
            </a:r>
            <a:r>
              <a:rPr lang="en-US" dirty="0"/>
              <a:t>(id+" "+name);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object ScalaClass1{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args:Array</a:t>
            </a:r>
            <a:r>
              <a:rPr lang="en-US" dirty="0"/>
              <a:t>[String]){  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s = new Student1()   </a:t>
            </a:r>
          </a:p>
          <a:p>
            <a:r>
              <a:rPr lang="en-US" dirty="0"/>
              <a:t>	</a:t>
            </a:r>
            <a:r>
              <a:rPr lang="en-US" dirty="0" err="1"/>
              <a:t>s.show</a:t>
            </a:r>
            <a:r>
              <a:rPr lang="en-US" dirty="0"/>
              <a:t>();     </a:t>
            </a:r>
            <a:r>
              <a:rPr lang="en-US" dirty="0" smtClean="0"/>
              <a:t>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6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991600" cy="4876800"/>
          </a:xfrm>
        </p:spPr>
        <p:txBody>
          <a:bodyPr>
            <a:noAutofit/>
          </a:bodyPr>
          <a:lstStyle/>
          <a:p>
            <a:r>
              <a:rPr lang="en-US" dirty="0"/>
              <a:t>In </a:t>
            </a:r>
            <a:r>
              <a:rPr lang="en-US" dirty="0" err="1"/>
              <a:t>scala</a:t>
            </a:r>
            <a:r>
              <a:rPr lang="en-US" dirty="0"/>
              <a:t>, constructor is not special </a:t>
            </a:r>
            <a:r>
              <a:rPr lang="en-US" dirty="0" smtClean="0"/>
              <a:t>method 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/>
              <a:t>provides primary and any number of auxiliary </a:t>
            </a:r>
            <a:r>
              <a:rPr lang="en-US" dirty="0" smtClean="0"/>
              <a:t>constructors</a:t>
            </a:r>
            <a:endParaRPr lang="en-US" dirty="0"/>
          </a:p>
          <a:p>
            <a:r>
              <a:rPr lang="en-US" b="1" dirty="0" err="1"/>
              <a:t>Scala</a:t>
            </a:r>
            <a:r>
              <a:rPr lang="en-US" b="1" dirty="0"/>
              <a:t> Primary </a:t>
            </a:r>
            <a:r>
              <a:rPr lang="en-US" b="1" dirty="0" smtClean="0"/>
              <a:t>Constructor:</a:t>
            </a:r>
          </a:p>
          <a:p>
            <a:pPr lvl="1"/>
            <a:r>
              <a:rPr lang="en-US" dirty="0"/>
              <a:t>concept of primary constructor with the definition of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You don't need to define explicitly constructor if your code has only one constructor.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helps to optimize code.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create primary constructor with zero or more parameters.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04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5181600"/>
          </a:xfrm>
        </p:spPr>
        <p:txBody>
          <a:bodyPr>
            <a:noAutofit/>
          </a:bodyPr>
          <a:lstStyle/>
          <a:p>
            <a:r>
              <a:rPr lang="en-US" sz="2000" b="1" dirty="0"/>
              <a:t>class </a:t>
            </a:r>
            <a:r>
              <a:rPr lang="en-US" sz="2000" b="1" dirty="0" err="1"/>
              <a:t>Studentc</a:t>
            </a:r>
            <a:r>
              <a:rPr lang="en-US" sz="2000" b="1" dirty="0"/>
              <a:t>(id1:Int,age1:Int) {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id:Int</a:t>
            </a:r>
            <a:r>
              <a:rPr lang="en-US" sz="2000" dirty="0"/>
              <a:t>=id1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age:Int</a:t>
            </a:r>
            <a:r>
              <a:rPr lang="en-US" sz="2000" dirty="0"/>
              <a:t>=age1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 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showStudentData</a:t>
            </a:r>
            <a:r>
              <a:rPr lang="en-US" sz="2000" dirty="0"/>
              <a:t>()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println</a:t>
            </a:r>
            <a:r>
              <a:rPr lang="en-US" sz="2000" dirty="0"/>
              <a:t> ("Id of the </a:t>
            </a:r>
            <a:r>
              <a:rPr lang="en-US" sz="2000" dirty="0" smtClean="0"/>
              <a:t>Employee is</a:t>
            </a:r>
            <a:r>
              <a:rPr lang="en-US" sz="2000" dirty="0"/>
              <a:t>: " + id);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println</a:t>
            </a:r>
            <a:r>
              <a:rPr lang="en-US" sz="2000" dirty="0"/>
              <a:t> ("Age of the Employee is : " + age);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}}</a:t>
            </a:r>
            <a:endParaRPr lang="en-US" sz="2000" dirty="0"/>
          </a:p>
          <a:p>
            <a:r>
              <a:rPr lang="en-US" sz="2000" dirty="0"/>
              <a:t>object </a:t>
            </a:r>
            <a:r>
              <a:rPr lang="en-US" sz="2000" dirty="0" err="1" smtClean="0"/>
              <a:t>StudentDemoPrimaryConstr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def</a:t>
            </a:r>
            <a:r>
              <a:rPr lang="en-US" sz="2000" dirty="0"/>
              <a:t> main(</a:t>
            </a:r>
            <a:r>
              <a:rPr lang="en-US" sz="2000" dirty="0" err="1"/>
              <a:t>args</a:t>
            </a:r>
            <a:r>
              <a:rPr lang="en-US" sz="2000" dirty="0"/>
              <a:t>: Array[String])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val</a:t>
            </a:r>
            <a:r>
              <a:rPr lang="en-US" sz="2000" dirty="0"/>
              <a:t> e1 = new </a:t>
            </a:r>
            <a:r>
              <a:rPr lang="en-US" sz="2000" dirty="0" err="1"/>
              <a:t>Studentc</a:t>
            </a:r>
            <a:r>
              <a:rPr lang="en-US" sz="2000" dirty="0"/>
              <a:t>(104,24);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val</a:t>
            </a:r>
            <a:r>
              <a:rPr lang="en-US" sz="2000" dirty="0"/>
              <a:t> e2 = new </a:t>
            </a:r>
            <a:r>
              <a:rPr lang="en-US" sz="2000" dirty="0" err="1"/>
              <a:t>Studentc</a:t>
            </a:r>
            <a:r>
              <a:rPr lang="en-US" sz="2000" dirty="0"/>
              <a:t>(105,25);</a:t>
            </a:r>
          </a:p>
          <a:p>
            <a:r>
              <a:rPr lang="en-US" sz="2000" dirty="0" smtClean="0"/>
              <a:t>      </a:t>
            </a:r>
            <a:r>
              <a:rPr lang="en-US" sz="2000" dirty="0"/>
              <a:t>e1.showStudentData();</a:t>
            </a:r>
          </a:p>
          <a:p>
            <a:r>
              <a:rPr lang="en-US" sz="2000" dirty="0"/>
              <a:t>e2.showStudentData();</a:t>
            </a:r>
          </a:p>
          <a:p>
            <a:r>
              <a:rPr lang="en-US" sz="2000" dirty="0" smtClean="0"/>
              <a:t>   }}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59512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08372"/>
            <a:ext cx="9067800" cy="1039427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Scala</a:t>
            </a:r>
            <a:r>
              <a:rPr lang="en-US" sz="2400" b="1" dirty="0"/>
              <a:t> Secondary (auxiliary) </a:t>
            </a:r>
            <a:r>
              <a:rPr lang="en-US" sz="2400" b="1" dirty="0" smtClean="0"/>
              <a:t>Constructor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067800" cy="5029200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create any number of auxiliary constructors in a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You </a:t>
            </a:r>
            <a:r>
              <a:rPr lang="en-US" dirty="0"/>
              <a:t>must call primary constructor from inside the auxiliary </a:t>
            </a:r>
            <a:r>
              <a:rPr lang="en-US" dirty="0" smtClean="0"/>
              <a:t>constructor</a:t>
            </a:r>
          </a:p>
          <a:p>
            <a:r>
              <a:rPr lang="en-US" dirty="0" smtClean="0"/>
              <a:t>“this” </a:t>
            </a:r>
            <a:r>
              <a:rPr lang="en-US" dirty="0"/>
              <a:t>keyword is used to call constructor from other </a:t>
            </a:r>
            <a:r>
              <a:rPr lang="en-US" dirty="0" smtClean="0"/>
              <a:t>constructor </a:t>
            </a:r>
          </a:p>
          <a:p>
            <a:r>
              <a:rPr lang="en-US" dirty="0" smtClean="0"/>
              <a:t>When </a:t>
            </a:r>
            <a:r>
              <a:rPr lang="en-US" dirty="0"/>
              <a:t>calling other constructor make it first line in your </a:t>
            </a:r>
            <a:r>
              <a:rPr lang="en-US" dirty="0" smtClean="0"/>
              <a:t>constructor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358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Scala</a:t>
            </a:r>
            <a:r>
              <a:rPr lang="en-US" sz="3600" b="1" dirty="0"/>
              <a:t> Secondary (auxiliary)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915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Studentax</a:t>
            </a:r>
            <a:r>
              <a:rPr lang="en-US" dirty="0"/>
              <a:t>(</a:t>
            </a:r>
            <a:r>
              <a:rPr lang="en-US" dirty="0" err="1"/>
              <a:t>id:Int</a:t>
            </a:r>
            <a:r>
              <a:rPr lang="en-US" dirty="0"/>
              <a:t>, </a:t>
            </a:r>
            <a:r>
              <a:rPr lang="en-US" dirty="0" err="1"/>
              <a:t>name:String</a:t>
            </a:r>
            <a:r>
              <a:rPr lang="en-US" dirty="0"/>
              <a:t>){  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age:Int</a:t>
            </a:r>
            <a:r>
              <a:rPr lang="en-US" dirty="0"/>
              <a:t> = 0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showDetails</a:t>
            </a:r>
            <a:r>
              <a:rPr lang="en-US" dirty="0"/>
              <a:t>(){  </a:t>
            </a:r>
          </a:p>
          <a:p>
            <a:r>
              <a:rPr lang="en-US" dirty="0"/>
              <a:t>        </a:t>
            </a:r>
            <a:r>
              <a:rPr lang="en-US" dirty="0" err="1"/>
              <a:t>println</a:t>
            </a:r>
            <a:r>
              <a:rPr lang="en-US" dirty="0"/>
              <a:t>(id+" "+name+" "+age)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this(</a:t>
            </a:r>
            <a:r>
              <a:rPr lang="en-US" dirty="0" err="1"/>
              <a:t>id:Int</a:t>
            </a:r>
            <a:r>
              <a:rPr lang="en-US" dirty="0"/>
              <a:t>, </a:t>
            </a:r>
            <a:r>
              <a:rPr lang="en-US" dirty="0" err="1"/>
              <a:t>name:String,age:Int</a:t>
            </a:r>
            <a:r>
              <a:rPr lang="en-US" dirty="0"/>
              <a:t>){  </a:t>
            </a:r>
          </a:p>
          <a:p>
            <a:r>
              <a:rPr lang="en-US" dirty="0"/>
              <a:t>        this(</a:t>
            </a:r>
            <a:r>
              <a:rPr lang="en-US" dirty="0" err="1"/>
              <a:t>id,name</a:t>
            </a:r>
            <a:r>
              <a:rPr lang="en-US" dirty="0"/>
              <a:t>)         </a:t>
            </a:r>
          </a:p>
          <a:p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/>
              <a:t> = age  </a:t>
            </a:r>
          </a:p>
          <a:p>
            <a:r>
              <a:rPr lang="en-US" dirty="0"/>
              <a:t>    }  }  </a:t>
            </a:r>
          </a:p>
          <a:p>
            <a:r>
              <a:rPr lang="en-US" dirty="0"/>
              <a:t>  object </a:t>
            </a:r>
            <a:r>
              <a:rPr lang="en-US" dirty="0" err="1"/>
              <a:t>AuxilaryConstr</a:t>
            </a:r>
            <a:r>
              <a:rPr lang="en-US" dirty="0"/>
              <a:t>{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args:Array</a:t>
            </a:r>
            <a:r>
              <a:rPr lang="en-US" dirty="0"/>
              <a:t>[String]){  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s = new </a:t>
            </a:r>
            <a:r>
              <a:rPr lang="en-US" dirty="0" err="1"/>
              <a:t>Studentax</a:t>
            </a:r>
            <a:r>
              <a:rPr lang="en-US" dirty="0"/>
              <a:t>(101,"Nilesh",20);  </a:t>
            </a:r>
          </a:p>
          <a:p>
            <a:r>
              <a:rPr lang="en-US" dirty="0"/>
              <a:t>        </a:t>
            </a:r>
            <a:r>
              <a:rPr lang="en-US" dirty="0" err="1"/>
              <a:t>s.showDetails</a:t>
            </a:r>
            <a:r>
              <a:rPr lang="en-US" dirty="0"/>
              <a:t>()  </a:t>
            </a:r>
          </a:p>
          <a:p>
            <a:r>
              <a:rPr lang="en-US" dirty="0"/>
              <a:t>   }} </a:t>
            </a:r>
          </a:p>
        </p:txBody>
      </p:sp>
    </p:spTree>
    <p:extLst>
      <p:ext uri="{BB962C8B-B14F-4D97-AF65-F5344CB8AC3E}">
        <p14:creationId xmlns:p14="http://schemas.microsoft.com/office/powerpoint/2010/main" val="32690974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534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Studentov</a:t>
            </a:r>
            <a:r>
              <a:rPr lang="en-US" dirty="0"/>
              <a:t>(</a:t>
            </a:r>
            <a:r>
              <a:rPr lang="en-US" dirty="0" err="1"/>
              <a:t>id:Int</a:t>
            </a:r>
            <a:r>
              <a:rPr lang="en-US" dirty="0"/>
              <a:t>){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this(</a:t>
            </a:r>
            <a:r>
              <a:rPr lang="en-US" dirty="0" err="1"/>
              <a:t>id:Int</a:t>
            </a:r>
            <a:r>
              <a:rPr lang="en-US" dirty="0"/>
              <a:t>, </a:t>
            </a:r>
            <a:r>
              <a:rPr lang="en-US" dirty="0" err="1"/>
              <a:t>name:String</a:t>
            </a:r>
            <a:r>
              <a:rPr lang="en-US" dirty="0"/>
              <a:t>)={  </a:t>
            </a:r>
          </a:p>
          <a:p>
            <a:r>
              <a:rPr lang="en-US" dirty="0"/>
              <a:t>        this(id)  </a:t>
            </a:r>
          </a:p>
          <a:p>
            <a:r>
              <a:rPr lang="en-US" dirty="0"/>
              <a:t>        </a:t>
            </a:r>
            <a:r>
              <a:rPr lang="en-US" dirty="0" err="1"/>
              <a:t>println</a:t>
            </a:r>
            <a:r>
              <a:rPr lang="en-US" dirty="0"/>
              <a:t>(id+" "+name)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(id)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object </a:t>
            </a:r>
            <a:r>
              <a:rPr lang="en-US" dirty="0" err="1"/>
              <a:t>ContructorOverloading</a:t>
            </a:r>
            <a:r>
              <a:rPr lang="en-US" dirty="0"/>
              <a:t>{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args:Array</a:t>
            </a:r>
            <a:r>
              <a:rPr lang="en-US" dirty="0"/>
              <a:t>[String]){  </a:t>
            </a:r>
          </a:p>
          <a:p>
            <a:r>
              <a:rPr lang="en-US" dirty="0"/>
              <a:t>        new </a:t>
            </a:r>
            <a:r>
              <a:rPr lang="en-US" dirty="0" err="1"/>
              <a:t>Studentov</a:t>
            </a:r>
            <a:r>
              <a:rPr lang="en-US" dirty="0"/>
              <a:t>(101)  </a:t>
            </a:r>
          </a:p>
          <a:p>
            <a:r>
              <a:rPr lang="en-US" dirty="0"/>
              <a:t>        new </a:t>
            </a:r>
            <a:r>
              <a:rPr lang="en-US" dirty="0" err="1"/>
              <a:t>Studentov</a:t>
            </a:r>
            <a:r>
              <a:rPr lang="en-US" dirty="0"/>
              <a:t>(100,"India")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0073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Where to use </a:t>
            </a:r>
            <a:r>
              <a:rPr lang="en-US" b="1" dirty="0" err="1" smtClean="0">
                <a:solidFill>
                  <a:srgbClr val="7030A0"/>
                </a:solidFill>
              </a:rPr>
              <a:t>Scala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Web applications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Utilities and libraries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Parallel </a:t>
            </a:r>
            <a:r>
              <a:rPr lang="en-US" b="1" dirty="0">
                <a:solidFill>
                  <a:srgbClr val="7030A0"/>
                </a:solidFill>
              </a:rPr>
              <a:t>batch processing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Concurrency and distributed application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Data analysis with Spark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AWS lambda expression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Ad </a:t>
            </a:r>
            <a:r>
              <a:rPr lang="en-US" b="1" dirty="0">
                <a:solidFill>
                  <a:srgbClr val="7030A0"/>
                </a:solidFill>
              </a:rPr>
              <a:t>hoc scripting in REPL etc.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4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2750"/>
            <a:ext cx="8991600" cy="621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92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14338"/>
            <a:ext cx="90011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109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922</TotalTime>
  <Words>1714</Words>
  <Application>Microsoft Office PowerPoint</Application>
  <PresentationFormat>On-screen Show (4:3)</PresentationFormat>
  <Paragraphs>587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Apothecary</vt:lpstr>
      <vt:lpstr>Scala Programming</vt:lpstr>
      <vt:lpstr>Intro: </vt:lpstr>
      <vt:lpstr>PowerPoint Presentation</vt:lpstr>
      <vt:lpstr>PowerPoint Presentation</vt:lpstr>
      <vt:lpstr>PowerPoint Presentation</vt:lpstr>
      <vt:lpstr>Scala Over other languages: </vt:lpstr>
      <vt:lpstr>Where to use Scala</vt:lpstr>
      <vt:lpstr>PowerPoint Presentation</vt:lpstr>
      <vt:lpstr>PowerPoint Presentation</vt:lpstr>
      <vt:lpstr>SBT installation</vt:lpstr>
      <vt:lpstr>Variables and data types: </vt:lpstr>
      <vt:lpstr>Data Types in Scala</vt:lpstr>
      <vt:lpstr>Data types in scala: Any</vt:lpstr>
      <vt:lpstr>Simple Program of Scala</vt:lpstr>
      <vt:lpstr>Addition of 2 no’s</vt:lpstr>
      <vt:lpstr>Scala Conditional Expressions</vt:lpstr>
      <vt:lpstr>Scala if statement</vt:lpstr>
      <vt:lpstr>Scala If-Else Statement</vt:lpstr>
      <vt:lpstr>Scala If-Else-If Ladder Statement</vt:lpstr>
      <vt:lpstr>Example on if else ladder</vt:lpstr>
      <vt:lpstr>Scala – Read data from Console</vt:lpstr>
      <vt:lpstr>Example: Read Int:</vt:lpstr>
      <vt:lpstr>Scala Pattern Matching</vt:lpstr>
      <vt:lpstr> while loop</vt:lpstr>
      <vt:lpstr>Example using while</vt:lpstr>
      <vt:lpstr>Scala do-while loop</vt:lpstr>
      <vt:lpstr>Scala for loop</vt:lpstr>
      <vt:lpstr>For loop using until keyword</vt:lpstr>
      <vt:lpstr>Scala for-loop filtering</vt:lpstr>
      <vt:lpstr>For loop using yield keyword</vt:lpstr>
      <vt:lpstr>for-loop on Collection</vt:lpstr>
      <vt:lpstr>for-each loop for Iterating on Collection</vt:lpstr>
      <vt:lpstr>Scala for-loop using by keyword</vt:lpstr>
      <vt:lpstr>Break Statement in scala</vt:lpstr>
      <vt:lpstr>Different ways to use import statements</vt:lpstr>
      <vt:lpstr>Scala Comments</vt:lpstr>
      <vt:lpstr>Functions in scala</vt:lpstr>
      <vt:lpstr> Function without using = Operator</vt:lpstr>
      <vt:lpstr>Function with = operator</vt:lpstr>
      <vt:lpstr>Scala Parameterized Function</vt:lpstr>
      <vt:lpstr>Recursion Function</vt:lpstr>
      <vt:lpstr>Function Parameter example with default value</vt:lpstr>
      <vt:lpstr>Function Named Parameter</vt:lpstr>
      <vt:lpstr>Scala Array</vt:lpstr>
      <vt:lpstr>Scala Single Dimensional Array</vt:lpstr>
      <vt:lpstr>Singel domensional array example: </vt:lpstr>
      <vt:lpstr>Singel domensional array example: </vt:lpstr>
      <vt:lpstr>Scala Passing Array into Function</vt:lpstr>
      <vt:lpstr>Iterating By using Foreach Loop</vt:lpstr>
      <vt:lpstr>PowerPoint Presentation</vt:lpstr>
      <vt:lpstr>Concatenation of the array</vt:lpstr>
      <vt:lpstr>Create Array with Range</vt:lpstr>
      <vt:lpstr>Scala Multidimensional Array</vt:lpstr>
      <vt:lpstr>Scala Multidimensional Array Example by using ofDim</vt:lpstr>
      <vt:lpstr>Scala Multidimensional Array by using Array of Array </vt:lpstr>
      <vt:lpstr>Concatenation of Multi dimensional array</vt:lpstr>
      <vt:lpstr>String in scala </vt:lpstr>
      <vt:lpstr>String Length</vt:lpstr>
      <vt:lpstr>Concatenating Strings</vt:lpstr>
      <vt:lpstr>String functions</vt:lpstr>
      <vt:lpstr>Palindrome String</vt:lpstr>
      <vt:lpstr>Scala - Classes &amp; Objects</vt:lpstr>
      <vt:lpstr>Classes and object in scala</vt:lpstr>
      <vt:lpstr>Class and Method:</vt:lpstr>
      <vt:lpstr>Scala Constructor</vt:lpstr>
      <vt:lpstr>Primary constructor</vt:lpstr>
      <vt:lpstr>Scala Secondary (auxiliary) Constructor</vt:lpstr>
      <vt:lpstr>Scala Secondary (auxiliary) Constructor</vt:lpstr>
      <vt:lpstr>Constructor Overloading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Programming</dc:title>
  <dc:creator>Admin</dc:creator>
  <cp:lastModifiedBy>Admin</cp:lastModifiedBy>
  <cp:revision>52</cp:revision>
  <dcterms:created xsi:type="dcterms:W3CDTF">2023-01-01T15:20:17Z</dcterms:created>
  <dcterms:modified xsi:type="dcterms:W3CDTF">2023-01-07T07:59:48Z</dcterms:modified>
</cp:coreProperties>
</file>