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5" r:id="rId15"/>
    <p:sldId id="268" r:id="rId16"/>
    <p:sldId id="269" r:id="rId17"/>
    <p:sldId id="270" r:id="rId18"/>
    <p:sldId id="271" r:id="rId19"/>
    <p:sldId id="276" r:id="rId20"/>
    <p:sldId id="272" r:id="rId21"/>
    <p:sldId id="273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89600" autoAdjust="0"/>
  </p:normalViewPr>
  <p:slideViewPr>
    <p:cSldViewPr>
      <p:cViewPr varScale="1">
        <p:scale>
          <a:sx n="60" d="100"/>
          <a:sy n="60" d="100"/>
        </p:scale>
        <p:origin x="151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5F2AB-94B8-4CA9-83A0-A49741685BA0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CF6D7-B47E-493C-B82D-38E48FC4E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7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CF6D7-B47E-493C-B82D-38E48FC4E35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137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CF6D7-B47E-493C-B82D-38E48FC4E35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24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CF6D7-B47E-493C-B82D-38E48FC4E35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18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Function breakpoint </a:t>
            </a:r>
            <a:r>
              <a:rPr lang="ko-KR" altLang="en-US" dirty="0"/>
              <a:t>는 빨간색으로 </a:t>
            </a:r>
            <a:r>
              <a:rPr lang="ko-KR" altLang="en-US" dirty="0" err="1"/>
              <a:t>안찍힘</a:t>
            </a:r>
            <a:endParaRPr lang="en-US" altLang="ko-KR" dirty="0"/>
          </a:p>
          <a:p>
            <a:r>
              <a:rPr lang="en-US" altLang="ko-KR" dirty="0"/>
              <a:t>Ctrl+F9</a:t>
            </a:r>
            <a:r>
              <a:rPr lang="ko-KR" altLang="en-US" dirty="0"/>
              <a:t> 하면 잠깐 </a:t>
            </a:r>
            <a:r>
              <a:rPr lang="en-US" altLang="ko-KR" dirty="0"/>
              <a:t>breakpoint</a:t>
            </a:r>
            <a:r>
              <a:rPr lang="ko-KR" altLang="en-US" dirty="0"/>
              <a:t>를 멈춤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CF6D7-B47E-493C-B82D-38E48FC4E35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818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Release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CF6D7-B47E-493C-B82D-38E48FC4E35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8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A++ </a:t>
            </a:r>
            <a:r>
              <a:rPr lang="ko-KR" altLang="en-US" dirty="0"/>
              <a:t>실행하기 이전에 </a:t>
            </a:r>
            <a:r>
              <a:rPr lang="en-US" altLang="ko-KR" dirty="0"/>
              <a:t>a 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로 바뀐 후에 </a:t>
            </a:r>
            <a:r>
              <a:rPr lang="ko-KR" altLang="en-US" dirty="0" err="1"/>
              <a:t>그다음</a:t>
            </a:r>
            <a:r>
              <a:rPr lang="ko-KR" altLang="en-US" dirty="0"/>
              <a:t> 실행된다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CF6D7-B47E-493C-B82D-38E48FC4E35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68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CF6D7-B47E-493C-B82D-38E48FC4E35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823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8868"/>
            <a:ext cx="7772400" cy="642942"/>
          </a:xfrm>
        </p:spPr>
        <p:txBody>
          <a:bodyPr/>
          <a:lstStyle>
            <a:lvl1pPr algn="ctr"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1546"/>
            <a:ext cx="4038600" cy="5054617"/>
          </a:xfrm>
        </p:spPr>
        <p:txBody>
          <a:bodyPr>
            <a:normAutofit/>
          </a:bodyPr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  <a:lvl2pPr>
              <a:defRPr sz="1400">
                <a:latin typeface="Tahoma" pitchFamily="34" charset="0"/>
                <a:cs typeface="Tahoma" pitchFamily="34" charset="0"/>
              </a:defRPr>
            </a:lvl2pPr>
            <a:lvl3pPr>
              <a:defRPr sz="1200">
                <a:latin typeface="Tahoma" pitchFamily="34" charset="0"/>
                <a:cs typeface="Tahoma" pitchFamily="34" charset="0"/>
              </a:defRPr>
            </a:lvl3pPr>
            <a:lvl4pPr>
              <a:defRPr sz="1100">
                <a:latin typeface="Tahoma" pitchFamily="34" charset="0"/>
                <a:cs typeface="Tahoma" pitchFamily="34" charset="0"/>
              </a:defRPr>
            </a:lvl4pPr>
            <a:lvl5pPr>
              <a:defRPr sz="11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1546"/>
            <a:ext cx="4038600" cy="5054617"/>
          </a:xfrm>
        </p:spPr>
        <p:txBody>
          <a:bodyPr>
            <a:normAutofit/>
          </a:bodyPr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  <a:lvl2pPr>
              <a:defRPr sz="1400">
                <a:latin typeface="Tahoma" pitchFamily="34" charset="0"/>
                <a:cs typeface="Tahoma" pitchFamily="34" charset="0"/>
              </a:defRPr>
            </a:lvl2pPr>
            <a:lvl3pPr>
              <a:defRPr sz="1200">
                <a:latin typeface="Tahoma" pitchFamily="34" charset="0"/>
                <a:cs typeface="Tahoma" pitchFamily="34" charset="0"/>
              </a:defRPr>
            </a:lvl3pPr>
            <a:lvl4pPr>
              <a:defRPr sz="1100">
                <a:latin typeface="Tahoma" pitchFamily="34" charset="0"/>
                <a:cs typeface="Tahoma" pitchFamily="34" charset="0"/>
              </a:defRPr>
            </a:lvl4pPr>
            <a:lvl5pPr>
              <a:defRPr sz="11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9"/>
            <a:ext cx="4040188" cy="285751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46259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3438" y="1000108"/>
            <a:ext cx="4041775" cy="285752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46259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298430"/>
          </a:xfrm>
        </p:spPr>
        <p:txBody>
          <a:bodyPr anchor="b">
            <a:noAutofit/>
          </a:bodyPr>
          <a:lstStyle>
            <a:lvl1pPr algn="l">
              <a:defRPr sz="1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642918"/>
            <a:ext cx="3008313" cy="548324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7D16F-8AB2-4869-823E-649261BD0938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2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k0k771bt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723928" y="1857372"/>
            <a:ext cx="7777162" cy="1214438"/>
            <a:chOff x="405" y="709"/>
            <a:chExt cx="4899" cy="765"/>
          </a:xfrm>
        </p:grpSpPr>
        <p:sp>
          <p:nvSpPr>
            <p:cNvPr id="5" name="Rectangle 44"/>
            <p:cNvSpPr>
              <a:spLocks noChangeArrowheads="1"/>
            </p:cNvSpPr>
            <p:nvPr/>
          </p:nvSpPr>
          <p:spPr bwMode="auto">
            <a:xfrm>
              <a:off x="405" y="1035"/>
              <a:ext cx="4899" cy="4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4000" b="1" spc="-150" dirty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LAB Ⅱ LECTURE 02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4000" b="1" spc="-150" dirty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Debugging</a:t>
              </a:r>
            </a:p>
          </p:txBody>
        </p:sp>
        <p:sp>
          <p:nvSpPr>
            <p:cNvPr id="6" name="Rectangle 45"/>
            <p:cNvSpPr>
              <a:spLocks noChangeArrowheads="1"/>
            </p:cNvSpPr>
            <p:nvPr/>
          </p:nvSpPr>
          <p:spPr bwMode="auto">
            <a:xfrm>
              <a:off x="1791" y="709"/>
              <a:ext cx="2178" cy="4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Ctr="1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ko-KR" sz="3200" b="1" spc="-15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357454" y="392906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400" i="0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Seoul National University</a:t>
            </a:r>
          </a:p>
          <a:p>
            <a:pPr algn="ctr"/>
            <a:r>
              <a:rPr lang="en-US" altLang="ko-KR" sz="1400" i="0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Graphics &amp; Media Lab</a:t>
            </a:r>
          </a:p>
          <a:p>
            <a:pPr algn="ctr"/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Donghoon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Han</a:t>
            </a:r>
            <a:endParaRPr lang="ko-KR" altLang="en-US" sz="1400" i="0" dirty="0">
              <a:solidFill>
                <a:schemeClr val="tx2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Start debugging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en-US" altLang="ko-KR" b="1" dirty="0"/>
              <a:t>Debug</a:t>
            </a:r>
            <a:r>
              <a:rPr lang="en-US" altLang="ko-KR" dirty="0"/>
              <a:t> in the solution configuration.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Click green arrow to start debugging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" y="1514103"/>
            <a:ext cx="8639175" cy="12668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57362" y="1988840"/>
            <a:ext cx="1472650" cy="786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" y="4005064"/>
            <a:ext cx="8591550" cy="12382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597032" y="4475039"/>
            <a:ext cx="1746796" cy="280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96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Start debugging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Debug &gt; Start Debugging (or press F5) (another way to start)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470931"/>
            <a:ext cx="6115050" cy="48577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640994" y="1737291"/>
            <a:ext cx="590825" cy="2374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70818" y="2377108"/>
            <a:ext cx="3349453" cy="257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4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Inspect the code &amp; value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Debugger windows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1458292"/>
            <a:ext cx="5054932" cy="52110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030" y="1453844"/>
            <a:ext cx="5054932" cy="52045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083" y="1452962"/>
            <a:ext cx="5054932" cy="52045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92" y="1762353"/>
            <a:ext cx="2901544" cy="25762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530" y="5373216"/>
            <a:ext cx="7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Autos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5949" y="537321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Locals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4246" y="5373216"/>
            <a:ext cx="83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31017" y="2996952"/>
            <a:ext cx="142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QuickWatch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797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Inspect the code &amp; value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Debugger windows</a:t>
            </a:r>
          </a:p>
          <a:p>
            <a:pPr lvl="1"/>
            <a:r>
              <a:rPr lang="en-US" altLang="ko-KR" b="1" dirty="0"/>
              <a:t>Autos </a:t>
            </a:r>
            <a:r>
              <a:rPr lang="en-US" altLang="ko-KR" dirty="0"/>
              <a:t>window</a:t>
            </a:r>
          </a:p>
          <a:p>
            <a:pPr lvl="2"/>
            <a:r>
              <a:rPr lang="en-US" altLang="ko-KR" dirty="0"/>
              <a:t>Displays variables used around the current line (the place where the debugger is stopped).</a:t>
            </a:r>
          </a:p>
          <a:p>
            <a:pPr lvl="2"/>
            <a:r>
              <a:rPr lang="en-US" altLang="ko-KR" dirty="0"/>
              <a:t>Debug &gt; Windows &gt; Autos (or press CTRL+ALT+V, A)</a:t>
            </a:r>
          </a:p>
          <a:p>
            <a:pPr lvl="1"/>
            <a:r>
              <a:rPr lang="en-US" altLang="ko-KR" b="1" dirty="0"/>
              <a:t>Locals </a:t>
            </a:r>
            <a:r>
              <a:rPr lang="en-US" altLang="ko-KR" dirty="0"/>
              <a:t>window</a:t>
            </a:r>
          </a:p>
          <a:p>
            <a:pPr lvl="2"/>
            <a:r>
              <a:rPr lang="en-US" altLang="ko-KR" dirty="0"/>
              <a:t>Displays variables that are defined in the local scope.</a:t>
            </a:r>
          </a:p>
          <a:p>
            <a:pPr lvl="2"/>
            <a:r>
              <a:rPr lang="en-US" altLang="ko-KR" dirty="0"/>
              <a:t>Debug &gt; Windows &gt; Locals (or press CTRL+ALT+V, L)</a:t>
            </a:r>
          </a:p>
          <a:p>
            <a:pPr lvl="1"/>
            <a:r>
              <a:rPr lang="en-US" altLang="ko-KR" b="1" dirty="0"/>
              <a:t>Watch </a:t>
            </a:r>
            <a:r>
              <a:rPr lang="en-US" altLang="ko-KR" dirty="0"/>
              <a:t>window</a:t>
            </a:r>
          </a:p>
          <a:p>
            <a:pPr lvl="2"/>
            <a:r>
              <a:rPr lang="en-US" altLang="ko-KR" dirty="0"/>
              <a:t>Displays variables and expressions during a debugging session.</a:t>
            </a:r>
          </a:p>
          <a:p>
            <a:pPr lvl="2"/>
            <a:r>
              <a:rPr lang="en-US" altLang="ko-KR" dirty="0"/>
              <a:t>Accommodates several variables</a:t>
            </a:r>
          </a:p>
          <a:p>
            <a:pPr lvl="2"/>
            <a:r>
              <a:rPr lang="en-US" altLang="ko-KR" dirty="0"/>
              <a:t>Debug &gt; Windows &gt; Watch &gt; Watch (1, 2, 3, 4)</a:t>
            </a:r>
          </a:p>
          <a:p>
            <a:pPr lvl="1"/>
            <a:r>
              <a:rPr lang="en-US" altLang="ko-KR" b="1" dirty="0" err="1"/>
              <a:t>QuickWatch</a:t>
            </a:r>
            <a:r>
              <a:rPr lang="en-US" altLang="ko-KR" b="1" dirty="0"/>
              <a:t> </a:t>
            </a:r>
            <a:r>
              <a:rPr lang="en-US" altLang="ko-KR" dirty="0"/>
              <a:t>window</a:t>
            </a:r>
          </a:p>
          <a:p>
            <a:pPr lvl="2"/>
            <a:r>
              <a:rPr lang="en-US" altLang="ko-KR" dirty="0"/>
              <a:t>Same as Watch window, except for showing a single variable at a time.</a:t>
            </a:r>
          </a:p>
          <a:p>
            <a:pPr lvl="2"/>
            <a:r>
              <a:rPr lang="en-US" altLang="ko-KR" dirty="0"/>
              <a:t>Debug &gt; </a:t>
            </a:r>
            <a:r>
              <a:rPr lang="en-US" altLang="ko-KR" dirty="0" err="1"/>
              <a:t>QuickWatch</a:t>
            </a:r>
            <a:r>
              <a:rPr lang="en-US" altLang="ko-KR" dirty="0"/>
              <a:t> (or press SHIFT+F9)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5041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Inspect the code &amp; value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Debugger windows</a:t>
            </a:r>
          </a:p>
          <a:p>
            <a:pPr lvl="1"/>
            <a:r>
              <a:rPr lang="en-US" altLang="ko-KR" b="1" dirty="0"/>
              <a:t>Call Stack</a:t>
            </a:r>
            <a:r>
              <a:rPr lang="en-US" altLang="ko-KR" dirty="0"/>
              <a:t> window</a:t>
            </a:r>
          </a:p>
          <a:p>
            <a:pPr lvl="2"/>
            <a:r>
              <a:rPr lang="en-US" altLang="ko-KR" dirty="0"/>
              <a:t>Displays the name of each function and the programming language that it is written in. </a:t>
            </a:r>
          </a:p>
          <a:p>
            <a:pPr lvl="2"/>
            <a:r>
              <a:rPr lang="en-US" altLang="ko-KR" dirty="0"/>
              <a:t>The function or procedure name may be accompanied by optional information, such as module name, line number, and parameter names, types, and values.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89" y="3586614"/>
            <a:ext cx="6480622" cy="178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03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Inspect the code &amp; value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powerful feature of these windows is that they allow the variables to be modified.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261" y="1700808"/>
            <a:ext cx="6693477" cy="4953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25261" y="5860588"/>
            <a:ext cx="6693477" cy="335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940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Inspect the code &amp; value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Yellow arrow shows you the code that will execute next.</a:t>
            </a:r>
          </a:p>
          <a:p>
            <a:pPr lvl="1"/>
            <a:r>
              <a:rPr lang="en-US" altLang="ko-KR" dirty="0"/>
              <a:t>Advanced feature: this arrow can be dragged up(down) to repeat(jump to) the code you want to execute. (you may not need to use this feature in this class.)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420888"/>
            <a:ext cx="7839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50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Inspect the code &amp; value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Break mode control</a:t>
            </a:r>
          </a:p>
          <a:p>
            <a:pPr lvl="1"/>
            <a:r>
              <a:rPr lang="en-US" altLang="ko-KR" i="1" dirty="0"/>
              <a:t>Continue</a:t>
            </a:r>
          </a:p>
          <a:p>
            <a:pPr lvl="2"/>
            <a:r>
              <a:rPr lang="en-US" altLang="ko-KR" dirty="0"/>
              <a:t>Resumes the running process of a program until next breakpoint.</a:t>
            </a:r>
          </a:p>
          <a:p>
            <a:pPr lvl="2"/>
            <a:r>
              <a:rPr lang="en-US" altLang="ko-KR" dirty="0"/>
              <a:t>Debug &gt; Continue (or press F5)</a:t>
            </a:r>
          </a:p>
          <a:p>
            <a:pPr lvl="1"/>
            <a:r>
              <a:rPr lang="en-US" altLang="ko-KR" dirty="0"/>
              <a:t>Step Into</a:t>
            </a:r>
          </a:p>
          <a:p>
            <a:pPr lvl="2"/>
            <a:r>
              <a:rPr lang="en-US" altLang="ko-KR" dirty="0"/>
              <a:t>Executes the next line of code. If there is a function invocation at the current line, it will jump into the function execution.</a:t>
            </a:r>
          </a:p>
          <a:p>
            <a:pPr lvl="2"/>
            <a:r>
              <a:rPr lang="en-US" altLang="ko-KR" dirty="0"/>
              <a:t>Debug &gt; Step Into (or press F11)</a:t>
            </a:r>
          </a:p>
          <a:p>
            <a:pPr lvl="1"/>
            <a:r>
              <a:rPr lang="en-US" altLang="ko-KR" dirty="0"/>
              <a:t>Step Out</a:t>
            </a:r>
          </a:p>
          <a:p>
            <a:pPr lvl="2"/>
            <a:r>
              <a:rPr lang="en-US" altLang="ko-KR" dirty="0"/>
              <a:t>Proceeds to the next line of code but does not step into any function calls.</a:t>
            </a:r>
          </a:p>
          <a:p>
            <a:pPr lvl="2"/>
            <a:r>
              <a:rPr lang="en-US" altLang="ko-KR" dirty="0"/>
              <a:t>Debug &gt; Step Out (or press F10)</a:t>
            </a:r>
          </a:p>
          <a:p>
            <a:pPr lvl="1"/>
            <a:r>
              <a:rPr lang="en-US" altLang="ko-KR" dirty="0"/>
              <a:t>Step Over</a:t>
            </a:r>
          </a:p>
          <a:p>
            <a:pPr lvl="2"/>
            <a:r>
              <a:rPr lang="en-US" altLang="ko-KR" dirty="0"/>
              <a:t>Executes the remaining lines of a function in which the current execution point lies.</a:t>
            </a:r>
          </a:p>
          <a:p>
            <a:pPr lvl="2"/>
            <a:r>
              <a:rPr lang="en-US" altLang="ko-KR" dirty="0"/>
              <a:t>Debug &gt; Step Over (or press SHIFT+F11)</a:t>
            </a:r>
          </a:p>
          <a:p>
            <a:pPr lvl="1"/>
            <a:r>
              <a:rPr lang="en-US" altLang="ko-KR" dirty="0"/>
              <a:t>Restart</a:t>
            </a:r>
          </a:p>
          <a:p>
            <a:pPr lvl="2"/>
            <a:r>
              <a:rPr lang="en-US" altLang="ko-KR" dirty="0"/>
              <a:t>Restart the program execution. It is usually used when the code is changed during debugging.</a:t>
            </a:r>
          </a:p>
        </p:txBody>
      </p:sp>
    </p:spTree>
    <p:extLst>
      <p:ext uri="{BB962C8B-B14F-4D97-AF65-F5344CB8AC3E}">
        <p14:creationId xmlns:p14="http://schemas.microsoft.com/office/powerpoint/2010/main" val="413411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Inspect the code &amp; value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Break mode control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087" y="1468355"/>
            <a:ext cx="6155826" cy="53450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75856" y="2220593"/>
            <a:ext cx="2808312" cy="213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75856" y="4173242"/>
            <a:ext cx="2808312" cy="574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679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Practice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788942"/>
            <a:ext cx="7326560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</a:t>
            </a: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*a, b[</a:t>
            </a:r>
            <a:r>
              <a:rPr lang="en-US" altLang="ko-KR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 ~ 10"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in ascending order"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nn-NO" altLang="ko-KR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b[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b[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 = b;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 ~ 10"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in descending order"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nn-NO" altLang="ko-KR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a[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b[</a:t>
            </a:r>
            <a:r>
              <a:rPr lang="en-US" altLang="ko-KR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a[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860" y="787427"/>
            <a:ext cx="3538252" cy="14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3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Modify the code in which the problem occurs.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76872"/>
            <a:ext cx="4725353" cy="66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68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Other Debugging Techniques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Interactive debugging</a:t>
            </a:r>
          </a:p>
          <a:p>
            <a:pPr lvl="1"/>
            <a:r>
              <a:rPr lang="en-US" altLang="ko-KR" dirty="0"/>
              <a:t>Studied in this class</a:t>
            </a:r>
          </a:p>
          <a:p>
            <a:r>
              <a:rPr lang="en-US" altLang="ko-KR" dirty="0"/>
              <a:t>Print debugging (sometimes called </a:t>
            </a:r>
            <a:r>
              <a:rPr lang="en-US" altLang="ko-KR" dirty="0" err="1"/>
              <a:t>printf</a:t>
            </a:r>
            <a:r>
              <a:rPr lang="en-US" altLang="ko-KR" dirty="0"/>
              <a:t> debugging)</a:t>
            </a:r>
          </a:p>
          <a:p>
            <a:pPr lvl="1"/>
            <a:r>
              <a:rPr lang="en-US" altLang="ko-KR" dirty="0"/>
              <a:t>By using </a:t>
            </a:r>
            <a:r>
              <a:rPr lang="en-US" altLang="ko-KR" dirty="0" err="1"/>
              <a:t>printf</a:t>
            </a:r>
            <a:r>
              <a:rPr lang="en-US" altLang="ko-KR" dirty="0"/>
              <a:t> function in C</a:t>
            </a:r>
          </a:p>
          <a:p>
            <a:r>
              <a:rPr lang="en-US" altLang="ko-KR" dirty="0"/>
              <a:t>Remote debugging</a:t>
            </a:r>
          </a:p>
          <a:p>
            <a:r>
              <a:rPr lang="en-US" altLang="ko-KR" dirty="0"/>
              <a:t>Post-mortem debugging</a:t>
            </a:r>
          </a:p>
          <a:p>
            <a:r>
              <a:rPr lang="en-US" altLang="ko-KR" dirty="0"/>
              <a:t>“Wolf-fence” algorithm</a:t>
            </a:r>
          </a:p>
          <a:p>
            <a:r>
              <a:rPr lang="en-US" altLang="ko-KR" dirty="0"/>
              <a:t>Delta debugging</a:t>
            </a:r>
          </a:p>
          <a:p>
            <a:r>
              <a:rPr lang="en-US" altLang="ko-KR" dirty="0" err="1"/>
              <a:t>Saff</a:t>
            </a:r>
            <a:r>
              <a:rPr lang="en-US" altLang="ko-KR" dirty="0"/>
              <a:t> Squeeze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614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Modify the code in which the problem occurs.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76872"/>
            <a:ext cx="4725353" cy="66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Debugging</a:t>
            </a:r>
          </a:p>
          <a:p>
            <a:r>
              <a:rPr lang="en-US" altLang="ko-KR" dirty="0"/>
              <a:t>Sample code</a:t>
            </a:r>
          </a:p>
          <a:p>
            <a:r>
              <a:rPr lang="en-US" altLang="ko-KR" dirty="0"/>
              <a:t>Process</a:t>
            </a:r>
          </a:p>
          <a:p>
            <a:pPr lvl="1"/>
            <a:r>
              <a:rPr lang="en-US" altLang="ko-KR" dirty="0"/>
              <a:t>Set breakpoints</a:t>
            </a:r>
          </a:p>
          <a:p>
            <a:pPr lvl="1"/>
            <a:r>
              <a:rPr lang="en-US" altLang="ko-KR" dirty="0"/>
              <a:t>Start debugging</a:t>
            </a:r>
          </a:p>
          <a:p>
            <a:pPr lvl="1"/>
            <a:r>
              <a:rPr lang="en-US" altLang="ko-KR" dirty="0"/>
              <a:t>Inspect the code &amp; value</a:t>
            </a:r>
          </a:p>
          <a:p>
            <a:r>
              <a:rPr lang="en-US" altLang="ko-KR" dirty="0"/>
              <a:t>Other Debugging Techniques</a:t>
            </a:r>
          </a:p>
          <a:p>
            <a:r>
              <a:rPr lang="en-US" altLang="ko-KR" dirty="0"/>
              <a:t>Practice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24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Debugging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What is ‘Debugging’?</a:t>
            </a:r>
          </a:p>
          <a:p>
            <a:pPr lvl="1"/>
            <a:r>
              <a:rPr lang="en-US" altLang="ko-KR" sz="2200" dirty="0"/>
              <a:t>The process of finding and resolving defects or problems within the program that prevent correct operation of computer software or a system. </a:t>
            </a:r>
          </a:p>
          <a:p>
            <a:endParaRPr lang="en-US" altLang="ko-KR" sz="2600" b="1" dirty="0"/>
          </a:p>
          <a:p>
            <a:r>
              <a:rPr lang="en-US" altLang="ko-KR" sz="2400" b="1" dirty="0"/>
              <a:t>What is ‘Debugger’(= Debugging tool)?</a:t>
            </a:r>
          </a:p>
          <a:p>
            <a:pPr lvl="1"/>
            <a:r>
              <a:rPr lang="en-US" altLang="ko-KR" sz="2200" dirty="0"/>
              <a:t>A computer program that is used to test and debug other programs (the “target” program).</a:t>
            </a:r>
          </a:p>
          <a:p>
            <a:pPr lvl="1"/>
            <a:r>
              <a:rPr lang="en-US" altLang="ko-KR" sz="2200" dirty="0"/>
              <a:t>A tool for you to monitor your code’s variable value at runtime. (Identifying which code is incorrect?)</a:t>
            </a:r>
          </a:p>
          <a:p>
            <a:endParaRPr lang="en-US" altLang="ko-KR" sz="2400" dirty="0"/>
          </a:p>
          <a:p>
            <a:r>
              <a:rPr lang="en-US" altLang="ko-KR" sz="2400" b="1" dirty="0"/>
              <a:t>Visual Studio has built-in debugger.</a:t>
            </a:r>
            <a:endParaRPr lang="en-US" altLang="ko-KR" sz="2200" b="1" dirty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899592" y="5733256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https://msdn.microsoft.com/en-us/library/k0k771bt.aspx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95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Sample code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5114" y="973423"/>
            <a:ext cx="3898776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ko-K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addTest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add(10,20);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0;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float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b[3];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0;</a:t>
            </a:r>
          </a:p>
          <a:p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572000" y="1006147"/>
            <a:ext cx="4114800" cy="40318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nn-NO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3; i++){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a++;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b[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       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 = add(b[1], b[2]);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 =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world!"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addTest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a &lt;&lt;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&lt;3;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b[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d &lt;&lt;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64286" b="73115"/>
          <a:stretch/>
        </p:blipFill>
        <p:spPr>
          <a:xfrm>
            <a:off x="4716016" y="5157192"/>
            <a:ext cx="3672408" cy="14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2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64248" y="1808598"/>
            <a:ext cx="3472434" cy="46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 breakpoints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64248" y="3742658"/>
            <a:ext cx="3472434" cy="46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Inspect the code &amp; value</a:t>
            </a:r>
            <a:endParaRPr lang="ko-KR" altLang="en-US" dirty="0"/>
          </a:p>
        </p:txBody>
      </p:sp>
      <p:sp>
        <p:nvSpPr>
          <p:cNvPr id="8" name="순서도: 수행의 시작/종료 7"/>
          <p:cNvSpPr/>
          <p:nvPr/>
        </p:nvSpPr>
        <p:spPr>
          <a:xfrm>
            <a:off x="3667521" y="1000108"/>
            <a:ext cx="147265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9" name="순서도: 수행의 시작/종료 8"/>
          <p:cNvSpPr/>
          <p:nvPr/>
        </p:nvSpPr>
        <p:spPr>
          <a:xfrm>
            <a:off x="3667521" y="5825967"/>
            <a:ext cx="147265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10" name="순서도: 판단 9"/>
          <p:cNvSpPr/>
          <p:nvPr/>
        </p:nvSpPr>
        <p:spPr>
          <a:xfrm>
            <a:off x="2664248" y="4708134"/>
            <a:ext cx="3472434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Want to stop?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664248" y="2775628"/>
            <a:ext cx="3472434" cy="46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 debugging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8" idx="2"/>
            <a:endCxn id="6" idx="0"/>
          </p:cNvCxnSpPr>
          <p:nvPr/>
        </p:nvCxnSpPr>
        <p:spPr>
          <a:xfrm flipH="1">
            <a:off x="4400465" y="1301860"/>
            <a:ext cx="3381" cy="506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11" idx="0"/>
          </p:cNvCxnSpPr>
          <p:nvPr/>
        </p:nvCxnSpPr>
        <p:spPr>
          <a:xfrm>
            <a:off x="4400465" y="2268890"/>
            <a:ext cx="0" cy="506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2"/>
            <a:endCxn id="7" idx="0"/>
          </p:cNvCxnSpPr>
          <p:nvPr/>
        </p:nvCxnSpPr>
        <p:spPr>
          <a:xfrm>
            <a:off x="4400465" y="3235920"/>
            <a:ext cx="0" cy="506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10" idx="0"/>
          </p:cNvCxnSpPr>
          <p:nvPr/>
        </p:nvCxnSpPr>
        <p:spPr>
          <a:xfrm>
            <a:off x="4400465" y="4202950"/>
            <a:ext cx="0" cy="5051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0" idx="2"/>
            <a:endCxn id="9" idx="0"/>
          </p:cNvCxnSpPr>
          <p:nvPr/>
        </p:nvCxnSpPr>
        <p:spPr>
          <a:xfrm>
            <a:off x="4400465" y="5320782"/>
            <a:ext cx="3381" cy="505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00465" y="5388708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30" name="꺾인 연결선 29"/>
          <p:cNvCxnSpPr>
            <a:stCxn id="10" idx="3"/>
            <a:endCxn id="7" idx="3"/>
          </p:cNvCxnSpPr>
          <p:nvPr/>
        </p:nvCxnSpPr>
        <p:spPr>
          <a:xfrm flipV="1">
            <a:off x="6136682" y="3972804"/>
            <a:ext cx="12700" cy="104165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72200" y="427087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20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Set breakpoints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Breakpoint is an </a:t>
            </a:r>
            <a:r>
              <a:rPr lang="en-US" altLang="ko-KR" dirty="0">
                <a:solidFill>
                  <a:srgbClr val="FF0000"/>
                </a:solidFill>
              </a:rPr>
              <a:t>intentional stopping or pausing place</a:t>
            </a:r>
            <a:r>
              <a:rPr lang="en-US" altLang="ko-KR" dirty="0"/>
              <a:t> in a program, put in place for debugging purposes.</a:t>
            </a:r>
          </a:p>
          <a:p>
            <a:endParaRPr lang="en-US" altLang="ko-KR" dirty="0"/>
          </a:p>
          <a:p>
            <a:r>
              <a:rPr lang="en-US" altLang="ko-KR" dirty="0"/>
              <a:t>Breakpoint pauses the execution of the code and allows developers to examine controls and variables before the program continues to execute.</a:t>
            </a:r>
          </a:p>
          <a:p>
            <a:endParaRPr lang="en-US" altLang="ko-KR" dirty="0"/>
          </a:p>
          <a:p>
            <a:r>
              <a:rPr lang="en-US" altLang="ko-KR" dirty="0"/>
              <a:t>Toggle(set/remove) breakpoint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By clicking in the left margin of a source code file.</a:t>
            </a:r>
          </a:p>
          <a:p>
            <a:pPr lvl="1"/>
            <a:r>
              <a:rPr lang="en-US" altLang="ko-KR" dirty="0"/>
              <a:t>By clicking your cursor on a line of code and pressing </a:t>
            </a:r>
            <a:r>
              <a:rPr lang="en-US" altLang="ko-KR" dirty="0">
                <a:highlight>
                  <a:srgbClr val="FFFF00"/>
                </a:highlight>
              </a:rPr>
              <a:t>F9.</a:t>
            </a:r>
          </a:p>
          <a:p>
            <a:endParaRPr lang="en-US" altLang="ko-KR" dirty="0"/>
          </a:p>
          <a:p>
            <a:r>
              <a:rPr lang="en-US" altLang="ko-KR" dirty="0"/>
              <a:t>Looks like: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5229200"/>
            <a:ext cx="3000375" cy="600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5220681"/>
            <a:ext cx="2990850" cy="6000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72000" y="4783191"/>
            <a:ext cx="1988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During execution:</a:t>
            </a:r>
          </a:p>
        </p:txBody>
      </p:sp>
    </p:spTree>
    <p:extLst>
      <p:ext uri="{BB962C8B-B14F-4D97-AF65-F5344CB8AC3E}">
        <p14:creationId xmlns:p14="http://schemas.microsoft.com/office/powerpoint/2010/main" val="149464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Set breakpoints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 breakpoint</a:t>
            </a:r>
          </a:p>
          <a:p>
            <a:pPr lvl="1"/>
            <a:r>
              <a:rPr lang="en-US" altLang="ko-KR" dirty="0"/>
              <a:t>You can set a breakpoint by entering </a:t>
            </a:r>
            <a:r>
              <a:rPr lang="en-US" altLang="ko-KR" b="1" dirty="0"/>
              <a:t>Function Name</a:t>
            </a:r>
            <a:r>
              <a:rPr lang="en-US" altLang="ko-KR" dirty="0"/>
              <a:t> (with </a:t>
            </a:r>
            <a:r>
              <a:rPr lang="en-US" altLang="ko-KR" b="1" dirty="0"/>
              <a:t>Conditions</a:t>
            </a:r>
            <a:r>
              <a:rPr lang="en-US" altLang="ko-KR" dirty="0"/>
              <a:t> and </a:t>
            </a:r>
            <a:r>
              <a:rPr lang="en-US" altLang="ko-KR" b="1" dirty="0"/>
              <a:t>Actions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Debug &gt; New Breakpoint &gt; Function Breakpoint (or press CTRL+B)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Enable/Disable breakpoint</a:t>
            </a:r>
          </a:p>
          <a:p>
            <a:pPr lvl="1"/>
            <a:r>
              <a:rPr lang="en-US" altLang="ko-KR" dirty="0"/>
              <a:t>Enables or disables the breakpoint on the current line of code.</a:t>
            </a:r>
          </a:p>
          <a:p>
            <a:pPr lvl="1"/>
            <a:r>
              <a:rPr lang="en-US" altLang="ko-KR" dirty="0"/>
              <a:t>By putting your cursor on the breakpoint, and clicking </a:t>
            </a:r>
            <a:r>
              <a:rPr lang="en-US" altLang="ko-KR" b="1" dirty="0"/>
              <a:t>Enable breakpoint</a:t>
            </a:r>
            <a:r>
              <a:rPr lang="en-US" altLang="ko-KR" dirty="0"/>
              <a:t> (or press CTRL+F9).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12" y="5877272"/>
            <a:ext cx="3000375" cy="619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12" y="2348880"/>
            <a:ext cx="74009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5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Set breakpoints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Managing breakpoints</a:t>
            </a:r>
          </a:p>
          <a:p>
            <a:pPr lvl="1"/>
            <a:r>
              <a:rPr lang="en-US" altLang="ko-KR" dirty="0"/>
              <a:t>You can use the </a:t>
            </a:r>
            <a:r>
              <a:rPr lang="en-US" altLang="ko-KR" b="1" dirty="0"/>
              <a:t>Breakpoints </a:t>
            </a:r>
            <a:r>
              <a:rPr lang="en-US" altLang="ko-KR" dirty="0"/>
              <a:t>window to see all the breakpoints you have set in your solution.</a:t>
            </a:r>
          </a:p>
          <a:p>
            <a:pPr lvl="1"/>
            <a:r>
              <a:rPr lang="en-US" altLang="ko-KR" dirty="0"/>
              <a:t>Debug &gt; Windows &gt; Breakpoints (or press CTRL+ALT+B)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348880"/>
            <a:ext cx="6085350" cy="444303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04048" y="5085184"/>
            <a:ext cx="2376264" cy="1706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48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1183</Words>
  <Application>Microsoft Office PowerPoint</Application>
  <PresentationFormat>화면 슬라이드 쇼(4:3)</PresentationFormat>
  <Paragraphs>206</Paragraphs>
  <Slides>21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Consolas</vt:lpstr>
      <vt:lpstr>Tahoma</vt:lpstr>
      <vt:lpstr>Office 테마</vt:lpstr>
      <vt:lpstr>PowerPoint 프레젠테이션</vt:lpstr>
      <vt:lpstr>Mission</vt:lpstr>
      <vt:lpstr>Contents</vt:lpstr>
      <vt:lpstr>Debugging</vt:lpstr>
      <vt:lpstr>Sample code</vt:lpstr>
      <vt:lpstr>Process</vt:lpstr>
      <vt:lpstr>Set breakpoints</vt:lpstr>
      <vt:lpstr>Set breakpoints</vt:lpstr>
      <vt:lpstr>Set breakpoints</vt:lpstr>
      <vt:lpstr>Start debugging</vt:lpstr>
      <vt:lpstr>Start debugging</vt:lpstr>
      <vt:lpstr>Inspect the code &amp; value</vt:lpstr>
      <vt:lpstr>Inspect the code &amp; value</vt:lpstr>
      <vt:lpstr>Inspect the code &amp; value</vt:lpstr>
      <vt:lpstr>Inspect the code &amp; value</vt:lpstr>
      <vt:lpstr>Inspect the code &amp; value</vt:lpstr>
      <vt:lpstr>Inspect the code &amp; value</vt:lpstr>
      <vt:lpstr>Inspect the code &amp; value</vt:lpstr>
      <vt:lpstr>Practice</vt:lpstr>
      <vt:lpstr>Other Debugging Techniques</vt:lpstr>
      <vt:lpstr>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hslee</dc:creator>
  <cp:lastModifiedBy>장서윤</cp:lastModifiedBy>
  <cp:revision>356</cp:revision>
  <dcterms:created xsi:type="dcterms:W3CDTF">2010-03-04T09:36:38Z</dcterms:created>
  <dcterms:modified xsi:type="dcterms:W3CDTF">2018-03-12T03:18:20Z</dcterms:modified>
</cp:coreProperties>
</file>