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88a34345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88a3434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8ba199a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8ba199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ecb6cefe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ecb6ce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88a34345_0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88a3434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88a34345_0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88a3434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88a34345_0_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88a3434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e4e755ac7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e4e755a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a6dd909c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a6dd909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8ba199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8ba199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8ba199a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8ba199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8ba199a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8ba199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ecb6cef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ecb6ce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8ba199a7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8ba199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jpg"/><Relationship Id="rId6" Type="http://schemas.openxmlformats.org/officeDocument/2006/relationships/image" Target="../media/image1.jpg"/><Relationship Id="rId7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heconversation.com/smartphone-data-tracking-is-more-than-creepy-heres-why-you-should-be-worried-91110" TargetMode="External"/><Relationship Id="rId4" Type="http://schemas.openxmlformats.org/officeDocument/2006/relationships/hyperlink" Target="https://www.usatoday.com/story/tech/columnist/komando/2019/02/14/your-smartphone-tracking-you-how-stop-sharing-data-ads/2839642002/" TargetMode="External"/><Relationship Id="rId5" Type="http://schemas.openxmlformats.org/officeDocument/2006/relationships/hyperlink" Target="https://www.acm.org/code-of-ethics" TargetMode="External"/><Relationship Id="rId6" Type="http://schemas.openxmlformats.org/officeDocument/2006/relationships/hyperlink" Target="https://www.magpi.com/what-is-mobile-data-collect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Phone-A Thief In Your Pocket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Member:  Jiajun Guo, Sihan Xu, Stephanus Huang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2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2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Turn Off Location access</a:t>
            </a:r>
            <a:endParaRPr b="1" sz="2000">
              <a:solidFill>
                <a:schemeClr val="accent3"/>
              </a:solidFill>
            </a:endParaRPr>
          </a:p>
        </p:txBody>
      </p:sp>
      <p:sp>
        <p:nvSpPr>
          <p:cNvPr id="118" name="Google Shape;118;p22"/>
          <p:cNvSpPr txBox="1"/>
          <p:nvPr>
            <p:ph idx="4294967295" type="body"/>
          </p:nvPr>
        </p:nvSpPr>
        <p:spPr>
          <a:xfrm>
            <a:off x="318844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This will disable all hidden map trackers</a:t>
            </a:r>
            <a:endParaRPr sz="1200"/>
          </a:p>
        </p:txBody>
      </p:sp>
      <p:sp>
        <p:nvSpPr>
          <p:cNvPr id="119" name="Google Shape;119;p22"/>
          <p:cNvSpPr txBox="1"/>
          <p:nvPr>
            <p:ph idx="4294967295" type="body"/>
          </p:nvPr>
        </p:nvSpPr>
        <p:spPr>
          <a:xfrm>
            <a:off x="48252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</a:rPr>
              <a:t>Use Private browser</a:t>
            </a:r>
            <a:endParaRPr b="1" sz="1700">
              <a:solidFill>
                <a:schemeClr val="accent3"/>
              </a:solidFill>
            </a:endParaRPr>
          </a:p>
        </p:txBody>
      </p:sp>
      <p:sp>
        <p:nvSpPr>
          <p:cNvPr id="120" name="Google Shape;120;p22"/>
          <p:cNvSpPr txBox="1"/>
          <p:nvPr>
            <p:ph idx="4294967295" type="body"/>
          </p:nvPr>
        </p:nvSpPr>
        <p:spPr>
          <a:xfrm>
            <a:off x="4825256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This helps to block advertising, analytics and social trackers.</a:t>
            </a:r>
            <a:endParaRPr sz="12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800" y="2015950"/>
            <a:ext cx="2030891" cy="16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25" y="212376"/>
            <a:ext cx="1946284" cy="185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20" y="2220130"/>
            <a:ext cx="2030899" cy="134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4788" y="114950"/>
            <a:ext cx="1853375" cy="18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7012" y="400900"/>
            <a:ext cx="1579571" cy="31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3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3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3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</a:rPr>
              <a:t>Limit </a:t>
            </a:r>
            <a:r>
              <a:rPr b="1" lang="en" sz="1700">
                <a:solidFill>
                  <a:schemeClr val="accent3"/>
                </a:solidFill>
              </a:rPr>
              <a:t>advertising</a:t>
            </a:r>
            <a:r>
              <a:rPr b="1" lang="en" sz="1700">
                <a:solidFill>
                  <a:schemeClr val="accent3"/>
                </a:solidFill>
              </a:rPr>
              <a:t> Tracking</a:t>
            </a:r>
            <a:endParaRPr b="1" sz="1700">
              <a:solidFill>
                <a:schemeClr val="accent3"/>
              </a:solidFill>
            </a:endParaRPr>
          </a:p>
        </p:txBody>
      </p:sp>
      <p:sp>
        <p:nvSpPr>
          <p:cNvPr id="133" name="Google Shape;133;p23"/>
          <p:cNvSpPr txBox="1"/>
          <p:nvPr>
            <p:ph idx="4294967295" type="body"/>
          </p:nvPr>
        </p:nvSpPr>
        <p:spPr>
          <a:xfrm>
            <a:off x="318844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This limits a company ability to track our personal internet </a:t>
            </a:r>
            <a:r>
              <a:rPr lang="en" sz="1200"/>
              <a:t>searches</a:t>
            </a:r>
            <a:r>
              <a:rPr lang="en" sz="1200"/>
              <a:t>.</a:t>
            </a:r>
            <a:endParaRPr sz="1200"/>
          </a:p>
        </p:txBody>
      </p:sp>
      <p:sp>
        <p:nvSpPr>
          <p:cNvPr id="134" name="Google Shape;134;p23"/>
          <p:cNvSpPr txBox="1"/>
          <p:nvPr>
            <p:ph idx="4294967295" type="body"/>
          </p:nvPr>
        </p:nvSpPr>
        <p:spPr>
          <a:xfrm>
            <a:off x="48252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</a:rPr>
              <a:t>Becareful on Wi-Fi networks</a:t>
            </a:r>
            <a:endParaRPr b="1" sz="1700">
              <a:solidFill>
                <a:schemeClr val="accent3"/>
              </a:solidFill>
            </a:endParaRPr>
          </a:p>
        </p:txBody>
      </p:sp>
      <p:sp>
        <p:nvSpPr>
          <p:cNvPr id="135" name="Google Shape;135;p23"/>
          <p:cNvSpPr txBox="1"/>
          <p:nvPr>
            <p:ph idx="4294967295" type="body"/>
          </p:nvPr>
        </p:nvSpPr>
        <p:spPr>
          <a:xfrm>
            <a:off x="4825256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Open for hackers to gain </a:t>
            </a:r>
            <a:r>
              <a:rPr lang="en" sz="1200"/>
              <a:t>access</a:t>
            </a:r>
            <a:r>
              <a:rPr lang="en" sz="1200"/>
              <a:t> to our personal information.</a:t>
            </a:r>
            <a:endParaRPr sz="12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" y="652600"/>
            <a:ext cx="4375938" cy="29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777" y="652600"/>
            <a:ext cx="4032035" cy="30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 as a Programmer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b="1" lang="en" sz="3100"/>
              <a:t>Data Collect</a:t>
            </a:r>
            <a:endParaRPr b="1" sz="310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22300"/>
            <a:ext cx="85206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3800"/>
              </a:spcBef>
              <a:spcAft>
                <a:spcPts val="0"/>
              </a:spcAft>
              <a:buClr>
                <a:srgbClr val="4F4F4F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less as we can</a:t>
            </a:r>
            <a:endParaRPr b="1" sz="16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Notification when we collect the data.</a:t>
            </a:r>
            <a:endParaRPr b="1" sz="16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 with ACM Code of Ethics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631800"/>
            <a:ext cx="532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General Ethical Principles</a:t>
            </a:r>
            <a:endParaRPr sz="32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618200"/>
            <a:ext cx="66576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1.6 Respect Privacy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-&gt; Do not used information gathered without consent.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1.7 Honor Confidentiality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	-&gt; Should protect confidentiality of client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Sample wireframe for mobile application"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025" y="1873820"/>
            <a:ext cx="1514675" cy="2692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oriented black smaptphone"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601" y="1585375"/>
            <a:ext cx="1675825" cy="329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631800"/>
            <a:ext cx="7055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Professional Responsibilities</a:t>
            </a:r>
            <a:endParaRPr sz="3200"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618200"/>
            <a:ext cx="66192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2.2 Give comprehensive and thorough evaluations of computer systems and </a:t>
            </a:r>
            <a:r>
              <a:rPr lang="en" sz="1900">
                <a:latin typeface="Oswald"/>
                <a:ea typeface="Oswald"/>
                <a:cs typeface="Oswald"/>
                <a:sym typeface="Oswald"/>
              </a:rPr>
              <a:t>their</a:t>
            </a:r>
            <a:r>
              <a:rPr lang="en" sz="1900">
                <a:latin typeface="Oswald"/>
                <a:ea typeface="Oswald"/>
                <a:cs typeface="Oswald"/>
                <a:sym typeface="Oswald"/>
              </a:rPr>
              <a:t> impacts, including analysis of possible risks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	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	-&gt; Identify potential risks in the system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2.9 Design and implement systems that are robustly and usable secure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	-&gt; System should function as intended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	-&gt; Prevent data breaches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Portrait-oriented black smaptphone"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1" y="1585375"/>
            <a:ext cx="1675825" cy="3291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 wireframe for mobile application"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9175" y="1858795"/>
            <a:ext cx="1514675" cy="269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631800"/>
            <a:ext cx="7055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Professional Leadership Principles</a:t>
            </a:r>
            <a:endParaRPr sz="3200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618200"/>
            <a:ext cx="63168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3.1 Ensure that the public good is the central concern during all professional computing work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	-&gt; System created has to focus on public good.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descr="Portrait-oriented black smaptphone"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01" y="1585375"/>
            <a:ext cx="1675825" cy="3291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 wireframe for mobile application"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9175" y="1858795"/>
            <a:ext cx="1514675" cy="269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468825"/>
            <a:ext cx="85206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	</a:t>
            </a:r>
            <a:r>
              <a:rPr lang="en" sz="1400"/>
              <a:t>C. Kent, ”The Conversation,” 2018,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https://theconversation.com/smartphone-data-tracking-is-more-than-creepy-heres-why-you-should-be-worried-91110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[2] K. Komando, “USA Today,” 2019,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https://www.usatoday.com/story/tech/columnist/komando/2019/02/14/your-smartphone-tracking-you-how-stop-sharing-data-ads/2839642002/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[3] “Association for Computing Machinery,” 2018, 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https://www.acm.org/code-of-ethics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[4] “MOBILE DATA COLLECTION - How Big Data Is Collected,” 2018,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https://www.magpi.com/what-is-mobile-data-collection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2309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95090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BRIEF HISTORY OF DATA COLLECTION</a:t>
            </a:r>
            <a:endParaRPr b="1" sz="2250">
              <a:solidFill>
                <a:srgbClr val="95090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b="1" sz="2000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014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Phase 1 (3000 B.C. – present) – collecting data on paper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Phase 2 (1989 – present) – replacing paper with computer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Phase 3 (~2010 – present) – computer and mobile devices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b="1" lang="en" sz="2000">
                <a:solidFill>
                  <a:srgbClr val="4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Mobile Applications</a:t>
            </a:r>
            <a:endParaRPr b="1" sz="25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Your location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Contacts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Photos or video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Text messages and e-mails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Passwords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Financial data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Microphone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Call information</a:t>
            </a:r>
            <a:endParaRPr b="1"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825" y="298750"/>
            <a:ext cx="2396676" cy="4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</a:t>
            </a:r>
            <a:r>
              <a:rPr lang="en"/>
              <a:t> of this information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7353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b="1" lang="en" sz="3600">
                <a:solidFill>
                  <a:srgbClr val="4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Scam</a:t>
            </a:r>
            <a:endParaRPr b="1" sz="41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Contracts</a:t>
            </a:r>
            <a:endParaRPr b="1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Call information</a:t>
            </a:r>
            <a:endParaRPr b="1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Text messages and e-mails</a:t>
            </a:r>
            <a:endParaRPr b="1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Any photos or video you take on your phone</a:t>
            </a:r>
            <a:endParaRPr b="1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249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b="1" lang="en" sz="2900">
                <a:solidFill>
                  <a:srgbClr val="4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Accurate Advertising</a:t>
            </a:r>
            <a:endParaRPr b="1" sz="34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74700"/>
            <a:ext cx="85206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History				</a:t>
            </a:r>
            <a:r>
              <a:rPr b="1" lang="en" sz="2000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Financial data</a:t>
            </a:r>
            <a:endParaRPr b="1" sz="20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Location					Personal informations</a:t>
            </a:r>
            <a:endParaRPr b="1" sz="20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Microphone</a:t>
            </a:r>
            <a:endParaRPr b="1" sz="20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7896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b="1" lang="en" sz="3200">
                <a:solidFill>
                  <a:srgbClr val="4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Monitoring</a:t>
            </a:r>
            <a:endParaRPr b="1" sz="37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Microphone</a:t>
            </a:r>
            <a:endParaRPr b="1" sz="2100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Camera</a:t>
            </a:r>
            <a:endParaRPr b="1" sz="2100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601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b="1" lang="en" sz="2800">
                <a:solidFill>
                  <a:srgbClr val="4F4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Porn Star</a:t>
            </a:r>
            <a:endParaRPr b="1" sz="33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22300"/>
            <a:ext cx="8520600" cy="4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Any photos or video you take on your phone</a:t>
            </a:r>
            <a:endParaRPr b="1" sz="19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F4F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Details about the text messages and e-mails you send and receive</a:t>
            </a:r>
            <a:endParaRPr b="1" sz="19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4F4F4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F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Preventions as a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